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6" r:id="rId14"/>
    <p:sldId id="277" r:id="rId15"/>
    <p:sldId id="269" r:id="rId16"/>
    <p:sldId id="278" r:id="rId17"/>
    <p:sldId id="279" r:id="rId18"/>
    <p:sldId id="290" r:id="rId19"/>
    <p:sldId id="282" r:id="rId20"/>
    <p:sldId id="283" r:id="rId21"/>
    <p:sldId id="289" r:id="rId22"/>
    <p:sldId id="284" r:id="rId23"/>
    <p:sldId id="285" r:id="rId24"/>
    <p:sldId id="288" r:id="rId25"/>
    <p:sldId id="286" r:id="rId26"/>
    <p:sldId id="287" r:id="rId27"/>
    <p:sldId id="280" r:id="rId28"/>
    <p:sldId id="281" r:id="rId29"/>
    <p:sldId id="274" r:id="rId30"/>
    <p:sldId id="270" r:id="rId31"/>
    <p:sldId id="271" r:id="rId32"/>
    <p:sldId id="272" r:id="rId33"/>
    <p:sldId id="273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C5484"/>
    <a:srgbClr val="414141"/>
    <a:srgbClr val="889DF4"/>
    <a:srgbClr val="FFFFFF"/>
    <a:srgbClr val="C1C8FF"/>
    <a:srgbClr val="4195F1"/>
    <a:srgbClr val="B4141D"/>
    <a:srgbClr val="F0F0F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0" d="100"/>
          <a:sy n="7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GitHub\SBVI_Carvana\docs\Efficien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GitHub\SBVI_Carvana\docs\Efficienc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solidFill>
                  <a:srgbClr val="002060"/>
                </a:solidFill>
              </a:rPr>
              <a:t>Eficiência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por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tipo</a:t>
            </a:r>
            <a:r>
              <a:rPr lang="en-US" sz="1800" dirty="0">
                <a:solidFill>
                  <a:srgbClr val="002060"/>
                </a:solidFill>
              </a:rPr>
              <a:t> de </a:t>
            </a:r>
            <a:r>
              <a:rPr lang="en-US" sz="1800" dirty="0" err="1">
                <a:solidFill>
                  <a:srgbClr val="002060"/>
                </a:solidFill>
              </a:rPr>
              <a:t>veículo</a:t>
            </a:r>
            <a:endParaRPr lang="en-US" sz="1800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Eficiência!$B$3</c:f>
              <c:strCache>
                <c:ptCount val="1"/>
                <c:pt idx="0">
                  <c:v>Compact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Eficiência!$B$3:$B$18</c:f>
              <c:strCache>
                <c:ptCount val="16"/>
                <c:pt idx="0">
                  <c:v>Compact</c:v>
                </c:pt>
                <c:pt idx="5">
                  <c:v>Pick-up</c:v>
                </c:pt>
                <c:pt idx="10">
                  <c:v>Sedan</c:v>
                </c:pt>
                <c:pt idx="15">
                  <c:v>SUV</c:v>
                </c:pt>
              </c:strCache>
            </c:strRef>
          </c:cat>
          <c:val>
            <c:numRef>
              <c:f>Eficiência!$I$7</c:f>
              <c:numCache>
                <c:formatCode>0.00%</c:formatCode>
                <c:ptCount val="1"/>
                <c:pt idx="0">
                  <c:v>0.94665275845417385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0F3E-4B97-ABDC-C93490DF32A1}"/>
            </c:ext>
          </c:extLst>
        </c:ser>
        <c:ser>
          <c:idx val="5"/>
          <c:order val="1"/>
          <c:tx>
            <c:strRef>
              <c:f>Eficiência!$B$8</c:f>
              <c:strCache>
                <c:ptCount val="1"/>
                <c:pt idx="0">
                  <c:v>Pick-up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Eficiência!$B$3:$B$18</c:f>
              <c:strCache>
                <c:ptCount val="16"/>
                <c:pt idx="0">
                  <c:v>Compact</c:v>
                </c:pt>
                <c:pt idx="5">
                  <c:v>Pick-up</c:v>
                </c:pt>
                <c:pt idx="10">
                  <c:v>Sedan</c:v>
                </c:pt>
                <c:pt idx="15">
                  <c:v>SUV</c:v>
                </c:pt>
              </c:strCache>
            </c:strRef>
          </c:cat>
          <c:val>
            <c:numRef>
              <c:f>Eficiência!$I$12</c:f>
              <c:numCache>
                <c:formatCode>0.00%</c:formatCode>
                <c:ptCount val="1"/>
                <c:pt idx="0">
                  <c:v>0.92448541355676106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3E-4B97-ABDC-C93490DF32A1}"/>
            </c:ext>
          </c:extLst>
        </c:ser>
        <c:ser>
          <c:idx val="6"/>
          <c:order val="2"/>
          <c:tx>
            <c:strRef>
              <c:f>Eficiência!$B$13</c:f>
              <c:strCache>
                <c:ptCount val="1"/>
                <c:pt idx="0">
                  <c:v>Sedan</c:v>
                </c:pt>
              </c:strCache>
            </c:strRef>
          </c:tx>
          <c:spPr>
            <a:solidFill>
              <a:srgbClr val="002060"/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Eficiência!$B$3:$B$18</c:f>
              <c:strCache>
                <c:ptCount val="16"/>
                <c:pt idx="0">
                  <c:v>Compact</c:v>
                </c:pt>
                <c:pt idx="5">
                  <c:v>Pick-up</c:v>
                </c:pt>
                <c:pt idx="10">
                  <c:v>Sedan</c:v>
                </c:pt>
                <c:pt idx="15">
                  <c:v>SUV</c:v>
                </c:pt>
              </c:strCache>
            </c:strRef>
          </c:cat>
          <c:val>
            <c:numRef>
              <c:f>Eficiência!$I$17</c:f>
              <c:numCache>
                <c:formatCode>0.00%</c:formatCode>
                <c:ptCount val="1"/>
                <c:pt idx="0">
                  <c:v>0.96022792942834445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5-0F3E-4B97-ABDC-C93490DF32A1}"/>
            </c:ext>
          </c:extLst>
        </c:ser>
        <c:ser>
          <c:idx val="7"/>
          <c:order val="3"/>
          <c:tx>
            <c:strRef>
              <c:f>Eficiência!$B$18</c:f>
              <c:strCache>
                <c:ptCount val="1"/>
                <c:pt idx="0">
                  <c:v>SUV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Eficiência!$B$3:$B$18</c:f>
              <c:strCache>
                <c:ptCount val="16"/>
                <c:pt idx="0">
                  <c:v>Compact</c:v>
                </c:pt>
                <c:pt idx="5">
                  <c:v>Pick-up</c:v>
                </c:pt>
                <c:pt idx="10">
                  <c:v>Sedan</c:v>
                </c:pt>
                <c:pt idx="15">
                  <c:v>SUV</c:v>
                </c:pt>
              </c:strCache>
            </c:strRef>
          </c:cat>
          <c:val>
            <c:numRef>
              <c:f>Eficiência!$I$22</c:f>
              <c:numCache>
                <c:formatCode>0.00%</c:formatCode>
                <c:ptCount val="1"/>
                <c:pt idx="0">
                  <c:v>0.94157018726799824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7-0F3E-4B97-ABDC-C93490DF32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2209680"/>
        <c:axId val="462211976"/>
        <c:extLst/>
      </c:barChart>
      <c:catAx>
        <c:axId val="46220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62211976"/>
        <c:crosses val="autoZero"/>
        <c:auto val="1"/>
        <c:lblAlgn val="ctr"/>
        <c:lblOffset val="100"/>
        <c:noMultiLvlLbl val="0"/>
      </c:catAx>
      <c:valAx>
        <c:axId val="4622119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6220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>
                <a:solidFill>
                  <a:srgbClr val="002060"/>
                </a:solidFill>
              </a:rPr>
              <a:t>Eficiência por vista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Eficiência!$C$23</c:f>
              <c:strCache>
                <c:ptCount val="1"/>
                <c:pt idx="0">
                  <c:v>Front</c:v>
                </c:pt>
              </c:strCache>
            </c:strRef>
          </c:tx>
          <c:spPr>
            <a:solidFill>
              <a:srgbClr val="002060"/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2.7342456736241748E-17"/>
                  <c:y val="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15-4EF0-8641-81350373DE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Eficiência!$D$23</c:f>
              <c:numCache>
                <c:formatCode>0.00%</c:formatCode>
                <c:ptCount val="1"/>
                <c:pt idx="0">
                  <c:v>0.96107916081295974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5-4EF0-8641-81350373DE22}"/>
            </c:ext>
          </c:extLst>
        </c:ser>
        <c:ser>
          <c:idx val="1"/>
          <c:order val="1"/>
          <c:tx>
            <c:strRef>
              <c:f>Eficiência!$C$24</c:f>
              <c:strCache>
                <c:ptCount val="1"/>
                <c:pt idx="0">
                  <c:v>Back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5.4684913472483496E-17"/>
                  <c:y val="9.72222222222222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515-4EF0-8641-81350373DE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Eficiência!$D$24</c:f>
              <c:numCache>
                <c:formatCode>0.00%</c:formatCode>
                <c:ptCount val="1"/>
                <c:pt idx="0">
                  <c:v>0.95239172686915874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15-4EF0-8641-81350373DE22}"/>
            </c:ext>
          </c:extLst>
        </c:ser>
        <c:ser>
          <c:idx val="2"/>
          <c:order val="2"/>
          <c:tx>
            <c:strRef>
              <c:f>Eficiência!$C$25</c:f>
              <c:strCache>
                <c:ptCount val="1"/>
                <c:pt idx="0">
                  <c:v>Side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15-4EF0-8641-81350373DE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Eficiência!$D$25</c:f>
              <c:numCache>
                <c:formatCode>0.00%</c:formatCode>
                <c:ptCount val="1"/>
                <c:pt idx="0">
                  <c:v>0.92913224897033098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15-4EF0-8641-81350373DE22}"/>
            </c:ext>
          </c:extLst>
        </c:ser>
        <c:ser>
          <c:idx val="3"/>
          <c:order val="3"/>
          <c:tx>
            <c:strRef>
              <c:f>Eficiência!$C$26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9.2592592592592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15-4EF0-8641-81350373DE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Eficiência!$D$26</c:f>
              <c:numCache>
                <c:formatCode>0.00%</c:formatCode>
                <c:ptCount val="1"/>
                <c:pt idx="0">
                  <c:v>0.93926878102272382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515-4EF0-8641-81350373D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2209680"/>
        <c:axId val="462211976"/>
        <c:extLst/>
      </c:barChart>
      <c:catAx>
        <c:axId val="46220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2211976"/>
        <c:crosses val="autoZero"/>
        <c:auto val="1"/>
        <c:lblAlgn val="ctr"/>
        <c:lblOffset val="100"/>
        <c:noMultiLvlLbl val="0"/>
      </c:catAx>
      <c:valAx>
        <c:axId val="4622119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PT"/>
          </a:p>
        </c:txPr>
        <c:crossAx val="46220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4195F1"/>
                </a:solidFill>
                <a:latin typeface="+mn-lt"/>
                <a:ea typeface="+mn-ea"/>
                <a:cs typeface="+mn-cs"/>
              </a:defRPr>
            </a:pPr>
            <a:r>
              <a:rPr lang="pt-PT" b="0" dirty="0">
                <a:solidFill>
                  <a:srgbClr val="002060"/>
                </a:solidFill>
              </a:rPr>
              <a:t>Correlação normalizada com </a:t>
            </a:r>
            <a:r>
              <a:rPr lang="pt-PT" b="0" baseline="0" dirty="0">
                <a:solidFill>
                  <a:srgbClr val="002060"/>
                </a:solidFill>
              </a:rPr>
              <a:t>Compactos</a:t>
            </a:r>
            <a:endParaRPr lang="pt-PT" b="0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4195F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Mini 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Folha1!$A$2:$A$17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Folha1!$B$2:$B$17</c:f>
              <c:numCache>
                <c:formatCode>General</c:formatCode>
                <c:ptCount val="4"/>
                <c:pt idx="0">
                  <c:v>6.5900673675369906E-2</c:v>
                </c:pt>
                <c:pt idx="1">
                  <c:v>0.10520596313321599</c:v>
                </c:pt>
                <c:pt idx="2">
                  <c:v>5.6899672792180798E-2</c:v>
                </c:pt>
                <c:pt idx="3">
                  <c:v>4.4651270714013397E-2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AD-494E-AD79-3A8E9317AC80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BMW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Folha1!$A$2:$A$17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Folha1!$C$2:$C$17</c:f>
              <c:numCache>
                <c:formatCode>General</c:formatCode>
                <c:ptCount val="4"/>
                <c:pt idx="0">
                  <c:v>0.11381513821550999</c:v>
                </c:pt>
                <c:pt idx="1">
                  <c:v>4.7558265082356499E-2</c:v>
                </c:pt>
                <c:pt idx="2">
                  <c:v>4.0745957422376203E-2</c:v>
                </c:pt>
                <c:pt idx="3">
                  <c:v>4.7092790717144201E-2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AD-494E-AD79-3A8E9317AC80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Chevrolet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Folha1!$A$2:$A$17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Folha1!$D$2:$D$17</c:f>
              <c:numCache>
                <c:formatCode>General</c:formatCode>
                <c:ptCount val="4"/>
                <c:pt idx="0">
                  <c:v>0.17722577888247501</c:v>
                </c:pt>
                <c:pt idx="1">
                  <c:v>0.21429798739960901</c:v>
                </c:pt>
                <c:pt idx="2">
                  <c:v>0.143710990210378</c:v>
                </c:pt>
                <c:pt idx="3">
                  <c:v>8.8842752783175397E-2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AD-494E-AD79-3A8E9317AC80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Ford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Folha1!$A$2:$A$17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Folha1!$E$2:$E$17</c:f>
              <c:numCache>
                <c:formatCode>General</c:formatCode>
                <c:ptCount val="4"/>
                <c:pt idx="0">
                  <c:v>7.9629187830441997E-2</c:v>
                </c:pt>
                <c:pt idx="1">
                  <c:v>7.3683168366644805E-2</c:v>
                </c:pt>
                <c:pt idx="2">
                  <c:v>6.4403259939238497E-2</c:v>
                </c:pt>
                <c:pt idx="3">
                  <c:v>6.1601990681404102E-2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AD-494E-AD79-3A8E9317AC80}"/>
            </c:ext>
          </c:extLst>
        </c:ser>
        <c:ser>
          <c:idx val="4"/>
          <c:order val="4"/>
          <c:tx>
            <c:strRef>
              <c:f>Folha1!$F$1</c:f>
              <c:strCache>
                <c:ptCount val="1"/>
                <c:pt idx="0">
                  <c:v>Honda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Folha1!$A$2:$A$17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Folha1!$F$2:$F$17</c:f>
              <c:numCache>
                <c:formatCode>General</c:formatCode>
                <c:ptCount val="4"/>
                <c:pt idx="0">
                  <c:v>0.16859850834528201</c:v>
                </c:pt>
                <c:pt idx="1">
                  <c:v>7.9906568122610294E-2</c:v>
                </c:pt>
                <c:pt idx="2">
                  <c:v>7.7772422407014805E-2</c:v>
                </c:pt>
                <c:pt idx="3">
                  <c:v>5.2441987320474198E-2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AD-494E-AD79-3A8E9317AC80}"/>
            </c:ext>
          </c:extLst>
        </c:ser>
        <c:ser>
          <c:idx val="5"/>
          <c:order val="5"/>
          <c:tx>
            <c:strRef>
              <c:f>Folha1!$G$1</c:f>
              <c:strCache>
                <c:ptCount val="1"/>
                <c:pt idx="0">
                  <c:v>Jaguar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Folha1!$A$2:$A$17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Folha1!$G$2:$G$17</c:f>
              <c:numCache>
                <c:formatCode>General</c:formatCode>
                <c:ptCount val="4"/>
                <c:pt idx="0">
                  <c:v>6.4984339422561196E-2</c:v>
                </c:pt>
                <c:pt idx="1">
                  <c:v>7.3062348983583394E-2</c:v>
                </c:pt>
                <c:pt idx="2">
                  <c:v>5.0202279415466601E-2</c:v>
                </c:pt>
                <c:pt idx="3">
                  <c:v>5.5990560447111599E-2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8AD-494E-AD79-3A8E9317AC80}"/>
            </c:ext>
          </c:extLst>
        </c:ser>
        <c:ser>
          <c:idx val="6"/>
          <c:order val="6"/>
          <c:tx>
            <c:strRef>
              <c:f>Folha1!$H$1</c:f>
              <c:strCache>
                <c:ptCount val="1"/>
                <c:pt idx="0">
                  <c:v>Audi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Folha1!$A$2:$A$17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Folha1!$H$2:$H$17</c:f>
              <c:numCache>
                <c:formatCode>General</c:formatCode>
                <c:ptCount val="4"/>
                <c:pt idx="0">
                  <c:v>7.1798445584585702E-2</c:v>
                </c:pt>
                <c:pt idx="1">
                  <c:v>4.8944830019937602E-2</c:v>
                </c:pt>
                <c:pt idx="2">
                  <c:v>6.1936465239774599E-2</c:v>
                </c:pt>
                <c:pt idx="3">
                  <c:v>5.4290115252390803E-2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8AD-494E-AD79-3A8E9317A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8533776"/>
        <c:axId val="928532464"/>
      </c:lineChart>
      <c:catAx>
        <c:axId val="92853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8532464"/>
        <c:crosses val="autoZero"/>
        <c:auto val="1"/>
        <c:lblAlgn val="ctr"/>
        <c:lblOffset val="100"/>
        <c:noMultiLvlLbl val="0"/>
      </c:catAx>
      <c:valAx>
        <c:axId val="92853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8533776"/>
        <c:crosses val="autoZero"/>
        <c:crossBetween val="between"/>
      </c:valAx>
      <c:spPr>
        <a:solidFill>
          <a:srgbClr val="F0F0F0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B4141D"/>
                </a:solidFill>
                <a:latin typeface="+mn-lt"/>
                <a:ea typeface="+mn-ea"/>
                <a:cs typeface="+mn-cs"/>
              </a:defRPr>
            </a:pPr>
            <a:r>
              <a:rPr lang="pt-PT" b="0" dirty="0">
                <a:solidFill>
                  <a:srgbClr val="002060"/>
                </a:solidFill>
              </a:rPr>
              <a:t>Correlação normalizada com </a:t>
            </a:r>
            <a:r>
              <a:rPr lang="pt-PT" b="0" baseline="0" dirty="0">
                <a:solidFill>
                  <a:srgbClr val="002060"/>
                </a:solidFill>
              </a:rPr>
              <a:t>Pick-Ups</a:t>
            </a:r>
            <a:endParaRPr lang="pt-PT" b="0" dirty="0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0.36986556093622608"/>
          <c:y val="3.3766072684585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B4141D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5.582432419784833E-2"/>
          <c:y val="0.16731879559228674"/>
          <c:w val="0.94417567580215167"/>
          <c:h val="0.6984335580378509"/>
        </c:manualLayout>
      </c:layout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Mini 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cat>
          <c:val>
            <c:numRef>
              <c:f>Folha1!$B$2:$B$4</c:f>
              <c:numCache>
                <c:formatCode>General</c:formatCode>
                <c:ptCount val="3"/>
                <c:pt idx="0">
                  <c:v>9.5286748000000004E-2</c:v>
                </c:pt>
                <c:pt idx="1">
                  <c:v>0.127342486</c:v>
                </c:pt>
                <c:pt idx="2">
                  <c:v>9.4774204000000001E-2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E-4A19-82DF-DF47D9878F00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BMW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cat>
          <c:val>
            <c:numRef>
              <c:f>Folha1!$C$2:$C$4</c:f>
              <c:numCache>
                <c:formatCode>General</c:formatCode>
                <c:ptCount val="3"/>
                <c:pt idx="0">
                  <c:v>8.1474805999999997E-2</c:v>
                </c:pt>
                <c:pt idx="1">
                  <c:v>6.4082064999999994E-2</c:v>
                </c:pt>
                <c:pt idx="2">
                  <c:v>7.1200978999999998E-2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E-4A19-82DF-DF47D9878F00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Chevrolet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Folha1!$A$2:$A$4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cat>
          <c:val>
            <c:numRef>
              <c:f>Folha1!$D$2:$D$4</c:f>
              <c:numCache>
                <c:formatCode>General</c:formatCode>
                <c:ptCount val="3"/>
                <c:pt idx="0">
                  <c:v>0.172881435</c:v>
                </c:pt>
                <c:pt idx="1">
                  <c:v>0.18235329</c:v>
                </c:pt>
                <c:pt idx="2">
                  <c:v>0.15053561300000001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E-4A19-82DF-DF47D9878F00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Ford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Folha1!$A$2:$A$4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cat>
          <c:val>
            <c:numRef>
              <c:f>Folha1!$E$2:$E$4</c:f>
              <c:numCache>
                <c:formatCode>General</c:formatCode>
                <c:ptCount val="3"/>
                <c:pt idx="0">
                  <c:v>0.27848258100000001</c:v>
                </c:pt>
                <c:pt idx="1">
                  <c:v>8.1704066000000006E-2</c:v>
                </c:pt>
                <c:pt idx="2">
                  <c:v>0.21374644200000001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E-4A19-82DF-DF47D9878F00}"/>
            </c:ext>
          </c:extLst>
        </c:ser>
        <c:ser>
          <c:idx val="4"/>
          <c:order val="4"/>
          <c:tx>
            <c:strRef>
              <c:f>Folha1!$F$1</c:f>
              <c:strCache>
                <c:ptCount val="1"/>
                <c:pt idx="0">
                  <c:v>Honda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Folha1!$A$2:$A$4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cat>
          <c:val>
            <c:numRef>
              <c:f>Folha1!$F$2:$F$4</c:f>
              <c:numCache>
                <c:formatCode>General</c:formatCode>
                <c:ptCount val="3"/>
                <c:pt idx="0">
                  <c:v>0.16733926299999999</c:v>
                </c:pt>
                <c:pt idx="1">
                  <c:v>0.171715584</c:v>
                </c:pt>
                <c:pt idx="2">
                  <c:v>0.105888838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05E-4A19-82DF-DF47D9878F00}"/>
            </c:ext>
          </c:extLst>
        </c:ser>
        <c:ser>
          <c:idx val="5"/>
          <c:order val="5"/>
          <c:tx>
            <c:strRef>
              <c:f>Folha1!$G$1</c:f>
              <c:strCache>
                <c:ptCount val="1"/>
                <c:pt idx="0">
                  <c:v>Jaguar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Folha1!$A$2:$A$4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cat>
          <c:val>
            <c:numRef>
              <c:f>Folha1!$G$2:$G$4</c:f>
              <c:numCache>
                <c:formatCode>General</c:formatCode>
                <c:ptCount val="3"/>
                <c:pt idx="0">
                  <c:v>9.4997322999999995E-2</c:v>
                </c:pt>
                <c:pt idx="1">
                  <c:v>0.108901004</c:v>
                </c:pt>
                <c:pt idx="2">
                  <c:v>0.108196063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05E-4A19-82DF-DF47D9878F00}"/>
            </c:ext>
          </c:extLst>
        </c:ser>
        <c:ser>
          <c:idx val="6"/>
          <c:order val="6"/>
          <c:tx>
            <c:strRef>
              <c:f>Folha1!$H$1</c:f>
              <c:strCache>
                <c:ptCount val="1"/>
                <c:pt idx="0">
                  <c:v>Audi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Folha1!$A$2:$A$4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cat>
          <c:val>
            <c:numRef>
              <c:f>Folha1!$H$2:$H$4</c:f>
              <c:numCache>
                <c:formatCode>General</c:formatCode>
                <c:ptCount val="3"/>
                <c:pt idx="0">
                  <c:v>8.7453156000000004E-2</c:v>
                </c:pt>
                <c:pt idx="1">
                  <c:v>9.9119968000000003E-2</c:v>
                </c:pt>
                <c:pt idx="2">
                  <c:v>8.4810248000000005E-2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05E-4A19-82DF-DF47D9878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8533776"/>
        <c:axId val="928532464"/>
      </c:lineChart>
      <c:catAx>
        <c:axId val="92853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8532464"/>
        <c:crosses val="autoZero"/>
        <c:auto val="1"/>
        <c:lblAlgn val="ctr"/>
        <c:lblOffset val="100"/>
        <c:noMultiLvlLbl val="0"/>
      </c:catAx>
      <c:valAx>
        <c:axId val="92853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8533776"/>
        <c:crosses val="autoZero"/>
        <c:crossBetween val="between"/>
      </c:valAx>
      <c:spPr>
        <a:solidFill>
          <a:srgbClr val="F0F0F0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B4141D"/>
                </a:solidFill>
                <a:latin typeface="+mn-lt"/>
                <a:ea typeface="+mn-ea"/>
                <a:cs typeface="+mn-cs"/>
              </a:defRPr>
            </a:pPr>
            <a:r>
              <a:rPr lang="pt-PT" b="0" dirty="0">
                <a:solidFill>
                  <a:srgbClr val="002060"/>
                </a:solidFill>
              </a:rPr>
              <a:t>Correlação normalizada com </a:t>
            </a:r>
            <a:r>
              <a:rPr lang="pt-PT" b="0" baseline="0" dirty="0">
                <a:solidFill>
                  <a:srgbClr val="002060"/>
                </a:solidFill>
              </a:rPr>
              <a:t>Sedans</a:t>
            </a:r>
            <a:endParaRPr lang="pt-PT" b="0" dirty="0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0.36986556093622608"/>
          <c:y val="3.3766072684585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B4141D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5.582432419784833E-2"/>
          <c:y val="0.16731879559228674"/>
          <c:w val="0.94417567580215167"/>
          <c:h val="0.6984335580378509"/>
        </c:manualLayout>
      </c:layout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Mini 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8.3752542999999999E-2</c:v>
                </c:pt>
                <c:pt idx="1">
                  <c:v>0.12016953</c:v>
                </c:pt>
                <c:pt idx="2">
                  <c:v>9.9790735000000005E-2</c:v>
                </c:pt>
                <c:pt idx="3">
                  <c:v>5.2308761000000002E-2</c:v>
                </c:pt>
                <c:pt idx="4">
                  <c:v>6.8338158999999996E-2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56-4BD6-AA33-22F340A0EE19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BMW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Folha1!$C$2:$C$6</c:f>
              <c:numCache>
                <c:formatCode>General</c:formatCode>
                <c:ptCount val="5"/>
                <c:pt idx="0">
                  <c:v>5.2811199000000003E-2</c:v>
                </c:pt>
                <c:pt idx="1">
                  <c:v>6.0367772E-2</c:v>
                </c:pt>
                <c:pt idx="2">
                  <c:v>0.20037338900000001</c:v>
                </c:pt>
                <c:pt idx="3">
                  <c:v>6.4164332000000004E-2</c:v>
                </c:pt>
                <c:pt idx="4">
                  <c:v>4.6098751E-2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56-4BD6-AA33-22F340A0EE19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Chevrolet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Folha1!$D$2:$D$6</c:f>
              <c:numCache>
                <c:formatCode>General</c:formatCode>
                <c:ptCount val="5"/>
                <c:pt idx="0">
                  <c:v>0.179303465</c:v>
                </c:pt>
                <c:pt idx="1">
                  <c:v>0.19599301799999999</c:v>
                </c:pt>
                <c:pt idx="2">
                  <c:v>0.107574405</c:v>
                </c:pt>
                <c:pt idx="3">
                  <c:v>7.0516869999999995E-2</c:v>
                </c:pt>
                <c:pt idx="4">
                  <c:v>8.7922012999999993E-2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56-4BD6-AA33-22F340A0EE19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Ford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Folha1!$E$2:$E$6</c:f>
              <c:numCache>
                <c:formatCode>General</c:formatCode>
                <c:ptCount val="5"/>
                <c:pt idx="0">
                  <c:v>7.8575843000000006E-2</c:v>
                </c:pt>
                <c:pt idx="1">
                  <c:v>5.4589211999999998E-2</c:v>
                </c:pt>
                <c:pt idx="2">
                  <c:v>0.116305875</c:v>
                </c:pt>
                <c:pt idx="3">
                  <c:v>6.4998702000000005E-2</c:v>
                </c:pt>
                <c:pt idx="4">
                  <c:v>8.2403119999999996E-2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56-4BD6-AA33-22F340A0EE19}"/>
            </c:ext>
          </c:extLst>
        </c:ser>
        <c:ser>
          <c:idx val="4"/>
          <c:order val="4"/>
          <c:tx>
            <c:strRef>
              <c:f>Folha1!$F$1</c:f>
              <c:strCache>
                <c:ptCount val="1"/>
                <c:pt idx="0">
                  <c:v>Honda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Folha1!$F$2:$F$6</c:f>
              <c:numCache>
                <c:formatCode>General</c:formatCode>
                <c:ptCount val="5"/>
                <c:pt idx="0">
                  <c:v>0.11983872600000001</c:v>
                </c:pt>
                <c:pt idx="1">
                  <c:v>0.106638435</c:v>
                </c:pt>
                <c:pt idx="2">
                  <c:v>8.1722069999999994E-2</c:v>
                </c:pt>
                <c:pt idx="3">
                  <c:v>6.6915522000000005E-2</c:v>
                </c:pt>
                <c:pt idx="4">
                  <c:v>0.14483958599999999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56-4BD6-AA33-22F340A0EE19}"/>
            </c:ext>
          </c:extLst>
        </c:ser>
        <c:ser>
          <c:idx val="5"/>
          <c:order val="5"/>
          <c:tx>
            <c:strRef>
              <c:f>Folha1!$G$1</c:f>
              <c:strCache>
                <c:ptCount val="1"/>
                <c:pt idx="0">
                  <c:v>Jaguar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Folha1!$G$2:$G$6</c:f>
              <c:numCache>
                <c:formatCode>General</c:formatCode>
                <c:ptCount val="5"/>
                <c:pt idx="0">
                  <c:v>8.6331050000000006E-2</c:v>
                </c:pt>
                <c:pt idx="1">
                  <c:v>6.9860739000000005E-2</c:v>
                </c:pt>
                <c:pt idx="2">
                  <c:v>7.2372949000000006E-2</c:v>
                </c:pt>
                <c:pt idx="3">
                  <c:v>5.8456749000000002E-2</c:v>
                </c:pt>
                <c:pt idx="4">
                  <c:v>7.4820186999999996E-2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E56-4BD6-AA33-22F340A0EE19}"/>
            </c:ext>
          </c:extLst>
        </c:ser>
        <c:ser>
          <c:idx val="6"/>
          <c:order val="6"/>
          <c:tx>
            <c:strRef>
              <c:f>Folha1!$H$1</c:f>
              <c:strCache>
                <c:ptCount val="1"/>
                <c:pt idx="0">
                  <c:v>Audi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Folha1!$H$2:$H$6</c:f>
              <c:numCache>
                <c:formatCode>General</c:formatCode>
                <c:ptCount val="5"/>
                <c:pt idx="0">
                  <c:v>8.1392553000000006E-2</c:v>
                </c:pt>
                <c:pt idx="1">
                  <c:v>6.6623409999999994E-2</c:v>
                </c:pt>
                <c:pt idx="2">
                  <c:v>8.1394184999999994E-2</c:v>
                </c:pt>
                <c:pt idx="3">
                  <c:v>0.12618225799999999</c:v>
                </c:pt>
                <c:pt idx="4">
                  <c:v>7.5438830999999998E-2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E56-4BD6-AA33-22F340A0E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8533776"/>
        <c:axId val="928532464"/>
      </c:lineChart>
      <c:catAx>
        <c:axId val="92853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8532464"/>
        <c:crosses val="autoZero"/>
        <c:auto val="1"/>
        <c:lblAlgn val="ctr"/>
        <c:lblOffset val="100"/>
        <c:noMultiLvlLbl val="0"/>
      </c:catAx>
      <c:valAx>
        <c:axId val="92853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8533776"/>
        <c:crosses val="autoZero"/>
        <c:crossBetween val="between"/>
      </c:valAx>
      <c:spPr>
        <a:solidFill>
          <a:srgbClr val="F0F0F0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B4141D"/>
                </a:solidFill>
                <a:latin typeface="+mn-lt"/>
                <a:ea typeface="+mn-ea"/>
                <a:cs typeface="+mn-cs"/>
              </a:defRPr>
            </a:pPr>
            <a:r>
              <a:rPr lang="pt-PT" b="0" dirty="0">
                <a:solidFill>
                  <a:srgbClr val="002060"/>
                </a:solidFill>
              </a:rPr>
              <a:t>Correlação normalizada com </a:t>
            </a:r>
            <a:r>
              <a:rPr lang="pt-PT" b="0" baseline="0" dirty="0" err="1">
                <a:solidFill>
                  <a:srgbClr val="002060"/>
                </a:solidFill>
              </a:rPr>
              <a:t>SUV’s</a:t>
            </a:r>
            <a:endParaRPr lang="pt-PT" b="0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B4141D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Mini 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8.2073320000000005E-2</c:v>
                </c:pt>
                <c:pt idx="1">
                  <c:v>0.127130206</c:v>
                </c:pt>
                <c:pt idx="2">
                  <c:v>8.7917035000000004E-2</c:v>
                </c:pt>
                <c:pt idx="3">
                  <c:v>8.2692793000000001E-2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63-4F7B-8BEB-39B1F3185D94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BMW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</c:numCache>
            </c:numRef>
          </c:cat>
          <c:val>
            <c:numRef>
              <c:f>Folha1!$C$2:$C$5</c:f>
              <c:numCache>
                <c:formatCode>General</c:formatCode>
                <c:ptCount val="4"/>
                <c:pt idx="0">
                  <c:v>0.14298280299999999</c:v>
                </c:pt>
                <c:pt idx="1">
                  <c:v>7.1912174999999995E-2</c:v>
                </c:pt>
                <c:pt idx="2">
                  <c:v>6.3524420999999998E-2</c:v>
                </c:pt>
                <c:pt idx="3">
                  <c:v>5.7447544000000003E-2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63-4F7B-8BEB-39B1F3185D94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Chevrolet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Folha1!$A$2:$A$5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</c:numCache>
            </c:numRef>
          </c:cat>
          <c:val>
            <c:numRef>
              <c:f>Folha1!$D$2:$D$5</c:f>
              <c:numCache>
                <c:formatCode>General</c:formatCode>
                <c:ptCount val="4"/>
                <c:pt idx="0">
                  <c:v>0.137013677</c:v>
                </c:pt>
                <c:pt idx="1">
                  <c:v>0.13318250400000001</c:v>
                </c:pt>
                <c:pt idx="2">
                  <c:v>0.145214337</c:v>
                </c:pt>
                <c:pt idx="3">
                  <c:v>0.11634683799999999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63-4F7B-8BEB-39B1F3185D94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Ford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Folha1!$A$2:$A$5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</c:numCache>
            </c:numRef>
          </c:cat>
          <c:val>
            <c:numRef>
              <c:f>Folha1!$E$2:$E$5</c:f>
              <c:numCache>
                <c:formatCode>General</c:formatCode>
                <c:ptCount val="4"/>
                <c:pt idx="0">
                  <c:v>0.11419238800000001</c:v>
                </c:pt>
                <c:pt idx="1">
                  <c:v>9.5832741999999999E-2</c:v>
                </c:pt>
                <c:pt idx="2">
                  <c:v>0.118434447</c:v>
                </c:pt>
                <c:pt idx="3">
                  <c:v>0.148018077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63-4F7B-8BEB-39B1F3185D94}"/>
            </c:ext>
          </c:extLst>
        </c:ser>
        <c:ser>
          <c:idx val="4"/>
          <c:order val="4"/>
          <c:tx>
            <c:strRef>
              <c:f>Folha1!$F$1</c:f>
              <c:strCache>
                <c:ptCount val="1"/>
                <c:pt idx="0">
                  <c:v>Honda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Folha1!$A$2:$A$5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</c:numCache>
            </c:numRef>
          </c:cat>
          <c:val>
            <c:numRef>
              <c:f>Folha1!$F$2:$F$5</c:f>
              <c:numCache>
                <c:formatCode>General</c:formatCode>
                <c:ptCount val="4"/>
                <c:pt idx="0">
                  <c:v>9.8508009999999993E-2</c:v>
                </c:pt>
                <c:pt idx="1">
                  <c:v>0.111234308</c:v>
                </c:pt>
                <c:pt idx="2">
                  <c:v>0.19048130999999999</c:v>
                </c:pt>
                <c:pt idx="3">
                  <c:v>0.119194781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63-4F7B-8BEB-39B1F3185D94}"/>
            </c:ext>
          </c:extLst>
        </c:ser>
        <c:ser>
          <c:idx val="5"/>
          <c:order val="5"/>
          <c:tx>
            <c:strRef>
              <c:f>Folha1!$G$1</c:f>
              <c:strCache>
                <c:ptCount val="1"/>
                <c:pt idx="0">
                  <c:v>Jaguar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Folha1!$A$2:$A$5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</c:numCache>
            </c:numRef>
          </c:cat>
          <c:val>
            <c:numRef>
              <c:f>Folha1!$G$2:$G$5</c:f>
              <c:numCache>
                <c:formatCode>General</c:formatCode>
                <c:ptCount val="4"/>
                <c:pt idx="0">
                  <c:v>7.4495009000000001E-2</c:v>
                </c:pt>
                <c:pt idx="1">
                  <c:v>0.120490575</c:v>
                </c:pt>
                <c:pt idx="2">
                  <c:v>5.9368836000000001E-2</c:v>
                </c:pt>
                <c:pt idx="3">
                  <c:v>0.101465579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163-4F7B-8BEB-39B1F3185D94}"/>
            </c:ext>
          </c:extLst>
        </c:ser>
        <c:ser>
          <c:idx val="6"/>
          <c:order val="6"/>
          <c:tx>
            <c:strRef>
              <c:f>Folha1!$H$1</c:f>
              <c:strCache>
                <c:ptCount val="1"/>
                <c:pt idx="0">
                  <c:v>Audi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Folha1!$A$2:$A$5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</c:numCache>
            </c:numRef>
          </c:cat>
          <c:val>
            <c:numRef>
              <c:f>Folha1!$H$2:$H$5</c:f>
              <c:numCache>
                <c:formatCode>General</c:formatCode>
                <c:ptCount val="4"/>
                <c:pt idx="0">
                  <c:v>7.6837121999999994E-2</c:v>
                </c:pt>
                <c:pt idx="1">
                  <c:v>0.258712306</c:v>
                </c:pt>
                <c:pt idx="2">
                  <c:v>7.3739714999999997E-2</c:v>
                </c:pt>
                <c:pt idx="3">
                  <c:v>7.4633660000000004E-2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63-4F7B-8BEB-39B1F3185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8533776"/>
        <c:axId val="928532464"/>
      </c:lineChart>
      <c:catAx>
        <c:axId val="92853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8532464"/>
        <c:crosses val="autoZero"/>
        <c:auto val="1"/>
        <c:lblAlgn val="ctr"/>
        <c:lblOffset val="100"/>
        <c:noMultiLvlLbl val="0"/>
      </c:catAx>
      <c:valAx>
        <c:axId val="92853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8533776"/>
        <c:crosses val="autoZero"/>
        <c:crossBetween val="between"/>
      </c:valAx>
      <c:spPr>
        <a:solidFill>
          <a:srgbClr val="F0F0F0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62304933034756"/>
          <c:y val="0.93976389222063461"/>
          <c:w val="0.50505512847476619"/>
          <c:h val="6.023610777936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2928735-9B01-4269-9CC8-A59A903293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301D86-A997-42C8-950C-3D581A7952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1D950-DAD3-44C7-9C5B-CCAD54BEA82E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33556A85-5138-4593-81E9-3AA657E13E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F6CE5455-B377-4337-8C07-D7CA0C206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A29060A-92F7-4438-9E3B-977286FB1C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0C0D0D-8D1C-4621-A1D6-14F55A896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ADB67-DBDB-48D2-9884-A12E6F8B7A7A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9D7-0B13-40FF-AD9E-5E4C0DEA6642}" type="datetime1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39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5DCC-F5BA-4F4F-A332-1D05D4B1C3AE}" type="datetime1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046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F-29B4-46E7-8461-8E4F16129D1F}" type="datetime1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02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3062-A984-4F28-9DD0-80364A098056}" type="datetime1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92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26A4-7B92-4E3D-ADC6-3D29769D96D3}" type="datetime1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272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0A3F-7B80-4124-B308-49C055B168BC}" type="datetime1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5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3395-A834-402B-8E48-72142BB3D8C9}" type="datetime1">
              <a:rPr lang="pt-PT" smtClean="0"/>
              <a:t>12/12/2017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68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CD9E-ED6D-411D-A5E7-B0FE5F4947F1}" type="datetime1">
              <a:rPr lang="pt-PT" smtClean="0"/>
              <a:t>12/12/2017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926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3D54-B1A2-4F12-8AD9-88ABD3AF60D9}" type="datetime1">
              <a:rPr lang="pt-PT" smtClean="0"/>
              <a:t>12/12/2017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145-4139-4AD6-9EAF-90C681945865}" type="datetime1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4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F-98A2-435E-98E0-10CF0A5428FE}" type="datetime1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6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D567-A2F8-4D0A-9E16-7F025134CDF9}" type="datetime1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E67EA-7D52-4CC4-A85D-3C219A603B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461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jpg"/><Relationship Id="rId5" Type="http://schemas.openxmlformats.org/officeDocument/2006/relationships/image" Target="../media/image26.png"/><Relationship Id="rId10" Type="http://schemas.openxmlformats.org/officeDocument/2006/relationships/image" Target="../media/image31.jpg"/><Relationship Id="rId4" Type="http://schemas.openxmlformats.org/officeDocument/2006/relationships/image" Target="../media/image25.jpeg"/><Relationship Id="rId9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862EE2F-2B39-458A-9BB8-844E9941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1</a:t>
            </a:fld>
            <a:endParaRPr lang="pt-PT"/>
          </a:p>
        </p:txBody>
      </p:sp>
      <p:pic>
        <p:nvPicPr>
          <p:cNvPr id="5" name="image66.jpg">
            <a:extLst>
              <a:ext uri="{FF2B5EF4-FFF2-40B4-BE49-F238E27FC236}">
                <a16:creationId xmlns:a16="http://schemas.microsoft.com/office/drawing/2014/main" id="{1A661C53-E837-4CDA-A505-BB4E8F4D92FC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13748" y="282139"/>
            <a:ext cx="4919345" cy="1489710"/>
          </a:xfrm>
          <a:prstGeom prst="rect">
            <a:avLst/>
          </a:prstGeom>
          <a:ln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D9DDE56-D33B-4632-A2ED-0D8DD65BCE43}"/>
              </a:ext>
            </a:extLst>
          </p:cNvPr>
          <p:cNvSpPr/>
          <p:nvPr/>
        </p:nvSpPr>
        <p:spPr>
          <a:xfrm>
            <a:off x="1955611" y="1771849"/>
            <a:ext cx="828077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1800" algn="ctr">
              <a:lnSpc>
                <a:spcPct val="150000"/>
              </a:lnSpc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MESTRADO INTEGRADO EM ENGENHARIA ELETROTÉCNICA E DE COMPUTADORES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091A33-F048-438F-8BCF-E5F79AF29655}"/>
              </a:ext>
            </a:extLst>
          </p:cNvPr>
          <p:cNvSpPr txBox="1"/>
          <p:nvPr/>
        </p:nvSpPr>
        <p:spPr>
          <a:xfrm>
            <a:off x="3813748" y="3131800"/>
            <a:ext cx="467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414141"/>
                </a:solidFill>
              </a:rPr>
              <a:t>Unidade Curricular Sistemas Baseados em Visão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8AD2C3-CB4A-435F-AF96-D5AC108077A8}"/>
              </a:ext>
            </a:extLst>
          </p:cNvPr>
          <p:cNvSpPr txBox="1"/>
          <p:nvPr/>
        </p:nvSpPr>
        <p:spPr>
          <a:xfrm>
            <a:off x="5163501" y="3553515"/>
            <a:ext cx="1864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solidFill>
                  <a:srgbClr val="002060"/>
                </a:solidFill>
              </a:rPr>
              <a:t>CARVANA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0FF4D2-E541-4329-A46B-E7CA2B392416}"/>
              </a:ext>
            </a:extLst>
          </p:cNvPr>
          <p:cNvSpPr txBox="1"/>
          <p:nvPr/>
        </p:nvSpPr>
        <p:spPr>
          <a:xfrm>
            <a:off x="4534932" y="4503761"/>
            <a:ext cx="3122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rgbClr val="414141"/>
                </a:solidFill>
              </a:rPr>
              <a:t>Anabela Reigoto, up201405662</a:t>
            </a:r>
          </a:p>
          <a:p>
            <a:pPr algn="ctr"/>
            <a:r>
              <a:rPr lang="pt-PT" dirty="0">
                <a:solidFill>
                  <a:srgbClr val="414141"/>
                </a:solidFill>
              </a:rPr>
              <a:t>André Duarte, up201405639</a:t>
            </a:r>
          </a:p>
          <a:p>
            <a:pPr algn="ctr"/>
            <a:r>
              <a:rPr lang="pt-PT" dirty="0">
                <a:solidFill>
                  <a:srgbClr val="414141"/>
                </a:solidFill>
              </a:rPr>
              <a:t>Baltasar </a:t>
            </a:r>
            <a:r>
              <a:rPr lang="pt-PT" dirty="0" err="1">
                <a:solidFill>
                  <a:srgbClr val="414141"/>
                </a:solidFill>
              </a:rPr>
              <a:t>Aroso</a:t>
            </a:r>
            <a:r>
              <a:rPr lang="pt-PT" dirty="0">
                <a:solidFill>
                  <a:srgbClr val="414141"/>
                </a:solidFill>
              </a:rPr>
              <a:t>, up201404125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2FDB2D-F33A-418E-8570-F655D42FACB8}"/>
              </a:ext>
            </a:extLst>
          </p:cNvPr>
          <p:cNvSpPr txBox="1"/>
          <p:nvPr/>
        </p:nvSpPr>
        <p:spPr>
          <a:xfrm>
            <a:off x="5261926" y="6100549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>
                <a:solidFill>
                  <a:srgbClr val="414141"/>
                </a:solidFill>
              </a:rPr>
              <a:t>Dezembro,2017</a:t>
            </a:r>
          </a:p>
        </p:txBody>
      </p:sp>
    </p:spTree>
    <p:extLst>
      <p:ext uri="{BB962C8B-B14F-4D97-AF65-F5344CB8AC3E}">
        <p14:creationId xmlns:p14="http://schemas.microsoft.com/office/powerpoint/2010/main" val="44879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137F9B-3DE8-4376-893D-C90CAABB18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485" y="1842447"/>
            <a:ext cx="5717291" cy="38350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A4CE19-DBD7-41DD-ACBA-2960EC0B47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2217" y="1842448"/>
            <a:ext cx="5717291" cy="3835021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D238DB-426B-45A1-B296-70510CB4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10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CFB62A-8579-42D9-8680-9D771F8B4FC0}"/>
              </a:ext>
            </a:extLst>
          </p:cNvPr>
          <p:cNvSpPr/>
          <p:nvPr/>
        </p:nvSpPr>
        <p:spPr>
          <a:xfrm>
            <a:off x="3639152" y="1156156"/>
            <a:ext cx="5295297" cy="538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Deteção de linhas utilizando Transformada de </a:t>
            </a:r>
            <a:r>
              <a:rPr lang="pt-PT" dirty="0" err="1">
                <a:solidFill>
                  <a:srgbClr val="002060"/>
                </a:solidFill>
              </a:rPr>
              <a:t>Hough</a:t>
            </a:r>
            <a:endParaRPr lang="pt-P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6B7E049-096A-42E5-929B-EA032A6C4B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573" y="136477"/>
            <a:ext cx="4151060" cy="27142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7AE839-A8E5-4713-BEE9-0C6CB9F3E1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6477"/>
            <a:ext cx="4147429" cy="26681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073E89-EC5E-4227-96D0-723198AC4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0" y="4053385"/>
            <a:ext cx="4147429" cy="2804615"/>
          </a:xfrm>
          <a:prstGeom prst="rect">
            <a:avLst/>
          </a:prstGeom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2A61BB-0278-4A66-9443-EC151FFD72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154" y="4036331"/>
            <a:ext cx="4165846" cy="2817069"/>
          </a:xfrm>
          <a:prstGeom prst="rect">
            <a:avLst/>
          </a:prstGeom>
          <a:ln>
            <a:noFill/>
          </a:ln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A36D0C-065D-4B19-BE6D-603C544B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/>
              <a:t>11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297052-B29D-4B06-AED2-F92C7EE1DEB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8342" y="2092092"/>
            <a:ext cx="3924741" cy="2660883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6E02CA-B490-4B00-BDBE-8FF9AA3223F2}"/>
              </a:ext>
            </a:extLst>
          </p:cNvPr>
          <p:cNvSpPr txBox="1"/>
          <p:nvPr/>
        </p:nvSpPr>
        <p:spPr>
          <a:xfrm>
            <a:off x="4293652" y="560287"/>
            <a:ext cx="357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Processamento pós Deteção de Orla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8A7D5-92A2-4283-BF77-224E6C65F321}"/>
              </a:ext>
            </a:extLst>
          </p:cNvPr>
          <p:cNvSpPr txBox="1"/>
          <p:nvPr/>
        </p:nvSpPr>
        <p:spPr>
          <a:xfrm>
            <a:off x="122830" y="136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2143D-C8D0-47D7-A99C-26B62038D9F1}"/>
              </a:ext>
            </a:extLst>
          </p:cNvPr>
          <p:cNvSpPr txBox="1"/>
          <p:nvPr/>
        </p:nvSpPr>
        <p:spPr>
          <a:xfrm>
            <a:off x="8043083" y="136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676E0-1F60-4C47-8902-3FE06C10BC78}"/>
              </a:ext>
            </a:extLst>
          </p:cNvPr>
          <p:cNvSpPr txBox="1"/>
          <p:nvPr/>
        </p:nvSpPr>
        <p:spPr>
          <a:xfrm>
            <a:off x="4116852" y="2092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4A2A8-A59E-4B32-8B08-8A2CC3A2C97E}"/>
              </a:ext>
            </a:extLst>
          </p:cNvPr>
          <p:cNvSpPr txBox="1"/>
          <p:nvPr/>
        </p:nvSpPr>
        <p:spPr>
          <a:xfrm>
            <a:off x="122830" y="4053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98C20-9973-456D-A82D-F83AC580D7D4}"/>
              </a:ext>
            </a:extLst>
          </p:cNvPr>
          <p:cNvSpPr txBox="1"/>
          <p:nvPr/>
        </p:nvSpPr>
        <p:spPr>
          <a:xfrm>
            <a:off x="8043083" y="4036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972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C701486-443F-4717-B679-AEA1F514EE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5" y="1431358"/>
            <a:ext cx="6039048" cy="4035941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1347A7-1088-49E0-A8C2-5D2175032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685" y="1434213"/>
            <a:ext cx="6039048" cy="4030231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216FB0E-1F6F-4346-8B8D-C7545D77897A}"/>
              </a:ext>
            </a:extLst>
          </p:cNvPr>
          <p:cNvSpPr txBox="1"/>
          <p:nvPr/>
        </p:nvSpPr>
        <p:spPr>
          <a:xfrm>
            <a:off x="625642" y="5540644"/>
            <a:ext cx="109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Eficiência mínima:  82.61% 	Eficiência máxima:  98.84% 	Eficiência média:   94.67%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710626D-F51B-4294-B33E-D9878553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12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7A49C2-AED0-4F57-8E0B-7240621FE500}"/>
              </a:ext>
            </a:extLst>
          </p:cNvPr>
          <p:cNvSpPr txBox="1"/>
          <p:nvPr/>
        </p:nvSpPr>
        <p:spPr>
          <a:xfrm>
            <a:off x="5290555" y="747225"/>
            <a:ext cx="16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Resultado Final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C9012-9C6D-4C3E-8B9A-772B278CFFF2}"/>
              </a:ext>
            </a:extLst>
          </p:cNvPr>
          <p:cNvSpPr txBox="1"/>
          <p:nvPr/>
        </p:nvSpPr>
        <p:spPr>
          <a:xfrm>
            <a:off x="0" y="1431358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Segmentação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94514-98AE-4196-AB28-94516CD89EB0}"/>
              </a:ext>
            </a:extLst>
          </p:cNvPr>
          <p:cNvSpPr txBox="1"/>
          <p:nvPr/>
        </p:nvSpPr>
        <p:spPr>
          <a:xfrm>
            <a:off x="6139685" y="143135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Ground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63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8182C8E-77C4-4A10-8E58-A72AD864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13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601890"/>
              </p:ext>
            </p:extLst>
          </p:nvPr>
        </p:nvGraphicFramePr>
        <p:xfrm>
          <a:off x="2114550" y="495300"/>
          <a:ext cx="7962900" cy="586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596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67CE116-D67F-4816-9530-52B9C114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14</a:t>
            </a:fld>
            <a:endParaRPr lang="pt-PT" dirty="0">
              <a:solidFill>
                <a:srgbClr val="002060"/>
              </a:solidFill>
            </a:endParaRPr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664838"/>
              </p:ext>
            </p:extLst>
          </p:nvPr>
        </p:nvGraphicFramePr>
        <p:xfrm>
          <a:off x="2219325" y="704850"/>
          <a:ext cx="7753350" cy="565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768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B3D5596-A647-4AEF-9060-5522CAB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15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4E832C-03F1-4E37-8008-140B0A1E096B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rgbClr val="002060"/>
                </a:solidFill>
              </a:rPr>
              <a:t>CLASSIFICAÇÃO DOS VEÍCULOS NAS SUAS CLASSES</a:t>
            </a:r>
            <a:r>
              <a:rPr lang="pt-PT" sz="2400" b="1" dirty="0">
                <a:solidFill>
                  <a:srgbClr val="002060"/>
                </a:solidFill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72B997E-120B-47E2-88A4-2D8A2F7CD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86854"/>
              </p:ext>
            </p:extLst>
          </p:nvPr>
        </p:nvGraphicFramePr>
        <p:xfrm>
          <a:off x="825499" y="1543572"/>
          <a:ext cx="10299700" cy="133511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3701">
                  <a:extLst>
                    <a:ext uri="{9D8B030D-6E8A-4147-A177-3AD203B41FA5}">
                      <a16:colId xmlns:a16="http://schemas.microsoft.com/office/drawing/2014/main" val="1811895756"/>
                    </a:ext>
                  </a:extLst>
                </a:gridCol>
                <a:gridCol w="1840033">
                  <a:extLst>
                    <a:ext uri="{9D8B030D-6E8A-4147-A177-3AD203B41FA5}">
                      <a16:colId xmlns:a16="http://schemas.microsoft.com/office/drawing/2014/main" val="1440931235"/>
                    </a:ext>
                  </a:extLst>
                </a:gridCol>
                <a:gridCol w="1747050">
                  <a:extLst>
                    <a:ext uri="{9D8B030D-6E8A-4147-A177-3AD203B41FA5}">
                      <a16:colId xmlns:a16="http://schemas.microsoft.com/office/drawing/2014/main" val="313371166"/>
                    </a:ext>
                  </a:extLst>
                </a:gridCol>
                <a:gridCol w="2189458">
                  <a:extLst>
                    <a:ext uri="{9D8B030D-6E8A-4147-A177-3AD203B41FA5}">
                      <a16:colId xmlns:a16="http://schemas.microsoft.com/office/drawing/2014/main" val="2118050248"/>
                    </a:ext>
                  </a:extLst>
                </a:gridCol>
                <a:gridCol w="2189458">
                  <a:extLst>
                    <a:ext uri="{9D8B030D-6E8A-4147-A177-3AD203B41FA5}">
                      <a16:colId xmlns:a16="http://schemas.microsoft.com/office/drawing/2014/main" val="4135434194"/>
                    </a:ext>
                  </a:extLst>
                </a:gridCol>
              </a:tblGrid>
              <a:tr h="603597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Compacto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Sedan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Pick-Up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SUV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612542"/>
                  </a:ext>
                </a:extLst>
              </a:tr>
              <a:tr h="3220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rgbClr val="414141"/>
                          </a:solidFill>
                        </a:rPr>
                        <a:t>max_suspension</a:t>
                      </a:r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06866"/>
                  </a:ext>
                </a:extLst>
              </a:tr>
              <a:tr h="3220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rgbClr val="414141"/>
                          </a:solidFill>
                        </a:rPr>
                        <a:t>min_suspension</a:t>
                      </a:r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5859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D8DA375-15B4-4B59-9D06-F3F53689B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95925"/>
              </p:ext>
            </p:extLst>
          </p:nvPr>
        </p:nvGraphicFramePr>
        <p:xfrm>
          <a:off x="825499" y="3269200"/>
          <a:ext cx="10299700" cy="2929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522">
                  <a:extLst>
                    <a:ext uri="{9D8B030D-6E8A-4147-A177-3AD203B41FA5}">
                      <a16:colId xmlns:a16="http://schemas.microsoft.com/office/drawing/2014/main" val="2568975275"/>
                    </a:ext>
                  </a:extLst>
                </a:gridCol>
                <a:gridCol w="1967253">
                  <a:extLst>
                    <a:ext uri="{9D8B030D-6E8A-4147-A177-3AD203B41FA5}">
                      <a16:colId xmlns:a16="http://schemas.microsoft.com/office/drawing/2014/main" val="2088407961"/>
                    </a:ext>
                  </a:extLst>
                </a:gridCol>
                <a:gridCol w="1929419">
                  <a:extLst>
                    <a:ext uri="{9D8B030D-6E8A-4147-A177-3AD203B41FA5}">
                      <a16:colId xmlns:a16="http://schemas.microsoft.com/office/drawing/2014/main" val="3749951494"/>
                    </a:ext>
                  </a:extLst>
                </a:gridCol>
                <a:gridCol w="1967253">
                  <a:extLst>
                    <a:ext uri="{9D8B030D-6E8A-4147-A177-3AD203B41FA5}">
                      <a16:colId xmlns:a16="http://schemas.microsoft.com/office/drawing/2014/main" val="4154899732"/>
                    </a:ext>
                  </a:extLst>
                </a:gridCol>
                <a:gridCol w="1967253">
                  <a:extLst>
                    <a:ext uri="{9D8B030D-6E8A-4147-A177-3AD203B41FA5}">
                      <a16:colId xmlns:a16="http://schemas.microsoft.com/office/drawing/2014/main" val="1875047506"/>
                    </a:ext>
                  </a:extLst>
                </a:gridCol>
              </a:tblGrid>
              <a:tr h="553602">
                <a:tc>
                  <a:txBody>
                    <a:bodyPr/>
                    <a:lstStyle/>
                    <a:p>
                      <a:pPr algn="l" fontAlgn="b"/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Compact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Pick-up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Sedan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SUV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35032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 err="1">
                          <a:effectLst/>
                          <a:latin typeface="+mn-lt"/>
                        </a:rPr>
                        <a:t>max_area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458116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885202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584497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815131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36719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min_area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420298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548875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450796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614303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32690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max_axis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0,5057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0,4119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0,3621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0,4155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4178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min_axis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0,3833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0,3931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0,3116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0,3794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3709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 err="1">
                          <a:effectLst/>
                          <a:latin typeface="+mn-lt"/>
                        </a:rPr>
                        <a:t>max_formula</a:t>
                      </a:r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*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25,9889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39,4272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28,0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24,2938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020699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 err="1">
                          <a:effectLst/>
                          <a:latin typeface="+mn-lt"/>
                        </a:rPr>
                        <a:t>min_formula</a:t>
                      </a:r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*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23,2623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37,7355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24,7956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22,6734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9815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max_box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770016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1476860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875465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1122548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75978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min_box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624624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1063834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effectLst/>
                          <a:latin typeface="+mn-lt"/>
                        </a:rPr>
                        <a:t>630198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effectLst/>
                          <a:latin typeface="+mn-lt"/>
                        </a:rPr>
                        <a:t>883264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715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6BB1E2-497B-4B2D-A4CA-40C2D623B3FD}"/>
              </a:ext>
            </a:extLst>
          </p:cNvPr>
          <p:cNvSpPr txBox="1"/>
          <p:nvPr/>
        </p:nvSpPr>
        <p:spPr>
          <a:xfrm>
            <a:off x="0" y="6538912"/>
            <a:ext cx="4790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</a:rPr>
              <a:t>Nota</a:t>
            </a:r>
            <a:r>
              <a:rPr lang="pt-PT" sz="1400" dirty="0">
                <a:solidFill>
                  <a:schemeClr val="bg1"/>
                </a:solidFill>
              </a:rPr>
              <a:t>: esta variável corresponde à compactação.</a:t>
            </a:r>
          </a:p>
        </p:txBody>
      </p:sp>
    </p:spTree>
    <p:extLst>
      <p:ext uri="{BB962C8B-B14F-4D97-AF65-F5344CB8AC3E}">
        <p14:creationId xmlns:p14="http://schemas.microsoft.com/office/powerpoint/2010/main" val="381466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C8D77EC-3AB2-46A4-AFDE-7306694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16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8A306B1-945A-49FE-B094-6BEC7C7F3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26771"/>
              </p:ext>
            </p:extLst>
          </p:nvPr>
        </p:nvGraphicFramePr>
        <p:xfrm>
          <a:off x="3752850" y="914400"/>
          <a:ext cx="4686300" cy="2514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15123">
                  <a:extLst>
                    <a:ext uri="{9D8B030D-6E8A-4147-A177-3AD203B41FA5}">
                      <a16:colId xmlns:a16="http://schemas.microsoft.com/office/drawing/2014/main" val="2801323327"/>
                    </a:ext>
                  </a:extLst>
                </a:gridCol>
                <a:gridCol w="2071177">
                  <a:extLst>
                    <a:ext uri="{9D8B030D-6E8A-4147-A177-3AD203B41FA5}">
                      <a16:colId xmlns:a16="http://schemas.microsoft.com/office/drawing/2014/main" val="1001917223"/>
                    </a:ext>
                  </a:extLst>
                </a:gridCol>
              </a:tblGrid>
              <a:tr h="5029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alturas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0665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4,90%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77933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14,95%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4367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Pick-Up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0,60%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89381"/>
                  </a:ext>
                </a:extLst>
              </a:tr>
              <a:tr h="5029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Compacto com grande amplitude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2890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EC7D0D3-B5C9-406C-8CDC-7BADA4A33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7293"/>
              </p:ext>
            </p:extLst>
          </p:nvPr>
        </p:nvGraphicFramePr>
        <p:xfrm>
          <a:off x="3686175" y="3638550"/>
          <a:ext cx="4819650" cy="23050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89536">
                  <a:extLst>
                    <a:ext uri="{9D8B030D-6E8A-4147-A177-3AD203B41FA5}">
                      <a16:colId xmlns:a16="http://schemas.microsoft.com/office/drawing/2014/main" val="3097882663"/>
                    </a:ext>
                  </a:extLst>
                </a:gridCol>
                <a:gridCol w="2130114">
                  <a:extLst>
                    <a:ext uri="{9D8B030D-6E8A-4147-A177-3AD203B41FA5}">
                      <a16:colId xmlns:a16="http://schemas.microsoft.com/office/drawing/2014/main" val="1021554033"/>
                    </a:ext>
                  </a:extLst>
                </a:gridCol>
              </a:tblGrid>
              <a:tr h="5762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larguras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84096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14,14%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43669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 &amp; 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4,26%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654611"/>
                  </a:ext>
                </a:extLst>
              </a:tr>
              <a:tr h="5762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Sedan de SUV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717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F1BF9A0B-AA7C-437A-A941-4EB7255DBA38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1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9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8AD110A-0EA7-4914-A741-9FC279E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17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A0FDD77-90E8-4C5C-BAC6-9E776C0E3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19334"/>
              </p:ext>
            </p:extLst>
          </p:nvPr>
        </p:nvGraphicFramePr>
        <p:xfrm>
          <a:off x="3467101" y="857248"/>
          <a:ext cx="5257799" cy="225266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837973">
                  <a:extLst>
                    <a:ext uri="{9D8B030D-6E8A-4147-A177-3AD203B41FA5}">
                      <a16:colId xmlns:a16="http://schemas.microsoft.com/office/drawing/2014/main" val="4026160776"/>
                    </a:ext>
                  </a:extLst>
                </a:gridCol>
                <a:gridCol w="1419826">
                  <a:extLst>
                    <a:ext uri="{9D8B030D-6E8A-4147-A177-3AD203B41FA5}">
                      <a16:colId xmlns:a16="http://schemas.microsoft.com/office/drawing/2014/main" val="3679537307"/>
                    </a:ext>
                  </a:extLst>
                </a:gridCol>
              </a:tblGrid>
              <a:tr h="56316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</a:t>
                      </a:r>
                      <a:r>
                        <a:rPr lang="pt-PT" sz="1800" i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bounding</a:t>
                      </a:r>
                      <a:r>
                        <a:rPr lang="pt-PT" sz="1800" i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boxes</a:t>
                      </a:r>
                      <a:endParaRPr lang="pt-PT" sz="1800" b="0" i="1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6839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12,82%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128946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0,88%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98840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17,71%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95861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CEC071A-3C5A-40EC-87DD-C1E1E754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93273"/>
              </p:ext>
            </p:extLst>
          </p:nvPr>
        </p:nvGraphicFramePr>
        <p:xfrm>
          <a:off x="3684588" y="3429000"/>
          <a:ext cx="4822825" cy="29273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520460">
                  <a:extLst>
                    <a:ext uri="{9D8B030D-6E8A-4147-A177-3AD203B41FA5}">
                      <a16:colId xmlns:a16="http://schemas.microsoft.com/office/drawing/2014/main" val="2981792679"/>
                    </a:ext>
                  </a:extLst>
                </a:gridCol>
                <a:gridCol w="1302365">
                  <a:extLst>
                    <a:ext uri="{9D8B030D-6E8A-4147-A177-3AD203B41FA5}">
                      <a16:colId xmlns:a16="http://schemas.microsoft.com/office/drawing/2014/main" val="2372731388"/>
                    </a:ext>
                  </a:extLst>
                </a:gridCol>
              </a:tblGrid>
              <a:tr h="7252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áreas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60622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25,43%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492335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4,85%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913361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Meio termo - 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15,73%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4518808"/>
                  </a:ext>
                </a:extLst>
              </a:tr>
              <a:tr h="4404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Pick-Ups com grande amplitude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736"/>
                  </a:ext>
                </a:extLst>
              </a:tr>
              <a:tr h="4404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Compacto de Sedan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8302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0CA3FE1-AC7A-4413-BA1C-711D6E25991D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1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5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CFDB7A2-3352-4C4A-A622-211D3CD3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18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8D1057F-40A4-42A1-9DCA-B2C3F173F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17903"/>
              </p:ext>
            </p:extLst>
          </p:nvPr>
        </p:nvGraphicFramePr>
        <p:xfrm>
          <a:off x="1333500" y="2497931"/>
          <a:ext cx="3473450" cy="18621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08466">
                  <a:extLst>
                    <a:ext uri="{9D8B030D-6E8A-4147-A177-3AD203B41FA5}">
                      <a16:colId xmlns:a16="http://schemas.microsoft.com/office/drawing/2014/main" val="3051207543"/>
                    </a:ext>
                  </a:extLst>
                </a:gridCol>
                <a:gridCol w="864984">
                  <a:extLst>
                    <a:ext uri="{9D8B030D-6E8A-4147-A177-3AD203B41FA5}">
                      <a16:colId xmlns:a16="http://schemas.microsoft.com/office/drawing/2014/main" val="767133687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compactações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7242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25,80%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595265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2,02%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259729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SUV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35,62%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7089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EB7358-3223-4067-B5A8-A810EF06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14810"/>
              </p:ext>
            </p:extLst>
          </p:nvPr>
        </p:nvGraphicFramePr>
        <p:xfrm>
          <a:off x="5829300" y="2329459"/>
          <a:ext cx="5524500" cy="219908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48748">
                  <a:extLst>
                    <a:ext uri="{9D8B030D-6E8A-4147-A177-3AD203B41FA5}">
                      <a16:colId xmlns:a16="http://schemas.microsoft.com/office/drawing/2014/main" val="2049083680"/>
                    </a:ext>
                  </a:extLst>
                </a:gridCol>
                <a:gridCol w="1375752">
                  <a:extLst>
                    <a:ext uri="{9D8B030D-6E8A-4147-A177-3AD203B41FA5}">
                      <a16:colId xmlns:a16="http://schemas.microsoft.com/office/drawing/2014/main" val="3386984235"/>
                    </a:ext>
                  </a:extLst>
                </a:gridCol>
              </a:tblGrid>
              <a:tr h="5398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dos eixos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9689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Compacto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5,53%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88847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4,56%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058835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7,89%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61013"/>
                  </a:ext>
                </a:extLst>
              </a:tr>
              <a:tr h="4148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SUV de Compacto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5907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EE859BE-9F77-4535-A0F5-1F2D58BF2BD5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1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0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C8D77EC-3AB2-46A4-AFDE-7306694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19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8A306B1-945A-49FE-B094-6BEC7C7F3F1D}"/>
              </a:ext>
            </a:extLst>
          </p:cNvPr>
          <p:cNvGraphicFramePr>
            <a:graphicFrameLocks noGrp="1"/>
          </p:cNvGraphicFramePr>
          <p:nvPr/>
        </p:nvGraphicFramePr>
        <p:xfrm>
          <a:off x="3752850" y="914400"/>
          <a:ext cx="4686300" cy="2514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15123">
                  <a:extLst>
                    <a:ext uri="{9D8B030D-6E8A-4147-A177-3AD203B41FA5}">
                      <a16:colId xmlns:a16="http://schemas.microsoft.com/office/drawing/2014/main" val="2801323327"/>
                    </a:ext>
                  </a:extLst>
                </a:gridCol>
                <a:gridCol w="2071177">
                  <a:extLst>
                    <a:ext uri="{9D8B030D-6E8A-4147-A177-3AD203B41FA5}">
                      <a16:colId xmlns:a16="http://schemas.microsoft.com/office/drawing/2014/main" val="1001917223"/>
                    </a:ext>
                  </a:extLst>
                </a:gridCol>
              </a:tblGrid>
              <a:tr h="5029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alturas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0665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4,90%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77933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14,95%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4367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Pick-Up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0,60%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89381"/>
                  </a:ext>
                </a:extLst>
              </a:tr>
              <a:tr h="5029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Compacto com grande amplitude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2890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EC7D0D3-B5C9-406C-8CDC-7BADA4A33127}"/>
              </a:ext>
            </a:extLst>
          </p:cNvPr>
          <p:cNvGraphicFramePr>
            <a:graphicFrameLocks noGrp="1"/>
          </p:cNvGraphicFramePr>
          <p:nvPr/>
        </p:nvGraphicFramePr>
        <p:xfrm>
          <a:off x="3686175" y="3638550"/>
          <a:ext cx="4819650" cy="23050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89536">
                  <a:extLst>
                    <a:ext uri="{9D8B030D-6E8A-4147-A177-3AD203B41FA5}">
                      <a16:colId xmlns:a16="http://schemas.microsoft.com/office/drawing/2014/main" val="3097882663"/>
                    </a:ext>
                  </a:extLst>
                </a:gridCol>
                <a:gridCol w="2130114">
                  <a:extLst>
                    <a:ext uri="{9D8B030D-6E8A-4147-A177-3AD203B41FA5}">
                      <a16:colId xmlns:a16="http://schemas.microsoft.com/office/drawing/2014/main" val="1021554033"/>
                    </a:ext>
                  </a:extLst>
                </a:gridCol>
              </a:tblGrid>
              <a:tr h="5762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larguras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84096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14,14%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43669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 &amp; 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4,26%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654611"/>
                  </a:ext>
                </a:extLst>
              </a:tr>
              <a:tr h="5762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Sedan de SUV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717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48F4C10-B28B-4D1F-B0B8-094907B7643E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2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2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8A8D080-1452-4FFD-97BE-5C634B8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A9250-83B2-4662-ACC3-711ECECCE005}"/>
              </a:ext>
            </a:extLst>
          </p:cNvPr>
          <p:cNvSpPr txBox="1"/>
          <p:nvPr/>
        </p:nvSpPr>
        <p:spPr>
          <a:xfrm>
            <a:off x="4608393" y="189471"/>
            <a:ext cx="322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2">
                    <a:lumMod val="50000"/>
                  </a:schemeClr>
                </a:solidFill>
              </a:rPr>
              <a:t>SEGMENTAÇÃO</a:t>
            </a:r>
            <a:r>
              <a:rPr lang="pt-PT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0AF768-5539-4A5E-AEFA-A4BA0B69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1" y="1066596"/>
            <a:ext cx="7132938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8AD110A-0EA7-4914-A741-9FC279E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20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A0FDD77-90E8-4C5C-BAC6-9E776C0E3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70281"/>
              </p:ext>
            </p:extLst>
          </p:nvPr>
        </p:nvGraphicFramePr>
        <p:xfrm>
          <a:off x="3467101" y="857248"/>
          <a:ext cx="5257799" cy="225266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837973">
                  <a:extLst>
                    <a:ext uri="{9D8B030D-6E8A-4147-A177-3AD203B41FA5}">
                      <a16:colId xmlns:a16="http://schemas.microsoft.com/office/drawing/2014/main" val="4026160776"/>
                    </a:ext>
                  </a:extLst>
                </a:gridCol>
                <a:gridCol w="1419826">
                  <a:extLst>
                    <a:ext uri="{9D8B030D-6E8A-4147-A177-3AD203B41FA5}">
                      <a16:colId xmlns:a16="http://schemas.microsoft.com/office/drawing/2014/main" val="3679537307"/>
                    </a:ext>
                  </a:extLst>
                </a:gridCol>
              </a:tblGrid>
              <a:tr h="56316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</a:t>
                      </a:r>
                      <a:r>
                        <a:rPr lang="pt-PT" sz="1800" i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bounding</a:t>
                      </a:r>
                      <a:r>
                        <a:rPr lang="pt-PT" sz="1800" i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boxes</a:t>
                      </a:r>
                      <a:endParaRPr lang="pt-PT" sz="1800" b="0" i="1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6839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12,82%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128946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0,88%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198840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17,71%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95861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CEC071A-3C5A-40EC-87DD-C1E1E754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0564"/>
              </p:ext>
            </p:extLst>
          </p:nvPr>
        </p:nvGraphicFramePr>
        <p:xfrm>
          <a:off x="3684588" y="3429000"/>
          <a:ext cx="4822825" cy="29273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520460">
                  <a:extLst>
                    <a:ext uri="{9D8B030D-6E8A-4147-A177-3AD203B41FA5}">
                      <a16:colId xmlns:a16="http://schemas.microsoft.com/office/drawing/2014/main" val="2981792679"/>
                    </a:ext>
                  </a:extLst>
                </a:gridCol>
                <a:gridCol w="1302365">
                  <a:extLst>
                    <a:ext uri="{9D8B030D-6E8A-4147-A177-3AD203B41FA5}">
                      <a16:colId xmlns:a16="http://schemas.microsoft.com/office/drawing/2014/main" val="2372731388"/>
                    </a:ext>
                  </a:extLst>
                </a:gridCol>
              </a:tblGrid>
              <a:tr h="7252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áreas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60622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25,43%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492335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4,85%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13361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Meio termo - 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15,73%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4518808"/>
                  </a:ext>
                </a:extLst>
              </a:tr>
              <a:tr h="4404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Pick-Ups com grande amplitude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736"/>
                  </a:ext>
                </a:extLst>
              </a:tr>
              <a:tr h="4404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Compacto de Sedan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830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DA1E63B-597A-4577-8231-764D8C75D824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2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9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CFDB7A2-3352-4C4A-A622-211D3CD3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21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8D1057F-40A4-42A1-9DCA-B2C3F173F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93444"/>
              </p:ext>
            </p:extLst>
          </p:nvPr>
        </p:nvGraphicFramePr>
        <p:xfrm>
          <a:off x="1333500" y="2497931"/>
          <a:ext cx="3473450" cy="18621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08466">
                  <a:extLst>
                    <a:ext uri="{9D8B030D-6E8A-4147-A177-3AD203B41FA5}">
                      <a16:colId xmlns:a16="http://schemas.microsoft.com/office/drawing/2014/main" val="3051207543"/>
                    </a:ext>
                  </a:extLst>
                </a:gridCol>
                <a:gridCol w="864984">
                  <a:extLst>
                    <a:ext uri="{9D8B030D-6E8A-4147-A177-3AD203B41FA5}">
                      <a16:colId xmlns:a16="http://schemas.microsoft.com/office/drawing/2014/main" val="767133687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compactações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7242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25,80%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95265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2,02%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259729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Pick-Up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35,62%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717089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EB7358-3223-4067-B5A8-A810EF06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11975"/>
              </p:ext>
            </p:extLst>
          </p:nvPr>
        </p:nvGraphicFramePr>
        <p:xfrm>
          <a:off x="5829300" y="2329459"/>
          <a:ext cx="5524500" cy="219908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48748">
                  <a:extLst>
                    <a:ext uri="{9D8B030D-6E8A-4147-A177-3AD203B41FA5}">
                      <a16:colId xmlns:a16="http://schemas.microsoft.com/office/drawing/2014/main" val="2049083680"/>
                    </a:ext>
                  </a:extLst>
                </a:gridCol>
                <a:gridCol w="1375752">
                  <a:extLst>
                    <a:ext uri="{9D8B030D-6E8A-4147-A177-3AD203B41FA5}">
                      <a16:colId xmlns:a16="http://schemas.microsoft.com/office/drawing/2014/main" val="3386984235"/>
                    </a:ext>
                  </a:extLst>
                </a:gridCol>
              </a:tblGrid>
              <a:tr h="5398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dos eixos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9689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Compacto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5,53%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88847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4,56%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058835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7,89%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61013"/>
                  </a:ext>
                </a:extLst>
              </a:tr>
              <a:tr h="4148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SUV de Compacto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5907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D489E1B-1458-4FDF-ABE5-39C568A03115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2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C8D77EC-3AB2-46A4-AFDE-7306694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22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8A306B1-945A-49FE-B094-6BEC7C7F3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59229"/>
              </p:ext>
            </p:extLst>
          </p:nvPr>
        </p:nvGraphicFramePr>
        <p:xfrm>
          <a:off x="3752850" y="914400"/>
          <a:ext cx="4686300" cy="2514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15123">
                  <a:extLst>
                    <a:ext uri="{9D8B030D-6E8A-4147-A177-3AD203B41FA5}">
                      <a16:colId xmlns:a16="http://schemas.microsoft.com/office/drawing/2014/main" val="2801323327"/>
                    </a:ext>
                  </a:extLst>
                </a:gridCol>
                <a:gridCol w="2071177">
                  <a:extLst>
                    <a:ext uri="{9D8B030D-6E8A-4147-A177-3AD203B41FA5}">
                      <a16:colId xmlns:a16="http://schemas.microsoft.com/office/drawing/2014/main" val="1001917223"/>
                    </a:ext>
                  </a:extLst>
                </a:gridCol>
              </a:tblGrid>
              <a:tr h="5029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alturas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0665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4,90%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933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14,95%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4367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Pick-Up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0,60%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89381"/>
                  </a:ext>
                </a:extLst>
              </a:tr>
              <a:tr h="5029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Compacto com grande amplitude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2890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EC7D0D3-B5C9-406C-8CDC-7BADA4A33127}"/>
              </a:ext>
            </a:extLst>
          </p:cNvPr>
          <p:cNvGraphicFramePr>
            <a:graphicFrameLocks noGrp="1"/>
          </p:cNvGraphicFramePr>
          <p:nvPr/>
        </p:nvGraphicFramePr>
        <p:xfrm>
          <a:off x="3686175" y="3638550"/>
          <a:ext cx="4819650" cy="23050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89536">
                  <a:extLst>
                    <a:ext uri="{9D8B030D-6E8A-4147-A177-3AD203B41FA5}">
                      <a16:colId xmlns:a16="http://schemas.microsoft.com/office/drawing/2014/main" val="3097882663"/>
                    </a:ext>
                  </a:extLst>
                </a:gridCol>
                <a:gridCol w="2130114">
                  <a:extLst>
                    <a:ext uri="{9D8B030D-6E8A-4147-A177-3AD203B41FA5}">
                      <a16:colId xmlns:a16="http://schemas.microsoft.com/office/drawing/2014/main" val="1021554033"/>
                    </a:ext>
                  </a:extLst>
                </a:gridCol>
              </a:tblGrid>
              <a:tr h="5762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larguras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84096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14,14%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43669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 &amp; 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4,26%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654611"/>
                  </a:ext>
                </a:extLst>
              </a:tr>
              <a:tr h="5762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Sedan de SUV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717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9E144BD-1165-4C56-94A1-F0B7C59FA7A2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3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83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8AD110A-0EA7-4914-A741-9FC279E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23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A0FDD77-90E8-4C5C-BAC6-9E776C0E3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73928"/>
              </p:ext>
            </p:extLst>
          </p:nvPr>
        </p:nvGraphicFramePr>
        <p:xfrm>
          <a:off x="3467101" y="857248"/>
          <a:ext cx="5257799" cy="225266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837973">
                  <a:extLst>
                    <a:ext uri="{9D8B030D-6E8A-4147-A177-3AD203B41FA5}">
                      <a16:colId xmlns:a16="http://schemas.microsoft.com/office/drawing/2014/main" val="4026160776"/>
                    </a:ext>
                  </a:extLst>
                </a:gridCol>
                <a:gridCol w="1419826">
                  <a:extLst>
                    <a:ext uri="{9D8B030D-6E8A-4147-A177-3AD203B41FA5}">
                      <a16:colId xmlns:a16="http://schemas.microsoft.com/office/drawing/2014/main" val="3679537307"/>
                    </a:ext>
                  </a:extLst>
                </a:gridCol>
              </a:tblGrid>
              <a:tr h="56316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</a:t>
                      </a:r>
                      <a:r>
                        <a:rPr lang="pt-PT" sz="1800" i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bounding</a:t>
                      </a:r>
                      <a:r>
                        <a:rPr lang="pt-PT" sz="1800" i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boxes</a:t>
                      </a:r>
                      <a:endParaRPr lang="pt-PT" sz="1800" b="0" i="1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6839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12,82%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128946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0,88%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198840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17,71%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95861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CEC071A-3C5A-40EC-87DD-C1E1E754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69258"/>
              </p:ext>
            </p:extLst>
          </p:nvPr>
        </p:nvGraphicFramePr>
        <p:xfrm>
          <a:off x="3684588" y="3429000"/>
          <a:ext cx="4822825" cy="29273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520460">
                  <a:extLst>
                    <a:ext uri="{9D8B030D-6E8A-4147-A177-3AD203B41FA5}">
                      <a16:colId xmlns:a16="http://schemas.microsoft.com/office/drawing/2014/main" val="2981792679"/>
                    </a:ext>
                  </a:extLst>
                </a:gridCol>
                <a:gridCol w="1302365">
                  <a:extLst>
                    <a:ext uri="{9D8B030D-6E8A-4147-A177-3AD203B41FA5}">
                      <a16:colId xmlns:a16="http://schemas.microsoft.com/office/drawing/2014/main" val="2372731388"/>
                    </a:ext>
                  </a:extLst>
                </a:gridCol>
              </a:tblGrid>
              <a:tr h="7252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áreas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60622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25,43%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492335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4,85%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913361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Meio termo - 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15,73%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18808"/>
                  </a:ext>
                </a:extLst>
              </a:tr>
              <a:tr h="4404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Pick-Ups com grande amplitude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736"/>
                  </a:ext>
                </a:extLst>
              </a:tr>
              <a:tr h="4404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Compacto de Sedan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8302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5B88BC-712F-4C71-BFE3-AD2889E01009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3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9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CFDB7A2-3352-4C4A-A622-211D3CD3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24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8D1057F-40A4-42A1-9DCA-B2C3F173F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58054"/>
              </p:ext>
            </p:extLst>
          </p:nvPr>
        </p:nvGraphicFramePr>
        <p:xfrm>
          <a:off x="1333500" y="2497931"/>
          <a:ext cx="3473450" cy="18621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08466">
                  <a:extLst>
                    <a:ext uri="{9D8B030D-6E8A-4147-A177-3AD203B41FA5}">
                      <a16:colId xmlns:a16="http://schemas.microsoft.com/office/drawing/2014/main" val="3051207543"/>
                    </a:ext>
                  </a:extLst>
                </a:gridCol>
                <a:gridCol w="864984">
                  <a:extLst>
                    <a:ext uri="{9D8B030D-6E8A-4147-A177-3AD203B41FA5}">
                      <a16:colId xmlns:a16="http://schemas.microsoft.com/office/drawing/2014/main" val="767133687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compactações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7242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25,80%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95265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2,02%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259729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Pick-Up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35,62%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717089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EB7358-3223-4067-B5A8-A810EF06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31997"/>
              </p:ext>
            </p:extLst>
          </p:nvPr>
        </p:nvGraphicFramePr>
        <p:xfrm>
          <a:off x="5829300" y="2329459"/>
          <a:ext cx="5524500" cy="219908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48748">
                  <a:extLst>
                    <a:ext uri="{9D8B030D-6E8A-4147-A177-3AD203B41FA5}">
                      <a16:colId xmlns:a16="http://schemas.microsoft.com/office/drawing/2014/main" val="2049083680"/>
                    </a:ext>
                  </a:extLst>
                </a:gridCol>
                <a:gridCol w="1375752">
                  <a:extLst>
                    <a:ext uri="{9D8B030D-6E8A-4147-A177-3AD203B41FA5}">
                      <a16:colId xmlns:a16="http://schemas.microsoft.com/office/drawing/2014/main" val="3386984235"/>
                    </a:ext>
                  </a:extLst>
                </a:gridCol>
              </a:tblGrid>
              <a:tr h="5398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dos eixos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9689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Compacto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5,53%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88847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4,56%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058835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7,89%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61013"/>
                  </a:ext>
                </a:extLst>
              </a:tr>
              <a:tr h="4148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SUV de Compacto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5907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C2D79BE-1AE3-4343-A516-72F28F102A53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3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9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C8D77EC-3AB2-46A4-AFDE-7306694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25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8A306B1-945A-49FE-B094-6BEC7C7F3F1D}"/>
              </a:ext>
            </a:extLst>
          </p:cNvPr>
          <p:cNvGraphicFramePr>
            <a:graphicFrameLocks noGrp="1"/>
          </p:cNvGraphicFramePr>
          <p:nvPr/>
        </p:nvGraphicFramePr>
        <p:xfrm>
          <a:off x="3752850" y="914400"/>
          <a:ext cx="4686300" cy="2514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15123">
                  <a:extLst>
                    <a:ext uri="{9D8B030D-6E8A-4147-A177-3AD203B41FA5}">
                      <a16:colId xmlns:a16="http://schemas.microsoft.com/office/drawing/2014/main" val="2801323327"/>
                    </a:ext>
                  </a:extLst>
                </a:gridCol>
                <a:gridCol w="2071177">
                  <a:extLst>
                    <a:ext uri="{9D8B030D-6E8A-4147-A177-3AD203B41FA5}">
                      <a16:colId xmlns:a16="http://schemas.microsoft.com/office/drawing/2014/main" val="1001917223"/>
                    </a:ext>
                  </a:extLst>
                </a:gridCol>
              </a:tblGrid>
              <a:tr h="5029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alturas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0665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4,90%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77933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14,95%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4367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Pick-Up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0,60%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89381"/>
                  </a:ext>
                </a:extLst>
              </a:tr>
              <a:tr h="5029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Compacto com grande amplitude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2890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EC7D0D3-B5C9-406C-8CDC-7BADA4A33127}"/>
              </a:ext>
            </a:extLst>
          </p:cNvPr>
          <p:cNvGraphicFramePr>
            <a:graphicFrameLocks noGrp="1"/>
          </p:cNvGraphicFramePr>
          <p:nvPr/>
        </p:nvGraphicFramePr>
        <p:xfrm>
          <a:off x="3686175" y="3638550"/>
          <a:ext cx="4819650" cy="23050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89536">
                  <a:extLst>
                    <a:ext uri="{9D8B030D-6E8A-4147-A177-3AD203B41FA5}">
                      <a16:colId xmlns:a16="http://schemas.microsoft.com/office/drawing/2014/main" val="3097882663"/>
                    </a:ext>
                  </a:extLst>
                </a:gridCol>
                <a:gridCol w="2130114">
                  <a:extLst>
                    <a:ext uri="{9D8B030D-6E8A-4147-A177-3AD203B41FA5}">
                      <a16:colId xmlns:a16="http://schemas.microsoft.com/office/drawing/2014/main" val="1021554033"/>
                    </a:ext>
                  </a:extLst>
                </a:gridCol>
              </a:tblGrid>
              <a:tr h="5762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larguras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84096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14,14%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43669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 &amp; 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4,26%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654611"/>
                  </a:ext>
                </a:extLst>
              </a:tr>
              <a:tr h="5762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Sedan de SUV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717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44FB2EB-63D0-4154-A785-79F23C31FCFC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4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19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8AD110A-0EA7-4914-A741-9FC279E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26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A0FDD77-90E8-4C5C-BAC6-9E776C0E3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29641"/>
              </p:ext>
            </p:extLst>
          </p:nvPr>
        </p:nvGraphicFramePr>
        <p:xfrm>
          <a:off x="3467101" y="857248"/>
          <a:ext cx="5257799" cy="225266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837973">
                  <a:extLst>
                    <a:ext uri="{9D8B030D-6E8A-4147-A177-3AD203B41FA5}">
                      <a16:colId xmlns:a16="http://schemas.microsoft.com/office/drawing/2014/main" val="4026160776"/>
                    </a:ext>
                  </a:extLst>
                </a:gridCol>
                <a:gridCol w="1419826">
                  <a:extLst>
                    <a:ext uri="{9D8B030D-6E8A-4147-A177-3AD203B41FA5}">
                      <a16:colId xmlns:a16="http://schemas.microsoft.com/office/drawing/2014/main" val="3679537307"/>
                    </a:ext>
                  </a:extLst>
                </a:gridCol>
              </a:tblGrid>
              <a:tr h="56316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</a:t>
                      </a:r>
                      <a:r>
                        <a:rPr lang="pt-PT" sz="1800" i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bounding</a:t>
                      </a:r>
                      <a:r>
                        <a:rPr lang="pt-PT" sz="1800" i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boxes</a:t>
                      </a:r>
                      <a:endParaRPr lang="pt-PT" sz="1800" b="0" i="1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6839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12,82%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128946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0,88%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198840"/>
                  </a:ext>
                </a:extLst>
              </a:tr>
              <a:tr h="5631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17,71%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95861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CEC071A-3C5A-40EC-87DD-C1E1E754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06341"/>
              </p:ext>
            </p:extLst>
          </p:nvPr>
        </p:nvGraphicFramePr>
        <p:xfrm>
          <a:off x="3684588" y="3429000"/>
          <a:ext cx="4822825" cy="29273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520460">
                  <a:extLst>
                    <a:ext uri="{9D8B030D-6E8A-4147-A177-3AD203B41FA5}">
                      <a16:colId xmlns:a16="http://schemas.microsoft.com/office/drawing/2014/main" val="2981792679"/>
                    </a:ext>
                  </a:extLst>
                </a:gridCol>
                <a:gridCol w="1302365">
                  <a:extLst>
                    <a:ext uri="{9D8B030D-6E8A-4147-A177-3AD203B41FA5}">
                      <a16:colId xmlns:a16="http://schemas.microsoft.com/office/drawing/2014/main" val="2372731388"/>
                    </a:ext>
                  </a:extLst>
                </a:gridCol>
              </a:tblGrid>
              <a:tr h="7252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áreas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60622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25,43%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92335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4,85%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913361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Meio termo - 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15,73%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4518808"/>
                  </a:ext>
                </a:extLst>
              </a:tr>
              <a:tr h="4404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Pick-Ups com grande amplitude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736"/>
                  </a:ext>
                </a:extLst>
              </a:tr>
              <a:tr h="4404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Compacto de Sedan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830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E903D43-B2FA-41B0-8465-DC1B7D508C81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4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29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CFDB7A2-3352-4C4A-A622-211D3CD3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27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8D1057F-40A4-42A1-9DCA-B2C3F173F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60830"/>
              </p:ext>
            </p:extLst>
          </p:nvPr>
        </p:nvGraphicFramePr>
        <p:xfrm>
          <a:off x="1333500" y="2497931"/>
          <a:ext cx="3473450" cy="18621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08466">
                  <a:extLst>
                    <a:ext uri="{9D8B030D-6E8A-4147-A177-3AD203B41FA5}">
                      <a16:colId xmlns:a16="http://schemas.microsoft.com/office/drawing/2014/main" val="3051207543"/>
                    </a:ext>
                  </a:extLst>
                </a:gridCol>
                <a:gridCol w="864984">
                  <a:extLst>
                    <a:ext uri="{9D8B030D-6E8A-4147-A177-3AD203B41FA5}">
                      <a16:colId xmlns:a16="http://schemas.microsoft.com/office/drawing/2014/main" val="767133687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das compactações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7242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25,80%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95265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2,02%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259729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SUV &amp; Pick-Up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35,62%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717089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EB7358-3223-4067-B5A8-A810EF06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3844"/>
              </p:ext>
            </p:extLst>
          </p:nvPr>
        </p:nvGraphicFramePr>
        <p:xfrm>
          <a:off x="5829300" y="2329459"/>
          <a:ext cx="5524500" cy="219908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48748">
                  <a:extLst>
                    <a:ext uri="{9D8B030D-6E8A-4147-A177-3AD203B41FA5}">
                      <a16:colId xmlns:a16="http://schemas.microsoft.com/office/drawing/2014/main" val="2049083680"/>
                    </a:ext>
                  </a:extLst>
                </a:gridCol>
                <a:gridCol w="1375752">
                  <a:extLst>
                    <a:ext uri="{9D8B030D-6E8A-4147-A177-3AD203B41FA5}">
                      <a16:colId xmlns:a16="http://schemas.microsoft.com/office/drawing/2014/main" val="3386984235"/>
                    </a:ext>
                  </a:extLst>
                </a:gridCol>
              </a:tblGrid>
              <a:tr h="5398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Relação dos eixos</a:t>
                      </a:r>
                      <a:endParaRPr lang="pt-P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9689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Compacto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5,53%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688847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4,56%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58835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 &amp; 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7,89%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61013"/>
                  </a:ext>
                </a:extLst>
              </a:tr>
              <a:tr h="4148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Não separa SUV de Compacto</a:t>
                      </a:r>
                      <a:endParaRPr lang="pt-PT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1C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5907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764CD4D-4DF7-4E88-AB4D-00D3D1A1001E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>
                <a:solidFill>
                  <a:srgbClr val="002060"/>
                </a:solidFill>
              </a:rPr>
              <a:t>Algortimo</a:t>
            </a:r>
            <a:r>
              <a:rPr lang="pt-PT" sz="3200" b="1" dirty="0">
                <a:solidFill>
                  <a:srgbClr val="002060"/>
                </a:solidFill>
              </a:rPr>
              <a:t> 4</a:t>
            </a:r>
            <a:endParaRPr lang="pt-P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0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3EFB34A-6811-45AA-A09E-2F080B87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28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9747AEF-FDC4-46E5-8CB2-11EC7325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5944"/>
              </p:ext>
            </p:extLst>
          </p:nvPr>
        </p:nvGraphicFramePr>
        <p:xfrm>
          <a:off x="2705100" y="576263"/>
          <a:ext cx="7061201" cy="284593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45451">
                  <a:extLst>
                    <a:ext uri="{9D8B030D-6E8A-4147-A177-3AD203B41FA5}">
                      <a16:colId xmlns:a16="http://schemas.microsoft.com/office/drawing/2014/main" val="757082367"/>
                    </a:ext>
                  </a:extLst>
                </a:gridCol>
                <a:gridCol w="971458">
                  <a:extLst>
                    <a:ext uri="{9D8B030D-6E8A-4147-A177-3AD203B41FA5}">
                      <a16:colId xmlns:a16="http://schemas.microsoft.com/office/drawing/2014/main" val="1701179139"/>
                    </a:ext>
                  </a:extLst>
                </a:gridCol>
                <a:gridCol w="956960">
                  <a:extLst>
                    <a:ext uri="{9D8B030D-6E8A-4147-A177-3AD203B41FA5}">
                      <a16:colId xmlns:a16="http://schemas.microsoft.com/office/drawing/2014/main" val="586473622"/>
                    </a:ext>
                  </a:extLst>
                </a:gridCol>
                <a:gridCol w="1261447">
                  <a:extLst>
                    <a:ext uri="{9D8B030D-6E8A-4147-A177-3AD203B41FA5}">
                      <a16:colId xmlns:a16="http://schemas.microsoft.com/office/drawing/2014/main" val="3403164111"/>
                    </a:ext>
                  </a:extLst>
                </a:gridCol>
                <a:gridCol w="869963">
                  <a:extLst>
                    <a:ext uri="{9D8B030D-6E8A-4147-A177-3AD203B41FA5}">
                      <a16:colId xmlns:a16="http://schemas.microsoft.com/office/drawing/2014/main" val="1228930297"/>
                    </a:ext>
                  </a:extLst>
                </a:gridCol>
                <a:gridCol w="927961">
                  <a:extLst>
                    <a:ext uri="{9D8B030D-6E8A-4147-A177-3AD203B41FA5}">
                      <a16:colId xmlns:a16="http://schemas.microsoft.com/office/drawing/2014/main" val="2040663819"/>
                    </a:ext>
                  </a:extLst>
                </a:gridCol>
                <a:gridCol w="927961">
                  <a:extLst>
                    <a:ext uri="{9D8B030D-6E8A-4147-A177-3AD203B41FA5}">
                      <a16:colId xmlns:a16="http://schemas.microsoft.com/office/drawing/2014/main" val="3993485098"/>
                    </a:ext>
                  </a:extLst>
                </a:gridCol>
              </a:tblGrid>
              <a:tr h="547687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Com a Vista Lateral da Segmentação da Task 1</a:t>
                      </a:r>
                      <a:endParaRPr lang="pt-PT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2587745"/>
                  </a:ext>
                </a:extLst>
              </a:tr>
              <a:tr h="38304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Eficiência</a:t>
                      </a:r>
                      <a:endParaRPr lang="pt-PT" sz="1800" b="1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Número de Classificações Corretas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TOTAL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34315"/>
                  </a:ext>
                </a:extLst>
              </a:tr>
              <a:tr h="383041">
                <a:tc gridSpan="2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Compacto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Sedan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5352286"/>
                  </a:ext>
                </a:extLst>
              </a:tr>
              <a:tr h="38304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Algoritmo 1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88%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16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8641528"/>
                  </a:ext>
                </a:extLst>
              </a:tr>
              <a:tr h="38304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Algoritmo 2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81%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5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625049"/>
                  </a:ext>
                </a:extLst>
              </a:tr>
              <a:tr h="38304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Algoritmo 3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81%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5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42174"/>
                  </a:ext>
                </a:extLst>
              </a:tr>
              <a:tr h="38304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Algoritmo 4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81%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5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95618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7C12044-04D2-45D1-BE2B-B19F52364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0791"/>
              </p:ext>
            </p:extLst>
          </p:nvPr>
        </p:nvGraphicFramePr>
        <p:xfrm>
          <a:off x="2711450" y="3771990"/>
          <a:ext cx="7054852" cy="251451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44421">
                  <a:extLst>
                    <a:ext uri="{9D8B030D-6E8A-4147-A177-3AD203B41FA5}">
                      <a16:colId xmlns:a16="http://schemas.microsoft.com/office/drawing/2014/main" val="2473940081"/>
                    </a:ext>
                  </a:extLst>
                </a:gridCol>
                <a:gridCol w="970585">
                  <a:extLst>
                    <a:ext uri="{9D8B030D-6E8A-4147-A177-3AD203B41FA5}">
                      <a16:colId xmlns:a16="http://schemas.microsoft.com/office/drawing/2014/main" val="3765591803"/>
                    </a:ext>
                  </a:extLst>
                </a:gridCol>
                <a:gridCol w="956100">
                  <a:extLst>
                    <a:ext uri="{9D8B030D-6E8A-4147-A177-3AD203B41FA5}">
                      <a16:colId xmlns:a16="http://schemas.microsoft.com/office/drawing/2014/main" val="2801754497"/>
                    </a:ext>
                  </a:extLst>
                </a:gridCol>
                <a:gridCol w="1260313">
                  <a:extLst>
                    <a:ext uri="{9D8B030D-6E8A-4147-A177-3AD203B41FA5}">
                      <a16:colId xmlns:a16="http://schemas.microsoft.com/office/drawing/2014/main" val="1970970384"/>
                    </a:ext>
                  </a:extLst>
                </a:gridCol>
                <a:gridCol w="869181">
                  <a:extLst>
                    <a:ext uri="{9D8B030D-6E8A-4147-A177-3AD203B41FA5}">
                      <a16:colId xmlns:a16="http://schemas.microsoft.com/office/drawing/2014/main" val="2743108807"/>
                    </a:ext>
                  </a:extLst>
                </a:gridCol>
                <a:gridCol w="927126">
                  <a:extLst>
                    <a:ext uri="{9D8B030D-6E8A-4147-A177-3AD203B41FA5}">
                      <a16:colId xmlns:a16="http://schemas.microsoft.com/office/drawing/2014/main" val="1221254970"/>
                    </a:ext>
                  </a:extLst>
                </a:gridCol>
                <a:gridCol w="927126">
                  <a:extLst>
                    <a:ext uri="{9D8B030D-6E8A-4147-A177-3AD203B41FA5}">
                      <a16:colId xmlns:a16="http://schemas.microsoft.com/office/drawing/2014/main" val="638706564"/>
                    </a:ext>
                  </a:extLst>
                </a:gridCol>
              </a:tblGrid>
              <a:tr h="48922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Com a Vista Lateral do </a:t>
                      </a:r>
                      <a:r>
                        <a:rPr lang="pt-PT" sz="18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Ground-Truth</a:t>
                      </a:r>
                      <a:endParaRPr lang="pt-PT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908233"/>
                  </a:ext>
                </a:extLst>
              </a:tr>
              <a:tr h="33754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Eficiência</a:t>
                      </a:r>
                      <a:endParaRPr lang="pt-PT" sz="1800" b="1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Número de Classificações Corretas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800" b="0" i="0" u="none" strike="noStrike" dirty="0">
                          <a:solidFill>
                            <a:srgbClr val="41414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27912"/>
                  </a:ext>
                </a:extLst>
              </a:tr>
              <a:tr h="337548">
                <a:tc gridSpan="2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Pick-Up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Compacto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Sedan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SUV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89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573271"/>
                  </a:ext>
                </a:extLst>
              </a:tr>
              <a:tr h="337548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Algoritmo 1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100%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16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41850"/>
                  </a:ext>
                </a:extLst>
              </a:tr>
              <a:tr h="337548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Algoritmo 2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100%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5695"/>
                  </a:ext>
                </a:extLst>
              </a:tr>
              <a:tr h="337548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Algoritmo 3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100%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22643"/>
                  </a:ext>
                </a:extLst>
              </a:tr>
              <a:tr h="337548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Algoritmo 4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100%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>
                          <a:solidFill>
                            <a:srgbClr val="414141"/>
                          </a:solidFill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u="none" strike="noStrike" dirty="0">
                          <a:solidFill>
                            <a:srgbClr val="414141"/>
                          </a:solidFill>
                          <a:effectLst/>
                        </a:rPr>
                        <a:t>4</a:t>
                      </a:r>
                      <a:endParaRPr lang="pt-PT" sz="1800" b="0" i="0" u="none" strike="noStrike" dirty="0">
                        <a:solidFill>
                          <a:srgbClr val="41414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21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08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48CADA41-AE99-4ABB-9E3C-80A7B509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9593" y="5192713"/>
            <a:ext cx="2743200" cy="365125"/>
          </a:xfrm>
        </p:spPr>
        <p:txBody>
          <a:bodyPr/>
          <a:lstStyle/>
          <a:p>
            <a:fld id="{B75E67EA-7D52-4CC4-A85D-3C219A603B68}" type="slidenum">
              <a:rPr lang="pt-PT" smtClean="0"/>
              <a:t>29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D45E43-3014-4C21-967C-759A64500639}"/>
              </a:ext>
            </a:extLst>
          </p:cNvPr>
          <p:cNvSpPr txBox="1"/>
          <p:nvPr/>
        </p:nvSpPr>
        <p:spPr>
          <a:xfrm>
            <a:off x="1066801" y="189471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rgbClr val="002060"/>
                </a:solidFill>
              </a:rPr>
              <a:t>CLASSIFICAÇÃO DOS VEÍCULOS NAS SUAS MARCAS</a:t>
            </a:r>
            <a:r>
              <a:rPr lang="pt-PT" sz="2400" b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4" name="Picture 2" descr="Resultado de imagem para mini logo">
            <a:extLst>
              <a:ext uri="{FF2B5EF4-FFF2-40B4-BE49-F238E27FC236}">
                <a16:creationId xmlns:a16="http://schemas.microsoft.com/office/drawing/2014/main" id="{1C9EA738-2B19-40E8-BA94-75E3292DC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00623" y="1682257"/>
            <a:ext cx="1841368" cy="8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bmw logo">
            <a:extLst>
              <a:ext uri="{FF2B5EF4-FFF2-40B4-BE49-F238E27FC236}">
                <a16:creationId xmlns:a16="http://schemas.microsoft.com/office/drawing/2014/main" id="{2D9519F4-B411-41A1-A768-F4F67C62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6173" y="1616271"/>
            <a:ext cx="956946" cy="9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m para chevrolet logo">
            <a:extLst>
              <a:ext uri="{FF2B5EF4-FFF2-40B4-BE49-F238E27FC236}">
                <a16:creationId xmlns:a16="http://schemas.microsoft.com/office/drawing/2014/main" id="{A82F2DDC-058F-46BB-8964-F38AD09B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5421" y="1538435"/>
            <a:ext cx="1978903" cy="111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ford logo">
            <a:extLst>
              <a:ext uri="{FF2B5EF4-FFF2-40B4-BE49-F238E27FC236}">
                <a16:creationId xmlns:a16="http://schemas.microsoft.com/office/drawing/2014/main" id="{76422954-1332-4827-A831-A928C7CD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4445" y="1483253"/>
            <a:ext cx="2233657" cy="12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honda logo">
            <a:extLst>
              <a:ext uri="{FF2B5EF4-FFF2-40B4-BE49-F238E27FC236}">
                <a16:creationId xmlns:a16="http://schemas.microsoft.com/office/drawing/2014/main" id="{90D4B28C-5D32-45C6-874A-511338359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4506" y="2930427"/>
            <a:ext cx="971667" cy="8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esultado de imagem para audi logo">
            <a:extLst>
              <a:ext uri="{FF2B5EF4-FFF2-40B4-BE49-F238E27FC236}">
                <a16:creationId xmlns:a16="http://schemas.microsoft.com/office/drawing/2014/main" id="{DBA7F46A-879D-4F15-AB6E-BDFB23B45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31193" y="3014498"/>
            <a:ext cx="1703897" cy="6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sultado de imagem para jaguar logo">
            <a:extLst>
              <a:ext uri="{FF2B5EF4-FFF2-40B4-BE49-F238E27FC236}">
                <a16:creationId xmlns:a16="http://schemas.microsoft.com/office/drawing/2014/main" id="{96E46567-EB87-4C5E-86D9-B2345555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4646" y="2930428"/>
            <a:ext cx="1447453" cy="81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0DA340C-6B5B-4E0E-A146-1699B10CE45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461" y="4367750"/>
            <a:ext cx="2539399" cy="1876374"/>
          </a:xfrm>
          <a:prstGeom prst="rect">
            <a:avLst/>
          </a:prstGeom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A453FD0-A509-41A4-8E49-66C7A94C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25503"/>
              </p:ext>
            </p:extLst>
          </p:nvPr>
        </p:nvGraphicFramePr>
        <p:xfrm>
          <a:off x="259460" y="4367750"/>
          <a:ext cx="2539400" cy="187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80">
                  <a:extLst>
                    <a:ext uri="{9D8B030D-6E8A-4147-A177-3AD203B41FA5}">
                      <a16:colId xmlns:a16="http://schemas.microsoft.com/office/drawing/2014/main" val="817862429"/>
                    </a:ext>
                  </a:extLst>
                </a:gridCol>
                <a:gridCol w="507880">
                  <a:extLst>
                    <a:ext uri="{9D8B030D-6E8A-4147-A177-3AD203B41FA5}">
                      <a16:colId xmlns:a16="http://schemas.microsoft.com/office/drawing/2014/main" val="1313943856"/>
                    </a:ext>
                  </a:extLst>
                </a:gridCol>
                <a:gridCol w="507880">
                  <a:extLst>
                    <a:ext uri="{9D8B030D-6E8A-4147-A177-3AD203B41FA5}">
                      <a16:colId xmlns:a16="http://schemas.microsoft.com/office/drawing/2014/main" val="3048994467"/>
                    </a:ext>
                  </a:extLst>
                </a:gridCol>
                <a:gridCol w="507880">
                  <a:extLst>
                    <a:ext uri="{9D8B030D-6E8A-4147-A177-3AD203B41FA5}">
                      <a16:colId xmlns:a16="http://schemas.microsoft.com/office/drawing/2014/main" val="3210109505"/>
                    </a:ext>
                  </a:extLst>
                </a:gridCol>
                <a:gridCol w="507880">
                  <a:extLst>
                    <a:ext uri="{9D8B030D-6E8A-4147-A177-3AD203B41FA5}">
                      <a16:colId xmlns:a16="http://schemas.microsoft.com/office/drawing/2014/main" val="2852895321"/>
                    </a:ext>
                  </a:extLst>
                </a:gridCol>
              </a:tblGrid>
              <a:tr h="625458"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827095"/>
                  </a:ext>
                </a:extLst>
              </a:tr>
              <a:tr h="625458">
                <a:tc>
                  <a:txBody>
                    <a:bodyPr/>
                    <a:lstStyle/>
                    <a:p>
                      <a:endParaRPr lang="pt-PT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89723"/>
                  </a:ext>
                </a:extLst>
              </a:tr>
              <a:tr h="625458">
                <a:tc>
                  <a:txBody>
                    <a:bodyPr/>
                    <a:lstStyle/>
                    <a:p>
                      <a:endParaRPr lang="pt-PT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97369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C043067A-4363-4889-8EB3-E1B564D477D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661" y="4367749"/>
            <a:ext cx="2843009" cy="1897316"/>
          </a:xfrm>
          <a:prstGeom prst="rect">
            <a:avLst/>
          </a:prstGeom>
        </p:spPr>
      </p:pic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5383980-821B-456D-9BBB-3E6F92C36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6160"/>
              </p:ext>
            </p:extLst>
          </p:nvPr>
        </p:nvGraphicFramePr>
        <p:xfrm>
          <a:off x="3026656" y="4367749"/>
          <a:ext cx="2843010" cy="189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02">
                  <a:extLst>
                    <a:ext uri="{9D8B030D-6E8A-4147-A177-3AD203B41FA5}">
                      <a16:colId xmlns:a16="http://schemas.microsoft.com/office/drawing/2014/main" val="817862429"/>
                    </a:ext>
                  </a:extLst>
                </a:gridCol>
                <a:gridCol w="568602">
                  <a:extLst>
                    <a:ext uri="{9D8B030D-6E8A-4147-A177-3AD203B41FA5}">
                      <a16:colId xmlns:a16="http://schemas.microsoft.com/office/drawing/2014/main" val="1313943856"/>
                    </a:ext>
                  </a:extLst>
                </a:gridCol>
                <a:gridCol w="568602">
                  <a:extLst>
                    <a:ext uri="{9D8B030D-6E8A-4147-A177-3AD203B41FA5}">
                      <a16:colId xmlns:a16="http://schemas.microsoft.com/office/drawing/2014/main" val="3048994467"/>
                    </a:ext>
                  </a:extLst>
                </a:gridCol>
                <a:gridCol w="568602">
                  <a:extLst>
                    <a:ext uri="{9D8B030D-6E8A-4147-A177-3AD203B41FA5}">
                      <a16:colId xmlns:a16="http://schemas.microsoft.com/office/drawing/2014/main" val="3210109505"/>
                    </a:ext>
                  </a:extLst>
                </a:gridCol>
                <a:gridCol w="568602">
                  <a:extLst>
                    <a:ext uri="{9D8B030D-6E8A-4147-A177-3AD203B41FA5}">
                      <a16:colId xmlns:a16="http://schemas.microsoft.com/office/drawing/2014/main" val="2852895321"/>
                    </a:ext>
                  </a:extLst>
                </a:gridCol>
              </a:tblGrid>
              <a:tr h="64867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827095"/>
                  </a:ext>
                </a:extLst>
              </a:tr>
              <a:tr h="64867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89723"/>
                  </a:ext>
                </a:extLst>
              </a:tr>
              <a:tr h="599973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97369"/>
                  </a:ext>
                </a:extLst>
              </a:tr>
            </a:tbl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A1BC9CBF-C393-47E6-B85E-325CF3D158B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047" y="4359966"/>
            <a:ext cx="2895856" cy="1883731"/>
          </a:xfrm>
          <a:prstGeom prst="rect">
            <a:avLst/>
          </a:prstGeom>
        </p:spPr>
      </p:pic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1696EC32-98E1-48B7-A203-525FA7AF2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33563"/>
              </p:ext>
            </p:extLst>
          </p:nvPr>
        </p:nvGraphicFramePr>
        <p:xfrm>
          <a:off x="5993047" y="4382603"/>
          <a:ext cx="2895858" cy="186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62">
                  <a:extLst>
                    <a:ext uri="{9D8B030D-6E8A-4147-A177-3AD203B41FA5}">
                      <a16:colId xmlns:a16="http://schemas.microsoft.com/office/drawing/2014/main" val="4135275327"/>
                    </a:ext>
                  </a:extLst>
                </a:gridCol>
                <a:gridCol w="321762">
                  <a:extLst>
                    <a:ext uri="{9D8B030D-6E8A-4147-A177-3AD203B41FA5}">
                      <a16:colId xmlns:a16="http://schemas.microsoft.com/office/drawing/2014/main" val="3340594254"/>
                    </a:ext>
                  </a:extLst>
                </a:gridCol>
                <a:gridCol w="321762">
                  <a:extLst>
                    <a:ext uri="{9D8B030D-6E8A-4147-A177-3AD203B41FA5}">
                      <a16:colId xmlns:a16="http://schemas.microsoft.com/office/drawing/2014/main" val="2928477259"/>
                    </a:ext>
                  </a:extLst>
                </a:gridCol>
                <a:gridCol w="321762">
                  <a:extLst>
                    <a:ext uri="{9D8B030D-6E8A-4147-A177-3AD203B41FA5}">
                      <a16:colId xmlns:a16="http://schemas.microsoft.com/office/drawing/2014/main" val="73816044"/>
                    </a:ext>
                  </a:extLst>
                </a:gridCol>
                <a:gridCol w="321762">
                  <a:extLst>
                    <a:ext uri="{9D8B030D-6E8A-4147-A177-3AD203B41FA5}">
                      <a16:colId xmlns:a16="http://schemas.microsoft.com/office/drawing/2014/main" val="1339295779"/>
                    </a:ext>
                  </a:extLst>
                </a:gridCol>
                <a:gridCol w="321762">
                  <a:extLst>
                    <a:ext uri="{9D8B030D-6E8A-4147-A177-3AD203B41FA5}">
                      <a16:colId xmlns:a16="http://schemas.microsoft.com/office/drawing/2014/main" val="3588039121"/>
                    </a:ext>
                  </a:extLst>
                </a:gridCol>
                <a:gridCol w="321762">
                  <a:extLst>
                    <a:ext uri="{9D8B030D-6E8A-4147-A177-3AD203B41FA5}">
                      <a16:colId xmlns:a16="http://schemas.microsoft.com/office/drawing/2014/main" val="3821459974"/>
                    </a:ext>
                  </a:extLst>
                </a:gridCol>
                <a:gridCol w="321762">
                  <a:extLst>
                    <a:ext uri="{9D8B030D-6E8A-4147-A177-3AD203B41FA5}">
                      <a16:colId xmlns:a16="http://schemas.microsoft.com/office/drawing/2014/main" val="2624561753"/>
                    </a:ext>
                  </a:extLst>
                </a:gridCol>
                <a:gridCol w="321762">
                  <a:extLst>
                    <a:ext uri="{9D8B030D-6E8A-4147-A177-3AD203B41FA5}">
                      <a16:colId xmlns:a16="http://schemas.microsoft.com/office/drawing/2014/main" val="4042808261"/>
                    </a:ext>
                  </a:extLst>
                </a:gridCol>
              </a:tblGrid>
              <a:tr h="614815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408994"/>
                  </a:ext>
                </a:extLst>
              </a:tr>
              <a:tr h="623353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557582"/>
                  </a:ext>
                </a:extLst>
              </a:tr>
              <a:tr h="623353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51466"/>
                  </a:ext>
                </a:extLst>
              </a:tr>
            </a:tbl>
          </a:graphicData>
        </a:graphic>
      </p:graphicFrame>
      <p:pic>
        <p:nvPicPr>
          <p:cNvPr id="17" name="Imagem 16">
            <a:extLst>
              <a:ext uri="{FF2B5EF4-FFF2-40B4-BE49-F238E27FC236}">
                <a16:creationId xmlns:a16="http://schemas.microsoft.com/office/drawing/2014/main" id="{49C1B2CA-EDEF-47EC-A558-5DFD9B9B8ADD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1202" y="4359865"/>
            <a:ext cx="2922216" cy="1869401"/>
          </a:xfrm>
          <a:prstGeom prst="rect">
            <a:avLst/>
          </a:prstGeom>
        </p:spPr>
      </p:pic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51939107-454A-41D1-A044-86AE77A70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2268"/>
              </p:ext>
            </p:extLst>
          </p:nvPr>
        </p:nvGraphicFramePr>
        <p:xfrm>
          <a:off x="8993889" y="4367749"/>
          <a:ext cx="2895860" cy="186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72">
                  <a:extLst>
                    <a:ext uri="{9D8B030D-6E8A-4147-A177-3AD203B41FA5}">
                      <a16:colId xmlns:a16="http://schemas.microsoft.com/office/drawing/2014/main" val="1313830953"/>
                    </a:ext>
                  </a:extLst>
                </a:gridCol>
                <a:gridCol w="579172">
                  <a:extLst>
                    <a:ext uri="{9D8B030D-6E8A-4147-A177-3AD203B41FA5}">
                      <a16:colId xmlns:a16="http://schemas.microsoft.com/office/drawing/2014/main" val="586085781"/>
                    </a:ext>
                  </a:extLst>
                </a:gridCol>
                <a:gridCol w="579172">
                  <a:extLst>
                    <a:ext uri="{9D8B030D-6E8A-4147-A177-3AD203B41FA5}">
                      <a16:colId xmlns:a16="http://schemas.microsoft.com/office/drawing/2014/main" val="3825018455"/>
                    </a:ext>
                  </a:extLst>
                </a:gridCol>
                <a:gridCol w="579172">
                  <a:extLst>
                    <a:ext uri="{9D8B030D-6E8A-4147-A177-3AD203B41FA5}">
                      <a16:colId xmlns:a16="http://schemas.microsoft.com/office/drawing/2014/main" val="389136459"/>
                    </a:ext>
                  </a:extLst>
                </a:gridCol>
                <a:gridCol w="579172">
                  <a:extLst>
                    <a:ext uri="{9D8B030D-6E8A-4147-A177-3AD203B41FA5}">
                      <a16:colId xmlns:a16="http://schemas.microsoft.com/office/drawing/2014/main" val="664385540"/>
                    </a:ext>
                  </a:extLst>
                </a:gridCol>
              </a:tblGrid>
              <a:tr h="46538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12032"/>
                  </a:ext>
                </a:extLst>
              </a:tr>
              <a:tr h="465381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940528"/>
                  </a:ext>
                </a:extLst>
              </a:tr>
              <a:tr h="465381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756885"/>
                  </a:ext>
                </a:extLst>
              </a:tr>
              <a:tr h="465381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88929"/>
                  </a:ext>
                </a:extLst>
              </a:tr>
            </a:tbl>
          </a:graphicData>
        </a:graphic>
      </p:graphicFrame>
      <p:sp>
        <p:nvSpPr>
          <p:cNvPr id="19" name="Marcador de Posição do Número do Diapositivo 1">
            <a:extLst>
              <a:ext uri="{FF2B5EF4-FFF2-40B4-BE49-F238E27FC236}">
                <a16:creationId xmlns:a16="http://schemas.microsoft.com/office/drawing/2014/main" id="{DB9B20CE-4C27-49E7-AA26-AE5C0C6E4419}"/>
              </a:ext>
            </a:extLst>
          </p:cNvPr>
          <p:cNvSpPr txBox="1">
            <a:spLocks/>
          </p:cNvSpPr>
          <p:nvPr/>
        </p:nvSpPr>
        <p:spPr>
          <a:xfrm>
            <a:off x="9015663" y="63886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pPr/>
              <a:t>29</a:t>
            </a:fld>
            <a:endParaRPr lang="pt-P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0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35D8FE-78E8-4D1D-850E-B1236B51EB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119" y="685800"/>
            <a:ext cx="10425763" cy="567055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C7CCDA-2F9E-49E4-AF00-1DE5D608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3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1662CE-9AB3-42FE-950F-BC0CA66D9E2F}"/>
              </a:ext>
            </a:extLst>
          </p:cNvPr>
          <p:cNvSpPr txBox="1"/>
          <p:nvPr/>
        </p:nvSpPr>
        <p:spPr>
          <a:xfrm>
            <a:off x="10731866" y="6002923"/>
            <a:ext cx="376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414141"/>
                </a:solidFill>
              </a:rPr>
              <a:t>px</a:t>
            </a:r>
            <a:endParaRPr lang="pt-PT" sz="1100" dirty="0">
              <a:solidFill>
                <a:srgbClr val="4141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F77C2E-4543-4CCB-9043-D68FA8F12A99}"/>
              </a:ext>
            </a:extLst>
          </p:cNvPr>
          <p:cNvSpPr txBox="1"/>
          <p:nvPr/>
        </p:nvSpPr>
        <p:spPr>
          <a:xfrm>
            <a:off x="1129676" y="682038"/>
            <a:ext cx="376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414141"/>
                </a:solidFill>
              </a:rPr>
              <a:t>px</a:t>
            </a:r>
            <a:endParaRPr lang="pt-PT" sz="1100" dirty="0">
              <a:solidFill>
                <a:srgbClr val="41414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32B128-2177-4D4D-A832-FF4F79BA3042}"/>
              </a:ext>
            </a:extLst>
          </p:cNvPr>
          <p:cNvSpPr/>
          <p:nvPr/>
        </p:nvSpPr>
        <p:spPr>
          <a:xfrm>
            <a:off x="4314967" y="722983"/>
            <a:ext cx="3562066" cy="33855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Projeção no eixo das abcissas</a:t>
            </a:r>
          </a:p>
        </p:txBody>
      </p:sp>
    </p:spTree>
    <p:extLst>
      <p:ext uri="{BB962C8B-B14F-4D97-AF65-F5344CB8AC3E}">
        <p14:creationId xmlns:p14="http://schemas.microsoft.com/office/powerpoint/2010/main" val="320512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A7A1500-ACA0-487D-8C4C-D8047567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5663" y="6388653"/>
            <a:ext cx="2743200" cy="365125"/>
          </a:xfrm>
        </p:spPr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30</a:t>
            </a:fld>
            <a:endParaRPr lang="pt-PT" dirty="0">
              <a:solidFill>
                <a:srgbClr val="002060"/>
              </a:solidFill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542367BF-A0A0-4AEA-8866-3A1187554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536228"/>
              </p:ext>
            </p:extLst>
          </p:nvPr>
        </p:nvGraphicFramePr>
        <p:xfrm>
          <a:off x="433137" y="156886"/>
          <a:ext cx="11325726" cy="431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D888F1D3-14FF-469E-BC4B-982A8F7AAF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37" y="4510385"/>
            <a:ext cx="2481483" cy="1656047"/>
          </a:xfrm>
          <a:prstGeom prst="rect">
            <a:avLst/>
          </a:prstGeom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47E3C5B-87D6-4A72-918A-BA266BD698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5167" y="4510385"/>
            <a:ext cx="2513428" cy="1677366"/>
          </a:xfrm>
          <a:prstGeom prst="rect">
            <a:avLst/>
          </a:prstGeom>
          <a:ln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D56F14-D609-4ABF-BE3C-4D32AE6FEAF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5435" y="4531127"/>
            <a:ext cx="2513428" cy="1677366"/>
          </a:xfrm>
          <a:prstGeom prst="rect">
            <a:avLst/>
          </a:prstGeom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78BDA9-1C37-4F10-8161-C1830BB4E2C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407" y="4537103"/>
            <a:ext cx="2513428" cy="1677366"/>
          </a:xfrm>
          <a:prstGeom prst="rect">
            <a:avLst/>
          </a:prstGeom>
          <a:ln>
            <a:noFill/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5AB930-80B8-4A03-A96C-79F76D6642A8}"/>
              </a:ext>
            </a:extLst>
          </p:cNvPr>
          <p:cNvSpPr txBox="1"/>
          <p:nvPr/>
        </p:nvSpPr>
        <p:spPr>
          <a:xfrm>
            <a:off x="1523035" y="6146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721B3A1-405C-452F-B9EC-DC95B6C0D762}"/>
              </a:ext>
            </a:extLst>
          </p:cNvPr>
          <p:cNvSpPr txBox="1"/>
          <p:nvPr/>
        </p:nvSpPr>
        <p:spPr>
          <a:xfrm>
            <a:off x="4378301" y="6147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2EF485-DC68-46E2-BFBF-48ECAA4637E7}"/>
              </a:ext>
            </a:extLst>
          </p:cNvPr>
          <p:cNvSpPr txBox="1"/>
          <p:nvPr/>
        </p:nvSpPr>
        <p:spPr>
          <a:xfrm>
            <a:off x="7520702" y="6166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08DE83-06F4-46A4-A3FA-0363E2059B05}"/>
              </a:ext>
            </a:extLst>
          </p:cNvPr>
          <p:cNvSpPr txBox="1"/>
          <p:nvPr/>
        </p:nvSpPr>
        <p:spPr>
          <a:xfrm>
            <a:off x="10367279" y="6145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486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E8D4BB5-391B-495B-BFB3-16666650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478644"/>
            <a:ext cx="2743200" cy="365125"/>
          </a:xfrm>
        </p:spPr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31</a:t>
            </a:fld>
            <a:endParaRPr lang="pt-PT" dirty="0">
              <a:solidFill>
                <a:srgbClr val="002060"/>
              </a:solidFill>
            </a:endParaRP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5AE3C7F-E296-4275-87E8-A7DC88C5C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256176"/>
              </p:ext>
            </p:extLst>
          </p:nvPr>
        </p:nvGraphicFramePr>
        <p:xfrm>
          <a:off x="433137" y="136525"/>
          <a:ext cx="11325726" cy="453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D8A6FBD-79F5-4C52-A310-4A34829F352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688" y="4720632"/>
            <a:ext cx="2448140" cy="16337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84F1488-A01F-4898-8537-132CE73E34E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409" y="4691606"/>
            <a:ext cx="2448140" cy="16337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8689E80-58A7-4C9B-89F8-3AA819641C5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130" y="4667580"/>
            <a:ext cx="2448139" cy="163379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A10EAA-FFB8-46F6-BBC6-10F36CA65205}"/>
              </a:ext>
            </a:extLst>
          </p:cNvPr>
          <p:cNvSpPr txBox="1"/>
          <p:nvPr/>
        </p:nvSpPr>
        <p:spPr>
          <a:xfrm>
            <a:off x="2221915" y="6407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14F2FF-C2E9-405D-BCA2-6CAE38DDB3A9}"/>
              </a:ext>
            </a:extLst>
          </p:cNvPr>
          <p:cNvSpPr txBox="1"/>
          <p:nvPr/>
        </p:nvSpPr>
        <p:spPr>
          <a:xfrm>
            <a:off x="6026636" y="6325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66C258-272C-4EBD-984C-5DCF882DE538}"/>
              </a:ext>
            </a:extLst>
          </p:cNvPr>
          <p:cNvSpPr txBox="1"/>
          <p:nvPr/>
        </p:nvSpPr>
        <p:spPr>
          <a:xfrm>
            <a:off x="9831357" y="6325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8653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8875A2A-CFEE-4633-BA43-8AE0FB4D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9107" y="6384360"/>
            <a:ext cx="2743200" cy="365125"/>
          </a:xfrm>
        </p:spPr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32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4610AC8-3EC9-4A7E-BB84-A12AEE723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238112"/>
              </p:ext>
            </p:extLst>
          </p:nvPr>
        </p:nvGraphicFramePr>
        <p:xfrm>
          <a:off x="433137" y="136525"/>
          <a:ext cx="11325726" cy="453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240587D0-BAA0-4626-9D32-81BF5809C0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344" y="4799846"/>
            <a:ext cx="2176106" cy="1452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29C670-2824-42FF-854C-4754FF2306C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8972" y="4785840"/>
            <a:ext cx="2176108" cy="14522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192749-847F-4732-AB08-37EA6850550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068" y="4785841"/>
            <a:ext cx="2176106" cy="14522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38F0C2C-9E7A-464D-8CB2-3EEAB45844B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710" y="4785840"/>
            <a:ext cx="2176107" cy="14522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B1E5FDE-7597-4F79-9DE5-7A4A793ED92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968" y="4785012"/>
            <a:ext cx="2176108" cy="145225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A9AF03-3323-4FA6-817D-11D140C852F5}"/>
              </a:ext>
            </a:extLst>
          </p:cNvPr>
          <p:cNvSpPr txBox="1"/>
          <p:nvPr/>
        </p:nvSpPr>
        <p:spPr>
          <a:xfrm>
            <a:off x="1128278" y="6298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52E4AB-B47E-4081-BC61-3660BB16C0C3}"/>
              </a:ext>
            </a:extLst>
          </p:cNvPr>
          <p:cNvSpPr txBox="1"/>
          <p:nvPr/>
        </p:nvSpPr>
        <p:spPr>
          <a:xfrm>
            <a:off x="3522920" y="6271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FE7480-FACF-4CE3-8EF4-F0FBF07C9CDA}"/>
              </a:ext>
            </a:extLst>
          </p:cNvPr>
          <p:cNvSpPr txBox="1"/>
          <p:nvPr/>
        </p:nvSpPr>
        <p:spPr>
          <a:xfrm>
            <a:off x="5932591" y="62984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E0BB91-4B75-4152-8A3C-7110EE451C17}"/>
              </a:ext>
            </a:extLst>
          </p:cNvPr>
          <p:cNvSpPr txBox="1"/>
          <p:nvPr/>
        </p:nvSpPr>
        <p:spPr>
          <a:xfrm>
            <a:off x="8331649" y="62774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B1AE89-D0D6-40D8-91DA-95B2944721F9}"/>
              </a:ext>
            </a:extLst>
          </p:cNvPr>
          <p:cNvSpPr txBox="1"/>
          <p:nvPr/>
        </p:nvSpPr>
        <p:spPr>
          <a:xfrm>
            <a:off x="10567045" y="6271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29613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EB39233-104B-474B-AA04-3757DEA8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02" y="6492875"/>
            <a:ext cx="2743200" cy="365125"/>
          </a:xfrm>
        </p:spPr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33</a:t>
            </a:fld>
            <a:endParaRPr lang="pt-PT" dirty="0">
              <a:solidFill>
                <a:srgbClr val="002060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4C3FBE9-72D9-4958-9DDE-9E1F1BA84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954124"/>
              </p:ext>
            </p:extLst>
          </p:nvPr>
        </p:nvGraphicFramePr>
        <p:xfrm>
          <a:off x="433137" y="156886"/>
          <a:ext cx="11325726" cy="431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ADBEB6BE-FCF8-47C6-9C07-8F6A38E8360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37" y="4630135"/>
            <a:ext cx="2586625" cy="17262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D0056D6-C9DD-4882-B81C-BA075A98971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217" y="4630135"/>
            <a:ext cx="2586624" cy="17262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378A139-6CE2-446C-8B75-C9B5497D43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96" y="4664273"/>
            <a:ext cx="2586625" cy="17262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93B6B5-31A5-47FC-8A21-334CC8E2FD9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8375" y="4609681"/>
            <a:ext cx="2586624" cy="172621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CCE021-2114-4F2A-B790-ECAA6E8CD3B5}"/>
              </a:ext>
            </a:extLst>
          </p:cNvPr>
          <p:cNvSpPr txBox="1"/>
          <p:nvPr/>
        </p:nvSpPr>
        <p:spPr>
          <a:xfrm>
            <a:off x="1517097" y="6335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13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897167-5744-4A68-9783-F68468210A62}"/>
              </a:ext>
            </a:extLst>
          </p:cNvPr>
          <p:cNvSpPr txBox="1"/>
          <p:nvPr/>
        </p:nvSpPr>
        <p:spPr>
          <a:xfrm>
            <a:off x="10380844" y="6372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16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5EDE97-0343-4880-9642-7BADB877698E}"/>
              </a:ext>
            </a:extLst>
          </p:cNvPr>
          <p:cNvSpPr txBox="1"/>
          <p:nvPr/>
        </p:nvSpPr>
        <p:spPr>
          <a:xfrm>
            <a:off x="4452177" y="64019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529BCF-8E79-4A48-B3DC-1E6C5BA10770}"/>
              </a:ext>
            </a:extLst>
          </p:cNvPr>
          <p:cNvSpPr txBox="1"/>
          <p:nvPr/>
        </p:nvSpPr>
        <p:spPr>
          <a:xfrm>
            <a:off x="7387256" y="64186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8997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CBF4A9F-5583-4BA4-B66A-278D947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34</a:t>
            </a:fld>
            <a:endParaRPr lang="pt-PT">
              <a:solidFill>
                <a:srgbClr val="00206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F95827E-A104-4940-BF88-D1217729A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77303"/>
              </p:ext>
            </p:extLst>
          </p:nvPr>
        </p:nvGraphicFramePr>
        <p:xfrm>
          <a:off x="2393157" y="168733"/>
          <a:ext cx="7405686" cy="65055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34281">
                  <a:extLst>
                    <a:ext uri="{9D8B030D-6E8A-4147-A177-3AD203B41FA5}">
                      <a16:colId xmlns:a16="http://schemas.microsoft.com/office/drawing/2014/main" val="1811895756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1440931235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313371166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2118050248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1127928490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1488766120"/>
                    </a:ext>
                  </a:extLst>
                </a:gridCol>
              </a:tblGrid>
              <a:tr h="65341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Veículo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Resultado Obtido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Resultado Esperado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Eficiência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612542"/>
                  </a:ext>
                </a:extLst>
              </a:tr>
              <a:tr h="351837">
                <a:tc rowSpan="4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Compacto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Honda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25%</a:t>
                      </a:r>
                    </a:p>
                  </a:txBody>
                  <a:tcPr anchor="ctr">
                    <a:noFill/>
                  </a:tcPr>
                </a:tc>
                <a:tc rowSpan="16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62,5%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406866"/>
                  </a:ext>
                </a:extLst>
              </a:tr>
              <a:tr h="35183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Mini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585910"/>
                  </a:ext>
                </a:extLst>
              </a:tr>
              <a:tr h="35183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Mini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055652"/>
                  </a:ext>
                </a:extLst>
              </a:tr>
              <a:tr h="35183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04796"/>
                  </a:ext>
                </a:extLst>
              </a:tr>
              <a:tr h="291167">
                <a:tc rowSpan="3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Pick-Up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Ford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005024"/>
                  </a:ext>
                </a:extLst>
              </a:tr>
              <a:tr h="35183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143545"/>
                  </a:ext>
                </a:extLst>
              </a:tr>
              <a:tr h="29116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Ford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543119"/>
                  </a:ext>
                </a:extLst>
              </a:tr>
              <a:tr h="351837">
                <a:tc rowSpan="5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Sedan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Jaguar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40%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886175"/>
                  </a:ext>
                </a:extLst>
              </a:tr>
              <a:tr h="35183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Chevrolet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BMW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04650"/>
                  </a:ext>
                </a:extLst>
              </a:tr>
              <a:tr h="29116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BMW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BMW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17493"/>
                  </a:ext>
                </a:extLst>
              </a:tr>
              <a:tr h="29116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Audi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Audi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448654"/>
                  </a:ext>
                </a:extLst>
              </a:tr>
              <a:tr h="29116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Honda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120375"/>
                  </a:ext>
                </a:extLst>
              </a:tr>
              <a:tr h="291167">
                <a:tc rowSpan="4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SUV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BMW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BMW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550904"/>
                  </a:ext>
                </a:extLst>
              </a:tr>
              <a:tr h="29116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Audi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Audi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549382"/>
                  </a:ext>
                </a:extLst>
              </a:tr>
              <a:tr h="29116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Honda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Honda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355626"/>
                  </a:ext>
                </a:extLst>
              </a:tr>
              <a:tr h="29116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414141"/>
                          </a:solidFill>
                        </a:rPr>
                        <a:t>Ford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4141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7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7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D57E35-0342-40E9-9EAF-4A4D8F9158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2" y="586854"/>
            <a:ext cx="10086536" cy="5578312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638A609-20CA-4167-ABBD-E9A67ECF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4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D5B777-A510-4632-900C-F182B6C76A91}"/>
              </a:ext>
            </a:extLst>
          </p:cNvPr>
          <p:cNvSpPr/>
          <p:nvPr/>
        </p:nvSpPr>
        <p:spPr>
          <a:xfrm>
            <a:off x="4314967" y="679187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Primeira derivada</a:t>
            </a:r>
          </a:p>
        </p:txBody>
      </p:sp>
    </p:spTree>
    <p:extLst>
      <p:ext uri="{BB962C8B-B14F-4D97-AF65-F5344CB8AC3E}">
        <p14:creationId xmlns:p14="http://schemas.microsoft.com/office/powerpoint/2010/main" val="135246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920EA7-18E3-4D82-824D-FA714021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712" y="720969"/>
            <a:ext cx="5525847" cy="5416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32138F-B918-423C-A45E-05874AB430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0558" y="720969"/>
            <a:ext cx="5656730" cy="5416062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A88FF5-38BA-40B1-B54D-0F8BD038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5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6FA5ED4-6523-4E34-85F6-E3ED01FD7B7B}"/>
              </a:ext>
            </a:extLst>
          </p:cNvPr>
          <p:cNvSpPr/>
          <p:nvPr/>
        </p:nvSpPr>
        <p:spPr>
          <a:xfrm>
            <a:off x="1486602" y="870257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Máximos</a:t>
            </a:r>
            <a:r>
              <a:rPr lang="pt-PT" dirty="0">
                <a:solidFill>
                  <a:srgbClr val="3C5484"/>
                </a:solidFill>
              </a:rPr>
              <a:t> </a:t>
            </a:r>
            <a:r>
              <a:rPr lang="pt-PT" dirty="0">
                <a:solidFill>
                  <a:srgbClr val="002060"/>
                </a:solidFill>
              </a:rPr>
              <a:t>da primeira derivada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5DEC45-5EC2-4191-9F64-BB2C597645D3}"/>
              </a:ext>
            </a:extLst>
          </p:cNvPr>
          <p:cNvSpPr/>
          <p:nvPr/>
        </p:nvSpPr>
        <p:spPr>
          <a:xfrm>
            <a:off x="7089657" y="814067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Mínimos da primeira derivada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2750F6-EFDF-4406-A1C6-16F07383BA28}"/>
              </a:ext>
            </a:extLst>
          </p:cNvPr>
          <p:cNvSpPr/>
          <p:nvPr/>
        </p:nvSpPr>
        <p:spPr>
          <a:xfrm>
            <a:off x="1409394" y="3503644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Abcissa dos máximos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0BE3D7-C737-4CAC-9BB5-33A055EDD710}"/>
              </a:ext>
            </a:extLst>
          </p:cNvPr>
          <p:cNvSpPr/>
          <p:nvPr/>
        </p:nvSpPr>
        <p:spPr>
          <a:xfrm>
            <a:off x="7163841" y="3475549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Abcissa dos mínimos</a:t>
            </a:r>
          </a:p>
        </p:txBody>
      </p:sp>
    </p:spTree>
    <p:extLst>
      <p:ext uri="{BB962C8B-B14F-4D97-AF65-F5344CB8AC3E}">
        <p14:creationId xmlns:p14="http://schemas.microsoft.com/office/powerpoint/2010/main" val="25707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3C9B8F-9173-4CA0-92A2-6953651B8F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604" y="770300"/>
            <a:ext cx="5380383" cy="54317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538831-74D6-4AF3-8922-2B9B8A72E0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2987" y="770300"/>
            <a:ext cx="5486398" cy="5431718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DCF02B-53CD-42ED-B39D-ED603E1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6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08725EA-6174-4911-A896-6BB186C1841B}"/>
              </a:ext>
            </a:extLst>
          </p:cNvPr>
          <p:cNvSpPr/>
          <p:nvPr/>
        </p:nvSpPr>
        <p:spPr>
          <a:xfrm>
            <a:off x="1624781" y="867560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Máximos sem ruído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20F851-6B67-464B-8DB6-4C2BCB21B0D0}"/>
              </a:ext>
            </a:extLst>
          </p:cNvPr>
          <p:cNvSpPr/>
          <p:nvPr/>
        </p:nvSpPr>
        <p:spPr>
          <a:xfrm>
            <a:off x="7005153" y="867560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Mínimos sem ruído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BC617F-BF89-441D-85EB-DD5455FAEC83}"/>
              </a:ext>
            </a:extLst>
          </p:cNvPr>
          <p:cNvSpPr/>
          <p:nvPr/>
        </p:nvSpPr>
        <p:spPr>
          <a:xfrm>
            <a:off x="1571763" y="3584767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Abcissa dos máximos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B5AC3C8-A2BD-415C-A237-82DC0F434F01}"/>
              </a:ext>
            </a:extLst>
          </p:cNvPr>
          <p:cNvSpPr/>
          <p:nvPr/>
        </p:nvSpPr>
        <p:spPr>
          <a:xfrm>
            <a:off x="7005153" y="3584767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Abcissa dos mínimos</a:t>
            </a:r>
          </a:p>
        </p:txBody>
      </p:sp>
    </p:spTree>
    <p:extLst>
      <p:ext uri="{BB962C8B-B14F-4D97-AF65-F5344CB8AC3E}">
        <p14:creationId xmlns:p14="http://schemas.microsoft.com/office/powerpoint/2010/main" val="411597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8F97994-09D1-4913-B01C-D03020A496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668740"/>
            <a:ext cx="5331655" cy="54099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94FC79-5596-46D8-B915-B3B2E36F0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897" y="668740"/>
            <a:ext cx="5433391" cy="5410695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6F738D-3269-439C-A5FF-A57BDF1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7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A5F3DA-4DD8-4388-AB1C-B35306FABF2A}"/>
              </a:ext>
            </a:extLst>
          </p:cNvPr>
          <p:cNvSpPr/>
          <p:nvPr/>
        </p:nvSpPr>
        <p:spPr>
          <a:xfrm>
            <a:off x="1611916" y="668740"/>
            <a:ext cx="3562066" cy="38446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Máximos decisivos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2DD767-E649-4465-B463-10C714262709}"/>
              </a:ext>
            </a:extLst>
          </p:cNvPr>
          <p:cNvSpPr/>
          <p:nvPr/>
        </p:nvSpPr>
        <p:spPr>
          <a:xfrm>
            <a:off x="6994438" y="777048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Mínimos decisivos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0B9E298-C91D-4B9C-BBDD-1C86B75154F0}"/>
              </a:ext>
            </a:extLst>
          </p:cNvPr>
          <p:cNvSpPr/>
          <p:nvPr/>
        </p:nvSpPr>
        <p:spPr>
          <a:xfrm>
            <a:off x="1885663" y="3470819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Abcissa dos máximos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F87AF0-7DFB-4B95-B5C5-ED2D30C9DE86}"/>
              </a:ext>
            </a:extLst>
          </p:cNvPr>
          <p:cNvSpPr/>
          <p:nvPr/>
        </p:nvSpPr>
        <p:spPr>
          <a:xfrm>
            <a:off x="6977028" y="3475107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Abcissa dos mínimos</a:t>
            </a:r>
          </a:p>
        </p:txBody>
      </p:sp>
    </p:spTree>
    <p:extLst>
      <p:ext uri="{BB962C8B-B14F-4D97-AF65-F5344CB8AC3E}">
        <p14:creationId xmlns:p14="http://schemas.microsoft.com/office/powerpoint/2010/main" val="40658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E29B25-086C-4810-B51B-EE5F9E1CCF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6871" y="682388"/>
            <a:ext cx="7729642" cy="5413612"/>
          </a:xfrm>
          <a:prstGeom prst="rect">
            <a:avLst/>
          </a:prstGeo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9053144-78E2-48F3-B476-66999ADE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8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DE0FBB-4060-429B-8EFC-3AFCF326180E}"/>
              </a:ext>
            </a:extLst>
          </p:cNvPr>
          <p:cNvSpPr/>
          <p:nvPr/>
        </p:nvSpPr>
        <p:spPr>
          <a:xfrm>
            <a:off x="4330659" y="709684"/>
            <a:ext cx="3562066" cy="2761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Recorte</a:t>
            </a:r>
          </a:p>
        </p:txBody>
      </p:sp>
    </p:spTree>
    <p:extLst>
      <p:ext uri="{BB962C8B-B14F-4D97-AF65-F5344CB8AC3E}">
        <p14:creationId xmlns:p14="http://schemas.microsoft.com/office/powerpoint/2010/main" val="328353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2573798-184E-4615-9BDA-E7A43F522F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02" y="1702606"/>
            <a:ext cx="6021435" cy="41744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DD5C96A-1F28-420D-91DD-2BEFCE3B5B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4560" y="1702607"/>
            <a:ext cx="6030987" cy="4174433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F52082-2461-48B9-85BC-C612F0BC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67EA-7D52-4CC4-A85D-3C219A603B68}" type="slidenum">
              <a:rPr lang="pt-PT" smtClean="0">
                <a:solidFill>
                  <a:srgbClr val="002060"/>
                </a:solidFill>
              </a:rPr>
              <a:t>9</a:t>
            </a:fld>
            <a:endParaRPr lang="pt-PT">
              <a:solidFill>
                <a:srgbClr val="00206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5F7228-2738-412B-BD4B-FE7A37165E80}"/>
              </a:ext>
            </a:extLst>
          </p:cNvPr>
          <p:cNvSpPr/>
          <p:nvPr/>
        </p:nvSpPr>
        <p:spPr>
          <a:xfrm>
            <a:off x="1066799" y="1702607"/>
            <a:ext cx="3562066" cy="17109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41414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3A8C70-18F9-4438-89F3-A45EEC7687B4}"/>
              </a:ext>
            </a:extLst>
          </p:cNvPr>
          <p:cNvSpPr/>
          <p:nvPr/>
        </p:nvSpPr>
        <p:spPr>
          <a:xfrm>
            <a:off x="7243796" y="1718528"/>
            <a:ext cx="3562066" cy="17109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41414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6A7F38-DBF0-4657-B17C-212AEFBE3DD1}"/>
              </a:ext>
            </a:extLst>
          </p:cNvPr>
          <p:cNvSpPr/>
          <p:nvPr/>
        </p:nvSpPr>
        <p:spPr>
          <a:xfrm>
            <a:off x="3639153" y="1156156"/>
            <a:ext cx="4913694" cy="538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Canny</a:t>
            </a:r>
          </a:p>
        </p:txBody>
      </p:sp>
    </p:spTree>
    <p:extLst>
      <p:ext uri="{BB962C8B-B14F-4D97-AF65-F5344CB8AC3E}">
        <p14:creationId xmlns:p14="http://schemas.microsoft.com/office/powerpoint/2010/main" val="21101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9">
      <a:dk1>
        <a:srgbClr val="3A3838"/>
      </a:dk1>
      <a:lt1>
        <a:srgbClr val="D8D6D6"/>
      </a:lt1>
      <a:dk2>
        <a:srgbClr val="500000"/>
      </a:dk2>
      <a:lt2>
        <a:srgbClr val="ADD6FF"/>
      </a:lt2>
      <a:accent1>
        <a:srgbClr val="003366"/>
      </a:accent1>
      <a:accent2>
        <a:srgbClr val="5B9BD5"/>
      </a:accent2>
      <a:accent3>
        <a:srgbClr val="954F72"/>
      </a:accent3>
      <a:accent4>
        <a:srgbClr val="FFC000"/>
      </a:accent4>
      <a:accent5>
        <a:srgbClr val="FF1919"/>
      </a:accent5>
      <a:accent6>
        <a:srgbClr val="00B050"/>
      </a:accent6>
      <a:hlink>
        <a:srgbClr val="002060"/>
      </a:hlink>
      <a:folHlink>
        <a:srgbClr val="92D050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996</Words>
  <Application>Microsoft Office PowerPoint</Application>
  <PresentationFormat>Widescreen</PresentationFormat>
  <Paragraphs>478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Anabela Reigoto;André Duarte;Baltasar Aroso</dc:creator>
  <cp:lastModifiedBy>André .</cp:lastModifiedBy>
  <cp:revision>44</cp:revision>
  <dcterms:created xsi:type="dcterms:W3CDTF">2017-12-11T21:21:42Z</dcterms:created>
  <dcterms:modified xsi:type="dcterms:W3CDTF">2017-12-13T00:07:44Z</dcterms:modified>
</cp:coreProperties>
</file>