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36004500"/>
  <p:notesSz cx="6858000" cy="9144000"/>
  <p:defaultTextStyle>
    <a:defPPr>
      <a:defRPr lang="pt-BR"/>
    </a:defPPr>
    <a:lvl1pPr marL="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1pPr>
    <a:lvl2pPr marL="195453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2pPr>
    <a:lvl3pPr marL="390906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3pPr>
    <a:lvl4pPr marL="586359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4pPr>
    <a:lvl5pPr marL="781812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5pPr>
    <a:lvl6pPr marL="977265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6pPr>
    <a:lvl7pPr marL="1172718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7pPr>
    <a:lvl8pPr marL="1368171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8pPr>
    <a:lvl9pPr marL="15636240" algn="l" defTabSz="3909060" rtl="0" eaLnBrk="1" latinLnBrk="0" hangingPunct="1">
      <a:defRPr sz="7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8934" autoAdjust="0"/>
  </p:normalViewPr>
  <p:slideViewPr>
    <p:cSldViewPr>
      <p:cViewPr>
        <p:scale>
          <a:sx n="14" d="100"/>
          <a:sy n="14" d="100"/>
        </p:scale>
        <p:origin x="-2700" y="-132"/>
      </p:cViewPr>
      <p:guideLst>
        <p:guide orient="horz" pos="11340"/>
        <p:guide pos="10206"/>
      </p:guideLst>
    </p:cSldViewPr>
  </p:slideViewPr>
  <p:notesTextViewPr>
    <p:cViewPr>
      <p:scale>
        <a:sx n="1" d="1"/>
        <a:sy n="1" d="1"/>
      </p:scale>
      <p:origin x="0" y="54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568739811762044"/>
          <c:y val="8.9988469676547986E-2"/>
          <c:w val="0.55551239686829001"/>
          <c:h val="0.8318038416477509"/>
        </c:manualLayout>
      </c:layout>
      <c:pie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Vendas</c:v>
                </c:pt>
              </c:strCache>
            </c:strRef>
          </c:tx>
          <c:explosion val="20"/>
          <c:dPt>
            <c:idx val="1"/>
            <c:bubble3D val="0"/>
            <c:explosion val="5"/>
          </c:dPt>
          <c:dLbls>
            <c:dLbl>
              <c:idx val="0"/>
              <c:layout>
                <c:manualLayout>
                  <c:x val="-0.11742120119635573"/>
                  <c:y val="0.20834708338346589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r>
                      <a:rPr lang="pt-BR" sz="1700" b="1" dirty="0">
                        <a:solidFill>
                          <a:schemeClr val="bg1"/>
                        </a:solidFill>
                      </a:rPr>
                      <a:t>Escolas atendidas pelo INDEC ; </a:t>
                    </a:r>
                    <a:endParaRPr lang="pt-BR" sz="1700" b="1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r>
                      <a:rPr lang="pt-BR" sz="1700" b="1" dirty="0" smtClean="0">
                        <a:solidFill>
                          <a:schemeClr val="bg1"/>
                        </a:solidFill>
                      </a:rPr>
                      <a:t>3</a:t>
                    </a:r>
                    <a:endParaRPr lang="pt-BR" sz="1700" b="1" dirty="0">
                      <a:solidFill>
                        <a:schemeClr val="bg1"/>
                      </a:solidFill>
                    </a:endParaRPr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7.1777543192759918E-2"/>
                  <c:y val="-0.28320363651992636"/>
                </c:manualLayout>
              </c:layout>
              <c:tx>
                <c:rich>
                  <a:bodyPr/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r>
                      <a:rPr lang="en-US" b="1" dirty="0" err="1"/>
                      <a:t>Escolas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não</a:t>
                    </a:r>
                    <a:r>
                      <a:rPr lang="en-US" b="1" dirty="0"/>
                      <a:t> </a:t>
                    </a:r>
                    <a:r>
                      <a:rPr lang="en-US" b="1" dirty="0" err="1"/>
                      <a:t>atendidas</a:t>
                    </a:r>
                    <a:r>
                      <a:rPr lang="en-US" b="1" dirty="0" smtClean="0"/>
                      <a:t>;</a:t>
                    </a:r>
                  </a:p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r>
                      <a:rPr lang="en-US" b="1" dirty="0" smtClean="0"/>
                      <a:t> </a:t>
                    </a:r>
                    <a:r>
                      <a:rPr lang="en-US" b="1" dirty="0"/>
                      <a:t>14</a:t>
                    </a:r>
                  </a:p>
                </c:rich>
              </c:tx>
              <c:spPr/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pt-B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Plan1!$A$2:$A$3</c:f>
              <c:strCache>
                <c:ptCount val="2"/>
                <c:pt idx="0">
                  <c:v>Escolas atendidas pelo INDEC </c:v>
                </c:pt>
                <c:pt idx="1">
                  <c:v>Escolas não atendidas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3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1D641-4B51-4870-A70B-B8E59C9CE7B2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38CA-EDEF-40EC-8CEA-C681CC106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1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D5A33-E8D1-43D2-952E-75B389DAF23B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685800"/>
            <a:ext cx="3086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8313-3BE0-4B70-8117-FCF00303B9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01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88313-3BE0-4B70-8117-FCF00303B9E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3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1184734"/>
            <a:ext cx="27543443" cy="77176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0402550"/>
            <a:ext cx="22682835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54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09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863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818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772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72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681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63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9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492936" y="1441852"/>
            <a:ext cx="7290911" cy="3072050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620203" y="1441852"/>
            <a:ext cx="21332666" cy="30720506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51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3136228"/>
            <a:ext cx="27543443" cy="7150894"/>
          </a:xfrm>
        </p:spPr>
        <p:txBody>
          <a:bodyPr anchor="t"/>
          <a:lstStyle>
            <a:lvl1pPr algn="l">
              <a:defRPr sz="171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5260246"/>
            <a:ext cx="27543443" cy="7875982"/>
          </a:xfrm>
        </p:spPr>
        <p:txBody>
          <a:bodyPr anchor="b"/>
          <a:lstStyle>
            <a:lvl1pPr marL="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1pPr>
            <a:lvl2pPr marL="195453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2pPr>
            <a:lvl3pPr marL="390906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3pPr>
            <a:lvl4pPr marL="586359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781812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977265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172718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368171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563624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65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620202" y="8401053"/>
            <a:ext cx="14311789" cy="23761306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72059" y="8401053"/>
            <a:ext cx="14311789" cy="23761306"/>
          </a:xfrm>
        </p:spPr>
        <p:txBody>
          <a:bodyPr/>
          <a:lstStyle>
            <a:lvl1pPr>
              <a:defRPr sz="12000"/>
            </a:lvl1pPr>
            <a:lvl2pPr>
              <a:defRPr sz="103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96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8059343"/>
            <a:ext cx="14317416" cy="3358751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530" indent="0">
              <a:buNone/>
              <a:defRPr sz="8600" b="1"/>
            </a:lvl2pPr>
            <a:lvl3pPr marL="3909060" indent="0">
              <a:buNone/>
              <a:defRPr sz="7700" b="1"/>
            </a:lvl3pPr>
            <a:lvl4pPr marL="5863590" indent="0">
              <a:buNone/>
              <a:defRPr sz="6800" b="1"/>
            </a:lvl4pPr>
            <a:lvl5pPr marL="7818120" indent="0">
              <a:buNone/>
              <a:defRPr sz="6800" b="1"/>
            </a:lvl5pPr>
            <a:lvl6pPr marL="9772650" indent="0">
              <a:buNone/>
              <a:defRPr sz="6800" b="1"/>
            </a:lvl6pPr>
            <a:lvl7pPr marL="11727180" indent="0">
              <a:buNone/>
              <a:defRPr sz="6800" b="1"/>
            </a:lvl7pPr>
            <a:lvl8pPr marL="13681710" indent="0">
              <a:buNone/>
              <a:defRPr sz="6800" b="1"/>
            </a:lvl8pPr>
            <a:lvl9pPr marL="15636240" indent="0">
              <a:buNone/>
              <a:defRPr sz="6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1418094"/>
            <a:ext cx="14317416" cy="20744262"/>
          </a:xfrm>
        </p:spPr>
        <p:txBody>
          <a:bodyPr/>
          <a:lstStyle>
            <a:lvl1pPr>
              <a:defRPr sz="10300"/>
            </a:lvl1pPr>
            <a:lvl2pPr>
              <a:defRPr sz="86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8059343"/>
            <a:ext cx="14323040" cy="3358751"/>
          </a:xfrm>
        </p:spPr>
        <p:txBody>
          <a:bodyPr anchor="b"/>
          <a:lstStyle>
            <a:lvl1pPr marL="0" indent="0">
              <a:buNone/>
              <a:defRPr sz="10300" b="1"/>
            </a:lvl1pPr>
            <a:lvl2pPr marL="1954530" indent="0">
              <a:buNone/>
              <a:defRPr sz="8600" b="1"/>
            </a:lvl2pPr>
            <a:lvl3pPr marL="3909060" indent="0">
              <a:buNone/>
              <a:defRPr sz="7700" b="1"/>
            </a:lvl3pPr>
            <a:lvl4pPr marL="5863590" indent="0">
              <a:buNone/>
              <a:defRPr sz="6800" b="1"/>
            </a:lvl4pPr>
            <a:lvl5pPr marL="7818120" indent="0">
              <a:buNone/>
              <a:defRPr sz="6800" b="1"/>
            </a:lvl5pPr>
            <a:lvl6pPr marL="9772650" indent="0">
              <a:buNone/>
              <a:defRPr sz="6800" b="1"/>
            </a:lvl6pPr>
            <a:lvl7pPr marL="11727180" indent="0">
              <a:buNone/>
              <a:defRPr sz="6800" b="1"/>
            </a:lvl7pPr>
            <a:lvl8pPr marL="13681710" indent="0">
              <a:buNone/>
              <a:defRPr sz="6800" b="1"/>
            </a:lvl8pPr>
            <a:lvl9pPr marL="15636240" indent="0">
              <a:buNone/>
              <a:defRPr sz="6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1418094"/>
            <a:ext cx="14323040" cy="20744262"/>
          </a:xfrm>
        </p:spPr>
        <p:txBody>
          <a:bodyPr/>
          <a:lstStyle>
            <a:lvl1pPr>
              <a:defRPr sz="10300"/>
            </a:lvl1pPr>
            <a:lvl2pPr>
              <a:defRPr sz="8600"/>
            </a:lvl2pPr>
            <a:lvl3pPr>
              <a:defRPr sz="77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8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45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433512"/>
            <a:ext cx="10660709" cy="6100763"/>
          </a:xfrm>
        </p:spPr>
        <p:txBody>
          <a:bodyPr anchor="b"/>
          <a:lstStyle>
            <a:lvl1pPr algn="l">
              <a:defRPr sz="86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433515"/>
            <a:ext cx="18114764" cy="30728843"/>
          </a:xfrm>
        </p:spPr>
        <p:txBody>
          <a:bodyPr/>
          <a:lstStyle>
            <a:lvl1pPr>
              <a:defRPr sz="13700"/>
            </a:lvl1pPr>
            <a:lvl2pPr>
              <a:defRPr sz="12000"/>
            </a:lvl2pPr>
            <a:lvl3pPr>
              <a:defRPr sz="103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7534278"/>
            <a:ext cx="10660709" cy="24628081"/>
          </a:xfrm>
        </p:spPr>
        <p:txBody>
          <a:bodyPr/>
          <a:lstStyle>
            <a:lvl1pPr marL="0" indent="0">
              <a:buNone/>
              <a:defRPr sz="6000"/>
            </a:lvl1pPr>
            <a:lvl2pPr marL="1954530" indent="0">
              <a:buNone/>
              <a:defRPr sz="5100"/>
            </a:lvl2pPr>
            <a:lvl3pPr marL="3909060" indent="0">
              <a:buNone/>
              <a:defRPr sz="4300"/>
            </a:lvl3pPr>
            <a:lvl4pPr marL="5863590" indent="0">
              <a:buNone/>
              <a:defRPr sz="3800"/>
            </a:lvl4pPr>
            <a:lvl5pPr marL="7818120" indent="0">
              <a:buNone/>
              <a:defRPr sz="3800"/>
            </a:lvl5pPr>
            <a:lvl6pPr marL="9772650" indent="0">
              <a:buNone/>
              <a:defRPr sz="3800"/>
            </a:lvl6pPr>
            <a:lvl7pPr marL="11727180" indent="0">
              <a:buNone/>
              <a:defRPr sz="3800"/>
            </a:lvl7pPr>
            <a:lvl8pPr marL="13681710" indent="0">
              <a:buNone/>
              <a:defRPr sz="3800"/>
            </a:lvl8pPr>
            <a:lvl9pPr marL="15636240" indent="0">
              <a:buNone/>
              <a:defRPr sz="3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8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25203150"/>
            <a:ext cx="19442430" cy="2975375"/>
          </a:xfrm>
        </p:spPr>
        <p:txBody>
          <a:bodyPr anchor="b"/>
          <a:lstStyle>
            <a:lvl1pPr algn="l">
              <a:defRPr sz="86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217069"/>
            <a:ext cx="19442430" cy="21602700"/>
          </a:xfrm>
        </p:spPr>
        <p:txBody>
          <a:bodyPr/>
          <a:lstStyle>
            <a:lvl1pPr marL="0" indent="0">
              <a:buNone/>
              <a:defRPr sz="13700"/>
            </a:lvl1pPr>
            <a:lvl2pPr marL="1954530" indent="0">
              <a:buNone/>
              <a:defRPr sz="12000"/>
            </a:lvl2pPr>
            <a:lvl3pPr marL="3909060" indent="0">
              <a:buNone/>
              <a:defRPr sz="10300"/>
            </a:lvl3pPr>
            <a:lvl4pPr marL="5863590" indent="0">
              <a:buNone/>
              <a:defRPr sz="8600"/>
            </a:lvl4pPr>
            <a:lvl5pPr marL="7818120" indent="0">
              <a:buNone/>
              <a:defRPr sz="8600"/>
            </a:lvl5pPr>
            <a:lvl6pPr marL="9772650" indent="0">
              <a:buNone/>
              <a:defRPr sz="8600"/>
            </a:lvl6pPr>
            <a:lvl7pPr marL="11727180" indent="0">
              <a:buNone/>
              <a:defRPr sz="8600"/>
            </a:lvl7pPr>
            <a:lvl8pPr marL="13681710" indent="0">
              <a:buNone/>
              <a:defRPr sz="8600"/>
            </a:lvl8pPr>
            <a:lvl9pPr marL="15636240" indent="0">
              <a:buNone/>
              <a:defRPr sz="86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28178524"/>
            <a:ext cx="19442430" cy="4225526"/>
          </a:xfrm>
        </p:spPr>
        <p:txBody>
          <a:bodyPr/>
          <a:lstStyle>
            <a:lvl1pPr marL="0" indent="0">
              <a:buNone/>
              <a:defRPr sz="6000"/>
            </a:lvl1pPr>
            <a:lvl2pPr marL="1954530" indent="0">
              <a:buNone/>
              <a:defRPr sz="5100"/>
            </a:lvl2pPr>
            <a:lvl3pPr marL="3909060" indent="0">
              <a:buNone/>
              <a:defRPr sz="4300"/>
            </a:lvl3pPr>
            <a:lvl4pPr marL="5863590" indent="0">
              <a:buNone/>
              <a:defRPr sz="3800"/>
            </a:lvl4pPr>
            <a:lvl5pPr marL="7818120" indent="0">
              <a:buNone/>
              <a:defRPr sz="3800"/>
            </a:lvl5pPr>
            <a:lvl6pPr marL="9772650" indent="0">
              <a:buNone/>
              <a:defRPr sz="3800"/>
            </a:lvl6pPr>
            <a:lvl7pPr marL="11727180" indent="0">
              <a:buNone/>
              <a:defRPr sz="3800"/>
            </a:lvl7pPr>
            <a:lvl8pPr marL="13681710" indent="0">
              <a:buNone/>
              <a:defRPr sz="3800"/>
            </a:lvl8pPr>
            <a:lvl9pPr marL="15636240" indent="0">
              <a:buNone/>
              <a:defRPr sz="38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70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441850"/>
            <a:ext cx="29163645" cy="6000750"/>
          </a:xfrm>
          <a:prstGeom prst="rect">
            <a:avLst/>
          </a:prstGeom>
        </p:spPr>
        <p:txBody>
          <a:bodyPr vert="horz" lIns="390906" tIns="195453" rIns="390906" bIns="195453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8401053"/>
            <a:ext cx="29163645" cy="23761306"/>
          </a:xfrm>
          <a:prstGeom prst="rect">
            <a:avLst/>
          </a:prstGeom>
        </p:spPr>
        <p:txBody>
          <a:bodyPr vert="horz" lIns="390906" tIns="195453" rIns="390906" bIns="195453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33370840"/>
            <a:ext cx="7560945" cy="1916906"/>
          </a:xfrm>
          <a:prstGeom prst="rect">
            <a:avLst/>
          </a:prstGeom>
        </p:spPr>
        <p:txBody>
          <a:bodyPr vert="horz" lIns="390906" tIns="195453" rIns="390906" bIns="195453" rtlCol="0" anchor="ctr"/>
          <a:lstStyle>
            <a:lvl1pPr algn="l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99E5-9D3B-475F-8EF7-D328EDCDA9AE}" type="datetimeFigureOut">
              <a:rPr lang="pt-BR" smtClean="0"/>
              <a:t>06/08/2014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33370840"/>
            <a:ext cx="10261283" cy="1916906"/>
          </a:xfrm>
          <a:prstGeom prst="rect">
            <a:avLst/>
          </a:prstGeom>
        </p:spPr>
        <p:txBody>
          <a:bodyPr vert="horz" lIns="390906" tIns="195453" rIns="390906" bIns="195453" rtlCol="0" anchor="ctr"/>
          <a:lstStyle>
            <a:lvl1pPr algn="ct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33370840"/>
            <a:ext cx="7560945" cy="1916906"/>
          </a:xfrm>
          <a:prstGeom prst="rect">
            <a:avLst/>
          </a:prstGeom>
        </p:spPr>
        <p:txBody>
          <a:bodyPr vert="horz" lIns="390906" tIns="195453" rIns="390906" bIns="195453" rtlCol="0" anchor="ctr"/>
          <a:lstStyle>
            <a:lvl1pPr algn="r">
              <a:defRPr sz="5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4EA7-72EE-4E92-955D-1BF66D34E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40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09060" rtl="0" eaLnBrk="1" latinLnBrk="0" hangingPunct="1">
        <a:spcBef>
          <a:spcPct val="0"/>
        </a:spcBef>
        <a:buNone/>
        <a:defRPr sz="1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5898" indent="-1465898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1pPr>
      <a:lvl2pPr marL="3176111" indent="-1221581" algn="l" defTabSz="390906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8632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85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9538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»"/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74991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270444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465897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6613505" indent="-977265" algn="l" defTabSz="3909060" rtl="0" eaLnBrk="1" latinLnBrk="0" hangingPunct="1">
        <a:spcBef>
          <a:spcPct val="20000"/>
        </a:spcBef>
        <a:buFont typeface="Arial" panose="020B0604020202020204" pitchFamily="34" charset="0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1pPr>
      <a:lvl2pPr marL="195453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90906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86359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1812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265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72718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68171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5636240" algn="l" defTabSz="3909060" rtl="0" eaLnBrk="1" latinLnBrk="0" hangingPunct="1"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jp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edondar Retângulo em um Canto Diagonal 7"/>
          <p:cNvSpPr/>
          <p:nvPr/>
        </p:nvSpPr>
        <p:spPr>
          <a:xfrm>
            <a:off x="-72233" y="294597"/>
            <a:ext cx="32404050" cy="360045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looooo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1" y="648322"/>
            <a:ext cx="5112568" cy="321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7777089" y="2088482"/>
            <a:ext cx="16202025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ctr"/>
            <a:r>
              <a:rPr lang="pt-BR" b="1" i="0" u="none" strike="noStrike" dirty="0" smtClean="0">
                <a:solidFill>
                  <a:srgbClr val="9A0000"/>
                </a:solidFill>
                <a:effectLst/>
                <a:latin typeface="Arial"/>
              </a:rPr>
              <a:t>Programa de Ação Contínua em Inclusão Digital nas Escolas de Charqueadas</a:t>
            </a:r>
            <a:endParaRPr lang="pt-BR" b="0" dirty="0" smtClean="0">
              <a:solidFill>
                <a:srgbClr val="9A0000"/>
              </a:solidFill>
              <a:effectLst/>
            </a:endParaRP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1028" name="Picture 4" descr="logo i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6961" y="1008362"/>
            <a:ext cx="7027021" cy="278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uxograma: Processo alternativo 10"/>
          <p:cNvSpPr/>
          <p:nvPr/>
        </p:nvSpPr>
        <p:spPr>
          <a:xfrm>
            <a:off x="17138129" y="5688882"/>
            <a:ext cx="13717524" cy="54006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4000" b="1" dirty="0" smtClean="0">
                <a:solidFill>
                  <a:srgbClr val="C0504D">
                    <a:lumMod val="75000"/>
                  </a:srgbClr>
                </a:solidFill>
              </a:rPr>
              <a:t> </a:t>
            </a:r>
            <a:r>
              <a:rPr lang="pt-BR" sz="4200" b="1" dirty="0" smtClean="0">
                <a:solidFill>
                  <a:srgbClr val="920000"/>
                </a:solidFill>
              </a:rPr>
              <a:t>OBJETIVOS</a:t>
            </a:r>
          </a:p>
          <a:p>
            <a:pPr lvl="0" algn="just"/>
            <a:r>
              <a:rPr lang="pt-BR" sz="4000" dirty="0" smtClean="0">
                <a:solidFill>
                  <a:prstClr val="black"/>
                </a:solidFill>
              </a:rPr>
              <a:t>           </a:t>
            </a:r>
            <a:r>
              <a:rPr lang="pt-BR" sz="3300" dirty="0">
                <a:solidFill>
                  <a:prstClr val="black"/>
                </a:solidFill>
              </a:rPr>
              <a:t>Proporcionar às escolas da rede municipal e estadual de Charqueadas a oportunidade de inclusão digital através da revitalização, monitoramento e manutenção dos laboratórios e equipamentos de informática das escolas, aliado a um curso de informática na educação dos profissionais das escolas beneficiadas para estimular o uso dos laboratórios e melhorar a qualidade do ensino por meio da informática educativa.</a:t>
            </a:r>
            <a:endParaRPr lang="pt-BR" sz="3300" dirty="0"/>
          </a:p>
        </p:txBody>
      </p:sp>
      <p:pic>
        <p:nvPicPr>
          <p:cNvPr id="15" name="Picture 2" descr="C:\Users\Nicole\Desktop\bann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99" y="11593538"/>
            <a:ext cx="13218034" cy="6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uxograma: Processo alternativo 15"/>
          <p:cNvSpPr/>
          <p:nvPr/>
        </p:nvSpPr>
        <p:spPr>
          <a:xfrm>
            <a:off x="1454329" y="18146266"/>
            <a:ext cx="3226416" cy="104459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pt-BR" sz="4200" b="1" dirty="0" smtClean="0">
                <a:solidFill>
                  <a:srgbClr val="9A0000"/>
                </a:solidFill>
              </a:rPr>
              <a:t>RESULTADOS</a:t>
            </a:r>
          </a:p>
          <a:p>
            <a:pPr lvl="0" algn="ctr"/>
            <a:endParaRPr lang="pt-BR" dirty="0" smtClean="0">
              <a:solidFill>
                <a:srgbClr val="9A0000"/>
              </a:solidFill>
            </a:endParaRPr>
          </a:p>
          <a:p>
            <a:pPr lvl="0" algn="ctr"/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7" name="Grupo 3"/>
          <p:cNvGrpSpPr>
            <a:grpSpLocks/>
          </p:cNvGrpSpPr>
          <p:nvPr/>
        </p:nvGrpSpPr>
        <p:grpSpPr bwMode="auto">
          <a:xfrm>
            <a:off x="18216430" y="11737554"/>
            <a:ext cx="1219200" cy="1127125"/>
            <a:chOff x="3779912" y="1654772"/>
            <a:chExt cx="1318832" cy="1219200"/>
          </a:xfrm>
        </p:grpSpPr>
        <p:pic>
          <p:nvPicPr>
            <p:cNvPr id="20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654772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Imagem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44" y="24153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Image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185" y="13537754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869" y="1548197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upo 8"/>
          <p:cNvGrpSpPr>
            <a:grpSpLocks/>
          </p:cNvGrpSpPr>
          <p:nvPr/>
        </p:nvGrpSpPr>
        <p:grpSpPr bwMode="auto">
          <a:xfrm>
            <a:off x="17774492" y="17282170"/>
            <a:ext cx="1688736" cy="1479550"/>
            <a:chOff x="3764362" y="5143412"/>
            <a:chExt cx="1762356" cy="1544547"/>
          </a:xfrm>
        </p:grpSpPr>
        <p:pic>
          <p:nvPicPr>
            <p:cNvPr id="27" name="Imagem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316" y="5143412"/>
              <a:ext cx="1374402" cy="137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Imagem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362" y="5908214"/>
              <a:ext cx="779745" cy="77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CaixaDeTexto 1"/>
          <p:cNvSpPr txBox="1"/>
          <p:nvPr/>
        </p:nvSpPr>
        <p:spPr>
          <a:xfrm>
            <a:off x="25851097" y="4032698"/>
            <a:ext cx="3888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Edital </a:t>
            </a:r>
            <a:r>
              <a:rPr lang="pt-BR" sz="3000" dirty="0"/>
              <a:t>PROEX 03/2014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923105" y="33162833"/>
            <a:ext cx="67900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Integrantes: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Luísa Ennes dos Santos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Nicole Sprenger da Silva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Orientador: André Luís Del Mestre Martins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Coorientador:</a:t>
            </a:r>
            <a:r>
              <a:rPr lang="pt-BR" altLang="pt-BR" sz="2800" b="1" dirty="0">
                <a:solidFill>
                  <a:schemeClr val="bg1"/>
                </a:solidFill>
                <a:ea typeface="Verdana" pitchFamily="34" charset="0"/>
                <a:cs typeface="Times New Roman" pitchFamily="18" charset="0"/>
              </a:rPr>
              <a:t> Fábio Luís da Silva </a:t>
            </a:r>
            <a:r>
              <a:rPr lang="pt-BR" altLang="pt-BR" sz="2800" b="1" dirty="0" smtClean="0">
                <a:solidFill>
                  <a:schemeClr val="bg1"/>
                </a:solidFill>
                <a:ea typeface="Verdana" pitchFamily="34" charset="0"/>
                <a:cs typeface="Times New Roman" pitchFamily="18" charset="0"/>
              </a:rPr>
              <a:t>Santos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Coorientador: </a:t>
            </a:r>
            <a:r>
              <a:rPr lang="pt-BR" altLang="pt-BR" sz="2800" b="1" dirty="0" smtClean="0">
                <a:solidFill>
                  <a:schemeClr val="bg1"/>
                </a:solidFill>
                <a:ea typeface="Verdana" pitchFamily="34" charset="0"/>
                <a:cs typeface="Times New Roman" pitchFamily="18" charset="0"/>
              </a:rPr>
              <a:t>João </a:t>
            </a:r>
            <a:r>
              <a:rPr lang="pt-BR" altLang="pt-BR" sz="2800" b="1" dirty="0">
                <a:solidFill>
                  <a:schemeClr val="bg1"/>
                </a:solidFill>
                <a:ea typeface="Verdana" pitchFamily="34" charset="0"/>
                <a:cs typeface="Times New Roman" pitchFamily="18" charset="0"/>
              </a:rPr>
              <a:t>Orlando Ollé Corrêa</a:t>
            </a:r>
          </a:p>
          <a:p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0306481" y="11665546"/>
            <a:ext cx="106211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 smtClean="0"/>
              <a:t>Restauração de laboratórios precários ou desativados: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Reativar equipamentos danificados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Identificar falhas nos equipamentos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243033" y="13587403"/>
            <a:ext cx="106211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500" dirty="0" smtClean="0"/>
              <a:t>Evitar que o laboratório retorne ao estado de sucateamento através de um Plano de Manutenção Preditiva, Preventiva e Corretiva.</a:t>
            </a:r>
          </a:p>
          <a:p>
            <a:endParaRPr lang="pt-BR" sz="25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234472" y="15243587"/>
            <a:ext cx="1062118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500" dirty="0" smtClean="0"/>
              <a:t>Capacitar o professor na uso da informática na educação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Apresentar as novas tecnologias e a maneira como elas podem ser aplicadas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Estimular o professor a acrescentar em sua metodologia o uso do computador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0234473" y="17066146"/>
            <a:ext cx="106211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500" dirty="0" smtClean="0"/>
              <a:t>Armazenar e manter atualizados os dados de todas as atividades desenvolvidas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Construir uma base de dados dos bens dos laboratórios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Permitir que as escolas acionem suporte através do sistema</a:t>
            </a:r>
          </a:p>
          <a:p>
            <a:pPr marL="342900" indent="-342900">
              <a:buFontTx/>
              <a:buChar char="-"/>
            </a:pPr>
            <a:r>
              <a:rPr lang="pt-BR" sz="2500" dirty="0" smtClean="0"/>
              <a:t>Gerar relatórios automaticamente com base nos dados contidos no sistema.</a:t>
            </a:r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387182241"/>
              </p:ext>
            </p:extLst>
          </p:nvPr>
        </p:nvGraphicFramePr>
        <p:xfrm>
          <a:off x="9217248" y="19454388"/>
          <a:ext cx="8230328" cy="600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29" name="Picture 3" descr="C:\Users\André\Dropbox\arquitetura\projeto\entregaArtur\imagens\MAPA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86" y="19658434"/>
            <a:ext cx="726916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de cantos arredondados 11"/>
          <p:cNvSpPr/>
          <p:nvPr/>
        </p:nvSpPr>
        <p:spPr>
          <a:xfrm>
            <a:off x="1924040" y="26283170"/>
            <a:ext cx="18382441" cy="5832648"/>
          </a:xfrm>
          <a:prstGeom prst="roundRect">
            <a:avLst>
              <a:gd name="adj" fmla="val 0"/>
            </a:avLst>
          </a:prstGeom>
          <a:ln>
            <a:solidFill>
              <a:srgbClr val="92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 extrusionH="76200" contourW="12700">
            <a:bevelT w="190500" h="38100"/>
            <a:extrusionClr>
              <a:srgbClr val="920000"/>
            </a:extrusionClr>
            <a:contourClr>
              <a:srgbClr val="C00000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073233" y="26787226"/>
            <a:ext cx="2880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rgbClr val="920000"/>
                </a:solidFill>
              </a:rPr>
              <a:t>HENRI DUPLAN</a:t>
            </a:r>
            <a:endParaRPr lang="pt-BR" sz="3000" b="1" dirty="0">
              <a:solidFill>
                <a:srgbClr val="92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2880545" y="26715218"/>
            <a:ext cx="41764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rgbClr val="920000"/>
                </a:solidFill>
              </a:rPr>
              <a:t>THIETRO ANTÔNIO PIRES</a:t>
            </a:r>
            <a:endParaRPr lang="pt-BR" sz="3000" b="1" dirty="0">
              <a:solidFill>
                <a:srgbClr val="92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4362128" y="26787226"/>
            <a:ext cx="5328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rgbClr val="920000"/>
                </a:solidFill>
              </a:rPr>
              <a:t>ARTUR DORNELLES</a:t>
            </a:r>
            <a:endParaRPr lang="pt-BR" sz="3000" b="1" dirty="0">
              <a:solidFill>
                <a:srgbClr val="920000"/>
              </a:solidFill>
            </a:endParaRPr>
          </a:p>
        </p:txBody>
      </p:sp>
      <p:grpSp>
        <p:nvGrpSpPr>
          <p:cNvPr id="33" name="Grupo 3"/>
          <p:cNvGrpSpPr>
            <a:grpSpLocks/>
          </p:cNvGrpSpPr>
          <p:nvPr/>
        </p:nvGrpSpPr>
        <p:grpSpPr bwMode="auto">
          <a:xfrm>
            <a:off x="4181625" y="30844677"/>
            <a:ext cx="1219200" cy="1127125"/>
            <a:chOff x="3779912" y="1654772"/>
            <a:chExt cx="1318832" cy="1219200"/>
          </a:xfrm>
        </p:grpSpPr>
        <p:pic>
          <p:nvPicPr>
            <p:cNvPr id="34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654772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Imagem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44" y="24153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upo 3"/>
          <p:cNvGrpSpPr>
            <a:grpSpLocks/>
          </p:cNvGrpSpPr>
          <p:nvPr/>
        </p:nvGrpSpPr>
        <p:grpSpPr bwMode="auto">
          <a:xfrm>
            <a:off x="13969777" y="30871846"/>
            <a:ext cx="1219200" cy="1127125"/>
            <a:chOff x="3779912" y="1654772"/>
            <a:chExt cx="1318832" cy="1219200"/>
          </a:xfrm>
        </p:grpSpPr>
        <p:pic>
          <p:nvPicPr>
            <p:cNvPr id="37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654772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Imagem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44" y="24153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Image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913" y="30725421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Imagem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685" y="30917340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upo 8"/>
          <p:cNvGrpSpPr>
            <a:grpSpLocks/>
          </p:cNvGrpSpPr>
          <p:nvPr/>
        </p:nvGrpSpPr>
        <p:grpSpPr bwMode="auto">
          <a:xfrm>
            <a:off x="18223185" y="30725421"/>
            <a:ext cx="1688736" cy="1479550"/>
            <a:chOff x="3764362" y="5143412"/>
            <a:chExt cx="1762356" cy="1544547"/>
          </a:xfrm>
        </p:grpSpPr>
        <p:pic>
          <p:nvPicPr>
            <p:cNvPr id="42" name="Imagem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316" y="5143412"/>
              <a:ext cx="1374402" cy="1374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Imagem 1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362" y="5908214"/>
              <a:ext cx="779745" cy="77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Imagem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419" y="28072751"/>
            <a:ext cx="4596262" cy="2532815"/>
          </a:xfrm>
          <a:prstGeom prst="rect">
            <a:avLst/>
          </a:prstGeom>
        </p:spPr>
      </p:pic>
      <p:grpSp>
        <p:nvGrpSpPr>
          <p:cNvPr id="30" name="Grupo 3"/>
          <p:cNvGrpSpPr>
            <a:grpSpLocks/>
          </p:cNvGrpSpPr>
          <p:nvPr/>
        </p:nvGrpSpPr>
        <p:grpSpPr bwMode="auto">
          <a:xfrm>
            <a:off x="10425336" y="30814745"/>
            <a:ext cx="1219200" cy="1127125"/>
            <a:chOff x="3779912" y="1654772"/>
            <a:chExt cx="1318832" cy="1219200"/>
          </a:xfrm>
        </p:grpSpPr>
        <p:pic>
          <p:nvPicPr>
            <p:cNvPr id="31" name="Imagem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654772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m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44" y="24153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CaixaDeTexto 21"/>
          <p:cNvSpPr txBox="1"/>
          <p:nvPr/>
        </p:nvSpPr>
        <p:spPr>
          <a:xfrm>
            <a:off x="1578351" y="33147116"/>
            <a:ext cx="168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 smtClean="0">
                <a:solidFill>
                  <a:srgbClr val="920000"/>
                </a:solidFill>
              </a:rPr>
              <a:t>TRABALHOS FUTUROS</a:t>
            </a:r>
            <a:endParaRPr lang="pt-BR" sz="4200" b="1" dirty="0">
              <a:solidFill>
                <a:srgbClr val="920000"/>
              </a:solidFill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031704" y="34052483"/>
            <a:ext cx="15914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3300" dirty="0" smtClean="0"/>
              <a:t>Revitalização de outras escolas</a:t>
            </a:r>
          </a:p>
          <a:p>
            <a:pPr marL="457200" indent="-457200">
              <a:buFontTx/>
              <a:buChar char="-"/>
            </a:pPr>
            <a:r>
              <a:rPr lang="pt-BR" sz="3300" dirty="0" smtClean="0"/>
              <a:t>Incluir escola Henri </a:t>
            </a:r>
            <a:r>
              <a:rPr lang="pt-BR" sz="3300" dirty="0" err="1" smtClean="0"/>
              <a:t>Duplan</a:t>
            </a:r>
            <a:r>
              <a:rPr lang="pt-BR" sz="3300" dirty="0" smtClean="0"/>
              <a:t> e </a:t>
            </a:r>
            <a:r>
              <a:rPr lang="pt-BR" sz="3300" dirty="0" err="1" smtClean="0"/>
              <a:t>Thietro</a:t>
            </a:r>
            <a:r>
              <a:rPr lang="pt-BR" sz="3300" dirty="0" smtClean="0"/>
              <a:t> Antônio Pires no resto do programa</a:t>
            </a:r>
            <a:endParaRPr lang="pt-BR" sz="3300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7777089" y="26283170"/>
            <a:ext cx="0" cy="5832648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13321705" y="26283170"/>
            <a:ext cx="0" cy="5832648"/>
          </a:xfrm>
          <a:prstGeom prst="line">
            <a:avLst/>
          </a:prstGeom>
          <a:ln/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18223185" y="20195683"/>
            <a:ext cx="849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b="1" dirty="0" smtClean="0">
                <a:solidFill>
                  <a:srgbClr val="920000"/>
                </a:solidFill>
              </a:rPr>
              <a:t>REFERÊNCIAS</a:t>
            </a:r>
            <a:endParaRPr lang="pt-BR" sz="4200" b="1" dirty="0">
              <a:solidFill>
                <a:srgbClr val="920000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18722304" y="21098594"/>
            <a:ext cx="12931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600" dirty="0" smtClean="0"/>
              <a:t>KERCKHOVE</a:t>
            </a:r>
            <a:r>
              <a:rPr lang="pt-BR" sz="1600" dirty="0"/>
              <a:t>, D.A Pele da Cultura. Lisboa: Relógio d’Água, </a:t>
            </a:r>
            <a:r>
              <a:rPr lang="pt-BR" sz="1600" dirty="0" smtClean="0"/>
              <a:t>1997.</a:t>
            </a:r>
            <a:endParaRPr lang="pt-BR" sz="1600" dirty="0"/>
          </a:p>
          <a:p>
            <a:pPr marL="171450" indent="-171450">
              <a:buFontTx/>
              <a:buChar char="-"/>
            </a:pPr>
            <a:r>
              <a:rPr lang="pt-BR" sz="1600" dirty="0" smtClean="0"/>
              <a:t>BORBA</a:t>
            </a:r>
            <a:r>
              <a:rPr lang="pt-BR" sz="1600" dirty="0"/>
              <a:t>, Marcelo C. e PENTEADO, Miriam Godoy - Informática e Educação Matemática  </a:t>
            </a:r>
            <a:r>
              <a:rPr lang="pt-BR" sz="1600" dirty="0" smtClean="0"/>
              <a:t>coleção tendências em Educação Matemática - Autêntica, Belo Horizonte – 2001</a:t>
            </a:r>
            <a:endParaRPr lang="pt-BR" sz="1600" dirty="0"/>
          </a:p>
          <a:p>
            <a:r>
              <a:rPr lang="pt-BR" sz="1600" dirty="0" smtClean="0"/>
              <a:t>-    MATHEOS</a:t>
            </a:r>
            <a:r>
              <a:rPr lang="pt-BR" sz="1600" dirty="0"/>
              <a:t>, W. e LOPES, Jose - O processo de implementação de um ambiente de </a:t>
            </a:r>
            <a:r>
              <a:rPr lang="pt-BR" sz="1600" dirty="0" smtClean="0"/>
              <a:t>aprendizagem </a:t>
            </a:r>
            <a:r>
              <a:rPr lang="pt-BR" sz="1600" dirty="0"/>
              <a:t>virtual no ensino superior</a:t>
            </a:r>
            <a:r>
              <a:rPr lang="pt-BR" sz="1600" dirty="0" smtClean="0"/>
              <a:t>.</a:t>
            </a:r>
            <a:endParaRPr lang="pt-BR" sz="1600" dirty="0"/>
          </a:p>
          <a:p>
            <a:r>
              <a:rPr lang="pt-BR" sz="1600" dirty="0" smtClean="0"/>
              <a:t>-    HEINECK</a:t>
            </a:r>
            <a:r>
              <a:rPr lang="pt-BR" sz="1600" dirty="0"/>
              <a:t>, Dulce Teresinha - A Interdisciplinaridade no processo ensino-aprendizagem </a:t>
            </a:r>
            <a:r>
              <a:rPr lang="pt-BR" sz="1600" dirty="0" smtClean="0"/>
              <a:t>- http://www.unescnet.br/pedagogia/direito9.htm.</a:t>
            </a:r>
            <a:endParaRPr lang="pt-BR" sz="1600" dirty="0"/>
          </a:p>
          <a:p>
            <a:pPr marL="171450" indent="-171450">
              <a:buFontTx/>
              <a:buChar char="-"/>
            </a:pPr>
            <a:r>
              <a:rPr lang="pt-BR" sz="1600" dirty="0" smtClean="0"/>
              <a:t>GALLO</a:t>
            </a:r>
            <a:r>
              <a:rPr lang="pt-BR" sz="1600" dirty="0"/>
              <a:t>, Sílvio (1994). Educação e Interdisciplinaridade; Impulso, vol. 7, no 16. Piracicaba: Ed. </a:t>
            </a:r>
            <a:r>
              <a:rPr lang="pt-BR" sz="1600" dirty="0" err="1" smtClean="0"/>
              <a:t>Unimep</a:t>
            </a:r>
            <a:r>
              <a:rPr lang="pt-BR" sz="1600" dirty="0"/>
              <a:t>, p. 157-163</a:t>
            </a:r>
            <a:r>
              <a:rPr lang="pt-BR" sz="1600" dirty="0" smtClean="0"/>
              <a:t>.</a:t>
            </a:r>
            <a:endParaRPr lang="pt-BR" sz="1600" dirty="0"/>
          </a:p>
          <a:p>
            <a:pPr marL="171450" indent="-171450">
              <a:buFontTx/>
              <a:buChar char="-"/>
            </a:pPr>
            <a:r>
              <a:rPr lang="pt-BR" sz="1600" dirty="0" smtClean="0"/>
              <a:t>LÉVY</a:t>
            </a:r>
            <a:r>
              <a:rPr lang="pt-BR" sz="1600" dirty="0"/>
              <a:t>, Pierre; tradução Carlos Irineu da Costa. </a:t>
            </a:r>
            <a:r>
              <a:rPr lang="pt-BR" sz="1600" dirty="0" err="1"/>
              <a:t>Cibercultura</a:t>
            </a:r>
            <a:r>
              <a:rPr lang="pt-BR" sz="1600" dirty="0"/>
              <a:t>. São Paulo: Editora 34, 1999.</a:t>
            </a:r>
          </a:p>
          <a:p>
            <a:pPr marL="171450" indent="-171450">
              <a:buFontTx/>
              <a:buChar char="-"/>
            </a:pPr>
            <a:r>
              <a:rPr lang="pt-BR" sz="1600" dirty="0" smtClean="0"/>
              <a:t>LEITE</a:t>
            </a:r>
            <a:r>
              <a:rPr lang="pt-BR" sz="1600" dirty="0"/>
              <a:t>, Ligia Silva; POCHO, Claudia Lopes; AGUIAR, Marcia de Medeiros; SAMPAIO, Marisa </a:t>
            </a:r>
            <a:r>
              <a:rPr lang="pt-BR" sz="1600" dirty="0" err="1" smtClean="0"/>
              <a:t>Narcizo</a:t>
            </a:r>
            <a:r>
              <a:rPr lang="pt-BR" sz="1600" dirty="0"/>
              <a:t>. Tecnologia educacional: descubra suas possibilidades na sala de aula. Petrópolis, RJ: </a:t>
            </a:r>
            <a:r>
              <a:rPr lang="pt-BR" sz="1600" dirty="0" smtClean="0"/>
              <a:t> Vozes</a:t>
            </a:r>
            <a:r>
              <a:rPr lang="pt-BR" sz="1600" dirty="0"/>
              <a:t>, 2003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-    GOUVÊA</a:t>
            </a:r>
            <a:r>
              <a:rPr lang="pt-BR" sz="1600" dirty="0"/>
              <a:t>, Sylvia </a:t>
            </a:r>
            <a:r>
              <a:rPr lang="pt-BR" sz="1600" dirty="0" err="1"/>
              <a:t>Figueiredo-Os</a:t>
            </a:r>
            <a:r>
              <a:rPr lang="pt-BR" sz="1600" dirty="0"/>
              <a:t> caminhos do professor na Era da Tecnologia - Acesso Revista de </a:t>
            </a:r>
            <a:r>
              <a:rPr lang="pt-BR" sz="1600" dirty="0" smtClean="0"/>
              <a:t> Educação </a:t>
            </a:r>
            <a:r>
              <a:rPr lang="pt-BR" sz="1600" dirty="0"/>
              <a:t>e Informática, Ano 9 - número 13 - abril 1999.</a:t>
            </a: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53" y="28299394"/>
            <a:ext cx="3672830" cy="2016224"/>
          </a:xfrm>
          <a:prstGeom prst="rect">
            <a:avLst/>
          </a:prstGeom>
        </p:spPr>
      </p:pic>
      <p:sp>
        <p:nvSpPr>
          <p:cNvPr id="49" name="CaixaDeTexto 48"/>
          <p:cNvSpPr txBox="1"/>
          <p:nvPr/>
        </p:nvSpPr>
        <p:spPr>
          <a:xfrm>
            <a:off x="3132573" y="6555294"/>
            <a:ext cx="1325194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4200" b="1" dirty="0" smtClean="0">
                <a:solidFill>
                  <a:srgbClr val="920000"/>
                </a:solidFill>
              </a:rPr>
              <a:t>    JUSTIFICATIVA</a:t>
            </a:r>
          </a:p>
          <a:p>
            <a:pPr lvl="0" algn="just"/>
            <a:r>
              <a:rPr lang="pt-BR" sz="3300" dirty="0" smtClean="0"/>
              <a:t>            A proposta deste programa é buscar uma solução para o uso dos laboratórios de informática nas escolas de Charqueadas, unificando as ações de revitalização, manutenção, curso de formação e sistema de gestão a fim de melhorar a qualidade do ensino, incluindo este meio a rotina escolar.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6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510</Words>
  <Application>Microsoft Office PowerPoint</Application>
  <PresentationFormat>Personalizar</PresentationFormat>
  <Paragraphs>45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Antonieta E</dc:creator>
  <cp:lastModifiedBy>Maria Antonieta E</cp:lastModifiedBy>
  <cp:revision>34</cp:revision>
  <dcterms:created xsi:type="dcterms:W3CDTF">2014-08-06T13:31:17Z</dcterms:created>
  <dcterms:modified xsi:type="dcterms:W3CDTF">2014-08-06T19:39:38Z</dcterms:modified>
</cp:coreProperties>
</file>