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62" r:id="rId2"/>
    <p:sldId id="263" r:id="rId3"/>
    <p:sldId id="297" r:id="rId4"/>
    <p:sldId id="298" r:id="rId5"/>
    <p:sldId id="264" r:id="rId6"/>
    <p:sldId id="289" r:id="rId7"/>
    <p:sldId id="290" r:id="rId8"/>
    <p:sldId id="270" r:id="rId9"/>
    <p:sldId id="287" r:id="rId10"/>
    <p:sldId id="288" r:id="rId11"/>
    <p:sldId id="266" r:id="rId12"/>
    <p:sldId id="295" r:id="rId13"/>
    <p:sldId id="299" r:id="rId14"/>
    <p:sldId id="300" r:id="rId15"/>
    <p:sldId id="302" r:id="rId16"/>
    <p:sldId id="272" r:id="rId17"/>
    <p:sldId id="273" r:id="rId18"/>
    <p:sldId id="304" r:id="rId19"/>
    <p:sldId id="293" r:id="rId20"/>
    <p:sldId id="276" r:id="rId21"/>
    <p:sldId id="296" r:id="rId22"/>
    <p:sldId id="256" r:id="rId23"/>
    <p:sldId id="286" r:id="rId24"/>
    <p:sldId id="257" r:id="rId25"/>
    <p:sldId id="258" r:id="rId26"/>
    <p:sldId id="259" r:id="rId27"/>
    <p:sldId id="284" r:id="rId28"/>
    <p:sldId id="282" r:id="rId29"/>
    <p:sldId id="280" r:id="rId30"/>
    <p:sldId id="279" r:id="rId31"/>
    <p:sldId id="305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2B91B1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79398" autoAdjust="0"/>
  </p:normalViewPr>
  <p:slideViewPr>
    <p:cSldViewPr snapToGrid="0">
      <p:cViewPr varScale="1">
        <p:scale>
          <a:sx n="53" d="100"/>
          <a:sy n="53" d="100"/>
        </p:scale>
        <p:origin x="52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45B597-923B-4730-A722-02F657477DB7}" type="datetimeFigureOut">
              <a:rPr lang="en-US" smtClean="0"/>
              <a:t>5/31/2014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75067F-182B-4A4A-9D66-5055E44A5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495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Reverse SQL like syntax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75067F-182B-4A4A-9D66-5055E44A5F7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980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75067F-182B-4A4A-9D66-5055E44A5F7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2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75067F-182B-4A4A-9D66-5055E44A5F7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1902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75067F-182B-4A4A-9D66-5055E44A5F7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812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ED3F7-F610-466C-BDF4-3183BAA439F6}" type="datetimeFigureOut">
              <a:rPr lang="en-US" smtClean="0"/>
              <a:t>5/31/2014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B112F-1955-44B9-A2CD-81CB97A55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848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ED3F7-F610-466C-BDF4-3183BAA439F6}" type="datetimeFigureOut">
              <a:rPr lang="en-US" smtClean="0"/>
              <a:t>5/31/2014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B112F-1955-44B9-A2CD-81CB97A55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947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ED3F7-F610-466C-BDF4-3183BAA439F6}" type="datetimeFigureOut">
              <a:rPr lang="en-US" smtClean="0"/>
              <a:t>5/31/2014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B112F-1955-44B9-A2CD-81CB97A55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15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ED3F7-F610-466C-BDF4-3183BAA439F6}" type="datetimeFigureOut">
              <a:rPr lang="en-US" smtClean="0"/>
              <a:t>5/31/2014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B112F-1955-44B9-A2CD-81CB97A55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847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ED3F7-F610-466C-BDF4-3183BAA439F6}" type="datetimeFigureOut">
              <a:rPr lang="en-US" smtClean="0"/>
              <a:t>5/31/2014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B112F-1955-44B9-A2CD-81CB97A55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5112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ED3F7-F610-466C-BDF4-3183BAA439F6}" type="datetimeFigureOut">
              <a:rPr lang="en-US" smtClean="0"/>
              <a:t>5/31/2014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B112F-1955-44B9-A2CD-81CB97A55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0970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ED3F7-F610-466C-BDF4-3183BAA439F6}" type="datetimeFigureOut">
              <a:rPr lang="en-US" smtClean="0"/>
              <a:t>5/31/2014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B112F-1955-44B9-A2CD-81CB97A55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4458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ED3F7-F610-466C-BDF4-3183BAA439F6}" type="datetimeFigureOut">
              <a:rPr lang="en-US" smtClean="0"/>
              <a:t>5/31/2014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B112F-1955-44B9-A2CD-81CB97A55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6052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ED3F7-F610-466C-BDF4-3183BAA439F6}" type="datetimeFigureOut">
              <a:rPr lang="en-US" smtClean="0"/>
              <a:t>5/31/2014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B112F-1955-44B9-A2CD-81CB97A55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035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ED3F7-F610-466C-BDF4-3183BAA439F6}" type="datetimeFigureOut">
              <a:rPr lang="en-US" smtClean="0"/>
              <a:t>5/31/2014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E68B112F-1955-44B9-A2CD-81CB97A55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287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ED3F7-F610-466C-BDF4-3183BAA439F6}" type="datetimeFigureOut">
              <a:rPr lang="en-US" smtClean="0"/>
              <a:t>5/31/2014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B112F-1955-44B9-A2CD-81CB97A55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173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ED3F7-F610-466C-BDF4-3183BAA439F6}" type="datetimeFigureOut">
              <a:rPr lang="en-US" smtClean="0"/>
              <a:t>5/31/2014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B112F-1955-44B9-A2CD-81CB97A55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347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ED3F7-F610-466C-BDF4-3183BAA439F6}" type="datetimeFigureOut">
              <a:rPr lang="en-US" smtClean="0"/>
              <a:t>5/31/2014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B112F-1955-44B9-A2CD-81CB97A55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835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ED3F7-F610-466C-BDF4-3183BAA439F6}" type="datetimeFigureOut">
              <a:rPr lang="en-US" smtClean="0"/>
              <a:t>5/31/2014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B112F-1955-44B9-A2CD-81CB97A55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75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ED3F7-F610-466C-BDF4-3183BAA439F6}" type="datetimeFigureOut">
              <a:rPr lang="en-US" smtClean="0"/>
              <a:t>5/31/2014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B112F-1955-44B9-A2CD-81CB97A55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536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ED3F7-F610-466C-BDF4-3183BAA439F6}" type="datetimeFigureOut">
              <a:rPr lang="en-US" smtClean="0"/>
              <a:t>5/31/2014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B112F-1955-44B9-A2CD-81CB97A55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031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ED3F7-F610-466C-BDF4-3183BAA439F6}" type="datetimeFigureOut">
              <a:rPr lang="en-US" smtClean="0"/>
              <a:t>5/31/2014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B112F-1955-44B9-A2CD-81CB97A55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ECED3F7-F610-466C-BDF4-3183BAA439F6}" type="datetimeFigureOut">
              <a:rPr lang="en-US" smtClean="0"/>
              <a:t>5/31/2014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68B112F-1955-44B9-A2CD-81CB97A55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021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utdes.com/" TargetMode="Externa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expressiontype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orz/SecretsOfLinq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Secrets of LINQ:</a:t>
            </a:r>
            <a:br>
              <a:rPr lang="en-US" dirty="0"/>
            </a:br>
            <a:r>
              <a:rPr lang="en-US" dirty="0"/>
              <a:t>the modern day Houdini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Brian </a:t>
            </a:r>
            <a:r>
              <a:rPr lang="en-US" dirty="0" smtClean="0"/>
              <a:t>Korzynski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847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Method Example</a:t>
            </a:r>
            <a:br>
              <a:rPr lang="en-US" dirty="0"/>
            </a:br>
            <a:r>
              <a:rPr lang="en-US" dirty="0"/>
              <a:t>Using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static void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Main(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text = “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some text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“;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text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text.Parse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295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Delegate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 you dynamically wire up a method caller to a target method</a:t>
            </a:r>
          </a:p>
          <a:p>
            <a:r>
              <a:rPr lang="en-US" dirty="0" smtClean="0"/>
              <a:t>I think of delegates as handles to a method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private</a:t>
            </a:r>
            <a:r>
              <a:rPr lang="en-US" dirty="0" smtClean="0"/>
              <a:t> </a:t>
            </a:r>
            <a:r>
              <a:rPr lang="en-US" dirty="0">
                <a:solidFill>
                  <a:srgbClr val="0000FF"/>
                </a:solidFill>
              </a:rPr>
              <a:t>delegate int</a:t>
            </a:r>
            <a:r>
              <a:rPr lang="en-US" dirty="0"/>
              <a:t> </a:t>
            </a:r>
            <a:r>
              <a:rPr lang="en-US" dirty="0" err="1" smtClean="0">
                <a:solidFill>
                  <a:srgbClr val="2B91B1"/>
                </a:solidFill>
              </a:rPr>
              <a:t>MyDelegate</a:t>
            </a:r>
            <a:r>
              <a:rPr lang="en-US" dirty="0" smtClean="0">
                <a:solidFill>
                  <a:srgbClr val="2B91B1"/>
                </a:solidFill>
              </a:rPr>
              <a:t> </a:t>
            </a:r>
            <a:r>
              <a:rPr lang="en-US" dirty="0" smtClean="0"/>
              <a:t>(</a:t>
            </a:r>
            <a:r>
              <a:rPr lang="en-US" dirty="0">
                <a:solidFill>
                  <a:srgbClr val="0000FF"/>
                </a:solidFill>
              </a:rPr>
              <a:t>int</a:t>
            </a:r>
            <a:r>
              <a:rPr lang="en-US" dirty="0"/>
              <a:t> x</a:t>
            </a:r>
            <a:r>
              <a:rPr lang="en-US" dirty="0" smtClean="0"/>
              <a:t>);</a:t>
            </a:r>
          </a:p>
          <a:p>
            <a:r>
              <a:rPr lang="en-US" dirty="0" smtClean="0"/>
              <a:t>Can use generics</a:t>
            </a:r>
          </a:p>
          <a:p>
            <a:pPr marL="0" lvl="1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	private</a:t>
            </a:r>
            <a:r>
              <a:rPr lang="en-US" dirty="0" smtClean="0"/>
              <a:t> </a:t>
            </a:r>
            <a:r>
              <a:rPr lang="en-US" dirty="0">
                <a:solidFill>
                  <a:srgbClr val="0000FF"/>
                </a:solidFill>
              </a:rPr>
              <a:t>delegate </a:t>
            </a:r>
            <a:r>
              <a:rPr lang="en-US" dirty="0"/>
              <a:t>T </a:t>
            </a:r>
            <a:r>
              <a:rPr lang="en-US" dirty="0" err="1">
                <a:solidFill>
                  <a:srgbClr val="2B91B1"/>
                </a:solidFill>
              </a:rPr>
              <a:t>MyDelegate</a:t>
            </a:r>
            <a:r>
              <a:rPr lang="en-US" dirty="0">
                <a:solidFill>
                  <a:srgbClr val="2B91B1"/>
                </a:solidFill>
              </a:rPr>
              <a:t> </a:t>
            </a:r>
            <a:r>
              <a:rPr lang="en-US" dirty="0"/>
              <a:t>(T x</a:t>
            </a:r>
            <a:r>
              <a:rPr lang="en-US" dirty="0" smtClean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13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smtClean="0"/>
              <a:t>DEMO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1273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Action - a delegate to a void method</a:t>
            </a:r>
          </a:p>
          <a:p>
            <a:r>
              <a:rPr lang="en-US" dirty="0" smtClean="0"/>
              <a:t>Can have 0 – 16 parameters</a:t>
            </a:r>
          </a:p>
          <a:p>
            <a:r>
              <a:rPr lang="en-US" dirty="0" smtClean="0"/>
              <a:t>Actually defined as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public delegate void </a:t>
            </a:r>
            <a:r>
              <a:rPr lang="en-US" dirty="0" smtClean="0"/>
              <a:t>Action()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p</a:t>
            </a:r>
            <a:r>
              <a:rPr lang="en-US" dirty="0" smtClean="0">
                <a:solidFill>
                  <a:srgbClr val="0000FF"/>
                </a:solidFill>
              </a:rPr>
              <a:t>ublic delegate void</a:t>
            </a:r>
            <a:r>
              <a:rPr lang="en-US" dirty="0" smtClean="0"/>
              <a:t> Action&lt;</a:t>
            </a:r>
            <a:r>
              <a:rPr lang="en-US" dirty="0" smtClean="0">
                <a:solidFill>
                  <a:srgbClr val="0000FF"/>
                </a:solidFill>
              </a:rPr>
              <a:t>in</a:t>
            </a:r>
            <a:r>
              <a:rPr lang="en-US" dirty="0" smtClean="0"/>
              <a:t> T&gt;(T </a:t>
            </a:r>
            <a:r>
              <a:rPr lang="en-US" dirty="0" err="1" smtClean="0"/>
              <a:t>obj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public delegate void</a:t>
            </a:r>
            <a:r>
              <a:rPr lang="en-US" dirty="0"/>
              <a:t> </a:t>
            </a:r>
            <a:r>
              <a:rPr lang="en-US" dirty="0" smtClean="0"/>
              <a:t>Action&lt;</a:t>
            </a:r>
            <a:r>
              <a:rPr lang="en-US" dirty="0">
                <a:solidFill>
                  <a:srgbClr val="0000FF"/>
                </a:solidFill>
              </a:rPr>
              <a:t>in</a:t>
            </a:r>
            <a:r>
              <a:rPr lang="en-US" dirty="0"/>
              <a:t> </a:t>
            </a:r>
            <a:r>
              <a:rPr lang="en-US" dirty="0" smtClean="0"/>
              <a:t>T1, </a:t>
            </a:r>
            <a:r>
              <a:rPr lang="en-US" dirty="0">
                <a:solidFill>
                  <a:srgbClr val="0000FF"/>
                </a:solidFill>
              </a:rPr>
              <a:t>in</a:t>
            </a:r>
            <a:r>
              <a:rPr lang="en-US" dirty="0"/>
              <a:t> </a:t>
            </a:r>
            <a:r>
              <a:rPr lang="en-US" dirty="0" smtClean="0"/>
              <a:t>T2&gt;(T1 arg1, T2 arg2)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954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B91B1"/>
                </a:solidFill>
              </a:rPr>
              <a:t>Action</a:t>
            </a:r>
            <a:r>
              <a:rPr lang="en-US" dirty="0" smtClean="0"/>
              <a:t>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5794793" cy="3124201"/>
          </a:xfrm>
        </p:spPr>
        <p:txBody>
          <a:bodyPr>
            <a:normAutofit/>
          </a:bodyPr>
          <a:lstStyle/>
          <a:p>
            <a:r>
              <a:rPr lang="en-US" dirty="0"/>
              <a:t>0 Parameters</a:t>
            </a:r>
          </a:p>
          <a:p>
            <a:pPr lvl="1"/>
            <a:r>
              <a:rPr lang="en-US" dirty="0"/>
              <a:t>() =&gt; </a:t>
            </a:r>
            <a:r>
              <a:rPr lang="en-US" dirty="0" err="1" smtClean="0"/>
              <a:t>SomeMethod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1 Parameter</a:t>
            </a:r>
          </a:p>
          <a:p>
            <a:pPr lvl="1"/>
            <a:r>
              <a:rPr lang="en-US" dirty="0"/>
              <a:t>(x) =&gt; </a:t>
            </a:r>
            <a:r>
              <a:rPr lang="en-US" dirty="0" err="1"/>
              <a:t>SomeMethod</a:t>
            </a:r>
            <a:r>
              <a:rPr lang="en-US" dirty="0"/>
              <a:t>(x);</a:t>
            </a:r>
          </a:p>
          <a:p>
            <a:pPr lvl="1"/>
            <a:r>
              <a:rPr lang="en-US" dirty="0" smtClean="0"/>
              <a:t>x </a:t>
            </a:r>
            <a:r>
              <a:rPr lang="en-US" dirty="0"/>
              <a:t>=&gt; </a:t>
            </a:r>
            <a:r>
              <a:rPr lang="en-US" dirty="0" err="1" smtClean="0"/>
              <a:t>SomeMethod</a:t>
            </a:r>
            <a:r>
              <a:rPr lang="en-US" dirty="0" smtClean="0"/>
              <a:t>(x);</a:t>
            </a:r>
            <a:endParaRPr lang="en-US" dirty="0"/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7279105" y="2667000"/>
            <a:ext cx="4223917" cy="3124200"/>
          </a:xfrm>
        </p:spPr>
        <p:txBody>
          <a:bodyPr>
            <a:normAutofit/>
          </a:bodyPr>
          <a:lstStyle/>
          <a:p>
            <a:r>
              <a:rPr lang="en-US" dirty="0" smtClean="0"/>
              <a:t>2+ </a:t>
            </a:r>
            <a:r>
              <a:rPr lang="en-US" dirty="0"/>
              <a:t>Parameter</a:t>
            </a:r>
          </a:p>
          <a:p>
            <a:pPr lvl="1"/>
            <a:r>
              <a:rPr lang="en-US" dirty="0"/>
              <a:t>(x, y) =&gt; </a:t>
            </a:r>
            <a:r>
              <a:rPr lang="en-US" dirty="0" err="1" smtClean="0"/>
              <a:t>SomeMethod</a:t>
            </a:r>
            <a:r>
              <a:rPr lang="en-US" dirty="0" smtClean="0"/>
              <a:t>(x, y);</a:t>
            </a:r>
          </a:p>
          <a:p>
            <a:pPr lvl="1"/>
            <a:r>
              <a:rPr lang="en-US" dirty="0"/>
              <a:t>(x, </a:t>
            </a:r>
            <a:r>
              <a:rPr lang="en-US" dirty="0" smtClean="0"/>
              <a:t>y, z) </a:t>
            </a:r>
            <a:r>
              <a:rPr lang="en-US" dirty="0"/>
              <a:t>=&gt; </a:t>
            </a:r>
            <a:r>
              <a:rPr lang="en-US" dirty="0" err="1" smtClean="0"/>
              <a:t>SomeMethod</a:t>
            </a:r>
            <a:r>
              <a:rPr lang="en-US" dirty="0" smtClean="0"/>
              <a:t>(x, y, z);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906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smtClean="0"/>
              <a:t>DEMO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416461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2B91B1"/>
                </a:solidFill>
              </a:rPr>
              <a:t>Func</a:t>
            </a:r>
            <a:r>
              <a:rPr lang="en-US" dirty="0"/>
              <a:t>&lt;T&gt;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Func</a:t>
            </a:r>
            <a:r>
              <a:rPr lang="en-US" dirty="0" smtClean="0"/>
              <a:t> - a delegate to a method with a return type</a:t>
            </a:r>
          </a:p>
          <a:p>
            <a:r>
              <a:rPr lang="en-US" dirty="0" smtClean="0"/>
              <a:t>Can have 0 – 15 parameters</a:t>
            </a:r>
          </a:p>
          <a:p>
            <a:r>
              <a:rPr lang="en-US" dirty="0" smtClean="0"/>
              <a:t>Actually defined as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public delegate </a:t>
            </a:r>
            <a:r>
              <a:rPr lang="en-US" dirty="0" err="1" smtClean="0"/>
              <a:t>TResult</a:t>
            </a:r>
            <a:r>
              <a:rPr lang="en-US" dirty="0" smtClean="0"/>
              <a:t> </a:t>
            </a:r>
            <a:r>
              <a:rPr lang="en-US" dirty="0" err="1" smtClean="0"/>
              <a:t>Func</a:t>
            </a:r>
            <a:r>
              <a:rPr lang="en-US" dirty="0" smtClean="0"/>
              <a:t>&lt;</a:t>
            </a:r>
            <a:r>
              <a:rPr lang="en-US" dirty="0" smtClean="0">
                <a:solidFill>
                  <a:srgbClr val="0000FF"/>
                </a:solidFill>
              </a:rPr>
              <a:t>in</a:t>
            </a:r>
            <a:r>
              <a:rPr lang="en-US" dirty="0" smtClean="0"/>
              <a:t> T, </a:t>
            </a:r>
            <a:r>
              <a:rPr lang="en-US" dirty="0" smtClean="0">
                <a:solidFill>
                  <a:srgbClr val="0000FF"/>
                </a:solidFill>
              </a:rPr>
              <a:t>out</a:t>
            </a:r>
            <a:r>
              <a:rPr lang="en-US" dirty="0" smtClean="0"/>
              <a:t> </a:t>
            </a:r>
            <a:r>
              <a:rPr lang="en-US" dirty="0" err="1" smtClean="0"/>
              <a:t>TResult</a:t>
            </a:r>
            <a:r>
              <a:rPr lang="en-US" dirty="0" smtClean="0"/>
              <a:t>&gt;(T </a:t>
            </a:r>
            <a:r>
              <a:rPr lang="en-US" dirty="0" err="1" smtClean="0"/>
              <a:t>arg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p</a:t>
            </a:r>
            <a:r>
              <a:rPr lang="en-US" dirty="0" smtClean="0">
                <a:solidFill>
                  <a:srgbClr val="0000FF"/>
                </a:solidFill>
              </a:rPr>
              <a:t>ublic delegate </a:t>
            </a:r>
            <a:r>
              <a:rPr lang="en-US" dirty="0" err="1" smtClean="0"/>
              <a:t>TResult</a:t>
            </a:r>
            <a:r>
              <a:rPr lang="en-US" dirty="0" smtClean="0"/>
              <a:t> </a:t>
            </a:r>
            <a:r>
              <a:rPr lang="en-US" dirty="0" err="1" smtClean="0"/>
              <a:t>Func</a:t>
            </a:r>
            <a:r>
              <a:rPr lang="en-US" dirty="0" smtClean="0"/>
              <a:t>&lt;</a:t>
            </a:r>
            <a:r>
              <a:rPr lang="en-US" dirty="0">
                <a:solidFill>
                  <a:srgbClr val="0000FF"/>
                </a:solidFill>
              </a:rPr>
              <a:t>in</a:t>
            </a:r>
            <a:r>
              <a:rPr lang="en-US" dirty="0"/>
              <a:t> T1 </a:t>
            </a:r>
            <a:r>
              <a:rPr lang="en-US" dirty="0" smtClean="0"/>
              <a:t>,</a:t>
            </a:r>
            <a:r>
              <a:rPr lang="en-US" dirty="0">
                <a:solidFill>
                  <a:srgbClr val="0000FF"/>
                </a:solidFill>
              </a:rPr>
              <a:t> in</a:t>
            </a:r>
            <a:r>
              <a:rPr lang="en-US" dirty="0"/>
              <a:t> </a:t>
            </a:r>
            <a:r>
              <a:rPr lang="en-US" dirty="0" smtClean="0"/>
              <a:t>T2 </a:t>
            </a:r>
            <a:r>
              <a:rPr lang="en-US" dirty="0"/>
              <a:t>,</a:t>
            </a:r>
            <a:r>
              <a:rPr lang="en-US" dirty="0" smtClean="0"/>
              <a:t> </a:t>
            </a:r>
            <a:r>
              <a:rPr lang="en-US" dirty="0">
                <a:solidFill>
                  <a:srgbClr val="0000FF"/>
                </a:solidFill>
              </a:rPr>
              <a:t>out</a:t>
            </a:r>
            <a:r>
              <a:rPr lang="en-US" dirty="0"/>
              <a:t> </a:t>
            </a:r>
            <a:r>
              <a:rPr lang="en-US" dirty="0" err="1" smtClean="0"/>
              <a:t>TResult</a:t>
            </a:r>
            <a:r>
              <a:rPr lang="en-US" dirty="0"/>
              <a:t>&gt;(</a:t>
            </a:r>
            <a:r>
              <a:rPr lang="en-US" dirty="0" smtClean="0"/>
              <a:t>T1 arg1, T2 arg2)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4294967295"/>
          </p:nvPr>
        </p:nvSpPr>
        <p:spPr>
          <a:xfrm>
            <a:off x="7296150" y="2667000"/>
            <a:ext cx="4895850" cy="31242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900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2B91B1"/>
                </a:solidFill>
              </a:rPr>
              <a:t>Func</a:t>
            </a:r>
            <a:r>
              <a:rPr lang="en-US" dirty="0" smtClean="0"/>
              <a:t>&lt;T&gt;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5794793" cy="3124201"/>
          </a:xfrm>
        </p:spPr>
        <p:txBody>
          <a:bodyPr>
            <a:normAutofit/>
          </a:bodyPr>
          <a:lstStyle/>
          <a:p>
            <a:r>
              <a:rPr lang="en-US" dirty="0"/>
              <a:t>0 Parameters</a:t>
            </a:r>
          </a:p>
          <a:p>
            <a:pPr lvl="1"/>
            <a:r>
              <a:rPr lang="en-US" dirty="0"/>
              <a:t>() =&gt; </a:t>
            </a:r>
            <a:r>
              <a:rPr lang="en-US" dirty="0" err="1" smtClean="0"/>
              <a:t>SomeMethod</a:t>
            </a:r>
            <a:r>
              <a:rPr lang="en-US" dirty="0" smtClean="0"/>
              <a:t>();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public double </a:t>
            </a:r>
            <a:r>
              <a:rPr lang="en-US" dirty="0" err="1" smtClean="0"/>
              <a:t>GetPi</a:t>
            </a:r>
            <a:r>
              <a:rPr lang="en-US" dirty="0" smtClean="0"/>
              <a:t>() { return </a:t>
            </a:r>
            <a:r>
              <a:rPr lang="en-US" dirty="0" err="1" smtClean="0">
                <a:solidFill>
                  <a:srgbClr val="2B91B1"/>
                </a:solidFill>
              </a:rPr>
              <a:t>Math</a:t>
            </a:r>
            <a:r>
              <a:rPr lang="en-US" dirty="0" err="1" smtClean="0"/>
              <a:t>.PI</a:t>
            </a:r>
            <a:r>
              <a:rPr lang="en-US" dirty="0" smtClean="0"/>
              <a:t>; }</a:t>
            </a:r>
          </a:p>
          <a:p>
            <a:pPr marL="457200" lvl="1" indent="0">
              <a:buNone/>
            </a:pPr>
            <a:r>
              <a:rPr lang="en-US" dirty="0" err="1" smtClean="0">
                <a:solidFill>
                  <a:srgbClr val="2B91B1"/>
                </a:solidFill>
              </a:rPr>
              <a:t>Func</a:t>
            </a:r>
            <a:r>
              <a:rPr lang="en-US" dirty="0" smtClean="0"/>
              <a:t>&lt;</a:t>
            </a:r>
            <a:r>
              <a:rPr lang="en-US" dirty="0" smtClean="0">
                <a:solidFill>
                  <a:srgbClr val="0000FF"/>
                </a:solidFill>
              </a:rPr>
              <a:t>double</a:t>
            </a:r>
            <a:r>
              <a:rPr lang="en-US" dirty="0" smtClean="0"/>
              <a:t>&gt; </a:t>
            </a:r>
            <a:r>
              <a:rPr lang="en-US" dirty="0" err="1" smtClean="0"/>
              <a:t>piFunc</a:t>
            </a:r>
            <a:r>
              <a:rPr lang="en-US" dirty="0" smtClean="0"/>
              <a:t> = () =&gt; </a:t>
            </a:r>
            <a:r>
              <a:rPr lang="en-US" dirty="0" err="1" smtClean="0"/>
              <a:t>GetPi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1 Parameter</a:t>
            </a:r>
          </a:p>
          <a:p>
            <a:pPr lvl="1"/>
            <a:r>
              <a:rPr lang="en-US" dirty="0" smtClean="0"/>
              <a:t>x </a:t>
            </a:r>
            <a:r>
              <a:rPr lang="en-US" dirty="0"/>
              <a:t>=&gt; x+ 1;</a:t>
            </a:r>
          </a:p>
          <a:p>
            <a:pPr lvl="1"/>
            <a:r>
              <a:rPr lang="en-US" dirty="0"/>
              <a:t>(x) =&gt; x + 1;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7279105" y="2667000"/>
            <a:ext cx="4223917" cy="3124200"/>
          </a:xfrm>
        </p:spPr>
        <p:txBody>
          <a:bodyPr>
            <a:normAutofit/>
          </a:bodyPr>
          <a:lstStyle/>
          <a:p>
            <a:r>
              <a:rPr lang="en-US" dirty="0" smtClean="0"/>
              <a:t>2+ </a:t>
            </a:r>
            <a:r>
              <a:rPr lang="en-US" dirty="0"/>
              <a:t>Parameter</a:t>
            </a:r>
          </a:p>
          <a:p>
            <a:pPr lvl="1"/>
            <a:r>
              <a:rPr lang="en-US" dirty="0"/>
              <a:t>(x, y) =&gt; x + y</a:t>
            </a:r>
            <a:r>
              <a:rPr lang="en-US" dirty="0" smtClean="0"/>
              <a:t>;</a:t>
            </a:r>
          </a:p>
          <a:p>
            <a:pPr lvl="1"/>
            <a:r>
              <a:rPr lang="en-US" dirty="0"/>
              <a:t>(x, </a:t>
            </a:r>
            <a:r>
              <a:rPr lang="en-US" dirty="0" smtClean="0"/>
              <a:t>y, z) </a:t>
            </a:r>
            <a:r>
              <a:rPr lang="en-US" dirty="0"/>
              <a:t>=&gt; x + </a:t>
            </a:r>
            <a:r>
              <a:rPr lang="en-US" dirty="0" smtClean="0"/>
              <a:t>y + z;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174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smtClean="0"/>
              <a:t>DEMO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5200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 Extension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customers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context.Customers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.Where(x =&gt;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x.ZipCode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== 48035);</a:t>
            </a:r>
          </a:p>
          <a:p>
            <a:pPr marL="0" indent="0">
              <a:buNone/>
            </a:pPr>
            <a:endParaRPr lang="en-US" sz="2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.Where()</a:t>
            </a:r>
            <a:r>
              <a:rPr lang="en-US" dirty="0"/>
              <a:t> extension method takes a </a:t>
            </a:r>
            <a:r>
              <a:rPr lang="en-US" dirty="0" err="1">
                <a:solidFill>
                  <a:srgbClr val="2B91B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&lt;T,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/>
              <a:t> and returns an </a:t>
            </a:r>
            <a:r>
              <a:rPr lang="en-US" dirty="0" err="1">
                <a:solidFill>
                  <a:srgbClr val="2B91B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IEnumerable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static </a:t>
            </a:r>
            <a:r>
              <a:rPr lang="en-US" dirty="0" err="1" smtClean="0">
                <a:solidFill>
                  <a:srgbClr val="2B91B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IEnumerable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TSource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Where&lt;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TSource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&gt;(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2B91B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IEnumerable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TSource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source, </a:t>
            </a:r>
            <a:r>
              <a:rPr lang="en-US" dirty="0" err="1" smtClean="0">
                <a:solidFill>
                  <a:srgbClr val="2B91B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TSource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predicate)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555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Lead Developer at UseTech Design L.L.C. (UTD)</a:t>
            </a:r>
          </a:p>
          <a:p>
            <a:r>
              <a:rPr lang="en-US" dirty="0"/>
              <a:t>A consulting firm based in Troy, </a:t>
            </a:r>
            <a:r>
              <a:rPr lang="en-US" dirty="0" smtClean="0"/>
              <a:t>MI</a:t>
            </a:r>
          </a:p>
          <a:p>
            <a:r>
              <a:rPr lang="en-US" dirty="0" smtClean="0">
                <a:hlinkClick r:id="rId2"/>
              </a:rPr>
              <a:t>http://www.utdes.com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Professional Developer for 5+ years</a:t>
            </a:r>
          </a:p>
          <a:p>
            <a:pPr lvl="1"/>
            <a:r>
              <a:rPr lang="en-US" dirty="0"/>
              <a:t>Windows Forms</a:t>
            </a:r>
          </a:p>
          <a:p>
            <a:pPr lvl="1"/>
            <a:r>
              <a:rPr lang="en-US" dirty="0"/>
              <a:t>Web</a:t>
            </a:r>
          </a:p>
          <a:p>
            <a:pPr lvl="1"/>
            <a:r>
              <a:rPr lang="en-US" dirty="0"/>
              <a:t>Mobile</a:t>
            </a:r>
          </a:p>
          <a:p>
            <a:pPr lvl="1"/>
            <a:r>
              <a:rPr lang="en-US" dirty="0"/>
              <a:t>SQL Optimization</a:t>
            </a:r>
          </a:p>
          <a:p>
            <a:pPr lvl="1"/>
            <a:r>
              <a:rPr lang="en-US" dirty="0"/>
              <a:t>Data Analysis</a:t>
            </a:r>
          </a:p>
          <a:p>
            <a:pPr lvl="1"/>
            <a:r>
              <a:rPr lang="en-US" dirty="0"/>
              <a:t>Mathematics</a:t>
            </a:r>
          </a:p>
          <a:p>
            <a:pPr lvl="1"/>
            <a:r>
              <a:rPr lang="en-US" dirty="0"/>
              <a:t>Big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84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Funcs</a:t>
            </a:r>
            <a:r>
              <a:rPr lang="en-US" dirty="0" smtClean="0"/>
              <a:t> and 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Both are delegates so you can use them anywhere you can use a delegate</a:t>
            </a:r>
          </a:p>
          <a:p>
            <a:r>
              <a:rPr lang="en-US" dirty="0" smtClean="0"/>
              <a:t>They used syntactic sugar so that you can define the delegate within a method instead of having to put the definition outside the method and then initializing it within the method.</a:t>
            </a:r>
          </a:p>
        </p:txBody>
      </p:sp>
    </p:spTree>
    <p:extLst>
      <p:ext uri="{BB962C8B-B14F-4D97-AF65-F5344CB8AC3E}">
        <p14:creationId xmlns:p14="http://schemas.microsoft.com/office/powerpoint/2010/main" val="1571440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Hierarchical data structures</a:t>
            </a:r>
          </a:p>
          <a:p>
            <a:r>
              <a:rPr lang="en-US" dirty="0" smtClean="0"/>
              <a:t>Terms</a:t>
            </a:r>
          </a:p>
          <a:p>
            <a:pPr lvl="1"/>
            <a:r>
              <a:rPr lang="en-US" dirty="0" smtClean="0"/>
              <a:t>Node – object in the tree</a:t>
            </a:r>
          </a:p>
          <a:p>
            <a:pPr lvl="1"/>
            <a:r>
              <a:rPr lang="en-US" dirty="0" smtClean="0"/>
              <a:t>Edge – connection between two nodes</a:t>
            </a:r>
          </a:p>
          <a:p>
            <a:pPr lvl="1"/>
            <a:r>
              <a:rPr lang="en-US" dirty="0" smtClean="0"/>
              <a:t>Root – starting node of the tree</a:t>
            </a:r>
          </a:p>
          <a:p>
            <a:pPr lvl="1"/>
            <a:r>
              <a:rPr lang="en-US" dirty="0" smtClean="0"/>
              <a:t>Parent – a node with children</a:t>
            </a:r>
          </a:p>
          <a:p>
            <a:pPr lvl="1"/>
            <a:r>
              <a:rPr lang="en-US" dirty="0" smtClean="0"/>
              <a:t>Child – a node underneath a parent node</a:t>
            </a:r>
          </a:p>
          <a:p>
            <a:pPr lvl="1"/>
            <a:r>
              <a:rPr lang="en-US" dirty="0" smtClean="0"/>
              <a:t>Leaf Node – a node with no children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4615" y="3501190"/>
            <a:ext cx="5096390" cy="3112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972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Graph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1919" y="2021743"/>
            <a:ext cx="5903494" cy="4595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16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smtClean="0"/>
              <a:t>DEMO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294458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Tree data structure that contains Expressions</a:t>
            </a:r>
          </a:p>
          <a:p>
            <a:r>
              <a:rPr lang="en-US" dirty="0" smtClean="0"/>
              <a:t>Expressions are pieces of code</a:t>
            </a:r>
          </a:p>
          <a:p>
            <a:r>
              <a:rPr lang="en-US" dirty="0" smtClean="0"/>
              <a:t>The building blocks of how you create your own lambda expressions</a:t>
            </a:r>
          </a:p>
          <a:p>
            <a:r>
              <a:rPr lang="en-US" dirty="0" smtClean="0"/>
              <a:t>Are immutable, modifying one will create a new one just like strings</a:t>
            </a:r>
          </a:p>
          <a:p>
            <a:r>
              <a:rPr lang="en-US" dirty="0" smtClean="0"/>
              <a:t>Work with both </a:t>
            </a:r>
            <a:r>
              <a:rPr lang="en-US" dirty="0" err="1" smtClean="0">
                <a:solidFill>
                  <a:srgbClr val="2B91B1"/>
                </a:solidFill>
              </a:rPr>
              <a:t>Func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2B91B1"/>
                </a:solidFill>
              </a:rPr>
              <a:t>Action</a:t>
            </a:r>
            <a:r>
              <a:rPr lang="en-US" dirty="0" smtClean="0"/>
              <a:t> delegates</a:t>
            </a:r>
          </a:p>
        </p:txBody>
      </p:sp>
    </p:spTree>
    <p:extLst>
      <p:ext uri="{BB962C8B-B14F-4D97-AF65-F5344CB8AC3E}">
        <p14:creationId xmlns:p14="http://schemas.microsoft.com/office/powerpoint/2010/main" val="307213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 </a:t>
            </a:r>
            <a:r>
              <a:rPr lang="en-US" dirty="0"/>
              <a:t>Tree Example - </a:t>
            </a:r>
            <a:r>
              <a:rPr lang="en-US" b="1" dirty="0"/>
              <a:t>(15 + 3) * (10 + 5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(15 + 3)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(10 + 5)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7401" y="3335337"/>
            <a:ext cx="3716743" cy="324031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2189" y="3335337"/>
            <a:ext cx="3717698" cy="3241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940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(</a:t>
            </a:r>
            <a:r>
              <a:rPr lang="en-US" b="1" dirty="0"/>
              <a:t>15 + 3) * (10 + 5)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6150" y="2623006"/>
            <a:ext cx="5875034" cy="3796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90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smtClean="0"/>
              <a:t>DEMO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377836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5428" y="685800"/>
            <a:ext cx="6676572" cy="5694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14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Today we only looked at a few different types of Expressions, but there are many more out there</a:t>
            </a:r>
          </a:p>
          <a:p>
            <a:r>
              <a:rPr lang="en-US" dirty="0" smtClean="0"/>
              <a:t>Checkout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bit.ly/expressiontypes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051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Programming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Another Programming paradigm (OOP, procedural, etc.)</a:t>
                </a:r>
              </a:p>
              <a:p>
                <a:r>
                  <a:rPr lang="en-US" dirty="0" smtClean="0"/>
                  <a:t>Centered around the mathematical concept of a function</a:t>
                </a:r>
              </a:p>
              <a:p>
                <a:pPr lvl="1"/>
                <a:r>
                  <a:rPr lang="en-US" dirty="0" smtClean="0"/>
                  <a:t>Immutable and idempotent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358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World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Take a criteria object and for any value that isn’t null create a </a:t>
            </a:r>
            <a:r>
              <a:rPr lang="en-US" dirty="0" err="1" smtClean="0"/>
              <a:t>Func</a:t>
            </a:r>
            <a:r>
              <a:rPr lang="en-US" dirty="0" smtClean="0"/>
              <a:t> from it so we can run it against the database</a:t>
            </a:r>
          </a:p>
          <a:p>
            <a:r>
              <a:rPr lang="en-US" dirty="0" smtClean="0"/>
              <a:t>Can be used to modify functions that you don’t have access to</a:t>
            </a:r>
          </a:p>
          <a:p>
            <a:r>
              <a:rPr lang="en-US" dirty="0" smtClean="0"/>
              <a:t>Is a way to solve the Generic Operators problem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smtClean="0">
                <a:solidFill>
                  <a:srgbClr val="0000FF"/>
                </a:solidFill>
              </a:rPr>
              <a:t>public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FF"/>
                </a:solidFill>
              </a:rPr>
              <a:t>static int </a:t>
            </a:r>
            <a:r>
              <a:rPr lang="en-US" dirty="0" smtClean="0"/>
              <a:t>Add(</a:t>
            </a:r>
            <a:r>
              <a:rPr lang="en-US" dirty="0" smtClean="0">
                <a:solidFill>
                  <a:srgbClr val="0000FF"/>
                </a:solidFill>
              </a:rPr>
              <a:t>int</a:t>
            </a:r>
            <a:r>
              <a:rPr lang="en-US" dirty="0" smtClean="0"/>
              <a:t> a, </a:t>
            </a:r>
            <a:r>
              <a:rPr lang="en-US" dirty="0" smtClean="0">
                <a:solidFill>
                  <a:srgbClr val="0000FF"/>
                </a:solidFill>
              </a:rPr>
              <a:t>int</a:t>
            </a:r>
            <a:r>
              <a:rPr lang="en-US" dirty="0" smtClean="0"/>
              <a:t> b) { return a + b; }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smtClean="0">
                <a:solidFill>
                  <a:srgbClr val="0000FF"/>
                </a:solidFill>
              </a:rPr>
              <a:t>public static decimal </a:t>
            </a:r>
            <a:r>
              <a:rPr lang="en-US" dirty="0" smtClean="0"/>
              <a:t>Add(</a:t>
            </a:r>
            <a:r>
              <a:rPr lang="en-US" dirty="0" smtClean="0">
                <a:solidFill>
                  <a:srgbClr val="0000FF"/>
                </a:solidFill>
              </a:rPr>
              <a:t>decimal </a:t>
            </a:r>
            <a:r>
              <a:rPr lang="en-US" dirty="0" smtClean="0"/>
              <a:t>a, </a:t>
            </a:r>
            <a:r>
              <a:rPr lang="en-US" dirty="0" smtClean="0">
                <a:solidFill>
                  <a:srgbClr val="0000FF"/>
                </a:solidFill>
              </a:rPr>
              <a:t>decimal</a:t>
            </a:r>
            <a:r>
              <a:rPr lang="en-US" dirty="0" smtClean="0"/>
              <a:t> b) { return a + b; }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063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GitHub</a:t>
            </a:r>
            <a:r>
              <a:rPr lang="en-US" dirty="0" smtClean="0"/>
              <a:t>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github.com/korz/SecretsOfLinq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Twitter: @</a:t>
            </a:r>
            <a:r>
              <a:rPr lang="en-US" dirty="0" err="1" smtClean="0"/>
              <a:t>bkorzynski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56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Programming 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Pass functions around like they are variables, even across assemblies you might not have a reference to</a:t>
            </a:r>
          </a:p>
          <a:p>
            <a:r>
              <a:rPr lang="en-US" dirty="0" smtClean="0"/>
              <a:t>We can invoke the function when ever we like and as many times as we like</a:t>
            </a:r>
          </a:p>
          <a:p>
            <a:r>
              <a:rPr lang="en-US" dirty="0" smtClean="0"/>
              <a:t>Gives you the ability to specify what you want, rather than how to get 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7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Stands for Language Integrated Query</a:t>
            </a:r>
          </a:p>
          <a:p>
            <a:r>
              <a:rPr lang="en-US" dirty="0" smtClean="0"/>
              <a:t>Most people tend to associate LINQ with being only for querying databases</a:t>
            </a:r>
          </a:p>
          <a:p>
            <a:r>
              <a:rPr lang="en-US" dirty="0" smtClean="0"/>
              <a:t>Microsoft created LINQ as an easier way to work with collections and also to give us the functional aspects</a:t>
            </a:r>
          </a:p>
          <a:p>
            <a:r>
              <a:rPr lang="en-US" dirty="0" smtClean="0"/>
              <a:t>You </a:t>
            </a:r>
            <a:r>
              <a:rPr lang="en-US" dirty="0"/>
              <a:t>to have access to all the same constructs that LINQ uses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78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customers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x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context.Customers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x.ZipCode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== 48035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x;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301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Expression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customers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context.Customers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.Where(x =&gt;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x.ZipCode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== 48035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x =&gt;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x.ZipCode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48035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226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Rules</a:t>
            </a:r>
          </a:p>
          <a:p>
            <a:pPr lvl="1"/>
            <a:r>
              <a:rPr lang="en-US" dirty="0"/>
              <a:t>Have to place methods in a </a:t>
            </a:r>
            <a:r>
              <a:rPr lang="en-US" dirty="0">
                <a:solidFill>
                  <a:srgbClr val="0000FF"/>
                </a:solidFill>
              </a:rPr>
              <a:t>static </a:t>
            </a:r>
            <a:r>
              <a:rPr lang="en-US" dirty="0"/>
              <a:t>class</a:t>
            </a:r>
          </a:p>
          <a:p>
            <a:pPr lvl="1"/>
            <a:r>
              <a:rPr lang="en-US" dirty="0"/>
              <a:t>Method has to be marked as </a:t>
            </a:r>
            <a:r>
              <a:rPr lang="en-US" dirty="0">
                <a:solidFill>
                  <a:srgbClr val="0000FF"/>
                </a:solidFill>
              </a:rPr>
              <a:t>static</a:t>
            </a:r>
          </a:p>
          <a:p>
            <a:pPr lvl="1"/>
            <a:r>
              <a:rPr lang="en-US" dirty="0"/>
              <a:t>Have to use the keyword </a:t>
            </a:r>
            <a:r>
              <a:rPr lang="en-US" dirty="0">
                <a:solidFill>
                  <a:srgbClr val="0000FF"/>
                </a:solidFill>
              </a:rPr>
              <a:t>this </a:t>
            </a:r>
            <a:r>
              <a:rPr lang="en-US" dirty="0"/>
              <a:t>as the first parameter.</a:t>
            </a:r>
          </a:p>
          <a:p>
            <a:r>
              <a:rPr lang="en-US" dirty="0" smtClean="0"/>
              <a:t>Creates the ability to chain methods together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09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Method Example</a:t>
            </a:r>
            <a:br>
              <a:rPr lang="en-US" dirty="0"/>
            </a:br>
            <a:r>
              <a:rPr lang="en-US" dirty="0"/>
              <a:t>Declaration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static class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ExtensionMethods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static string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Parse(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 string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text)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text.Trim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ToUpper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95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TC103457496[[fn=Parallax]]</Template>
  <TotalTime>9375</TotalTime>
  <Words>870</Words>
  <Application>Microsoft Office PowerPoint</Application>
  <PresentationFormat>Widescreen</PresentationFormat>
  <Paragraphs>151</Paragraphs>
  <Slides>31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Cambria Math</vt:lpstr>
      <vt:lpstr>Consolas</vt:lpstr>
      <vt:lpstr>Corbel</vt:lpstr>
      <vt:lpstr>Parallax</vt:lpstr>
      <vt:lpstr>The Secrets of LINQ: the modern day Houdini</vt:lpstr>
      <vt:lpstr>About Me</vt:lpstr>
      <vt:lpstr>Functional Programming</vt:lpstr>
      <vt:lpstr>Functional Programming Benefits</vt:lpstr>
      <vt:lpstr>LINQ</vt:lpstr>
      <vt:lpstr>LINQ Syntax</vt:lpstr>
      <vt:lpstr>Lambda Expression Syntax</vt:lpstr>
      <vt:lpstr>Extension Methods</vt:lpstr>
      <vt:lpstr>Extension Method Example Declaration</vt:lpstr>
      <vt:lpstr>Extension Method Example Using</vt:lpstr>
      <vt:lpstr>Delegate</vt:lpstr>
      <vt:lpstr>PowerPoint Presentation</vt:lpstr>
      <vt:lpstr>Action</vt:lpstr>
      <vt:lpstr>Action Parameters</vt:lpstr>
      <vt:lpstr>PowerPoint Presentation</vt:lpstr>
      <vt:lpstr>Func&lt;T&gt;</vt:lpstr>
      <vt:lpstr>Func&lt;T&gt; Parameters</vt:lpstr>
      <vt:lpstr>PowerPoint Presentation</vt:lpstr>
      <vt:lpstr>LINQ Extension Methods</vt:lpstr>
      <vt:lpstr>Funcs and Actions</vt:lpstr>
      <vt:lpstr>Trees</vt:lpstr>
      <vt:lpstr>Object Graph</vt:lpstr>
      <vt:lpstr>PowerPoint Presentation</vt:lpstr>
      <vt:lpstr>Expression Tree</vt:lpstr>
      <vt:lpstr>Express Tree Example - (15 + 3) * (10 + 5)</vt:lpstr>
      <vt:lpstr>(15 + 3) * (10 + 5)</vt:lpstr>
      <vt:lpstr>PowerPoint Presentation</vt:lpstr>
      <vt:lpstr>PowerPoint Presentation</vt:lpstr>
      <vt:lpstr>Expression Types</vt:lpstr>
      <vt:lpstr>Real World Examples</vt:lpstr>
      <vt:lpstr>Questions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Graph as a Tree</dc:title>
  <dc:creator>korzynski@live.com</dc:creator>
  <cp:lastModifiedBy>korzynski@live.com</cp:lastModifiedBy>
  <cp:revision>67</cp:revision>
  <dcterms:created xsi:type="dcterms:W3CDTF">2014-05-25T03:14:19Z</dcterms:created>
  <dcterms:modified xsi:type="dcterms:W3CDTF">2014-05-31T15:39:06Z</dcterms:modified>
</cp:coreProperties>
</file>