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8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78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ckoverflow.com/questions/12339822/why-does-haskells-flip-id-has-this-typ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tic.uchicago.edu/~dreyer/course/papers/wadler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thedeemon.com/pure-subtype-systems-popl10-hutchins.pdf" TargetMode="External"/><Relationship Id="rId4" Type="http://schemas.openxmlformats.org/officeDocument/2006/relationships/hyperlink" Target="http://ncatlab.org/nlab/show/modal+type+theory" TargetMode="External"/><Relationship Id="rId5" Type="http://schemas.openxmlformats.org/officeDocument/2006/relationships/hyperlink" Target="http://citeseerx.ist.psu.edu/viewdoc/download?doi=10.1.1.36.5778&amp;rep=rep1&amp;type=pdf" TargetMode="External"/><Relationship Id="rId6" Type="http://schemas.openxmlformats.org/officeDocument/2006/relationships/hyperlink" Target="http://www.amazon.com/Topos-Theory-Dover-Books-Mathematics/dp/0486493369" TargetMode="External"/><Relationship Id="rId7" Type="http://schemas.openxmlformats.org/officeDocument/2006/relationships/hyperlink" Target="http://www.iso.ch/iso/en/CatalogueDetailPage.CatalogueDetail?CSNUMBER=21573" TargetMode="External"/><Relationship Id="rId8" Type="http://schemas.openxmlformats.org/officeDocument/2006/relationships/hyperlink" Target="http://math.ucr.edu/home/baez/rosetta.pdf" TargetMode="External"/><Relationship Id="rId9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to Intuitionistic Type Theory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(how topoi can help)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485800" y="4171650"/>
            <a:ext cx="37880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Vlad Patryshev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Aka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(“top”),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every type there is just one function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A→⊤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Functions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⊤→A</a:t>
            </a:r>
            <a:r>
              <a:rPr lang="en" sz="2400" dirty="0"/>
              <a:t> are called </a:t>
            </a:r>
            <a:r>
              <a:rPr lang="en" sz="2400" b="1" i="1" dirty="0"/>
              <a:t>points</a:t>
            </a:r>
            <a:r>
              <a:rPr lang="en" sz="2400" dirty="0"/>
              <a:t>, or </a:t>
            </a:r>
            <a:r>
              <a:rPr lang="en" sz="2400" b="1" i="1" dirty="0"/>
              <a:t>instances</a:t>
            </a:r>
            <a:r>
              <a:rPr lang="en" sz="2400" dirty="0"/>
              <a:t> of type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So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has just one instance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Function to Instance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(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:⊤→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, or just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x:A</a:t>
            </a:r>
            <a:r>
              <a:rPr lang="en" sz="2400" dirty="0"/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f:A→B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f(x)≡f∘x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Note that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is also its subtype!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two types,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another type is defined,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Two projection functions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:A×B→A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Pairs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f:C→A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g:C→B</a:t>
            </a:r>
            <a:r>
              <a:rPr lang="en" sz="2400"/>
              <a:t> are in </a:t>
            </a:r>
            <a:r>
              <a:rPr lang="en" sz="2400" i="1"/>
              <a:t>one-to-one correspondence</a:t>
            </a:r>
            <a:r>
              <a:rPr lang="en" sz="2400"/>
              <a:t> with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C→A×B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Take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C=⊤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Instance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p:A×B</a:t>
            </a:r>
            <a:r>
              <a:rPr lang="en" sz="24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the same as a pair of instances,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(x:A,y:B)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see that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⊤×A</a:t>
            </a:r>
            <a:r>
              <a:rPr lang="en" sz="1800"/>
              <a:t> is equivalent to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, so we have some kind of monoid.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“associativity” and “commutativity” are guaranteed by the </a:t>
            </a:r>
            <a:r>
              <a:rPr lang="en" sz="1800" i="1"/>
              <a:t>universality in definition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Diagonal Function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,id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Δ:A→A×A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∘Δ=p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 = 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Diagonal makes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606167" y="171673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Currying (Exponential Type)	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 → C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A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is the “type of functions from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to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aseline="300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every function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  <a:r>
              <a:rPr lang="en" sz="2400"/>
              <a:t> is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⊤×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 → C 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523500" y="1696272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23500" y="3405483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 Function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ev:A×B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A.k.a.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“flip id”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Comes from currying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ev:((A,A=&gt;B)=&gt;B) = identity[A=&gt;B].uncurry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523500" y="1686032"/>
            <a:ext cx="155572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Logical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Ω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One special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dirty="0"/>
              <a:t> is called </a:t>
            </a:r>
            <a:r>
              <a:rPr lang="en" sz="2400" b="1" i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:⊤→Ω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A function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A→Ω</a:t>
            </a:r>
            <a:r>
              <a:rPr lang="en" sz="2400" dirty="0"/>
              <a:t> is called a </a:t>
            </a:r>
            <a:r>
              <a:rPr lang="en" sz="2400" i="1" dirty="0"/>
              <a:t>predicate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b="1" dirty="0"/>
              <a:t>Axiom</a:t>
            </a:r>
            <a:r>
              <a:rPr lang="en" sz="2400" dirty="0"/>
              <a:t>. Subtypes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are in one-to-one correspondence with predicates 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, as </a:t>
            </a:r>
            <a:r>
              <a:rPr lang="en" sz="2400" i="1" dirty="0"/>
              <a:t>pullbacks</a:t>
            </a:r>
            <a:r>
              <a:rPr lang="en" sz="2400" dirty="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(in sets,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={a∈A | p(a) == true}</a:t>
            </a:r>
            <a:r>
              <a:rPr lang="en" sz="2400" dirty="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(aka comprehension axiom)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75" y="3177200"/>
            <a:ext cx="2421225" cy="17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Type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Type of all 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p:Ω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Each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represents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498575" y="279661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498575" y="24296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/>
          <p:nvPr/>
        </p:nvSpPr>
        <p:spPr>
          <a:xfrm>
            <a:off x="5410575" y="2429600"/>
            <a:ext cx="2670899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Equality, Singleton, Membership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Δ:A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{}:A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∈:A×Ω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90200" y="1668006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590200" y="2785200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0200" y="3885641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/>
          <p:nvPr/>
        </p:nvSpPr>
        <p:spPr>
          <a:xfrm>
            <a:off x="866886" y="4398250"/>
            <a:ext cx="1154399" cy="370499"/>
          </a:xfrm>
          <a:prstGeom prst="wedgeRoundRectCallout">
            <a:avLst>
              <a:gd name="adj1" fmla="val -66713"/>
              <a:gd name="adj2" fmla="val -106403"/>
              <a:gd name="adj3" fmla="val 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66886" y="4398250"/>
            <a:ext cx="1154399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eval, flip id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  <p:sp>
        <p:nvSpPr>
          <p:cNvPr id="199" name="Shape 199"/>
          <p:cNvSpPr/>
          <p:nvPr/>
        </p:nvSpPr>
        <p:spPr>
          <a:xfrm>
            <a:off x="5410575" y="2429600"/>
            <a:ext cx="3015300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410575" y="2429600"/>
            <a:ext cx="3015300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singleton = eq.curry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08962" y="1209587"/>
            <a:ext cx="5042024" cy="3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02" y="1309215"/>
            <a:ext cx="2394875" cy="34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98" y="3015700"/>
            <a:ext cx="2567598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A.f = A.g;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Eq(f,g)</a:t>
            </a:r>
            <a:r>
              <a:rPr lang="en" sz="2400"/>
              <a:t> is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Pullback Type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A,B where A.f = B.g;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4" y="2168700"/>
            <a:ext cx="1803550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Type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Empty type: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Unique </a:t>
            </a:r>
            <a:r>
              <a:rPr lang="en" sz="2400" b="1" dirty="0"/>
              <a:t>⊥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/>
              <a:t>for each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can build 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take two functions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curry them, getting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take equalizer: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we have a bottom </a:t>
            </a:r>
            <a:r>
              <a:rPr lang="en" sz="2400" dirty="0" smtClean="0"/>
              <a:t>type</a:t>
            </a:r>
            <a:r>
              <a:rPr lang="ru-RU" sz="2400" dirty="0" smtClean="0"/>
              <a:t>!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informally it is :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{x|∀f  f(x) = x}</a:t>
            </a:r>
            <a:r>
              <a:rPr lang="en" sz="2400" dirty="0"/>
              <a:t>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82" y="2312659"/>
            <a:ext cx="1766433" cy="50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80" y="2816253"/>
            <a:ext cx="1479642" cy="32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866" y="3138947"/>
            <a:ext cx="2358062" cy="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It classifies the inclusion of </a:t>
            </a:r>
            <a:r>
              <a:rPr lang="en" sz="2400" b="1" dirty="0"/>
              <a:t>Empty</a:t>
            </a:r>
            <a:r>
              <a:rPr lang="en" sz="2400" dirty="0"/>
              <a:t> type into </a:t>
            </a:r>
            <a:r>
              <a:rPr lang="en" sz="2400" b="1" dirty="0"/>
              <a:t>Unit</a:t>
            </a:r>
            <a:r>
              <a:rPr lang="en" sz="2400" dirty="0"/>
              <a:t> type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3" y="2086387"/>
            <a:ext cx="2327599" cy="19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types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we can build a disjoint union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the smallest type for which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are subtypes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That is,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f:A→C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g:B→C</a:t>
            </a:r>
            <a:r>
              <a:rPr lang="en" sz="2400"/>
              <a:t>, we have a unique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(proof too sophisticated for this short meeting)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Conjunction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Disjunction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4" y="1985949"/>
            <a:ext cx="3209950" cy="1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98" y="1985950"/>
            <a:ext cx="4038225" cy="14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 Logic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Partial order on Logical type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{(a,b)|a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∧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b=a}</a:t>
            </a:r>
            <a:r>
              <a:rPr lang="en" sz="2400"/>
              <a:t>):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implication: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75" y="2979000"/>
            <a:ext cx="2343450" cy="13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751625"/>
            <a:ext cx="5278500" cy="5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Negation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¬x ≡ (x ⇒ false)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can prove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¬¬¬x = ¬x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but not necessarily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¬¬x = x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∀</a:t>
            </a:r>
            <a:r>
              <a:rPr lang="en"/>
              <a:t>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This is a generalization of conjunction.</a:t>
            </a:r>
          </a:p>
          <a:p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∀:Ω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/>
              <a:t>classifies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=⊤</a:t>
            </a:r>
            <a:r>
              <a:rPr lang="en"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 dirty="0" smtClean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lang="en" sz="2400" b="1" baseline="30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Meaning, the extent to which a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is true everywhere on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. </a:t>
            </a: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Inspiring Example: Naive Refactoring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Have a theory, modify it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- “before”;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- “after”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↦ 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(that is, we have a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→T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how about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T+U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T×U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T→U</a:t>
            </a:r>
            <a:r>
              <a:rPr lang="en" sz="1800"/>
              <a:t>? (</a:t>
            </a:r>
            <a:r>
              <a:rPr lang="en" sz="1800" i="1" u="sng">
                <a:solidFill>
                  <a:schemeClr val="hlink"/>
                </a:solidFill>
                <a:hlinkClick r:id="rId3"/>
              </a:rPr>
              <a:t>Theorems For Free</a:t>
            </a:r>
            <a:r>
              <a:rPr lang="en" sz="1800"/>
              <a:t> may help)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say,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/>
              <a:t> is a subtype of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/>
              <a:t>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/>
              <a:t>,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or not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(hence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 or not, then two choices for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95175" y="4004150"/>
            <a:ext cx="5515500" cy="818399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823025" y="4194800"/>
            <a:ext cx="5059799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i="1">
                <a:solidFill>
                  <a:srgbClr val="B45F06"/>
                </a:solidFill>
              </a:rPr>
              <a:t>This logic is Ternary, not Boolean!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∃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For </a:t>
            </a:r>
            <a:r>
              <a:rPr lang="en" sz="2400" dirty="0" smtClean="0"/>
              <a:t>a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  <a:r>
              <a:rPr lang="en" sz="2400" dirty="0"/>
              <a:t>, </a:t>
            </a:r>
            <a:r>
              <a:rPr lang="en-US" sz="2400" dirty="0" smtClean="0"/>
              <a:t>find a</a:t>
            </a:r>
            <a:r>
              <a:rPr lang="en" sz="2400" dirty="0" smtClean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1→Ω</a:t>
            </a:r>
            <a:r>
              <a:rPr lang="en" sz="2400" dirty="0"/>
              <a:t> that corresponds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∃a p(a)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2400" dirty="0"/>
              <a:t>. Or, in general settings,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First, build this function</a:t>
            </a:r>
            <a:r>
              <a:rPr lang="en" sz="2400" dirty="0" smtClean="0"/>
              <a:t>:</a:t>
            </a: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endParaRPr lang="en"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the classifier for this function’s image: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977" y="2147875"/>
            <a:ext cx="4352923" cy="2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902" y="3246209"/>
            <a:ext cx="3018149" cy="14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Bonus: Maybe Monad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a partial map…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baseline="30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/>
              <a:t> is not necessarily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Y+1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73" y="1388671"/>
            <a:ext cx="1843849" cy="1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“Before/After” Logic Modeled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/>
              <a:t> is trivial (our old Boolean stuff)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 b="1" baseline="30000"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A:A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are sets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A↣B</a:t>
            </a:r>
            <a:r>
              <a:rPr lang="en" sz="2400"/>
              <a:t>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(compatible) 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;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to “Before/After”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Empty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Half-Unit</a:t>
            </a:r>
            <a:r>
              <a:rPr lang="en" sz="2400"/>
              <a:t> (empty “before”, point “after”)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Point and a half: 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368512"/>
            <a:ext cx="1862150" cy="2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75" y="3224181"/>
            <a:ext cx="1439675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" y="1322650"/>
            <a:ext cx="4086399" cy="30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910875" y="1447425"/>
            <a:ext cx="3463500" cy="29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java.util.HashTable</a:t>
            </a:r>
            <a:r>
              <a:rPr lang="en"/>
              <a:t> as subtype of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java.util.Map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It was not before v. 1.4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of two subtypes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42" y="1904025"/>
            <a:ext cx="3087707" cy="27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 of two subtypes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50" y="1904025"/>
            <a:ext cx="3202020" cy="27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Negation of a subtype</a:t>
            </a:r>
          </a:p>
        </p:txBody>
      </p:sp>
      <p:sp>
        <p:nvSpPr>
          <p:cNvPr id="332" name="Shape 332"/>
          <p:cNvSpPr/>
          <p:nvPr/>
        </p:nvSpPr>
        <p:spPr>
          <a:xfrm>
            <a:off x="26536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4050"/>
            <a:ext cx="1972050" cy="19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58271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75" y="2184050"/>
            <a:ext cx="1998144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651" y="2184050"/>
            <a:ext cx="2264277" cy="19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Pure Subtype Systems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ncatlab, Modal Type Theory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Computational Types from a Logical Perspective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Johnstone, “Topos Theory”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ISO/IEC 13568:2002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Physics, Topology, Logic and Computation: A Rosetta Stone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1924" y="3058412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in “Before/After”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364053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474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4" name="Shape 64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7" name="Shape 67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  <p:sp>
        <p:nvSpPr>
          <p:cNvPr id="71" name="Shape 71"/>
          <p:cNvSpPr/>
          <p:nvPr/>
        </p:nvSpPr>
        <p:spPr>
          <a:xfrm>
            <a:off x="372050" y="1506775"/>
            <a:ext cx="734700" cy="427799"/>
          </a:xfrm>
          <a:prstGeom prst="wedgeRoundRectCallout">
            <a:avLst>
              <a:gd name="adj1" fmla="val 67735"/>
              <a:gd name="adj2" fmla="val 104365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1700" y="1395150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3" name="Shape 73"/>
          <p:cNvSpPr/>
          <p:nvPr/>
        </p:nvSpPr>
        <p:spPr>
          <a:xfrm>
            <a:off x="623250" y="3082275"/>
            <a:ext cx="734700" cy="427799"/>
          </a:xfrm>
          <a:prstGeom prst="wedgeRoundRectCallout">
            <a:avLst>
              <a:gd name="adj1" fmla="val 72788"/>
              <a:gd name="adj2" fmla="val 10569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32900" y="2965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971750" y="1450962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7862100" y="1547062"/>
            <a:ext cx="734700" cy="427799"/>
          </a:xfrm>
          <a:prstGeom prst="wedgeRoundRectCallout">
            <a:avLst>
              <a:gd name="adj1" fmla="val -73152"/>
              <a:gd name="adj2" fmla="val 11741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971750" y="1450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7576800" y="3337250"/>
            <a:ext cx="734700" cy="427799"/>
          </a:xfrm>
          <a:prstGeom prst="wedgeRoundRectCallout">
            <a:avLst>
              <a:gd name="adj1" fmla="val -77365"/>
              <a:gd name="adj2" fmla="val 9392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686450" y="3244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in “Before/After”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86" name="Shape 86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363978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88" name="Shape 88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03399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</p:txBody>
      </p:sp>
      <p:sp>
        <p:nvSpPr>
          <p:cNvPr id="96" name="Shape 96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Theory, by the way?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(geometric) theory consists of: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terms (maybe of different sorts)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operations (and relations)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axioms (∀, ∃ quantifiers allowed)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 theory is a geometric theory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Types</a:t>
            </a:r>
            <a:r>
              <a:rPr lang="en" sz="2400"/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Functions</a:t>
            </a:r>
            <a:r>
              <a:rPr lang="en" sz="2400"/>
              <a:t> between types. They are not types; see later.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b="1"/>
              <a:t>Think of functions as if they are either in hardware or in libraries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Types</a:t>
            </a:r>
            <a:r>
              <a:rPr lang="en" sz="2400">
                <a:solidFill>
                  <a:schemeClr val="lt2"/>
                </a:solidFill>
              </a:rPr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Functions</a:t>
            </a:r>
            <a:r>
              <a:rPr lang="en" sz="2400">
                <a:solidFill>
                  <a:schemeClr val="lt2"/>
                </a:solidFill>
              </a:rPr>
              <a:t> between types. They are not types; see later.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 have </a:t>
            </a:r>
            <a:r>
              <a:rPr lang="en" sz="2400" i="1"/>
              <a:t>equality</a:t>
            </a:r>
            <a:r>
              <a:rPr lang="en" sz="2400"/>
              <a:t> (which may vary); no “values”.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</a:t>
            </a:r>
            <a:r>
              <a:rPr lang="en" sz="2400" i="1"/>
              <a:t> compose.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Identity</a:t>
            </a:r>
            <a:r>
              <a:rPr lang="en" sz="2400"/>
              <a:t> function provided for each object.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Yes, we have a category… but wait, there’s more. Much more.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Subtype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/>
              <a:t>Subtype</a:t>
            </a:r>
            <a:r>
              <a:rPr lang="en" sz="2400"/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↪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- a function such that: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(for every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f,g:C→A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/>
              <a:t>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h∘f = h∘g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 = g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typographical reasons I’ll denote this as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Yes, this is a definition of subtype.</a:t>
            </a:r>
            <a:r>
              <a:rPr lang="en" sz="2400"/>
              <a:t> It is more than a relationship; we need a way to map one type to another, and there can be more than one such way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1203</Words>
  <Application>Microsoft Macintosh PowerPoint</Application>
  <PresentationFormat>On-screen Show (16:9)</PresentationFormat>
  <Paragraphs>259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khaki</vt:lpstr>
      <vt:lpstr>Introduction to Intuitionistic Type Theory</vt:lpstr>
      <vt:lpstr>Motivation</vt:lpstr>
      <vt:lpstr>Inspiring Example: Naive Refactoring</vt:lpstr>
      <vt:lpstr>Types in “Before/After”</vt:lpstr>
      <vt:lpstr>Logic in “Before/After”</vt:lpstr>
      <vt:lpstr>What is Theory, by the way?</vt:lpstr>
      <vt:lpstr>Start from Ground Zero</vt:lpstr>
      <vt:lpstr>Start from Ground Zero</vt:lpstr>
      <vt:lpstr>Subtype</vt:lpstr>
      <vt:lpstr>Terminal Type ⊤</vt:lpstr>
      <vt:lpstr>Applying Function to Instance</vt:lpstr>
      <vt:lpstr>Product Type, aka Forming Pairs</vt:lpstr>
      <vt:lpstr>Product Type, aka Forming Pairs</vt:lpstr>
      <vt:lpstr>Diagonal Function</vt:lpstr>
      <vt:lpstr>Currying (Exponential Type) </vt:lpstr>
      <vt:lpstr>Eval Function</vt:lpstr>
      <vt:lpstr>Introduce Logical Type Ω</vt:lpstr>
      <vt:lpstr>Power Type</vt:lpstr>
      <vt:lpstr>Equality, Singleton, Membership</vt:lpstr>
      <vt:lpstr>Equalizer Type</vt:lpstr>
      <vt:lpstr>Equalizer Type</vt:lpstr>
      <vt:lpstr>Pullback Type</vt:lpstr>
      <vt:lpstr>Empty Type</vt:lpstr>
      <vt:lpstr>Meet False</vt:lpstr>
      <vt:lpstr>Union Type</vt:lpstr>
      <vt:lpstr>More Logic</vt:lpstr>
      <vt:lpstr>Even More Logic</vt:lpstr>
      <vt:lpstr>More Logic</vt:lpstr>
      <vt:lpstr>Quantifiers. ∀ </vt:lpstr>
      <vt:lpstr>Quantifiers. ∃</vt:lpstr>
      <vt:lpstr>Bonus: Maybe Monad</vt:lpstr>
      <vt:lpstr>“Before/After” Logic Modeled</vt:lpstr>
      <vt:lpstr>Back to “Before/After” Logic</vt:lpstr>
      <vt:lpstr>Alternative Representation</vt:lpstr>
      <vt:lpstr>Alternative Representation</vt:lpstr>
      <vt:lpstr>Alternative Representation</vt:lpstr>
      <vt:lpstr>Alternative Representation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Intuitionistic Type Theory</dc:title>
  <cp:lastModifiedBy>Vlad Patryshev</cp:lastModifiedBy>
  <cp:revision>4</cp:revision>
  <dcterms:modified xsi:type="dcterms:W3CDTF">2015-05-23T22:14:08Z</dcterms:modified>
</cp:coreProperties>
</file>