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5133" r:id="rId1"/>
  </p:sldMasterIdLst>
  <p:notesMasterIdLst>
    <p:notesMasterId r:id="rId14"/>
  </p:notesMasterIdLst>
  <p:sldIdLst>
    <p:sldId id="256" r:id="rId2"/>
    <p:sldId id="258" r:id="rId3"/>
    <p:sldId id="260" r:id="rId4"/>
    <p:sldId id="272" r:id="rId5"/>
    <p:sldId id="263" r:id="rId6"/>
    <p:sldId id="259" r:id="rId7"/>
    <p:sldId id="265" r:id="rId8"/>
    <p:sldId id="267" r:id="rId9"/>
    <p:sldId id="270" r:id="rId10"/>
    <p:sldId id="271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27" autoAdjust="0"/>
  </p:normalViewPr>
  <p:slideViewPr>
    <p:cSldViewPr snapToGrid="0">
      <p:cViewPr varScale="1">
        <p:scale>
          <a:sx n="86" d="100"/>
          <a:sy n="86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88514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691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8884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805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352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5730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834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341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300" smtClean="0">
                <a:solidFill>
                  <a:schemeClr val="dk2"/>
                </a:solidFill>
              </a:rPr>
              <a:t>‹nº›</a:t>
            </a:fld>
            <a:endParaRPr lang="pt-BR" sz="13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770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300" smtClean="0">
                <a:solidFill>
                  <a:schemeClr val="dk2"/>
                </a:solidFill>
              </a:rPr>
              <a:t>‹nº›</a:t>
            </a:fld>
            <a:endParaRPr lang="pt-BR" sz="13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8731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300" smtClean="0">
                <a:solidFill>
                  <a:schemeClr val="dk2"/>
                </a:solidFill>
              </a:rPr>
              <a:t>‹nº›</a:t>
            </a:fld>
            <a:endParaRPr lang="pt-BR" sz="1300">
              <a:solidFill>
                <a:schemeClr val="dk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96544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300" smtClean="0">
                <a:solidFill>
                  <a:schemeClr val="dk2"/>
                </a:solidFill>
              </a:rPr>
              <a:t>‹nº›</a:t>
            </a:fld>
            <a:endParaRPr lang="pt-BR" sz="13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834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300" smtClean="0">
                <a:solidFill>
                  <a:schemeClr val="dk2"/>
                </a:solidFill>
              </a:rPr>
              <a:t>‹nº›</a:t>
            </a:fld>
            <a:endParaRPr lang="pt-BR" sz="1300">
              <a:solidFill>
                <a:schemeClr val="dk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25522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300" smtClean="0">
                <a:solidFill>
                  <a:schemeClr val="dk2"/>
                </a:solidFill>
              </a:rPr>
              <a:t>‹nº›</a:t>
            </a:fld>
            <a:endParaRPr lang="pt-BR" sz="13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3356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300" smtClean="0">
                <a:solidFill>
                  <a:schemeClr val="dk2"/>
                </a:solidFill>
              </a:rPr>
              <a:t>‹nº›</a:t>
            </a:fld>
            <a:endParaRPr lang="pt-BR" sz="13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464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300" smtClean="0">
                <a:solidFill>
                  <a:schemeClr val="dk2"/>
                </a:solidFill>
              </a:rPr>
              <a:t>‹nº›</a:t>
            </a:fld>
            <a:endParaRPr lang="pt-BR" sz="13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26184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300" smtClean="0">
                <a:solidFill>
                  <a:schemeClr val="dk2"/>
                </a:solidFill>
              </a:rPr>
              <a:t>‹nº›</a:t>
            </a:fld>
            <a:endParaRPr lang="pt-BR" sz="13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238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300" smtClean="0">
                <a:solidFill>
                  <a:schemeClr val="dk2"/>
                </a:solidFill>
              </a:rPr>
              <a:t>‹nº›</a:t>
            </a:fld>
            <a:endParaRPr lang="pt-BR" sz="13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12161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300" smtClean="0">
                <a:solidFill>
                  <a:schemeClr val="dk2"/>
                </a:solidFill>
              </a:rPr>
              <a:t>‹nº›</a:t>
            </a:fld>
            <a:endParaRPr lang="pt-BR" sz="13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22864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300" smtClean="0">
                <a:solidFill>
                  <a:schemeClr val="dk2"/>
                </a:solidFill>
              </a:rPr>
              <a:t>‹nº›</a:t>
            </a:fld>
            <a:endParaRPr lang="pt-BR" sz="13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8500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300" smtClean="0">
                <a:solidFill>
                  <a:schemeClr val="dk2"/>
                </a:solidFill>
              </a:rPr>
              <a:t>‹nº›</a:t>
            </a:fld>
            <a:endParaRPr lang="pt-BR" sz="13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1617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300" smtClean="0">
                <a:solidFill>
                  <a:schemeClr val="dk2"/>
                </a:solidFill>
              </a:rPr>
              <a:t>‹nº›</a:t>
            </a:fld>
            <a:endParaRPr lang="pt-BR" sz="13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31695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300" smtClean="0">
                <a:solidFill>
                  <a:schemeClr val="dk2"/>
                </a:solidFill>
              </a:rPr>
              <a:t>‹nº›</a:t>
            </a:fld>
            <a:endParaRPr lang="pt-BR" sz="13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4656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300" smtClean="0">
                <a:solidFill>
                  <a:schemeClr val="dk2"/>
                </a:solidFill>
              </a:rPr>
              <a:t>‹nº›</a:t>
            </a:fld>
            <a:endParaRPr lang="pt-BR" sz="13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8583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300" smtClean="0">
                <a:solidFill>
                  <a:schemeClr val="dk2"/>
                </a:solidFill>
              </a:rPr>
              <a:t>‹nº›</a:t>
            </a:fld>
            <a:endParaRPr lang="pt-BR" sz="13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9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34" r:id="rId1"/>
    <p:sldLayoutId id="2147485135" r:id="rId2"/>
    <p:sldLayoutId id="2147485136" r:id="rId3"/>
    <p:sldLayoutId id="2147485137" r:id="rId4"/>
    <p:sldLayoutId id="2147485138" r:id="rId5"/>
    <p:sldLayoutId id="2147485139" r:id="rId6"/>
    <p:sldLayoutId id="2147485140" r:id="rId7"/>
    <p:sldLayoutId id="2147485141" r:id="rId8"/>
    <p:sldLayoutId id="2147485142" r:id="rId9"/>
    <p:sldLayoutId id="2147485143" r:id="rId10"/>
    <p:sldLayoutId id="2147485144" r:id="rId11"/>
    <p:sldLayoutId id="2147485145" r:id="rId12"/>
    <p:sldLayoutId id="2147485146" r:id="rId13"/>
    <p:sldLayoutId id="2147485147" r:id="rId14"/>
    <p:sldLayoutId id="2147485148" r:id="rId15"/>
    <p:sldLayoutId id="214748514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1537607" y="340874"/>
            <a:ext cx="9144000" cy="14678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TransTur</a:t>
            </a:r>
            <a:endParaRPr lang="pt-BR" sz="9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3109613" y="5174119"/>
            <a:ext cx="5999987" cy="165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3600" dirty="0">
                <a:solidFill>
                  <a:srgbClr val="20124D"/>
                </a:solidFill>
              </a:rPr>
              <a:t>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Etapa III - Grupo 6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99" y="629875"/>
            <a:ext cx="7881257" cy="59109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Diagrama de Comunicação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3995" y="1930400"/>
            <a:ext cx="5183346" cy="294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9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Visão Geral do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3526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Demonstração da 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5894" y="2206309"/>
            <a:ext cx="8596668" cy="32000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dirty="0" smtClean="0"/>
              <a:t>E agora vamos ao nosso web Site!</a:t>
            </a:r>
          </a:p>
          <a:p>
            <a:pPr marL="0" indent="0" algn="ctr">
              <a:buNone/>
            </a:pPr>
            <a:endParaRPr lang="pt-BR" sz="4400" dirty="0" smtClean="0"/>
          </a:p>
          <a:p>
            <a:pPr marL="0" indent="0" algn="ctr">
              <a:buNone/>
            </a:pPr>
            <a:r>
              <a:rPr lang="pt-BR" sz="4400" dirty="0" smtClean="0"/>
              <a:t>Boas Férias a todos 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416673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67286" y="284295"/>
            <a:ext cx="9158068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Descrição do sistema </a:t>
            </a:r>
            <a:r>
              <a:rPr lang="pt-BR" sz="4400" b="0" i="0" u="none" strike="noStrike" cap="none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desenvolvido</a:t>
            </a:r>
            <a:endParaRPr lang="pt-BR" sz="4400" b="0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idx="1"/>
          </p:nvPr>
        </p:nvSpPr>
        <p:spPr>
          <a:xfrm>
            <a:off x="267286" y="2165668"/>
            <a:ext cx="9262403" cy="4692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500" dirty="0"/>
              <a:t>O sistema </a:t>
            </a:r>
            <a:r>
              <a:rPr lang="pt-BR" sz="2500" dirty="0" smtClean="0"/>
              <a:t>implementado </a:t>
            </a:r>
            <a:r>
              <a:rPr lang="pt-BR" sz="2500" dirty="0"/>
              <a:t>age como um facilitador de vendas e deve ser capaz de auxiliar clientes que decidem comprar planos pela internet assim como os que vão até a loja para comprar com a ajuda de algum vendedor.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500" dirty="0"/>
              <a:t>Para isso, ele deve facilitar a navegação e compra das diferentes opções fornecidas, permitir o cadastro de novos planos de viagem, facilitar a comunicação entre cliente e vendedor e, dessa forma, aumentar a satisfação dos clientes e dos empregados da </a:t>
            </a:r>
            <a:r>
              <a:rPr lang="pt-BR" sz="2500" dirty="0" err="1"/>
              <a:t>TransTur</a:t>
            </a:r>
            <a:r>
              <a:rPr lang="pt-BR" sz="2500" dirty="0"/>
              <a:t>.</a:t>
            </a:r>
            <a:r>
              <a:rPr lang="pt-BR" sz="17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pt-BR" sz="17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pt-BR"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578860" y="257908"/>
            <a:ext cx="8596668" cy="1320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dirty="0"/>
              <a:t>Diagrama de Classes: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79" y="1427748"/>
            <a:ext cx="8213558" cy="50342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Sistema e Tecnologias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49531"/>
          </a:xfrm>
        </p:spPr>
        <p:txBody>
          <a:bodyPr>
            <a:normAutofit/>
          </a:bodyPr>
          <a:lstStyle/>
          <a:p>
            <a:r>
              <a:rPr lang="pt-BR" dirty="0" smtClean="0"/>
              <a:t>Nosso modelo arquitetural foi o MVC,  que é um </a:t>
            </a:r>
            <a:r>
              <a:rPr lang="pt-BR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é um padrão de arquitetura de software que </a:t>
            </a:r>
            <a:r>
              <a:rPr lang="pt-BR" dirty="0">
                <a:solidFill>
                  <a:schemeClr val="tx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separa a representação da informação da interação do usuário com </a:t>
            </a:r>
            <a:r>
              <a:rPr lang="pt-BR" dirty="0" smtClean="0">
                <a:solidFill>
                  <a:schemeClr val="tx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ele</a:t>
            </a:r>
            <a:r>
              <a:rPr lang="pt-BR" dirty="0" smtClean="0">
                <a:solidFill>
                  <a:schemeClr val="tx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pt-BR" dirty="0" smtClean="0">
                <a:solidFill>
                  <a:schemeClr val="tx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Usamos o Padrão de Projeto </a:t>
            </a:r>
            <a:r>
              <a:rPr lang="pt-BR" b="1" dirty="0" err="1" smtClean="0"/>
              <a:t>Singleton</a:t>
            </a:r>
            <a:r>
              <a:rPr lang="pt-BR" dirty="0" smtClean="0"/>
              <a:t>, que é </a:t>
            </a:r>
            <a:r>
              <a:rPr lang="pt-BR" dirty="0"/>
              <a:t>um padrão de projeto de software </a:t>
            </a:r>
            <a:r>
              <a:rPr lang="pt-BR" dirty="0" smtClean="0"/>
              <a:t>que </a:t>
            </a:r>
            <a:r>
              <a:rPr lang="pt-BR" dirty="0"/>
              <a:t>garante a existência de apenas uma instância de uma classe, mantendo um ponto global de acesso ao seu </a:t>
            </a:r>
            <a:r>
              <a:rPr lang="pt-BR" dirty="0" smtClean="0"/>
              <a:t>objeto.</a:t>
            </a:r>
            <a:endParaRPr lang="pt-BR" dirty="0" smtClean="0">
              <a:solidFill>
                <a:schemeClr val="tx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A linguagem de programação que utilizamos foi HTML e CSS.</a:t>
            </a:r>
          </a:p>
          <a:p>
            <a:endParaRPr lang="pt-BR" dirty="0">
              <a:solidFill>
                <a:schemeClr val="tx1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r>
              <a:rPr lang="pt-BR" dirty="0" smtClean="0">
                <a:solidFill>
                  <a:schemeClr val="tx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Não utilizamos nenhum tipo de framework.</a:t>
            </a:r>
            <a:endParaRPr lang="pt-BR" dirty="0">
              <a:solidFill>
                <a:schemeClr val="tx1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653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747673" y="183050"/>
            <a:ext cx="8596668" cy="1320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dirty="0" smtClean="0"/>
              <a:t>Diagrama de Componentes</a:t>
            </a:r>
            <a:r>
              <a:rPr lang="pt-BR" dirty="0"/>
              <a:t>	</a:t>
            </a:r>
            <a:r>
              <a:rPr lang="pt-BR" dirty="0" smtClean="0"/>
              <a:t> e/ou pacotes</a:t>
            </a:r>
            <a:endParaRPr lang="pt-BR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xfrm>
            <a:off x="171060" y="1503850"/>
            <a:ext cx="9678793" cy="535415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 dirty="0" smtClean="0"/>
              <a:t> 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0" y="-42203"/>
            <a:ext cx="9636936" cy="13257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dirty="0"/>
              <a:t>Diagrama de Casos de Uso</a:t>
            </a:r>
          </a:p>
        </p:txBody>
      </p:sp>
      <p:pic>
        <p:nvPicPr>
          <p:cNvPr id="4" name="Imagem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765810"/>
            <a:ext cx="9454056" cy="609219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  <a:bevelB w="114300" prst="hardEdge"/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76462" y="0"/>
            <a:ext cx="9352549" cy="1325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dirty="0" smtClean="0"/>
              <a:t>Caso </a:t>
            </a:r>
            <a:r>
              <a:rPr lang="pt-BR" dirty="0"/>
              <a:t>de uso </a:t>
            </a:r>
            <a:r>
              <a:rPr lang="pt-BR" dirty="0" smtClean="0"/>
              <a:t>referente a transação:</a:t>
            </a:r>
            <a:endParaRPr lang="pt-BR" dirty="0"/>
          </a:p>
        </p:txBody>
      </p:sp>
      <p:sp>
        <p:nvSpPr>
          <p:cNvPr id="114" name="Shape 114"/>
          <p:cNvSpPr txBox="1">
            <a:spLocks noGrp="1"/>
          </p:cNvSpPr>
          <p:nvPr>
            <p:ph idx="1"/>
          </p:nvPr>
        </p:nvSpPr>
        <p:spPr>
          <a:xfrm>
            <a:off x="304800" y="1112819"/>
            <a:ext cx="9833811" cy="5624865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r>
              <a:rPr lang="pt-BR" sz="2400" b="1" dirty="0" smtClean="0"/>
              <a:t> </a:t>
            </a:r>
            <a:r>
              <a:rPr lang="pt-BR" b="1" dirty="0"/>
              <a:t>Identificação: </a:t>
            </a:r>
            <a:r>
              <a:rPr lang="pt-BR" dirty="0"/>
              <a:t>UC5</a:t>
            </a:r>
          </a:p>
          <a:p>
            <a:r>
              <a:rPr lang="pt-BR" b="1" dirty="0"/>
              <a:t>Caso de uso: </a:t>
            </a:r>
            <a:r>
              <a:rPr lang="pt-BR" dirty="0"/>
              <a:t>Vender planos tradicionais e customizados</a:t>
            </a:r>
          </a:p>
          <a:p>
            <a:r>
              <a:rPr lang="pt-BR" b="1" dirty="0"/>
              <a:t>Ator: </a:t>
            </a:r>
            <a:r>
              <a:rPr lang="pt-BR" dirty="0"/>
              <a:t>Agente de Viagens</a:t>
            </a:r>
          </a:p>
          <a:p>
            <a:r>
              <a:rPr lang="pt-BR" b="1" dirty="0"/>
              <a:t>Descrição: </a:t>
            </a:r>
            <a:r>
              <a:rPr lang="pt-BR" dirty="0"/>
              <a:t>Permite ao ator vender planos tradicionais e customizados</a:t>
            </a:r>
          </a:p>
          <a:p>
            <a:r>
              <a:rPr lang="pt-BR" b="1" dirty="0"/>
              <a:t>Pré-Condições: </a:t>
            </a:r>
            <a:r>
              <a:rPr lang="pt-BR" dirty="0"/>
              <a:t>O agente deve possuir cadastro no sistema como agente de viagens</a:t>
            </a:r>
          </a:p>
          <a:p>
            <a:r>
              <a:rPr lang="pt-BR" b="1" dirty="0"/>
              <a:t>Pós-Condições: </a:t>
            </a:r>
            <a:r>
              <a:rPr lang="pt-BR" dirty="0"/>
              <a:t>O pacote selecionado será vendido e o sistema atualizado com os novos status dos serviços usados</a:t>
            </a:r>
          </a:p>
          <a:p>
            <a:r>
              <a:rPr lang="pt-BR" b="1" dirty="0"/>
              <a:t>Sequência de eventos:</a:t>
            </a:r>
            <a:endParaRPr lang="pt-BR" dirty="0"/>
          </a:p>
          <a:p>
            <a:pPr lvl="0"/>
            <a:r>
              <a:rPr lang="pt-BR" b="1" i="1" dirty="0"/>
              <a:t>Include</a:t>
            </a:r>
            <a:r>
              <a:rPr lang="pt-BR" b="1" dirty="0"/>
              <a:t> </a:t>
            </a:r>
            <a:r>
              <a:rPr lang="pt-BR" dirty="0"/>
              <a:t>Fazer </a:t>
            </a:r>
            <a:r>
              <a:rPr lang="pt-BR" dirty="0" err="1"/>
              <a:t>Login</a:t>
            </a:r>
            <a:endParaRPr lang="pt-BR" dirty="0"/>
          </a:p>
          <a:p>
            <a:pPr lvl="0" fontAlgn="base"/>
            <a:r>
              <a:rPr lang="pt-BR" dirty="0"/>
              <a:t>O usuário clica no botão para efetuar venda</a:t>
            </a:r>
          </a:p>
          <a:p>
            <a:pPr lvl="0" fontAlgn="base"/>
            <a:r>
              <a:rPr lang="pt-BR" dirty="0"/>
              <a:t>Uma tela de venda aparece, contendo campos onde se solicita dados do cliente e o plano </a:t>
            </a:r>
            <a:r>
              <a:rPr lang="pt-BR" dirty="0" smtClean="0"/>
              <a:t>escolhido</a:t>
            </a:r>
          </a:p>
          <a:p>
            <a:pPr lvl="0" fontAlgn="base"/>
            <a:r>
              <a:rPr lang="pt-BR" dirty="0"/>
              <a:t>O usuário preenche as informações do cliente e seleciona o plano desejado</a:t>
            </a:r>
          </a:p>
          <a:p>
            <a:pPr lvl="0" fontAlgn="base"/>
            <a:r>
              <a:rPr lang="pt-BR" dirty="0"/>
              <a:t>O preço da venda é informado junto com as formas de pagamento disponíveis</a:t>
            </a:r>
          </a:p>
          <a:p>
            <a:pPr lvl="0" fontAlgn="base"/>
            <a:endParaRPr lang="pt-BR" dirty="0"/>
          </a:p>
          <a:p>
            <a:pPr lvl="0">
              <a:spcBef>
                <a:spcPts val="0"/>
              </a:spcBef>
              <a:buNone/>
            </a:pPr>
            <a:endParaRPr sz="1800" dirty="0"/>
          </a:p>
          <a:p>
            <a:pPr lvl="0">
              <a:spcBef>
                <a:spcPts val="0"/>
              </a:spcBef>
              <a:buNone/>
            </a:pPr>
            <a:endParaRPr sz="18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 dirty="0"/>
          </a:p>
          <a:p>
            <a:pPr lvl="0"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idx="1"/>
          </p:nvPr>
        </p:nvSpPr>
        <p:spPr>
          <a:xfrm>
            <a:off x="224589" y="260290"/>
            <a:ext cx="9593179" cy="6413225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fontAlgn="base"/>
            <a:r>
              <a:rPr lang="pt-BR" sz="2400" b="1" dirty="0" smtClean="0"/>
              <a:t> </a:t>
            </a:r>
            <a:r>
              <a:rPr lang="pt-BR" sz="2400" dirty="0"/>
              <a:t>O sistema é atualizado com os novos status dos serviços solicitados neste plano, reservando-o</a:t>
            </a:r>
          </a:p>
          <a:p>
            <a:pPr lvl="0" fontAlgn="base"/>
            <a:r>
              <a:rPr lang="pt-BR" sz="2400" dirty="0"/>
              <a:t>O sistema confirma se o pagamento foi efetuado</a:t>
            </a:r>
          </a:p>
          <a:p>
            <a:pPr lvl="0" fontAlgn="base"/>
            <a:r>
              <a:rPr lang="pt-BR" sz="2400" dirty="0"/>
              <a:t>Se o pagamento foi confirmado o cliente é associado ao plano e seus serviços no sistema. Se não ocorrer a transação o sistema é atualizado liberando os serviços reservados</a:t>
            </a:r>
          </a:p>
          <a:p>
            <a:pPr marL="0" indent="-698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None/>
            </a:pPr>
            <a:r>
              <a:rPr lang="pt-BR" sz="2400" b="1" dirty="0"/>
              <a:t>Requisitos não funcionais:</a:t>
            </a:r>
            <a:endParaRPr lang="pt-BR" sz="2400" dirty="0"/>
          </a:p>
          <a:p>
            <a:pPr lvl="0" fontAlgn="base"/>
            <a:r>
              <a:rPr lang="pt-BR" sz="2400" dirty="0"/>
              <a:t>O sistema deve esperar uma quantidade de dias úteis pelo pagamento antes de tirar a </a:t>
            </a:r>
            <a:r>
              <a:rPr lang="pt-BR" sz="2400" dirty="0" smtClean="0"/>
              <a:t>reserva</a:t>
            </a:r>
            <a:endParaRPr lang="pt-BR" sz="2400" dirty="0"/>
          </a:p>
          <a:p>
            <a:r>
              <a:rPr lang="pt-BR" sz="2400" b="1" dirty="0"/>
              <a:t>Requisitos funcionais:</a:t>
            </a:r>
            <a:endParaRPr lang="pt-BR" sz="2400" dirty="0"/>
          </a:p>
          <a:p>
            <a:pPr lvl="0" fontAlgn="base"/>
            <a:r>
              <a:rPr lang="pt-BR" sz="2400" dirty="0"/>
              <a:t>O sistema só deve mostrar ao usuário os pacotes montados pelo agente de viagens e que ainda se encontram disponíveis para compra.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endParaRPr lang="pt-BR" sz="2400" dirty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b="1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32410"/>
            <a:ext cx="8596668" cy="80772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Diagrama de sequencia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040130"/>
            <a:ext cx="7849446" cy="549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101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lh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414</Words>
  <Application>Microsoft Office PowerPoint</Application>
  <PresentationFormat>Widescreen</PresentationFormat>
  <Paragraphs>53</Paragraphs>
  <Slides>12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Facetado</vt:lpstr>
      <vt:lpstr>TransTur</vt:lpstr>
      <vt:lpstr>Descrição do sistema desenvolvido</vt:lpstr>
      <vt:lpstr>Diagrama de Classes:</vt:lpstr>
      <vt:lpstr>Arquitetura do Sistema e Tecnologias utilizadas</vt:lpstr>
      <vt:lpstr>Diagrama de Componentes  e/ou pacotes</vt:lpstr>
      <vt:lpstr>Diagrama de Casos de Uso</vt:lpstr>
      <vt:lpstr>Caso de uso referente a transação:</vt:lpstr>
      <vt:lpstr>Apresentação do PowerPoint</vt:lpstr>
      <vt:lpstr>Diagrama de sequencia </vt:lpstr>
      <vt:lpstr>Diagrama de Comunicação</vt:lpstr>
      <vt:lpstr>Visão Geral do Código</vt:lpstr>
      <vt:lpstr>Demonstração da implementação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TransTur</dc:title>
  <dc:creator>Igor Severo</dc:creator>
  <cp:lastModifiedBy>Bruna Puggina Lima - ADMIN</cp:lastModifiedBy>
  <cp:revision>13</cp:revision>
  <dcterms:modified xsi:type="dcterms:W3CDTF">2017-07-17T14:42:05Z</dcterms:modified>
</cp:coreProperties>
</file>