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Open Sans" panose="020B0606030504020204" pitchFamily="34" charset="0"/>
      <p:regular r:id="rId8"/>
      <p:bold r:id="rId9"/>
      <p:italic r:id="rId10"/>
      <p:boldItalic r:id="rId11"/>
    </p:embeddedFont>
    <p:embeddedFont>
      <p:font typeface="PT Sans Narrow" panose="020B0506020203020204" pitchFamily="34" charset="0"/>
      <p:regular r:id="rId12"/>
      <p:bold r:id="rId13"/>
    </p:embeddedFont>
    <p:embeddedFont>
      <p:font typeface="Trebuchet MS" panose="020B0603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62aac110e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62aac110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962aac110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962aac110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962aac110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962aac110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62aac110e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962aac110e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drive.google.com/file/d/1phPWb9akVE1Bwh_qs6BmcrgW4XLwI_be/view" TargetMode="External"/><Relationship Id="rId7"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rgbClr val="000000"/>
              </a:buClr>
              <a:buFont typeface="Arial"/>
              <a:buNone/>
            </a:pPr>
            <a:r>
              <a:rPr lang="en" sz="2400" b="0">
                <a:solidFill>
                  <a:schemeClr val="dk2"/>
                </a:solidFill>
                <a:latin typeface="Open Sans"/>
                <a:ea typeface="Open Sans"/>
                <a:cs typeface="Open Sans"/>
                <a:sym typeface="Open Sans"/>
              </a:rPr>
              <a:t>Problem statement-3</a:t>
            </a:r>
            <a:br>
              <a:rPr lang="en" sz="2400" b="0">
                <a:solidFill>
                  <a:schemeClr val="dk2"/>
                </a:solidFill>
                <a:latin typeface="Open Sans"/>
                <a:ea typeface="Open Sans"/>
                <a:cs typeface="Open Sans"/>
                <a:sym typeface="Open Sans"/>
              </a:rPr>
            </a:br>
            <a:r>
              <a:rPr lang="en" sz="2744" b="0">
                <a:solidFill>
                  <a:srgbClr val="0000FF"/>
                </a:solidFill>
                <a:latin typeface="Trebuchet MS"/>
                <a:ea typeface="Trebuchet MS"/>
                <a:cs typeface="Trebuchet MS"/>
                <a:sym typeface="Trebuchet MS"/>
              </a:rPr>
              <a:t>Pothole Detection System for Road Maintenance and Accident Prevention</a:t>
            </a:r>
            <a:endParaRPr sz="5844"/>
          </a:p>
        </p:txBody>
      </p:sp>
      <p:sp>
        <p:nvSpPr>
          <p:cNvPr id="67" name="Google Shape;67;p13"/>
          <p:cNvSpPr txBox="1">
            <a:spLocks noGrp="1"/>
          </p:cNvSpPr>
          <p:nvPr>
            <p:ph type="subTitle" idx="1"/>
          </p:nvPr>
        </p:nvSpPr>
        <p:spPr>
          <a:xfrm>
            <a:off x="2137225" y="2850050"/>
            <a:ext cx="4870500" cy="1439700"/>
          </a:xfrm>
          <a:prstGeom prst="rect">
            <a:avLst/>
          </a:prstGeom>
        </p:spPr>
        <p:txBody>
          <a:bodyPr spcFirstLastPara="1" wrap="square" lIns="91425" tIns="91425" rIns="91425" bIns="91425" anchor="t" anchorCtr="0">
            <a:normAutofit fontScale="47500"/>
          </a:bodyPr>
          <a:lstStyle/>
          <a:p>
            <a:pPr marL="0" lvl="0" indent="0" algn="ctr" rtl="0">
              <a:spcBef>
                <a:spcPts val="0"/>
              </a:spcBef>
              <a:spcAft>
                <a:spcPts val="0"/>
              </a:spcAft>
              <a:buNone/>
            </a:pPr>
            <a:r>
              <a:rPr lang="en"/>
              <a:t>Team Name: StackUnderFlow from PES UNIVERSITY, Bangalore</a:t>
            </a:r>
            <a:br>
              <a:rPr lang="en"/>
            </a:br>
            <a:r>
              <a:rPr lang="en"/>
              <a:t>Team Members:</a:t>
            </a:r>
            <a:br>
              <a:rPr lang="en"/>
            </a:br>
            <a:r>
              <a:rPr lang="en"/>
              <a:t>Ria Treza Serrao</a:t>
            </a:r>
            <a:endParaRPr/>
          </a:p>
          <a:p>
            <a:pPr marL="0" lvl="0" indent="0" algn="ctr" rtl="0">
              <a:spcBef>
                <a:spcPts val="0"/>
              </a:spcBef>
              <a:spcAft>
                <a:spcPts val="0"/>
              </a:spcAft>
              <a:buNone/>
            </a:pPr>
            <a:r>
              <a:rPr lang="en"/>
              <a:t>Kristal Joanne D’souza</a:t>
            </a:r>
            <a:endParaRPr/>
          </a:p>
          <a:p>
            <a:pPr marL="0" lvl="0" indent="0" algn="ctr" rtl="0">
              <a:spcBef>
                <a:spcPts val="0"/>
              </a:spcBef>
              <a:spcAft>
                <a:spcPts val="0"/>
              </a:spcAft>
              <a:buNone/>
            </a:pPr>
            <a:r>
              <a:rPr lang="en"/>
              <a:t>Aayudh Bhattacharya</a:t>
            </a:r>
            <a:endParaRPr/>
          </a:p>
          <a:p>
            <a:pPr marL="0" lvl="0" indent="0" algn="ctr" rtl="0">
              <a:spcBef>
                <a:spcPts val="0"/>
              </a:spcBef>
              <a:spcAft>
                <a:spcPts val="0"/>
              </a:spcAft>
              <a:buNone/>
            </a:pPr>
            <a:r>
              <a:rPr lang="en"/>
              <a:t>Andre Aditya Roy</a:t>
            </a:r>
            <a:endParaRPr/>
          </a:p>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 and scope</a:t>
            </a:r>
            <a:endParaRPr/>
          </a:p>
        </p:txBody>
      </p:sp>
      <p:sp>
        <p:nvSpPr>
          <p:cNvPr id="73" name="Google Shape;73;p14"/>
          <p:cNvSpPr txBox="1">
            <a:spLocks noGrp="1"/>
          </p:cNvSpPr>
          <p:nvPr>
            <p:ph type="body" idx="1"/>
          </p:nvPr>
        </p:nvSpPr>
        <p:spPr>
          <a:xfrm>
            <a:off x="212600" y="656975"/>
            <a:ext cx="8520600" cy="2308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endParaRPr/>
          </a:p>
          <a:p>
            <a:pPr marL="0" lvl="0" indent="0" algn="l" rtl="0">
              <a:spcBef>
                <a:spcPts val="1200"/>
              </a:spcBef>
              <a:spcAft>
                <a:spcPts val="0"/>
              </a:spcAft>
              <a:buNone/>
            </a:pPr>
            <a:r>
              <a:rPr lang="en"/>
              <a:t>● Our project aims to solve one of the biggest problems for the roads in India which is potholes and the inconveniences that come with it and targets to find a new, reliable and creative solution to address the issues linked with potholes</a:t>
            </a:r>
            <a:endParaRPr/>
          </a:p>
          <a:p>
            <a:pPr marL="0" lvl="0" indent="0" algn="l" rtl="0">
              <a:spcBef>
                <a:spcPts val="1200"/>
              </a:spcBef>
              <a:spcAft>
                <a:spcPts val="0"/>
              </a:spcAft>
              <a:buNone/>
            </a:pPr>
            <a:r>
              <a:rPr lang="en"/>
              <a:t> ● Our approach to solve this problem is by making an Android application that will serve as an interface for the users. </a:t>
            </a:r>
            <a:endParaRPr/>
          </a:p>
          <a:p>
            <a:pPr marL="0" lvl="0" indent="0" algn="l" rtl="0">
              <a:spcBef>
                <a:spcPts val="1200"/>
              </a:spcBef>
              <a:spcAft>
                <a:spcPts val="1200"/>
              </a:spcAft>
              <a:buNone/>
            </a:pPr>
            <a:endParaRPr/>
          </a:p>
        </p:txBody>
      </p:sp>
      <p:pic>
        <p:nvPicPr>
          <p:cNvPr id="74" name="Google Shape;74;p14"/>
          <p:cNvPicPr preferRelativeResize="0"/>
          <p:nvPr/>
        </p:nvPicPr>
        <p:blipFill>
          <a:blip r:embed="rId3">
            <a:alphaModFix/>
          </a:blip>
          <a:stretch>
            <a:fillRect/>
          </a:stretch>
        </p:blipFill>
        <p:spPr>
          <a:xfrm>
            <a:off x="3460026" y="2368275"/>
            <a:ext cx="5598550" cy="2470425"/>
          </a:xfrm>
          <a:prstGeom prst="rect">
            <a:avLst/>
          </a:prstGeom>
          <a:noFill/>
          <a:ln>
            <a:noFill/>
          </a:ln>
        </p:spPr>
      </p:pic>
      <p:sp>
        <p:nvSpPr>
          <p:cNvPr id="75" name="Google Shape;75;p14"/>
          <p:cNvSpPr txBox="1"/>
          <p:nvPr/>
        </p:nvSpPr>
        <p:spPr>
          <a:xfrm>
            <a:off x="45050" y="2486175"/>
            <a:ext cx="3782700" cy="219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dk2"/>
                </a:solidFill>
                <a:latin typeface="Open Sans"/>
                <a:ea typeface="Open Sans"/>
                <a:cs typeface="Open Sans"/>
                <a:sym typeface="Open Sans"/>
              </a:rPr>
              <a:t> </a:t>
            </a:r>
            <a:r>
              <a:rPr lang="en" sz="1600">
                <a:solidFill>
                  <a:schemeClr val="dk2"/>
                </a:solidFill>
                <a:latin typeface="Open Sans"/>
                <a:ea typeface="Open Sans"/>
                <a:cs typeface="Open Sans"/>
                <a:sym typeface="Open Sans"/>
              </a:rPr>
              <a:t>Users can log in to the application and detect potholes by allowing access to the camera. The phone must be fixed on the dashboard so that the application can detect the potholes by using the camera and also alert the user</a:t>
            </a:r>
            <a:r>
              <a:rPr lang="en" sz="1800">
                <a:solidFill>
                  <a:schemeClr val="dk2"/>
                </a:solidFill>
                <a:latin typeface="Open Sans"/>
                <a:ea typeface="Open Sans"/>
                <a:cs typeface="Open Sans"/>
                <a:sym typeface="Open Sans"/>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Approach / Methodology</a:t>
            </a:r>
            <a:endParaRPr/>
          </a:p>
        </p:txBody>
      </p:sp>
      <p:sp>
        <p:nvSpPr>
          <p:cNvPr id="81" name="Google Shape;81;p15"/>
          <p:cNvSpPr txBox="1">
            <a:spLocks noGrp="1"/>
          </p:cNvSpPr>
          <p:nvPr>
            <p:ph type="body" idx="1"/>
          </p:nvPr>
        </p:nvSpPr>
        <p:spPr>
          <a:xfrm>
            <a:off x="311700" y="1266325"/>
            <a:ext cx="8520600" cy="3789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sz="4720" dirty="0"/>
          </a:p>
          <a:p>
            <a:pPr marL="457200" lvl="0" indent="-322589" algn="l" rtl="0">
              <a:spcBef>
                <a:spcPts val="1200"/>
              </a:spcBef>
              <a:spcAft>
                <a:spcPts val="0"/>
              </a:spcAft>
              <a:buSzPct val="100000"/>
              <a:buAutoNum type="arabicPeriod"/>
            </a:pPr>
            <a:r>
              <a:rPr lang="en" sz="5920" dirty="0"/>
              <a:t>Camera and Real-time Pothole Detection:OpenCV for Android To process camera frames and detect potholes in real-time.</a:t>
            </a:r>
            <a:endParaRPr sz="5920" dirty="0"/>
          </a:p>
          <a:p>
            <a:pPr marL="457200" lvl="0" indent="-322589" algn="l" rtl="0">
              <a:spcBef>
                <a:spcPts val="0"/>
              </a:spcBef>
              <a:spcAft>
                <a:spcPts val="0"/>
              </a:spcAft>
              <a:buSzPct val="100000"/>
              <a:buAutoNum type="arabicPeriod"/>
            </a:pPr>
            <a:r>
              <a:rPr lang="en" sz="5920" dirty="0"/>
              <a:t>Accelerometer, Gyroscope inbuilt in phones -accelerometer data can help you determine the impact or shock experienced when the vehicle hits a pothole, while gyroscope data can provide information about the orientation of the device during the impact.</a:t>
            </a:r>
            <a:endParaRPr sz="5920" dirty="0"/>
          </a:p>
          <a:p>
            <a:pPr marL="457200" lvl="0" indent="-322589" algn="l" rtl="0">
              <a:spcBef>
                <a:spcPts val="0"/>
              </a:spcBef>
              <a:spcAft>
                <a:spcPts val="0"/>
              </a:spcAft>
              <a:buSzPct val="100000"/>
              <a:buAutoNum type="arabicPeriod"/>
            </a:pPr>
            <a:r>
              <a:rPr lang="en" sz="5920" dirty="0"/>
              <a:t>Backend (Firebase):For login data and timestamps.</a:t>
            </a:r>
            <a:endParaRPr sz="5920" dirty="0"/>
          </a:p>
          <a:p>
            <a:pPr marL="457200" lvl="0" indent="-322589" algn="l" rtl="0">
              <a:spcBef>
                <a:spcPts val="0"/>
              </a:spcBef>
              <a:spcAft>
                <a:spcPts val="0"/>
              </a:spcAft>
              <a:buSzPct val="100000"/>
              <a:buAutoNum type="arabicPeriod"/>
            </a:pPr>
            <a:r>
              <a:rPr lang="en" sz="5920" dirty="0"/>
              <a:t>Frontend built using React Native</a:t>
            </a:r>
            <a:endParaRPr sz="5920" dirty="0"/>
          </a:p>
          <a:p>
            <a:pPr marL="457200" lvl="0" indent="-322589" algn="l" rtl="0">
              <a:spcBef>
                <a:spcPts val="0"/>
              </a:spcBef>
              <a:spcAft>
                <a:spcPts val="0"/>
              </a:spcAft>
              <a:buSzPct val="100000"/>
              <a:buAutoNum type="arabicPeriod"/>
            </a:pPr>
            <a:r>
              <a:rPr lang="en" sz="5920" dirty="0"/>
              <a:t>Camera Integration:Use Expo Camera API to access the smartphone camera.Continuously capture images or video frames while the app is running in the background</a:t>
            </a:r>
            <a:endParaRPr sz="5920" dirty="0"/>
          </a:p>
          <a:p>
            <a:pPr marL="457200" lvl="0" indent="-322589" algn="l" rtl="0">
              <a:spcBef>
                <a:spcPts val="0"/>
              </a:spcBef>
              <a:spcAft>
                <a:spcPts val="0"/>
              </a:spcAft>
              <a:buSzPct val="100000"/>
              <a:buAutoNum type="arabicPeriod"/>
            </a:pPr>
            <a:r>
              <a:rPr lang="en" sz="5920" dirty="0"/>
              <a:t>Pothole Detection Algorithm:Using a CNN model to detect potholes in real-time. Converting CNN .h5 model to .tflite model for mobile deployment.</a:t>
            </a:r>
            <a:endParaRPr sz="5920" dirty="0"/>
          </a:p>
          <a:p>
            <a:pPr marL="457200" lvl="0" indent="-322589" algn="l" rtl="0">
              <a:spcBef>
                <a:spcPts val="0"/>
              </a:spcBef>
              <a:spcAft>
                <a:spcPts val="0"/>
              </a:spcAft>
              <a:buSzPct val="100000"/>
              <a:buAutoNum type="arabicPeriod"/>
            </a:pPr>
            <a:r>
              <a:rPr lang="en" sz="5920" dirty="0"/>
              <a:t>Results Obtained: Trained CNN model which detects potholes in real time with an accuracy </a:t>
            </a:r>
            <a:r>
              <a:rPr lang="en" sz="5920"/>
              <a:t>of 87-90%.</a:t>
            </a:r>
            <a:endParaRPr sz="6670"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 time detection demo</a:t>
            </a:r>
            <a:endParaRPr/>
          </a:p>
        </p:txBody>
      </p:sp>
      <p:sp>
        <p:nvSpPr>
          <p:cNvPr id="87" name="Google Shape;87;p16"/>
          <p:cNvSpPr txBox="1">
            <a:spLocks noGrp="1"/>
          </p:cNvSpPr>
          <p:nvPr>
            <p:ph type="body" idx="1"/>
          </p:nvPr>
        </p:nvSpPr>
        <p:spPr>
          <a:xfrm>
            <a:off x="297600" y="4698475"/>
            <a:ext cx="3067294" cy="375644"/>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US" dirty="0"/>
              <a:t>https://drive.google.com/drive/folders/14qQhNVRzQBMIm2iZriPnN8aTdjPWgOzy</a:t>
            </a:r>
            <a:endParaRPr dirty="0"/>
          </a:p>
        </p:txBody>
      </p:sp>
      <p:pic>
        <p:nvPicPr>
          <p:cNvPr id="88" name="Google Shape;88;p16" title="WhatsApp Video 2023-11-02 at 11.20.16.mp4">
            <a:hlinkClick r:id="rId3"/>
          </p:cNvPr>
          <p:cNvPicPr preferRelativeResize="0"/>
          <p:nvPr/>
        </p:nvPicPr>
        <p:blipFill>
          <a:blip r:embed="rId4">
            <a:alphaModFix/>
          </a:blip>
          <a:stretch>
            <a:fillRect/>
          </a:stretch>
        </p:blipFill>
        <p:spPr>
          <a:xfrm>
            <a:off x="337837" y="1066994"/>
            <a:ext cx="4572000" cy="3429000"/>
          </a:xfrm>
          <a:prstGeom prst="rect">
            <a:avLst/>
          </a:prstGeom>
          <a:noFill/>
          <a:ln>
            <a:noFill/>
          </a:ln>
        </p:spPr>
      </p:pic>
      <p:pic>
        <p:nvPicPr>
          <p:cNvPr id="89" name="Google Shape;89;p16"/>
          <p:cNvPicPr preferRelativeResize="0"/>
          <p:nvPr/>
        </p:nvPicPr>
        <p:blipFill>
          <a:blip r:embed="rId5">
            <a:alphaModFix/>
          </a:blip>
          <a:stretch>
            <a:fillRect/>
          </a:stretch>
        </p:blipFill>
        <p:spPr>
          <a:xfrm>
            <a:off x="5433200" y="-12"/>
            <a:ext cx="1670950" cy="3713250"/>
          </a:xfrm>
          <a:prstGeom prst="rect">
            <a:avLst/>
          </a:prstGeom>
          <a:noFill/>
          <a:ln>
            <a:noFill/>
          </a:ln>
        </p:spPr>
      </p:pic>
      <p:pic>
        <p:nvPicPr>
          <p:cNvPr id="90" name="Google Shape;90;p16"/>
          <p:cNvPicPr preferRelativeResize="0"/>
          <p:nvPr/>
        </p:nvPicPr>
        <p:blipFill>
          <a:blip r:embed="rId6">
            <a:alphaModFix/>
          </a:blip>
          <a:stretch>
            <a:fillRect/>
          </a:stretch>
        </p:blipFill>
        <p:spPr>
          <a:xfrm>
            <a:off x="7207050" y="0"/>
            <a:ext cx="1670950" cy="3713226"/>
          </a:xfrm>
          <a:prstGeom prst="rect">
            <a:avLst/>
          </a:prstGeom>
          <a:noFill/>
          <a:ln>
            <a:noFill/>
          </a:ln>
        </p:spPr>
      </p:pic>
      <p:pic>
        <p:nvPicPr>
          <p:cNvPr id="91" name="Google Shape;91;p16"/>
          <p:cNvPicPr preferRelativeResize="0"/>
          <p:nvPr/>
        </p:nvPicPr>
        <p:blipFill>
          <a:blip r:embed="rId7">
            <a:alphaModFix/>
          </a:blip>
          <a:stretch>
            <a:fillRect/>
          </a:stretch>
        </p:blipFill>
        <p:spPr>
          <a:xfrm>
            <a:off x="5269600" y="3776325"/>
            <a:ext cx="3685224" cy="1158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1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a:t>
            </a:r>
            <a:endParaRPr/>
          </a:p>
        </p:txBody>
      </p:sp>
      <p:sp>
        <p:nvSpPr>
          <p:cNvPr id="97" name="Google Shape;97;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 Potholes can have several negative consequences, such as posing safety hazards for drivers and pedestrians, increasing road maintenance costs, causing vehicle damage, and contributing to traffic congestion and environmental harm.			Our Android application combines real-time camera analysis, machine learning, and user-friendly features to offer a new, creative, and dependable solution for combating potholes. By leveraging Firebase for user data and timestamps, our solution addresses the technical and practical aspects of this problem comprehensively. Future prospects include integration of google maps API for accurate coordinates. Our ultimate goal is to significantly improve road safety and reduce inconveniences associated with potholes, making daily commutes and travel more reliable and efficient for all road users in India.</a:t>
            </a:r>
            <a:endParaRPr/>
          </a:p>
          <a:p>
            <a:pPr marL="0" lvl="0" indent="0" algn="l" rtl="0">
              <a:spcBef>
                <a:spcPts val="1200"/>
              </a:spcBef>
              <a:spcAft>
                <a:spcPts val="1200"/>
              </a:spcAft>
              <a:buNone/>
            </a:pPr>
            <a:r>
              <a:rPr lang="en"/>
              <a:t> </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455</Words>
  <Application>Microsoft Office PowerPoint</Application>
  <PresentationFormat>On-screen Show (16:9)</PresentationFormat>
  <Paragraphs>25</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Trebuchet MS</vt:lpstr>
      <vt:lpstr>PT Sans Narrow</vt:lpstr>
      <vt:lpstr>Open Sans</vt:lpstr>
      <vt:lpstr>Arial</vt:lpstr>
      <vt:lpstr>Tropic</vt:lpstr>
      <vt:lpstr>Problem statement-3 Pothole Detection System for Road Maintenance and Accident Prevention</vt:lpstr>
      <vt:lpstr>Abstract and scope</vt:lpstr>
      <vt:lpstr>Proposed Approach / Methodology</vt:lpstr>
      <vt:lpstr>Real time detection demo</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statement-3 Pothole Detection System for Road Maintenance and Accident Prevention</dc:title>
  <dc:creator>Admin</dc:creator>
  <cp:lastModifiedBy>Ria Treza Serrao</cp:lastModifiedBy>
  <cp:revision>2</cp:revision>
  <dcterms:modified xsi:type="dcterms:W3CDTF">2023-11-02T07:07:41Z</dcterms:modified>
</cp:coreProperties>
</file>