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63" r:id="rId4"/>
    <p:sldId id="262" r:id="rId5"/>
    <p:sldId id="261" r:id="rId6"/>
    <p:sldId id="260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878DB-F72B-4DB2-B452-3206C4FBDB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84092-FCA3-418F-8E2C-746938D520E9}">
      <dgm:prSet/>
      <dgm:spPr/>
      <dgm:t>
        <a:bodyPr/>
        <a:lstStyle/>
        <a:p>
          <a:r>
            <a:rPr lang="en-US" b="1" i="0" dirty="0"/>
            <a:t>Oversampling  --- </a:t>
          </a:r>
          <a:r>
            <a:rPr lang="en-US" b="1" i="0" dirty="0" err="1"/>
            <a:t>situatia</a:t>
          </a:r>
          <a:r>
            <a:rPr lang="en-US" b="1" i="0" dirty="0"/>
            <a:t> </a:t>
          </a:r>
          <a:r>
            <a:rPr lang="en-US" b="1" i="0" dirty="0" err="1"/>
            <a:t>în</a:t>
          </a:r>
          <a:r>
            <a:rPr lang="en-US" b="1" i="0" dirty="0"/>
            <a:t> care </a:t>
          </a:r>
          <a:r>
            <a:rPr lang="en-US" b="1" i="0" dirty="0" err="1"/>
            <a:t>exista</a:t>
          </a:r>
          <a:r>
            <a:rPr lang="en-US" b="1" i="0" dirty="0"/>
            <a:t> un </a:t>
          </a:r>
          <a:r>
            <a:rPr lang="en-US" b="1" i="0" dirty="0" err="1"/>
            <a:t>numar</a:t>
          </a:r>
          <a:r>
            <a:rPr lang="en-US" b="1" i="0" dirty="0"/>
            <a:t> </a:t>
          </a:r>
          <a:r>
            <a:rPr lang="en-US" b="1" i="0" dirty="0" err="1"/>
            <a:t>disproportionat</a:t>
          </a:r>
          <a:r>
            <a:rPr lang="en-US" b="1" i="0" dirty="0"/>
            <a:t> de </a:t>
          </a:r>
          <a:r>
            <a:rPr lang="en-US" b="1" i="0" dirty="0" err="1"/>
            <a:t>exemple</a:t>
          </a:r>
          <a:r>
            <a:rPr lang="en-US" b="1" i="0" dirty="0"/>
            <a:t> </a:t>
          </a:r>
          <a:r>
            <a:rPr lang="en-US" b="1" i="0" dirty="0" err="1"/>
            <a:t>pentru</a:t>
          </a:r>
          <a:r>
            <a:rPr lang="en-US" b="1" i="0" dirty="0"/>
            <a:t> </a:t>
          </a:r>
          <a:r>
            <a:rPr lang="en-US" b="1" i="0" dirty="0" err="1"/>
            <a:t>una</a:t>
          </a:r>
          <a:r>
            <a:rPr lang="en-US" b="1" i="0" dirty="0"/>
            <a:t> </a:t>
          </a:r>
          <a:r>
            <a:rPr lang="en-US" b="1" i="0" dirty="0" err="1"/>
            <a:t>dintre</a:t>
          </a:r>
          <a:r>
            <a:rPr lang="en-US" b="1" i="0" dirty="0"/>
            <a:t> </a:t>
          </a:r>
          <a:r>
            <a:rPr lang="en-US" b="1" i="0" dirty="0" err="1"/>
            <a:t>clase</a:t>
          </a:r>
          <a:endParaRPr lang="en-US" dirty="0"/>
        </a:p>
      </dgm:t>
    </dgm:pt>
    <dgm:pt modelId="{55608456-B263-4A99-AA57-ED60E3442168}" type="parTrans" cxnId="{BA132D39-1E28-4FE6-93E2-B1F1CCD590B4}">
      <dgm:prSet/>
      <dgm:spPr/>
      <dgm:t>
        <a:bodyPr/>
        <a:lstStyle/>
        <a:p>
          <a:endParaRPr lang="en-US"/>
        </a:p>
      </dgm:t>
    </dgm:pt>
    <dgm:pt modelId="{A63DC991-866D-457C-80C2-85139358F1A8}" type="sibTrans" cxnId="{BA132D39-1E28-4FE6-93E2-B1F1CCD590B4}">
      <dgm:prSet/>
      <dgm:spPr/>
      <dgm:t>
        <a:bodyPr/>
        <a:lstStyle/>
        <a:p>
          <a:endParaRPr lang="en-US"/>
        </a:p>
      </dgm:t>
    </dgm:pt>
    <dgm:pt modelId="{CBF4733E-EC73-48EC-80B7-78675AC047A8}">
      <dgm:prSet/>
      <dgm:spPr/>
      <dgm:t>
        <a:bodyPr/>
        <a:lstStyle/>
        <a:p>
          <a:r>
            <a:rPr lang="en-US" b="1" i="0" dirty="0" err="1"/>
            <a:t>Egalam</a:t>
          </a:r>
          <a:r>
            <a:rPr lang="en-US" b="1" i="0" dirty="0"/>
            <a:t> </a:t>
          </a:r>
          <a:r>
            <a:rPr lang="en-US" b="1" i="0" dirty="0" err="1"/>
            <a:t>cantitatea</a:t>
          </a:r>
          <a:r>
            <a:rPr lang="en-US" b="1" i="0" dirty="0"/>
            <a:t> de date </a:t>
          </a:r>
          <a:r>
            <a:rPr lang="en-US" b="1" i="0" dirty="0" err="1"/>
            <a:t>pentru</a:t>
          </a:r>
          <a:r>
            <a:rPr lang="en-US" b="1" i="0" dirty="0"/>
            <a:t> </a:t>
          </a:r>
          <a:r>
            <a:rPr lang="en-US" b="1" i="0" dirty="0" err="1"/>
            <a:t>fiecare</a:t>
          </a:r>
          <a:r>
            <a:rPr lang="en-US" b="1" i="0" dirty="0"/>
            <a:t> </a:t>
          </a:r>
          <a:r>
            <a:rPr lang="en-US" b="1" i="0" dirty="0" err="1"/>
            <a:t>dintre</a:t>
          </a:r>
          <a:r>
            <a:rPr lang="en-US" b="1" i="0" dirty="0"/>
            <a:t> </a:t>
          </a:r>
          <a:r>
            <a:rPr lang="en-US" b="1" i="0" dirty="0" err="1"/>
            <a:t>cele</a:t>
          </a:r>
          <a:r>
            <a:rPr lang="en-US" b="1" i="0" dirty="0"/>
            <a:t> </a:t>
          </a:r>
          <a:r>
            <a:rPr lang="en-US" b="1" i="0" dirty="0" err="1"/>
            <a:t>doua</a:t>
          </a:r>
          <a:r>
            <a:rPr lang="en-US" b="1" i="0" dirty="0"/>
            <a:t> </a:t>
          </a:r>
          <a:r>
            <a:rPr lang="en-US" b="1" i="0" dirty="0" err="1"/>
            <a:t>etichete</a:t>
          </a:r>
          <a:r>
            <a:rPr lang="en-US" b="1" i="0" dirty="0"/>
            <a:t> (</a:t>
          </a:r>
          <a:r>
            <a:rPr lang="en-US" b="1" i="0" dirty="0" err="1"/>
            <a:t>numarul</a:t>
          </a:r>
          <a:r>
            <a:rPr lang="en-US" b="1" i="0" dirty="0"/>
            <a:t> de date cu </a:t>
          </a:r>
          <a:r>
            <a:rPr lang="en-US" b="1" i="0" dirty="0" err="1"/>
            <a:t>eticheta</a:t>
          </a:r>
          <a:r>
            <a:rPr lang="en-US" b="1" i="0" dirty="0"/>
            <a:t> 0 </a:t>
          </a:r>
          <a:r>
            <a:rPr lang="en-US" b="1" i="0" dirty="0" err="1"/>
            <a:t>va</a:t>
          </a:r>
          <a:r>
            <a:rPr lang="en-US" b="1" i="0" dirty="0"/>
            <a:t>  fi egal cu </a:t>
          </a:r>
          <a:r>
            <a:rPr lang="en-US" b="1" i="0" dirty="0" err="1"/>
            <a:t>numarul</a:t>
          </a:r>
          <a:r>
            <a:rPr lang="en-US" b="1" i="0" dirty="0"/>
            <a:t> de date cu </a:t>
          </a:r>
          <a:r>
            <a:rPr lang="en-US" b="1" i="0" dirty="0" err="1"/>
            <a:t>eticheta</a:t>
          </a:r>
          <a:r>
            <a:rPr lang="en-US" b="1" i="0" dirty="0"/>
            <a:t> 1)</a:t>
          </a:r>
          <a:endParaRPr lang="en-US" dirty="0"/>
        </a:p>
      </dgm:t>
    </dgm:pt>
    <dgm:pt modelId="{6E19A520-49C2-4CD2-B4EF-14994869FB2B}" type="parTrans" cxnId="{38049C35-2D0B-4F50-88D6-9A8F0675844F}">
      <dgm:prSet/>
      <dgm:spPr/>
      <dgm:t>
        <a:bodyPr/>
        <a:lstStyle/>
        <a:p>
          <a:endParaRPr lang="en-US"/>
        </a:p>
      </dgm:t>
    </dgm:pt>
    <dgm:pt modelId="{3472BCE9-4A26-4E7B-87B0-3CAC07BBFDB8}" type="sibTrans" cxnId="{38049C35-2D0B-4F50-88D6-9A8F0675844F}">
      <dgm:prSet/>
      <dgm:spPr/>
      <dgm:t>
        <a:bodyPr/>
        <a:lstStyle/>
        <a:p>
          <a:endParaRPr lang="en-US"/>
        </a:p>
      </dgm:t>
    </dgm:pt>
    <dgm:pt modelId="{9C21868A-E8A6-4495-94B1-0C76DC3F3A1C}" type="pres">
      <dgm:prSet presAssocID="{3E9878DB-F72B-4DB2-B452-3206C4FBDB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125DBA-DF96-436C-AF63-DE846AF8C9BD}" type="pres">
      <dgm:prSet presAssocID="{65B84092-FCA3-418F-8E2C-746938D520E9}" presName="hierRoot1" presStyleCnt="0"/>
      <dgm:spPr/>
    </dgm:pt>
    <dgm:pt modelId="{28C21A7A-7ADB-4E26-8360-4EF4152DBCBB}" type="pres">
      <dgm:prSet presAssocID="{65B84092-FCA3-418F-8E2C-746938D520E9}" presName="composite" presStyleCnt="0"/>
      <dgm:spPr/>
    </dgm:pt>
    <dgm:pt modelId="{DDE0F9A9-00D0-4805-A6D9-7D422ECF03E5}" type="pres">
      <dgm:prSet presAssocID="{65B84092-FCA3-418F-8E2C-746938D520E9}" presName="background" presStyleLbl="node0" presStyleIdx="0" presStyleCnt="2"/>
      <dgm:spPr/>
    </dgm:pt>
    <dgm:pt modelId="{D8AD6793-DFAD-4162-BEF7-D52135907C3A}" type="pres">
      <dgm:prSet presAssocID="{65B84092-FCA3-418F-8E2C-746938D520E9}" presName="text" presStyleLbl="fgAcc0" presStyleIdx="0" presStyleCnt="2" custScaleX="81505" custScaleY="72304" custLinFactNeighborX="-764" custLinFactNeighborY="16089">
        <dgm:presLayoutVars>
          <dgm:chPref val="3"/>
        </dgm:presLayoutVars>
      </dgm:prSet>
      <dgm:spPr/>
    </dgm:pt>
    <dgm:pt modelId="{9DC01DF8-AFC8-4C14-A57E-958CFC915FBC}" type="pres">
      <dgm:prSet presAssocID="{65B84092-FCA3-418F-8E2C-746938D520E9}" presName="hierChild2" presStyleCnt="0"/>
      <dgm:spPr/>
    </dgm:pt>
    <dgm:pt modelId="{FBBF7525-8CE1-4D1C-86E8-AA02C59A6711}" type="pres">
      <dgm:prSet presAssocID="{CBF4733E-EC73-48EC-80B7-78675AC047A8}" presName="hierRoot1" presStyleCnt="0"/>
      <dgm:spPr/>
    </dgm:pt>
    <dgm:pt modelId="{9ED019E5-4A29-4330-AEF0-D83A121092C2}" type="pres">
      <dgm:prSet presAssocID="{CBF4733E-EC73-48EC-80B7-78675AC047A8}" presName="composite" presStyleCnt="0"/>
      <dgm:spPr/>
    </dgm:pt>
    <dgm:pt modelId="{951D088C-CC63-4EFC-988F-F5E36544F3C1}" type="pres">
      <dgm:prSet presAssocID="{CBF4733E-EC73-48EC-80B7-78675AC047A8}" presName="background" presStyleLbl="node0" presStyleIdx="1" presStyleCnt="2"/>
      <dgm:spPr/>
    </dgm:pt>
    <dgm:pt modelId="{134D2D4C-965C-4B67-A40A-DA434947E83A}" type="pres">
      <dgm:prSet presAssocID="{CBF4733E-EC73-48EC-80B7-78675AC047A8}" presName="text" presStyleLbl="fgAcc0" presStyleIdx="1" presStyleCnt="2" custScaleX="93740" custScaleY="70470" custLinFactNeighborX="33689" custLinFactNeighborY="-8095">
        <dgm:presLayoutVars>
          <dgm:chPref val="3"/>
        </dgm:presLayoutVars>
      </dgm:prSet>
      <dgm:spPr/>
    </dgm:pt>
    <dgm:pt modelId="{9E222608-F36F-4855-AB93-18092B1796A9}" type="pres">
      <dgm:prSet presAssocID="{CBF4733E-EC73-48EC-80B7-78675AC047A8}" presName="hierChild2" presStyleCnt="0"/>
      <dgm:spPr/>
    </dgm:pt>
  </dgm:ptLst>
  <dgm:cxnLst>
    <dgm:cxn modelId="{6AFE640D-40E5-4CA8-979E-DB943D4EE681}" type="presOf" srcId="{65B84092-FCA3-418F-8E2C-746938D520E9}" destId="{D8AD6793-DFAD-4162-BEF7-D52135907C3A}" srcOrd="0" destOrd="0" presId="urn:microsoft.com/office/officeart/2005/8/layout/hierarchy1"/>
    <dgm:cxn modelId="{38049C35-2D0B-4F50-88D6-9A8F0675844F}" srcId="{3E9878DB-F72B-4DB2-B452-3206C4FBDB31}" destId="{CBF4733E-EC73-48EC-80B7-78675AC047A8}" srcOrd="1" destOrd="0" parTransId="{6E19A520-49C2-4CD2-B4EF-14994869FB2B}" sibTransId="{3472BCE9-4A26-4E7B-87B0-3CAC07BBFDB8}"/>
    <dgm:cxn modelId="{BA132D39-1E28-4FE6-93E2-B1F1CCD590B4}" srcId="{3E9878DB-F72B-4DB2-B452-3206C4FBDB31}" destId="{65B84092-FCA3-418F-8E2C-746938D520E9}" srcOrd="0" destOrd="0" parTransId="{55608456-B263-4A99-AA57-ED60E3442168}" sibTransId="{A63DC991-866D-457C-80C2-85139358F1A8}"/>
    <dgm:cxn modelId="{70AE7454-D5FF-4593-85F8-B18A59197317}" type="presOf" srcId="{3E9878DB-F72B-4DB2-B452-3206C4FBDB31}" destId="{9C21868A-E8A6-4495-94B1-0C76DC3F3A1C}" srcOrd="0" destOrd="0" presId="urn:microsoft.com/office/officeart/2005/8/layout/hierarchy1"/>
    <dgm:cxn modelId="{3656F8A7-9F69-4412-8474-892424DB3FB4}" type="presOf" srcId="{CBF4733E-EC73-48EC-80B7-78675AC047A8}" destId="{134D2D4C-965C-4B67-A40A-DA434947E83A}" srcOrd="0" destOrd="0" presId="urn:microsoft.com/office/officeart/2005/8/layout/hierarchy1"/>
    <dgm:cxn modelId="{7D04ECAB-E535-457B-98CF-A31B82F2E943}" type="presParOf" srcId="{9C21868A-E8A6-4495-94B1-0C76DC3F3A1C}" destId="{1E125DBA-DF96-436C-AF63-DE846AF8C9BD}" srcOrd="0" destOrd="0" presId="urn:microsoft.com/office/officeart/2005/8/layout/hierarchy1"/>
    <dgm:cxn modelId="{8B238DCA-1FB8-42CF-B3A5-3CB16C9C6A6C}" type="presParOf" srcId="{1E125DBA-DF96-436C-AF63-DE846AF8C9BD}" destId="{28C21A7A-7ADB-4E26-8360-4EF4152DBCBB}" srcOrd="0" destOrd="0" presId="urn:microsoft.com/office/officeart/2005/8/layout/hierarchy1"/>
    <dgm:cxn modelId="{1DEC3063-39A9-4877-98F7-68428B72DC2B}" type="presParOf" srcId="{28C21A7A-7ADB-4E26-8360-4EF4152DBCBB}" destId="{DDE0F9A9-00D0-4805-A6D9-7D422ECF03E5}" srcOrd="0" destOrd="0" presId="urn:microsoft.com/office/officeart/2005/8/layout/hierarchy1"/>
    <dgm:cxn modelId="{668FBFB8-4AA1-4BA9-A555-5E0F7031B96C}" type="presParOf" srcId="{28C21A7A-7ADB-4E26-8360-4EF4152DBCBB}" destId="{D8AD6793-DFAD-4162-BEF7-D52135907C3A}" srcOrd="1" destOrd="0" presId="urn:microsoft.com/office/officeart/2005/8/layout/hierarchy1"/>
    <dgm:cxn modelId="{C4875186-CFD6-4603-BA5B-0AEBE302A71F}" type="presParOf" srcId="{1E125DBA-DF96-436C-AF63-DE846AF8C9BD}" destId="{9DC01DF8-AFC8-4C14-A57E-958CFC915FBC}" srcOrd="1" destOrd="0" presId="urn:microsoft.com/office/officeart/2005/8/layout/hierarchy1"/>
    <dgm:cxn modelId="{1A3E3352-7AFC-402D-88F8-513DC8CE4BA9}" type="presParOf" srcId="{9C21868A-E8A6-4495-94B1-0C76DC3F3A1C}" destId="{FBBF7525-8CE1-4D1C-86E8-AA02C59A6711}" srcOrd="1" destOrd="0" presId="urn:microsoft.com/office/officeart/2005/8/layout/hierarchy1"/>
    <dgm:cxn modelId="{06E0DE1B-267B-4721-9717-4B603FAFB6F9}" type="presParOf" srcId="{FBBF7525-8CE1-4D1C-86E8-AA02C59A6711}" destId="{9ED019E5-4A29-4330-AEF0-D83A121092C2}" srcOrd="0" destOrd="0" presId="urn:microsoft.com/office/officeart/2005/8/layout/hierarchy1"/>
    <dgm:cxn modelId="{49290BDF-02AC-42BD-9201-9D0ACC4B3404}" type="presParOf" srcId="{9ED019E5-4A29-4330-AEF0-D83A121092C2}" destId="{951D088C-CC63-4EFC-988F-F5E36544F3C1}" srcOrd="0" destOrd="0" presId="urn:microsoft.com/office/officeart/2005/8/layout/hierarchy1"/>
    <dgm:cxn modelId="{9838D843-DD06-47F6-87A7-1DF218BE923B}" type="presParOf" srcId="{9ED019E5-4A29-4330-AEF0-D83A121092C2}" destId="{134D2D4C-965C-4B67-A40A-DA434947E83A}" srcOrd="1" destOrd="0" presId="urn:microsoft.com/office/officeart/2005/8/layout/hierarchy1"/>
    <dgm:cxn modelId="{8CBBE9B1-1540-4EAC-86F0-461B0B568360}" type="presParOf" srcId="{FBBF7525-8CE1-4D1C-86E8-AA02C59A6711}" destId="{9E222608-F36F-4855-AB93-18092B1796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0F9A9-00D0-4805-A6D9-7D422ECF03E5}">
      <dsp:nvSpPr>
        <dsp:cNvPr id="0" name=""/>
        <dsp:cNvSpPr/>
      </dsp:nvSpPr>
      <dsp:spPr>
        <a:xfrm>
          <a:off x="-32431" y="504961"/>
          <a:ext cx="3945909" cy="222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D6793-DFAD-4162-BEF7-D52135907C3A}">
      <dsp:nvSpPr>
        <dsp:cNvPr id="0" name=""/>
        <dsp:cNvSpPr/>
      </dsp:nvSpPr>
      <dsp:spPr>
        <a:xfrm>
          <a:off x="505492" y="1015988"/>
          <a:ext cx="3945909" cy="2222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Oversampling  --- </a:t>
          </a:r>
          <a:r>
            <a:rPr lang="en-US" sz="2200" b="1" i="0" kern="1200" dirty="0" err="1"/>
            <a:t>situatia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în</a:t>
          </a:r>
          <a:r>
            <a:rPr lang="en-US" sz="2200" b="1" i="0" kern="1200" dirty="0"/>
            <a:t> care </a:t>
          </a:r>
          <a:r>
            <a:rPr lang="en-US" sz="2200" b="1" i="0" kern="1200" dirty="0" err="1"/>
            <a:t>exista</a:t>
          </a:r>
          <a:r>
            <a:rPr lang="en-US" sz="2200" b="1" i="0" kern="1200" dirty="0"/>
            <a:t> un </a:t>
          </a:r>
          <a:r>
            <a:rPr lang="en-US" sz="2200" b="1" i="0" kern="1200" dirty="0" err="1"/>
            <a:t>numar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disproportionat</a:t>
          </a:r>
          <a:r>
            <a:rPr lang="en-US" sz="2200" b="1" i="0" kern="1200" dirty="0"/>
            <a:t> de </a:t>
          </a:r>
          <a:r>
            <a:rPr lang="en-US" sz="2200" b="1" i="0" kern="1200" dirty="0" err="1"/>
            <a:t>exemple</a:t>
          </a:r>
          <a:r>
            <a:rPr lang="en-US" sz="2200" b="1" i="0" kern="1200" dirty="0"/>
            <a:t> </a:t>
          </a:r>
          <a:r>
            <a:rPr lang="en-US" sz="2200" b="1" i="0" kern="1200" dirty="0" err="1"/>
            <a:t>pentru</a:t>
          </a:r>
          <a:r>
            <a:rPr lang="en-US" sz="2200" b="1" i="0" kern="1200" dirty="0"/>
            <a:t> </a:t>
          </a:r>
          <a:r>
            <a:rPr lang="en-US" sz="2200" b="1" i="0" kern="1200" dirty="0" err="1"/>
            <a:t>una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dintre</a:t>
          </a:r>
          <a:r>
            <a:rPr lang="en-US" sz="2200" b="1" i="0" kern="1200" dirty="0"/>
            <a:t> </a:t>
          </a:r>
          <a:r>
            <a:rPr lang="en-US" sz="2200" b="1" i="0" kern="1200" dirty="0" err="1"/>
            <a:t>clase</a:t>
          </a:r>
          <a:endParaRPr lang="en-US" sz="2200" kern="1200" dirty="0"/>
        </a:p>
      </dsp:txBody>
      <dsp:txXfrm>
        <a:off x="570595" y="1081091"/>
        <a:ext cx="3815703" cy="2092586"/>
      </dsp:txXfrm>
    </dsp:sp>
    <dsp:sp modelId="{951D088C-CC63-4EFC-988F-F5E36544F3C1}">
      <dsp:nvSpPr>
        <dsp:cNvPr id="0" name=""/>
        <dsp:cNvSpPr/>
      </dsp:nvSpPr>
      <dsp:spPr>
        <a:xfrm>
          <a:off x="5030869" y="3621"/>
          <a:ext cx="4538244" cy="2166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D2D4C-965C-4B67-A40A-DA434947E83A}">
      <dsp:nvSpPr>
        <dsp:cNvPr id="0" name=""/>
        <dsp:cNvSpPr/>
      </dsp:nvSpPr>
      <dsp:spPr>
        <a:xfrm>
          <a:off x="5568792" y="514648"/>
          <a:ext cx="4538244" cy="2166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 err="1"/>
            <a:t>Egalam</a:t>
          </a:r>
          <a:r>
            <a:rPr lang="en-US" sz="2200" b="1" i="0" kern="1200" dirty="0"/>
            <a:t> </a:t>
          </a:r>
          <a:r>
            <a:rPr lang="en-US" sz="2200" b="1" i="0" kern="1200" dirty="0" err="1"/>
            <a:t>cantitatea</a:t>
          </a:r>
          <a:r>
            <a:rPr lang="en-US" sz="2200" b="1" i="0" kern="1200" dirty="0"/>
            <a:t> de date </a:t>
          </a:r>
          <a:r>
            <a:rPr lang="en-US" sz="2200" b="1" i="0" kern="1200" dirty="0" err="1"/>
            <a:t>pentru</a:t>
          </a:r>
          <a:r>
            <a:rPr lang="en-US" sz="2200" b="1" i="0" kern="1200" dirty="0"/>
            <a:t> </a:t>
          </a:r>
          <a:r>
            <a:rPr lang="en-US" sz="2200" b="1" i="0" kern="1200" dirty="0" err="1"/>
            <a:t>fiecare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dintre</a:t>
          </a:r>
          <a:r>
            <a:rPr lang="en-US" sz="2200" b="1" i="0" kern="1200" dirty="0"/>
            <a:t> </a:t>
          </a:r>
          <a:r>
            <a:rPr lang="en-US" sz="2200" b="1" i="0" kern="1200" dirty="0" err="1"/>
            <a:t>cele</a:t>
          </a:r>
          <a:r>
            <a:rPr lang="en-US" sz="2200" b="1" i="0" kern="1200" dirty="0"/>
            <a:t> </a:t>
          </a:r>
          <a:r>
            <a:rPr lang="en-US" sz="2200" b="1" i="0" kern="1200" dirty="0" err="1"/>
            <a:t>doua</a:t>
          </a:r>
          <a:r>
            <a:rPr lang="en-US" sz="2200" b="1" i="0" kern="1200" dirty="0"/>
            <a:t> </a:t>
          </a:r>
          <a:r>
            <a:rPr lang="en-US" sz="2200" b="1" i="0" kern="1200" dirty="0" err="1"/>
            <a:t>etichete</a:t>
          </a:r>
          <a:r>
            <a:rPr lang="en-US" sz="2200" b="1" i="0" kern="1200" dirty="0"/>
            <a:t> (</a:t>
          </a:r>
          <a:r>
            <a:rPr lang="en-US" sz="2200" b="1" i="0" kern="1200" dirty="0" err="1"/>
            <a:t>numarul</a:t>
          </a:r>
          <a:r>
            <a:rPr lang="en-US" sz="2200" b="1" i="0" kern="1200" dirty="0"/>
            <a:t> de date cu </a:t>
          </a:r>
          <a:r>
            <a:rPr lang="en-US" sz="2200" b="1" i="0" kern="1200" dirty="0" err="1"/>
            <a:t>eticheta</a:t>
          </a:r>
          <a:r>
            <a:rPr lang="en-US" sz="2200" b="1" i="0" kern="1200" dirty="0"/>
            <a:t> 0 </a:t>
          </a:r>
          <a:r>
            <a:rPr lang="en-US" sz="2200" b="1" i="0" kern="1200" dirty="0" err="1"/>
            <a:t>va</a:t>
          </a:r>
          <a:r>
            <a:rPr lang="en-US" sz="2200" b="1" i="0" kern="1200" dirty="0"/>
            <a:t>  fi egal cu </a:t>
          </a:r>
          <a:r>
            <a:rPr lang="en-US" sz="2200" b="1" i="0" kern="1200" dirty="0" err="1"/>
            <a:t>numarul</a:t>
          </a:r>
          <a:r>
            <a:rPr lang="en-US" sz="2200" b="1" i="0" kern="1200" dirty="0"/>
            <a:t> de date cu </a:t>
          </a:r>
          <a:r>
            <a:rPr lang="en-US" sz="2200" b="1" i="0" kern="1200" dirty="0" err="1"/>
            <a:t>eticheta</a:t>
          </a:r>
          <a:r>
            <a:rPr lang="en-US" sz="2200" b="1" i="0" kern="1200" dirty="0"/>
            <a:t> 1)</a:t>
          </a:r>
          <a:endParaRPr lang="en-US" sz="2200" kern="1200" dirty="0"/>
        </a:p>
      </dsp:txBody>
      <dsp:txXfrm>
        <a:off x="5632244" y="578100"/>
        <a:ext cx="4411340" cy="2039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435E-F6AA-4913-3B3D-AE0745694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6ABEC-DBAD-C54A-A2C8-84A9BC65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74AA-83EC-5066-D608-DED56A51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17A8-6489-2EED-E511-BB254FC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9BCA-4E74-A0C3-A135-E1036A8D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20E-5E92-7E70-FE59-92653D90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C8237-EBF0-4FCD-0236-2482CFECF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9C62-C541-86A7-E10E-E0342827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D201-D179-8A59-0A32-4D0F12E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4752-46EC-9C51-50A0-FE7EE640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04A1F-05FD-CCF9-C718-11945A3CD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0453B-FF74-9BE6-FC90-DF0D6435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84A3-D750-B001-5055-336C65C5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2129-8FE9-BB0B-7BB6-BCB2D429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4EF8-1530-2805-F7A0-143BC860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2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6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7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1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9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2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9476-1AED-6BC6-15CF-DF561BC0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A084-0A57-FC5E-B510-749833F0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1B97-1DF4-282B-6DBF-FA1CA63B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4A464-10F4-DD05-9365-A86BC6F2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5B3F0-5218-D0F9-8EF5-246FC89C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5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6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8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620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4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6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47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5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4FCA-5E04-9816-DC00-326E3F25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DD82-9575-DBA2-360B-EC4B54E6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C13EF-6ED5-AC0B-3047-274242BF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0AE3-7737-9AD3-F5B5-EB613656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5FA32-8BAF-832C-3824-5E2F8462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0071-8265-3C27-A149-83F77F69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37A4-04E3-F1A5-3C3C-5DAE1118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4F2B2-65CA-25DE-FEC1-84D69122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B382-668B-76FC-52F6-37A69DB6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3A41A-DC7E-7026-2AC9-11025973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D6BB-1070-4A6B-5B96-BB33B120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E95-6D9B-BFB5-B6CB-87F1E5F0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6C6C2-1277-C41C-CD64-4A86220B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717AB-CAF6-184B-7883-0EBE68CF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B72C7-EAEC-22D6-6592-3ED727966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B0117-3EE8-4320-0A57-1A1941333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AF179-A0C9-543F-81ED-057B4FC8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2C70D-35C4-36B8-8A0D-D119D867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C487F-16CC-357D-27E4-28F1039A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F25B-1EEF-C0CE-CEB7-FC6A2C68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BBB2E-8C01-7976-F5E6-0594373F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1D996-D6DB-503D-2731-504BF63E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52A0D-FA52-C9D7-1A86-D8E83B17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30072-7805-B6F8-4C89-C547F229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8A6BF-BDF0-E2FB-D79A-853E5EC1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36EBE-F39F-E4A7-74D6-26730A7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F2D6-2474-769F-9DE6-F6291584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E366-8BB4-ABB4-5D58-146004ECA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3AE13-33B3-7DA2-77A9-486A364F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6C002-8F1D-E421-36F9-FCF8B1BF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86A98-3D7E-68FC-8E53-CCBDF9FF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B543-A8DD-FF6D-E132-7625BF2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A7DA-D996-5387-3E12-AD93B8A6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E1C8F-228C-D220-0ED7-EF0614F3F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366A-04B9-1A5B-5BC3-95CB26F4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A368F-A95D-CC82-9163-4880D11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618D-5F65-3857-6875-2F78A870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6B07-59F7-CBC2-7068-2AA959F2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2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20C73-514C-F8BD-D47A-DD102D89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BB68D-6A10-674C-897A-F955F2EF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5F33-4D43-7B57-2F4E-F43EBF3FD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0F9F5-7AA5-45F9-8E01-ED6DE6A0EF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A444-413B-BBDB-A970-348D418D9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0DB8-35EA-415B-C162-6F776A5DB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38D3D-4F37-40D4-AFBF-695EC984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3739A1-67A5-4ECF-A5A3-2F2D953969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84B4-E612-4AF0-8F47-156D461C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0BDC-FE14-CE47-24C5-0CB7097AE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378" y="584200"/>
            <a:ext cx="10165715" cy="3329581"/>
          </a:xfrm>
        </p:spPr>
        <p:txBody>
          <a:bodyPr/>
          <a:lstStyle/>
          <a:p>
            <a:r>
              <a:rPr lang="pt-BR" dirty="0"/>
              <a:t>Diabetic sau nu Modele de predictie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A31D-18EA-309B-0F93-644640A60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435" y="4777381"/>
            <a:ext cx="8825658" cy="861420"/>
          </a:xfrm>
        </p:spPr>
        <p:txBody>
          <a:bodyPr/>
          <a:lstStyle/>
          <a:p>
            <a:pPr algn="r"/>
            <a:r>
              <a:rPr lang="en-US" dirty="0"/>
              <a:t>Dinu DIANA Andreea</a:t>
            </a:r>
          </a:p>
          <a:p>
            <a:pPr algn="r"/>
            <a:r>
              <a:rPr lang="en-US" dirty="0"/>
              <a:t>331AB</a:t>
            </a:r>
          </a:p>
        </p:txBody>
      </p:sp>
    </p:spTree>
    <p:extLst>
      <p:ext uri="{BB962C8B-B14F-4D97-AF65-F5344CB8AC3E}">
        <p14:creationId xmlns:p14="http://schemas.microsoft.com/office/powerpoint/2010/main" val="87368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13DC-8CA2-56AC-88DF-0D36A4E9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b="1" i="0" dirty="0" err="1">
                <a:effectLst/>
                <a:latin typeface="Söhne"/>
              </a:rPr>
              <a:t>Modelul</a:t>
            </a:r>
            <a:r>
              <a:rPr lang="en-US" b="1" i="0" dirty="0">
                <a:effectLst/>
                <a:latin typeface="Söhne"/>
              </a:rPr>
              <a:t> Logistic -- </a:t>
            </a:r>
            <a:r>
              <a:rPr lang="en-US" b="0" i="0" dirty="0" err="1">
                <a:effectLst/>
                <a:latin typeface="Söhne Mono"/>
              </a:rPr>
              <a:t>LogisticRegression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C9E53C-7123-135F-F2FF-C774731980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1" y="2052214"/>
            <a:ext cx="5965394" cy="419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fontAlgn="base">
              <a:lnSpc>
                <a:spcPct val="90000"/>
              </a:lnSpc>
              <a:tabLst/>
            </a:pPr>
            <a:r>
              <a:rPr lang="en-US" altLang="en-US" sz="1500" dirty="0" err="1"/>
              <a:t>Furnizam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probabilitati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pentru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fiecare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clasa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pentru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fiecare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exemplu</a:t>
            </a:r>
            <a:r>
              <a:rPr lang="en-US" altLang="en-US" sz="1500" dirty="0"/>
              <a:t> din </a:t>
            </a:r>
            <a:r>
              <a:rPr lang="en-US" altLang="en-US" sz="1500" dirty="0" err="1"/>
              <a:t>setul</a:t>
            </a:r>
            <a:r>
              <a:rPr lang="en-US" altLang="en-US" sz="1500" dirty="0"/>
              <a:t> de </a:t>
            </a:r>
            <a:r>
              <a:rPr lang="en-US" altLang="en-US" sz="1500" dirty="0" err="1"/>
              <a:t>testare</a:t>
            </a:r>
            <a:r>
              <a:rPr lang="en-US" altLang="en-US" sz="1500" dirty="0"/>
              <a:t>.</a:t>
            </a:r>
          </a:p>
          <a:p>
            <a:pPr marL="0" marR="0" lvl="0" indent="0" fontAlgn="base">
              <a:lnSpc>
                <a:spcPct val="90000"/>
              </a:lnSpc>
              <a:buNone/>
              <a:tabLst/>
            </a:pPr>
            <a:endParaRPr lang="en-US" altLang="en-US" sz="1500" dirty="0"/>
          </a:p>
          <a:p>
            <a:pPr marR="0" lvl="0" fontAlgn="base">
              <a:lnSpc>
                <a:spcPct val="90000"/>
              </a:lnSpc>
              <a:tabLst/>
            </a:pPr>
            <a:r>
              <a:rPr lang="en-US" altLang="en-US" sz="1500" dirty="0" err="1"/>
              <a:t>Furnizam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clasele</a:t>
            </a:r>
            <a:r>
              <a:rPr lang="en-US" altLang="en-US" sz="1500" dirty="0"/>
              <a:t> (0 </a:t>
            </a:r>
            <a:r>
              <a:rPr lang="en-US" altLang="en-US" sz="1500" dirty="0" err="1"/>
              <a:t>sau</a:t>
            </a:r>
            <a:r>
              <a:rPr lang="en-US" altLang="en-US" sz="1500" dirty="0"/>
              <a:t> 1) pe </a:t>
            </a:r>
            <a:r>
              <a:rPr lang="en-US" altLang="en-US" sz="1500" dirty="0" err="1"/>
              <a:t>baza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probabilităților</a:t>
            </a:r>
            <a:r>
              <a:rPr lang="en-US" altLang="en-US" sz="1500" dirty="0"/>
              <a:t>.</a:t>
            </a:r>
          </a:p>
          <a:p>
            <a:pPr marL="0" marR="0" lvl="0" indent="0" fontAlgn="base">
              <a:lnSpc>
                <a:spcPct val="90000"/>
              </a:lnSpc>
              <a:buNone/>
              <a:tabLst/>
            </a:pPr>
            <a:endParaRPr lang="en-US" altLang="en-US" sz="1500" dirty="0"/>
          </a:p>
          <a:p>
            <a:pPr marR="0" lvl="0" fontAlgn="base">
              <a:lnSpc>
                <a:spcPct val="90000"/>
              </a:lnSpc>
              <a:tabLst/>
            </a:pPr>
            <a:r>
              <a:rPr lang="en-US" altLang="en-US" sz="1500" dirty="0" err="1"/>
              <a:t>Evaluam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corectitudinea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predictiilor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facute</a:t>
            </a:r>
            <a:endParaRPr lang="en-US" altLang="en-US" sz="1500" dirty="0"/>
          </a:p>
          <a:p>
            <a:pPr lvl="2" fontAlgn="base">
              <a:lnSpc>
                <a:spcPct val="90000"/>
              </a:lnSpc>
            </a:pPr>
            <a:r>
              <a:rPr lang="en-US" sz="1500" dirty="0" err="1"/>
              <a:t>Acuratetea</a:t>
            </a:r>
            <a:r>
              <a:rPr lang="en-US" sz="1500" dirty="0"/>
              <a:t> </a:t>
            </a:r>
            <a:r>
              <a:rPr lang="en-US" sz="1500" dirty="0" err="1"/>
              <a:t>modelului</a:t>
            </a:r>
            <a:r>
              <a:rPr lang="en-US" sz="1500" dirty="0"/>
              <a:t> logistic </a:t>
            </a:r>
            <a:r>
              <a:rPr lang="en-US" sz="1500" dirty="0" err="1"/>
              <a:t>este</a:t>
            </a:r>
            <a:r>
              <a:rPr lang="en-US" sz="1500" dirty="0"/>
              <a:t> de 73%</a:t>
            </a:r>
          </a:p>
          <a:p>
            <a:pPr lvl="3" fontAlgn="base">
              <a:lnSpc>
                <a:spcPct val="90000"/>
              </a:lnSpc>
            </a:pPr>
            <a:r>
              <a:rPr lang="en-US" sz="1500" dirty="0"/>
              <a:t>41447 </a:t>
            </a:r>
            <a:r>
              <a:rPr lang="en-US" sz="1500" dirty="0" err="1"/>
              <a:t>exemple</a:t>
            </a:r>
            <a:r>
              <a:rPr lang="en-US" sz="1500" dirty="0"/>
              <a:t> au </a:t>
            </a:r>
            <a:r>
              <a:rPr lang="en-US" sz="1500" dirty="0" err="1"/>
              <a:t>fost</a:t>
            </a:r>
            <a:r>
              <a:rPr lang="en-US" sz="1500" dirty="0"/>
              <a:t> </a:t>
            </a:r>
            <a:r>
              <a:rPr lang="en-US" sz="1500" dirty="0" err="1"/>
              <a:t>corect</a:t>
            </a:r>
            <a:r>
              <a:rPr lang="en-US" sz="1500" dirty="0"/>
              <a:t> </a:t>
            </a:r>
            <a:r>
              <a:rPr lang="en-US" sz="1500" dirty="0" err="1"/>
              <a:t>clasificate</a:t>
            </a:r>
            <a:r>
              <a:rPr lang="en-US" sz="1500" dirty="0"/>
              <a:t> ca negative.</a:t>
            </a:r>
          </a:p>
          <a:p>
            <a:pPr lvl="3" fontAlgn="base">
              <a:lnSpc>
                <a:spcPct val="90000"/>
              </a:lnSpc>
            </a:pPr>
            <a:r>
              <a:rPr lang="en-US" sz="1500" dirty="0"/>
              <a:t>16674 </a:t>
            </a:r>
            <a:r>
              <a:rPr lang="en-US" sz="1500" dirty="0" err="1"/>
              <a:t>exemple</a:t>
            </a:r>
            <a:r>
              <a:rPr lang="en-US" sz="1500" dirty="0"/>
              <a:t> au </a:t>
            </a:r>
            <a:r>
              <a:rPr lang="en-US" sz="1500" dirty="0" err="1"/>
              <a:t>fost</a:t>
            </a:r>
            <a:r>
              <a:rPr lang="en-US" sz="1500" dirty="0"/>
              <a:t> </a:t>
            </a:r>
            <a:r>
              <a:rPr lang="en-US" sz="1500" dirty="0" err="1"/>
              <a:t>clasificate</a:t>
            </a:r>
            <a:r>
              <a:rPr lang="en-US" sz="1500" dirty="0"/>
              <a:t> </a:t>
            </a:r>
            <a:r>
              <a:rPr lang="en-US" sz="1500" dirty="0" err="1"/>
              <a:t>greșit</a:t>
            </a:r>
            <a:r>
              <a:rPr lang="en-US" sz="1500" dirty="0"/>
              <a:t> ca </a:t>
            </a:r>
            <a:r>
              <a:rPr lang="en-US" sz="1500" dirty="0" err="1"/>
              <a:t>pozitive</a:t>
            </a:r>
            <a:r>
              <a:rPr lang="en-US" sz="1500" dirty="0"/>
              <a:t>.</a:t>
            </a:r>
          </a:p>
          <a:p>
            <a:pPr lvl="3" fontAlgn="base">
              <a:lnSpc>
                <a:spcPct val="90000"/>
              </a:lnSpc>
            </a:pPr>
            <a:r>
              <a:rPr lang="en-US" sz="1500" dirty="0"/>
              <a:t>14778 </a:t>
            </a:r>
            <a:r>
              <a:rPr lang="en-US" sz="1500" dirty="0" err="1"/>
              <a:t>exemple</a:t>
            </a:r>
            <a:r>
              <a:rPr lang="en-US" sz="1500" dirty="0"/>
              <a:t> au </a:t>
            </a:r>
            <a:r>
              <a:rPr lang="en-US" sz="1500" dirty="0" err="1"/>
              <a:t>fost</a:t>
            </a:r>
            <a:r>
              <a:rPr lang="en-US" sz="1500" dirty="0"/>
              <a:t> </a:t>
            </a:r>
            <a:r>
              <a:rPr lang="en-US" sz="1500" dirty="0" err="1"/>
              <a:t>clasificate</a:t>
            </a:r>
            <a:r>
              <a:rPr lang="en-US" sz="1500" dirty="0"/>
              <a:t> </a:t>
            </a:r>
            <a:r>
              <a:rPr lang="en-US" sz="1500" dirty="0" err="1"/>
              <a:t>greșit</a:t>
            </a:r>
            <a:r>
              <a:rPr lang="en-US" sz="1500" dirty="0"/>
              <a:t> ca negative.</a:t>
            </a:r>
          </a:p>
          <a:p>
            <a:pPr lvl="3" fontAlgn="base">
              <a:lnSpc>
                <a:spcPct val="90000"/>
              </a:lnSpc>
            </a:pPr>
            <a:r>
              <a:rPr lang="en-US" sz="1500" dirty="0"/>
              <a:t>43728 </a:t>
            </a:r>
            <a:r>
              <a:rPr lang="en-US" sz="1500" dirty="0" err="1"/>
              <a:t>exemple</a:t>
            </a:r>
            <a:r>
              <a:rPr lang="en-US" sz="1500" dirty="0"/>
              <a:t> au </a:t>
            </a:r>
            <a:r>
              <a:rPr lang="en-US" sz="1500" dirty="0" err="1"/>
              <a:t>fost</a:t>
            </a:r>
            <a:r>
              <a:rPr lang="en-US" sz="1500" dirty="0"/>
              <a:t> </a:t>
            </a:r>
            <a:r>
              <a:rPr lang="en-US" sz="1500" dirty="0" err="1"/>
              <a:t>corect</a:t>
            </a:r>
            <a:r>
              <a:rPr lang="en-US" sz="1500" dirty="0"/>
              <a:t> </a:t>
            </a:r>
            <a:r>
              <a:rPr lang="en-US" sz="1500" dirty="0" err="1"/>
              <a:t>clasificate</a:t>
            </a:r>
            <a:r>
              <a:rPr lang="en-US" sz="1500" dirty="0"/>
              <a:t> ca </a:t>
            </a:r>
            <a:r>
              <a:rPr lang="en-US" sz="1500" dirty="0" err="1"/>
              <a:t>pozitive</a:t>
            </a:r>
            <a:r>
              <a:rPr lang="en-US" sz="1500" dirty="0"/>
              <a:t>.</a:t>
            </a:r>
          </a:p>
          <a:p>
            <a:pPr lvl="3" fontAlgn="base">
              <a:lnSpc>
                <a:spcPct val="90000"/>
              </a:lnSpc>
            </a:pPr>
            <a:endParaRPr lang="en-US" altLang="en-US" sz="1500" dirty="0"/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923C6-8172-5FC8-533F-F8CB8995F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04" y="2607014"/>
            <a:ext cx="4643397" cy="2780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85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2732-C583-F79F-7BD9-2C9A7BF4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Decision Tree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519F6B-3ACB-F6FD-9645-F954C58E8E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84" y="1201711"/>
            <a:ext cx="6077616" cy="130307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61E391-BD43-0363-DD13-7C0DF0C161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5276" b="5732"/>
          <a:stretch/>
        </p:blipFill>
        <p:spPr>
          <a:xfrm>
            <a:off x="18384" y="2431878"/>
            <a:ext cx="6077616" cy="164379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A51A2-766F-FB47-E348-A99788ACA12F}"/>
              </a:ext>
            </a:extLst>
          </p:cNvPr>
          <p:cNvSpPr txBox="1"/>
          <p:nvPr/>
        </p:nvSpPr>
        <p:spPr>
          <a:xfrm>
            <a:off x="5552873" y="2922056"/>
            <a:ext cx="70152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  <a:ea typeface="+mj-ea"/>
                <a:cs typeface="+mj-cs"/>
              </a:rPr>
              <a:t>       </a:t>
            </a:r>
            <a:r>
              <a:rPr lang="en-US" sz="2000" dirty="0" err="1">
                <a:latin typeface="+mj-lt"/>
                <a:ea typeface="+mj-ea"/>
                <a:cs typeface="+mj-cs"/>
              </a:rPr>
              <a:t>Acuratețea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modelului</a:t>
            </a:r>
            <a:r>
              <a:rPr lang="en-US" sz="2000" dirty="0">
                <a:latin typeface="+mj-lt"/>
                <a:ea typeface="+mj-ea"/>
                <a:cs typeface="+mj-cs"/>
              </a:rPr>
              <a:t> Decision Tree </a:t>
            </a:r>
            <a:r>
              <a:rPr lang="en-US" sz="2000" dirty="0" err="1">
                <a:latin typeface="+mj-lt"/>
                <a:ea typeface="+mj-ea"/>
                <a:cs typeface="+mj-cs"/>
              </a:rPr>
              <a:t>este</a:t>
            </a:r>
            <a:r>
              <a:rPr lang="en-US" sz="2000" dirty="0">
                <a:latin typeface="+mj-lt"/>
                <a:ea typeface="+mj-ea"/>
                <a:cs typeface="+mj-cs"/>
              </a:rPr>
              <a:t> de 90%</a:t>
            </a:r>
          </a:p>
          <a:p>
            <a:endParaRPr lang="en-US" sz="2000" dirty="0">
              <a:latin typeface="+mj-lt"/>
              <a:ea typeface="+mj-ea"/>
              <a:cs typeface="+mj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48322 </a:t>
            </a:r>
            <a:r>
              <a:rPr lang="en-US" dirty="0" err="1">
                <a:latin typeface="+mj-lt"/>
                <a:ea typeface="+mj-ea"/>
                <a:cs typeface="+mj-cs"/>
              </a:rPr>
              <a:t>exemple</a:t>
            </a:r>
            <a:r>
              <a:rPr lang="en-US" dirty="0">
                <a:latin typeface="+mj-lt"/>
                <a:ea typeface="+mj-ea"/>
                <a:cs typeface="+mj-cs"/>
              </a:rPr>
              <a:t> au </a:t>
            </a:r>
            <a:r>
              <a:rPr lang="en-US" dirty="0" err="1">
                <a:latin typeface="+mj-lt"/>
                <a:ea typeface="+mj-ea"/>
                <a:cs typeface="+mj-cs"/>
              </a:rPr>
              <a:t>fost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corect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clasificate</a:t>
            </a:r>
            <a:r>
              <a:rPr lang="en-US" dirty="0">
                <a:latin typeface="+mj-lt"/>
                <a:ea typeface="+mj-ea"/>
                <a:cs typeface="+mj-cs"/>
              </a:rPr>
              <a:t> ca negative.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+mj-ea"/>
              <a:cs typeface="+mj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10140 </a:t>
            </a:r>
            <a:r>
              <a:rPr lang="en-US" dirty="0" err="1">
                <a:latin typeface="+mj-lt"/>
                <a:ea typeface="+mj-ea"/>
                <a:cs typeface="+mj-cs"/>
              </a:rPr>
              <a:t>exemple</a:t>
            </a:r>
            <a:r>
              <a:rPr lang="en-US" dirty="0">
                <a:latin typeface="+mj-lt"/>
                <a:ea typeface="+mj-ea"/>
                <a:cs typeface="+mj-cs"/>
              </a:rPr>
              <a:t> au </a:t>
            </a:r>
            <a:r>
              <a:rPr lang="en-US" dirty="0" err="1">
                <a:latin typeface="+mj-lt"/>
                <a:ea typeface="+mj-ea"/>
                <a:cs typeface="+mj-cs"/>
              </a:rPr>
              <a:t>fost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clasificate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greșit</a:t>
            </a:r>
            <a:r>
              <a:rPr lang="en-US" dirty="0">
                <a:latin typeface="+mj-lt"/>
                <a:ea typeface="+mj-ea"/>
                <a:cs typeface="+mj-cs"/>
              </a:rPr>
              <a:t> ca </a:t>
            </a:r>
            <a:r>
              <a:rPr lang="en-US" dirty="0" err="1">
                <a:latin typeface="+mj-lt"/>
                <a:ea typeface="+mj-ea"/>
                <a:cs typeface="+mj-cs"/>
              </a:rPr>
              <a:t>pozitive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+mj-ea"/>
              <a:cs typeface="+mj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1199 </a:t>
            </a:r>
            <a:r>
              <a:rPr lang="en-US" dirty="0" err="1">
                <a:latin typeface="+mj-lt"/>
                <a:ea typeface="+mj-ea"/>
                <a:cs typeface="+mj-cs"/>
              </a:rPr>
              <a:t>exemple</a:t>
            </a:r>
            <a:r>
              <a:rPr lang="en-US" dirty="0">
                <a:latin typeface="+mj-lt"/>
                <a:ea typeface="+mj-ea"/>
                <a:cs typeface="+mj-cs"/>
              </a:rPr>
              <a:t> au </a:t>
            </a:r>
            <a:r>
              <a:rPr lang="en-US" dirty="0" err="1">
                <a:latin typeface="+mj-lt"/>
                <a:ea typeface="+mj-ea"/>
                <a:cs typeface="+mj-cs"/>
              </a:rPr>
              <a:t>fost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clasificate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greșit</a:t>
            </a:r>
            <a:r>
              <a:rPr lang="en-US" dirty="0">
                <a:latin typeface="+mj-lt"/>
                <a:ea typeface="+mj-ea"/>
                <a:cs typeface="+mj-cs"/>
              </a:rPr>
              <a:t> ca negative.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+mj-ea"/>
              <a:cs typeface="+mj-c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56966 </a:t>
            </a:r>
            <a:r>
              <a:rPr lang="en-US" dirty="0" err="1">
                <a:latin typeface="+mj-lt"/>
                <a:ea typeface="+mj-ea"/>
                <a:cs typeface="+mj-cs"/>
              </a:rPr>
              <a:t>exemple</a:t>
            </a:r>
            <a:r>
              <a:rPr lang="en-US" dirty="0">
                <a:latin typeface="+mj-lt"/>
                <a:ea typeface="+mj-ea"/>
                <a:cs typeface="+mj-cs"/>
              </a:rPr>
              <a:t> au </a:t>
            </a:r>
            <a:r>
              <a:rPr lang="en-US" dirty="0" err="1">
                <a:latin typeface="+mj-lt"/>
                <a:ea typeface="+mj-ea"/>
                <a:cs typeface="+mj-cs"/>
              </a:rPr>
              <a:t>fost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corect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clasificate</a:t>
            </a:r>
            <a:r>
              <a:rPr lang="en-US" dirty="0">
                <a:latin typeface="+mj-lt"/>
                <a:ea typeface="+mj-ea"/>
                <a:cs typeface="+mj-cs"/>
              </a:rPr>
              <a:t> ca </a:t>
            </a:r>
            <a:r>
              <a:rPr lang="en-US" dirty="0" err="1">
                <a:latin typeface="+mj-lt"/>
                <a:ea typeface="+mj-ea"/>
                <a:cs typeface="+mj-cs"/>
              </a:rPr>
              <a:t>pozitive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  <a:p>
            <a:endParaRPr lang="en-US" sz="1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974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26EB-A227-D5CD-D91C-BC733B0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337"/>
          </a:xfrm>
        </p:spPr>
        <p:txBody>
          <a:bodyPr/>
          <a:lstStyle/>
          <a:p>
            <a:r>
              <a:rPr lang="en-US" b="1" dirty="0">
                <a:latin typeface="Söhne"/>
              </a:rPr>
              <a:t>Model </a:t>
            </a:r>
            <a:r>
              <a:rPr lang="en-US" b="1" dirty="0" err="1">
                <a:latin typeface="Söhne"/>
              </a:rPr>
              <a:t>combinat</a:t>
            </a:r>
            <a:r>
              <a:rPr lang="en-US" b="1" dirty="0">
                <a:latin typeface="Söhne"/>
              </a:rPr>
              <a:t> --  </a:t>
            </a:r>
            <a:r>
              <a:rPr lang="en-US" b="1" dirty="0" err="1">
                <a:latin typeface="Söhne"/>
              </a:rPr>
              <a:t>VotingClassifier</a:t>
            </a:r>
            <a:endParaRPr lang="en-US" b="1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0A46-6DC5-9D49-5D06-F99F9B31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35" y="1206611"/>
            <a:ext cx="8946541" cy="4195481"/>
          </a:xfrm>
        </p:spPr>
        <p:txBody>
          <a:bodyPr/>
          <a:lstStyle/>
          <a:p>
            <a:r>
              <a:rPr lang="en-US" dirty="0" err="1"/>
              <a:t>Realizam</a:t>
            </a:r>
            <a:r>
              <a:rPr lang="en-US" dirty="0"/>
              <a:t> un model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combinarea</a:t>
            </a:r>
            <a:r>
              <a:rPr lang="en-US" dirty="0"/>
              <a:t> </a:t>
            </a:r>
            <a:r>
              <a:rPr lang="en-US" dirty="0" err="1"/>
              <a:t>celorlate</a:t>
            </a:r>
            <a:r>
              <a:rPr lang="en-US" dirty="0"/>
              <a:t> </a:t>
            </a:r>
            <a:r>
              <a:rPr lang="en-US" dirty="0" err="1"/>
              <a:t>modele</a:t>
            </a:r>
            <a:endParaRPr lang="en-US" dirty="0"/>
          </a:p>
          <a:p>
            <a:r>
              <a:rPr lang="en-US" dirty="0" err="1"/>
              <a:t>Decizia</a:t>
            </a:r>
            <a:r>
              <a:rPr lang="en-US" dirty="0"/>
              <a:t> </a:t>
            </a:r>
            <a:r>
              <a:rPr lang="en-US" dirty="0" err="1"/>
              <a:t>finala</a:t>
            </a:r>
            <a:r>
              <a:rPr lang="en-US" dirty="0"/>
              <a:t> a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combinat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luata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majoritatii</a:t>
            </a:r>
            <a:r>
              <a:rPr lang="en-US" dirty="0"/>
              <a:t> </a:t>
            </a:r>
            <a:r>
              <a:rPr lang="en-US" dirty="0" err="1"/>
              <a:t>voturilor</a:t>
            </a:r>
            <a:r>
              <a:rPr lang="en-US" dirty="0"/>
              <a:t> </a:t>
            </a:r>
            <a:r>
              <a:rPr lang="en-US" dirty="0" err="1"/>
              <a:t>individuale</a:t>
            </a:r>
            <a:endParaRPr lang="en-US" dirty="0"/>
          </a:p>
          <a:p>
            <a:pPr algn="l"/>
            <a:r>
              <a:rPr lang="en-US" dirty="0"/>
              <a:t>Hard Voting</a:t>
            </a:r>
          </a:p>
          <a:p>
            <a:pPr lvl="1"/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din </a:t>
            </a:r>
            <a:r>
              <a:rPr lang="en-US" dirty="0" err="1"/>
              <a:t>setul</a:t>
            </a:r>
            <a:r>
              <a:rPr lang="en-US" dirty="0"/>
              <a:t> de date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model individual </a:t>
            </a:r>
            <a:r>
              <a:rPr lang="en-US" dirty="0" err="1"/>
              <a:t>prezice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(</a:t>
            </a:r>
            <a:r>
              <a:rPr lang="en-US" dirty="0" err="1"/>
              <a:t>eticheta</a:t>
            </a:r>
            <a:r>
              <a:rPr lang="en-US" dirty="0"/>
              <a:t>) </a:t>
            </a:r>
            <a:r>
              <a:rPr lang="en-US" dirty="0" err="1"/>
              <a:t>careia</a:t>
            </a:r>
            <a:r>
              <a:rPr lang="en-US" dirty="0"/>
              <a:t> </a:t>
            </a:r>
            <a:r>
              <a:rPr lang="en-US" dirty="0" err="1"/>
              <a:t>apartine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Votul</a:t>
            </a:r>
            <a:r>
              <a:rPr lang="en-US" dirty="0"/>
              <a:t> </a:t>
            </a:r>
            <a:r>
              <a:rPr lang="en-US" dirty="0" err="1"/>
              <a:t>majoritar</a:t>
            </a:r>
            <a:r>
              <a:rPr lang="en-US" dirty="0"/>
              <a:t> al </a:t>
            </a:r>
            <a:r>
              <a:rPr lang="en-US" dirty="0" err="1"/>
              <a:t>claselor</a:t>
            </a:r>
            <a:r>
              <a:rPr lang="en-US" dirty="0"/>
              <a:t> </a:t>
            </a:r>
            <a:r>
              <a:rPr lang="en-US" dirty="0" err="1"/>
              <a:t>prezise</a:t>
            </a:r>
            <a:r>
              <a:rPr lang="en-US" dirty="0"/>
              <a:t> de </a:t>
            </a:r>
            <a:r>
              <a:rPr lang="en-US" dirty="0" err="1"/>
              <a:t>modele</a:t>
            </a:r>
            <a:r>
              <a:rPr lang="en-US" dirty="0"/>
              <a:t> decide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finala</a:t>
            </a:r>
            <a:r>
              <a:rPr lang="en-US" dirty="0"/>
              <a:t> </a:t>
            </a:r>
            <a:r>
              <a:rPr lang="en-US" dirty="0" err="1"/>
              <a:t>atribuita</a:t>
            </a:r>
            <a:r>
              <a:rPr lang="en-US" dirty="0"/>
              <a:t> de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combinat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49C65-642F-EDE4-14CA-03E0D296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663" y="4309353"/>
            <a:ext cx="5238441" cy="23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7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2A4E-F234-1723-8B21-3B3E951C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modele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46C0-6A8E-60A9-32F3-EFD8476EE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40" y="2021665"/>
            <a:ext cx="5939514" cy="4195763"/>
          </a:xfrm>
        </p:spPr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14803-C436-F2C3-E63E-22772549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6931" y="2050528"/>
            <a:ext cx="5939514" cy="4200245"/>
          </a:xfrm>
        </p:spPr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137D7-082A-96F2-8A7A-4CD51EF8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3" y="2420704"/>
            <a:ext cx="4953429" cy="868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5C4DC-397E-6BCB-D3F6-5E63AF040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923"/>
          <a:stretch/>
        </p:blipFill>
        <p:spPr>
          <a:xfrm>
            <a:off x="395043" y="3217127"/>
            <a:ext cx="4999153" cy="579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8ED2FB-CEF2-A729-30F1-02B15961E5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3"/>
          <a:stretch/>
        </p:blipFill>
        <p:spPr>
          <a:xfrm>
            <a:off x="7016369" y="2654710"/>
            <a:ext cx="4656223" cy="852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C4FFE-1E45-C3D7-9A33-8AD4DA6F7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43" y="3719044"/>
            <a:ext cx="4953429" cy="15317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793512-8079-111C-EAA1-C9778B349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369" y="2857547"/>
            <a:ext cx="4656223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7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7FF9-8898-46F5-756E-EF70336D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Decision Tree (</a:t>
            </a:r>
            <a:r>
              <a:rPr lang="en-US" sz="2000" dirty="0" err="1">
                <a:solidFill>
                  <a:schemeClr val="tx1"/>
                </a:solidFill>
              </a:rPr>
              <a:t>Arborele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Decizie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obține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mai</a:t>
            </a:r>
            <a:r>
              <a:rPr lang="en-US" sz="2000" dirty="0">
                <a:solidFill>
                  <a:schemeClr val="tx1"/>
                </a:solidFill>
              </a:rPr>
              <a:t> mare </a:t>
            </a:r>
            <a:r>
              <a:rPr lang="en-US" sz="2000" dirty="0" err="1">
                <a:solidFill>
                  <a:schemeClr val="tx1"/>
                </a:solidFill>
              </a:rPr>
              <a:t>acuratețe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iar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aceasta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poate</a:t>
            </a:r>
            <a:r>
              <a:rPr lang="en-US" sz="2000" dirty="0">
                <a:solidFill>
                  <a:schemeClr val="tx1"/>
                </a:solidFill>
              </a:rPr>
              <a:t> fi </a:t>
            </a:r>
            <a:r>
              <a:rPr lang="en-US" sz="2000" dirty="0" err="1">
                <a:solidFill>
                  <a:schemeClr val="tx1"/>
                </a:solidFill>
              </a:rPr>
              <a:t>explicată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următorii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factori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6530-9BCC-2937-4067-FB0C2C8A5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2056093"/>
            <a:ext cx="4396339" cy="419576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u="sng" dirty="0" err="1"/>
              <a:t>Adaptabilitate</a:t>
            </a:r>
            <a:r>
              <a:rPr lang="en-US" sz="2000" u="sng" dirty="0"/>
              <a:t> la Date:</a:t>
            </a:r>
          </a:p>
          <a:p>
            <a:pPr marL="457200" lvl="1" indent="0" algn="l">
              <a:buNone/>
            </a:pPr>
            <a:r>
              <a:rPr lang="en-US" sz="2000" i="1" dirty="0" err="1"/>
              <a:t>Arborele</a:t>
            </a:r>
            <a:r>
              <a:rPr lang="en-US" sz="2000" i="1" dirty="0"/>
              <a:t> de </a:t>
            </a:r>
            <a:r>
              <a:rPr lang="en-US" sz="2000" i="1" dirty="0" err="1"/>
              <a:t>decizie</a:t>
            </a:r>
            <a:r>
              <a:rPr lang="en-US" sz="2000" i="1" dirty="0"/>
              <a:t> </a:t>
            </a:r>
            <a:r>
              <a:rPr lang="en-US" sz="2000" i="1" dirty="0" err="1"/>
              <a:t>este</a:t>
            </a:r>
            <a:r>
              <a:rPr lang="en-US" sz="2000" i="1" dirty="0"/>
              <a:t> </a:t>
            </a:r>
            <a:r>
              <a:rPr lang="en-US" sz="2000" i="1" dirty="0" err="1"/>
              <a:t>cunoscut</a:t>
            </a:r>
            <a:r>
              <a:rPr lang="en-US" sz="2000" i="1" dirty="0"/>
              <a:t> </a:t>
            </a:r>
            <a:r>
              <a:rPr lang="en-US" sz="2000" i="1" dirty="0" err="1"/>
              <a:t>pentru</a:t>
            </a:r>
            <a:r>
              <a:rPr lang="en-US" sz="2000" i="1" dirty="0"/>
              <a:t> </a:t>
            </a:r>
            <a:r>
              <a:rPr lang="en-US" sz="2000" i="1" dirty="0" err="1"/>
              <a:t>adaptabilitatea</a:t>
            </a:r>
            <a:r>
              <a:rPr lang="en-US" sz="2000" i="1" dirty="0"/>
              <a:t> </a:t>
            </a:r>
            <a:r>
              <a:rPr lang="en-US" sz="2000" i="1" dirty="0" err="1"/>
              <a:t>sa</a:t>
            </a:r>
            <a:r>
              <a:rPr lang="en-US" sz="2000" i="1" dirty="0"/>
              <a:t> la </a:t>
            </a:r>
            <a:r>
              <a:rPr lang="en-US" sz="2000" i="1" dirty="0" err="1"/>
              <a:t>diferite</a:t>
            </a:r>
            <a:r>
              <a:rPr lang="en-US" sz="2000" i="1" dirty="0"/>
              <a:t> </a:t>
            </a:r>
            <a:r>
              <a:rPr lang="en-US" sz="2000" i="1" dirty="0" err="1"/>
              <a:t>tipuri</a:t>
            </a:r>
            <a:r>
              <a:rPr lang="en-US" sz="2000" i="1" dirty="0"/>
              <a:t> de date </a:t>
            </a:r>
            <a:r>
              <a:rPr lang="en-US" sz="2000" i="1" dirty="0" err="1"/>
              <a:t>și</a:t>
            </a:r>
            <a:r>
              <a:rPr lang="en-US" sz="2000" i="1" dirty="0"/>
              <a:t> </a:t>
            </a:r>
            <a:r>
              <a:rPr lang="en-US" sz="2000" i="1" dirty="0" err="1"/>
              <a:t>distribuții</a:t>
            </a:r>
            <a:r>
              <a:rPr lang="en-US" sz="2000" i="1" dirty="0"/>
              <a:t>. </a:t>
            </a:r>
            <a:r>
              <a:rPr lang="en-US" sz="2000" i="1" dirty="0" err="1"/>
              <a:t>Poate</a:t>
            </a:r>
            <a:r>
              <a:rPr lang="en-US" sz="2000" i="1" dirty="0"/>
              <a:t> </a:t>
            </a:r>
            <a:r>
              <a:rPr lang="en-US" sz="2000" i="1" dirty="0" err="1"/>
              <a:t>să</a:t>
            </a:r>
            <a:r>
              <a:rPr lang="en-US" sz="2000" i="1" dirty="0"/>
              <a:t> </a:t>
            </a:r>
            <a:r>
              <a:rPr lang="en-US" sz="2000" i="1" dirty="0" err="1"/>
              <a:t>descopere</a:t>
            </a:r>
            <a:r>
              <a:rPr lang="en-US" sz="2000" i="1" dirty="0"/>
              <a:t> </a:t>
            </a:r>
            <a:r>
              <a:rPr lang="en-US" sz="2000" i="1" dirty="0" err="1"/>
              <a:t>relații</a:t>
            </a:r>
            <a:r>
              <a:rPr lang="en-US" sz="2000" i="1" dirty="0"/>
              <a:t> </a:t>
            </a:r>
            <a:r>
              <a:rPr lang="en-US" sz="2000" i="1" dirty="0" err="1"/>
              <a:t>complexe</a:t>
            </a:r>
            <a:r>
              <a:rPr lang="en-US" sz="2000" i="1" dirty="0"/>
              <a:t> </a:t>
            </a:r>
            <a:r>
              <a:rPr lang="en-US" sz="2000" i="1" dirty="0" err="1"/>
              <a:t>și</a:t>
            </a:r>
            <a:r>
              <a:rPr lang="en-US" sz="2000" i="1" dirty="0"/>
              <a:t> non-</a:t>
            </a:r>
            <a:r>
              <a:rPr lang="en-US" sz="2000" i="1" dirty="0" err="1"/>
              <a:t>liniare</a:t>
            </a:r>
            <a:r>
              <a:rPr lang="en-US" sz="2000" i="1" dirty="0"/>
              <a:t> </a:t>
            </a:r>
            <a:r>
              <a:rPr lang="en-US" sz="2000" i="1" dirty="0" err="1"/>
              <a:t>în</a:t>
            </a:r>
            <a:r>
              <a:rPr lang="en-US" sz="2000" i="1" dirty="0"/>
              <a:t> </a:t>
            </a:r>
            <a:r>
              <a:rPr lang="en-US" sz="2000" i="1" dirty="0" err="1"/>
              <a:t>setul</a:t>
            </a:r>
            <a:r>
              <a:rPr lang="en-US" sz="2000" i="1" dirty="0"/>
              <a:t> de date.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80B20-7B9C-4D83-A66E-C80C723E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5538" y="2056093"/>
            <a:ext cx="4396341" cy="4200245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u="sng" dirty="0" err="1"/>
              <a:t>Sensibilitate</a:t>
            </a:r>
            <a:r>
              <a:rPr lang="en-US" sz="2000" u="sng" dirty="0"/>
              <a:t> la </a:t>
            </a:r>
            <a:r>
              <a:rPr lang="en-US" sz="2000" u="sng" dirty="0" err="1"/>
              <a:t>Outlieri</a:t>
            </a:r>
            <a:r>
              <a:rPr lang="en-US" sz="2000" u="sng" dirty="0"/>
              <a:t>:</a:t>
            </a:r>
          </a:p>
          <a:p>
            <a:pPr marL="0" indent="0" algn="l">
              <a:buNone/>
            </a:pPr>
            <a:r>
              <a:rPr lang="en-US" sz="2000" i="1" dirty="0" err="1"/>
              <a:t>Arborele</a:t>
            </a:r>
            <a:r>
              <a:rPr lang="en-US" sz="2000" i="1" dirty="0"/>
              <a:t> de </a:t>
            </a:r>
            <a:r>
              <a:rPr lang="en-US" sz="2000" i="1" dirty="0" err="1"/>
              <a:t>decizie</a:t>
            </a:r>
            <a:r>
              <a:rPr lang="en-US" sz="2000" i="1" dirty="0"/>
              <a:t> </a:t>
            </a:r>
            <a:r>
              <a:rPr lang="en-US" sz="2000" i="1" dirty="0" err="1"/>
              <a:t>poate</a:t>
            </a:r>
            <a:r>
              <a:rPr lang="en-US" sz="2000" i="1" dirty="0"/>
              <a:t> fi </a:t>
            </a:r>
            <a:r>
              <a:rPr lang="en-US" sz="2000" i="1" dirty="0" err="1"/>
              <a:t>rezistent</a:t>
            </a:r>
            <a:r>
              <a:rPr lang="en-US" sz="2000" i="1" dirty="0"/>
              <a:t> la </a:t>
            </a:r>
            <a:r>
              <a:rPr lang="en-US" sz="2000" i="1" dirty="0" err="1"/>
              <a:t>outlieri</a:t>
            </a:r>
            <a:r>
              <a:rPr lang="en-US" sz="2000" i="1" dirty="0"/>
              <a:t>, </a:t>
            </a:r>
            <a:r>
              <a:rPr lang="en-US" sz="2000" i="1" dirty="0" err="1"/>
              <a:t>deoarece</a:t>
            </a:r>
            <a:r>
              <a:rPr lang="en-US" sz="2000" i="1" dirty="0"/>
              <a:t> </a:t>
            </a:r>
            <a:r>
              <a:rPr lang="en-US" sz="2000" i="1" dirty="0" err="1"/>
              <a:t>procesul</a:t>
            </a:r>
            <a:r>
              <a:rPr lang="en-US" sz="2000" i="1" dirty="0"/>
              <a:t> </a:t>
            </a:r>
            <a:r>
              <a:rPr lang="en-US" sz="2000" i="1" dirty="0" err="1"/>
              <a:t>său</a:t>
            </a:r>
            <a:r>
              <a:rPr lang="en-US" sz="2000" i="1" dirty="0"/>
              <a:t> de </a:t>
            </a:r>
            <a:r>
              <a:rPr lang="en-US" sz="2000" i="1" dirty="0" err="1"/>
              <a:t>decizie</a:t>
            </a:r>
            <a:r>
              <a:rPr lang="en-US" sz="2000" i="1" dirty="0"/>
              <a:t> nu </a:t>
            </a:r>
            <a:r>
              <a:rPr lang="en-US" sz="2000" i="1" dirty="0" err="1"/>
              <a:t>este</a:t>
            </a:r>
            <a:r>
              <a:rPr lang="en-US" sz="2000" i="1" dirty="0"/>
              <a:t> </a:t>
            </a:r>
            <a:r>
              <a:rPr lang="en-US" sz="2000" i="1" dirty="0" err="1"/>
              <a:t>afectat</a:t>
            </a:r>
            <a:r>
              <a:rPr lang="en-US" sz="2000" i="1" dirty="0"/>
              <a:t> </a:t>
            </a:r>
            <a:r>
              <a:rPr lang="en-US" sz="2000" i="1" dirty="0" err="1"/>
              <a:t>în</a:t>
            </a:r>
            <a:r>
              <a:rPr lang="en-US" sz="2000" i="1" dirty="0"/>
              <a:t> mod </a:t>
            </a:r>
            <a:r>
              <a:rPr lang="en-US" sz="2000" i="1" dirty="0" err="1"/>
              <a:t>semnificativ</a:t>
            </a:r>
            <a:r>
              <a:rPr lang="en-US" sz="2000" i="1" dirty="0"/>
              <a:t> de </a:t>
            </a:r>
            <a:r>
              <a:rPr lang="en-US" sz="2000" i="1" dirty="0" err="1"/>
              <a:t>punctele</a:t>
            </a:r>
            <a:r>
              <a:rPr lang="en-US" sz="2000" i="1" dirty="0"/>
              <a:t> </a:t>
            </a:r>
            <a:r>
              <a:rPr lang="en-US" sz="2000" i="1" dirty="0" err="1"/>
              <a:t>izolate</a:t>
            </a:r>
            <a:r>
              <a:rPr lang="en-US" sz="2000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5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EF1855F-B6FF-106F-1B3C-25DBD88AE8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t="7707" b="7707"/>
          <a:stretch/>
        </p:blipFill>
        <p:spPr>
          <a:xfrm>
            <a:off x="20" y="2088"/>
            <a:ext cx="1219198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65F7-13DF-B55D-C549-7767FE30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9116-FFFD-C002-75E9-E8BF85E6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4886" y="2809812"/>
            <a:ext cx="4169380" cy="23840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800" dirty="0" err="1"/>
              <a:t>Descriere</a:t>
            </a:r>
            <a:r>
              <a:rPr lang="en-US" sz="1800" dirty="0"/>
              <a:t> </a:t>
            </a:r>
            <a:r>
              <a:rPr lang="en-US" sz="1800" dirty="0" err="1"/>
              <a:t>baza</a:t>
            </a:r>
            <a:r>
              <a:rPr lang="en-US" sz="1800" dirty="0"/>
              <a:t> de date</a:t>
            </a:r>
          </a:p>
          <a:p>
            <a:pPr>
              <a:buFont typeface="Wingdings 3" charset="2"/>
              <a:buChar char=""/>
            </a:pPr>
            <a:r>
              <a:rPr lang="en-US" sz="1800" dirty="0"/>
              <a:t> </a:t>
            </a:r>
            <a:r>
              <a:rPr lang="en-US" sz="1800" dirty="0" err="1"/>
              <a:t>Prelucrare</a:t>
            </a:r>
            <a:r>
              <a:rPr lang="en-US" sz="1800" dirty="0"/>
              <a:t> </a:t>
            </a:r>
            <a:r>
              <a:rPr lang="en-US" sz="1800" dirty="0" err="1"/>
              <a:t>baza</a:t>
            </a:r>
            <a:r>
              <a:rPr lang="en-US" sz="1800" dirty="0"/>
              <a:t> de date</a:t>
            </a:r>
          </a:p>
          <a:p>
            <a:pPr>
              <a:buFont typeface="Wingdings 3" charset="2"/>
              <a:buChar char=""/>
            </a:pPr>
            <a:r>
              <a:rPr lang="en-US" sz="1800" dirty="0" err="1"/>
              <a:t>Algoritmi</a:t>
            </a:r>
            <a:r>
              <a:rPr lang="en-US" sz="1800" dirty="0"/>
              <a:t> </a:t>
            </a:r>
          </a:p>
          <a:p>
            <a:pPr>
              <a:buFont typeface="Wingdings 3" charset="2"/>
              <a:buChar char=""/>
            </a:pPr>
            <a:r>
              <a:rPr lang="en-US" sz="1800" dirty="0" err="1"/>
              <a:t>Modele</a:t>
            </a:r>
            <a:r>
              <a:rPr lang="en-US" sz="1800" dirty="0"/>
              <a:t> create cu </a:t>
            </a:r>
            <a:r>
              <a:rPr lang="en-US" sz="1800" dirty="0" err="1"/>
              <a:t>ajutorul</a:t>
            </a:r>
            <a:r>
              <a:rPr lang="en-US" sz="1800" dirty="0"/>
              <a:t> </a:t>
            </a:r>
            <a:r>
              <a:rPr lang="en-US" sz="1800" dirty="0" err="1"/>
              <a:t>algoritmilor</a:t>
            </a:r>
            <a:endParaRPr lang="en-US" sz="1800" dirty="0"/>
          </a:p>
          <a:p>
            <a:pPr>
              <a:buFont typeface="Wingdings 3" charset="2"/>
              <a:buChar char=""/>
            </a:pP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modele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15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65F7-13DF-B55D-C549-7767FE30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92" y="0"/>
            <a:ext cx="9512874" cy="814681"/>
          </a:xfrm>
        </p:spPr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E11250-3432-97C4-BF5C-34E4DE0D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23F476-528E-F927-6707-42D408B9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73628"/>
              </p:ext>
            </p:extLst>
          </p:nvPr>
        </p:nvGraphicFramePr>
        <p:xfrm>
          <a:off x="518160" y="814681"/>
          <a:ext cx="9389320" cy="55967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22420">
                  <a:extLst>
                    <a:ext uri="{9D8B030D-6E8A-4147-A177-3AD203B41FA5}">
                      <a16:colId xmlns:a16="http://schemas.microsoft.com/office/drawing/2014/main" val="1960351733"/>
                    </a:ext>
                  </a:extLst>
                </a:gridCol>
                <a:gridCol w="868203">
                  <a:extLst>
                    <a:ext uri="{9D8B030D-6E8A-4147-A177-3AD203B41FA5}">
                      <a16:colId xmlns:a16="http://schemas.microsoft.com/office/drawing/2014/main" val="2942884988"/>
                    </a:ext>
                  </a:extLst>
                </a:gridCol>
                <a:gridCol w="1289804">
                  <a:extLst>
                    <a:ext uri="{9D8B030D-6E8A-4147-A177-3AD203B41FA5}">
                      <a16:colId xmlns:a16="http://schemas.microsoft.com/office/drawing/2014/main" val="2313303898"/>
                    </a:ext>
                  </a:extLst>
                </a:gridCol>
                <a:gridCol w="979210">
                  <a:extLst>
                    <a:ext uri="{9D8B030D-6E8A-4147-A177-3AD203B41FA5}">
                      <a16:colId xmlns:a16="http://schemas.microsoft.com/office/drawing/2014/main" val="3265621410"/>
                    </a:ext>
                  </a:extLst>
                </a:gridCol>
                <a:gridCol w="1064362">
                  <a:extLst>
                    <a:ext uri="{9D8B030D-6E8A-4147-A177-3AD203B41FA5}">
                      <a16:colId xmlns:a16="http://schemas.microsoft.com/office/drawing/2014/main" val="3161072049"/>
                    </a:ext>
                  </a:extLst>
                </a:gridCol>
                <a:gridCol w="1065321">
                  <a:extLst>
                    <a:ext uri="{9D8B030D-6E8A-4147-A177-3AD203B41FA5}">
                      <a16:colId xmlns:a16="http://schemas.microsoft.com/office/drawing/2014/main" val="1457453254"/>
                    </a:ext>
                  </a:extLst>
                </a:gridCol>
              </a:tblGrid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Diabetes_binary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– DA / PREDISPUS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04988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Hight BP  --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presiune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arteriala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mare</a:t>
                      </a: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7854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HightChol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cholesterol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04828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CholCheck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cu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colesterolul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ultimii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5 ani</a:t>
                      </a: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69818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BMI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masa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corporala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Valori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pozitive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reprezentand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indicele</a:t>
                      </a:r>
                      <a:r>
                        <a:rPr lang="en-US" sz="800" dirty="0"/>
                        <a:t> de masa </a:t>
                      </a:r>
                      <a:r>
                        <a:rPr lang="en-US" sz="800" dirty="0" err="1"/>
                        <a:t>corporala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03205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Smoker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consumul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5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pachete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tigari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 present </a:t>
                      </a: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25547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Stroke – accident vascular cerebral</a:t>
                      </a: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56500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HeartDiseaseorAttack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infarct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miocardic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794965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PhysActivity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fizica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16127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Fruits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cosmul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un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fruct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pe zi</a:t>
                      </a: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7046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Veggies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consumul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o legume pe zi</a:t>
                      </a: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79194"/>
                  </a:ext>
                </a:extLst>
              </a:tr>
              <a:tr h="32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HvyAlcoholConsump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14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bauturi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alcoolice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sapt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 barbate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             -- 7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bauturi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alcoolice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sapt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femei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00512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AnyHealthcare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sanatate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87113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NoDocbcCost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vizite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interventii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medicale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impiedicate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cost</a:t>
                      </a: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28985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GenHlth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starea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sanitate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generala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(1-5)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2 - very good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3 - good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4 - 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5 - 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00057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MentHlth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ultimele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30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cate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cu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mentale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Numar</a:t>
                      </a:r>
                      <a:r>
                        <a:rPr lang="en-US" sz="800" dirty="0"/>
                        <a:t> de </a:t>
                      </a:r>
                      <a:r>
                        <a:rPr lang="en-US" sz="800" dirty="0" err="1"/>
                        <a:t>zile</a:t>
                      </a:r>
                      <a:r>
                        <a:rPr lang="en-US" sz="8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64998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PhysHlth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in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ultimele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30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cate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cu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probleme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fizice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Numar</a:t>
                      </a:r>
                      <a:r>
                        <a:rPr lang="en-US" sz="800" dirty="0"/>
                        <a:t> de </a:t>
                      </a:r>
                      <a:r>
                        <a:rPr lang="en-US" sz="800" dirty="0" err="1"/>
                        <a:t>zile</a:t>
                      </a:r>
                      <a:r>
                        <a:rPr lang="en-US" sz="800" dirty="0"/>
                        <a:t> 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45997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DiffWalk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dificultati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grave 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deplasare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990501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Sex</a:t>
                      </a: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0 - </a:t>
                      </a:r>
                      <a:r>
                        <a:rPr lang="en-US" sz="800" dirty="0" err="1"/>
                        <a:t>Masculin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1 - </a:t>
                      </a:r>
                      <a:r>
                        <a:rPr lang="en-US" sz="800" dirty="0" err="1"/>
                        <a:t>Feminin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9509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scalata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dupa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standardul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_AGEG5YR(1-13)</a:t>
                      </a: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18-24                               9 = 60-64                                           13 = 80 or older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39993"/>
                  </a:ext>
                </a:extLst>
              </a:tr>
              <a:tr h="245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(1-6)</a:t>
                      </a: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Never attended school or only kindergarten                         2 = Grades 1 through 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21835"/>
                  </a:ext>
                </a:extLst>
              </a:tr>
              <a:tr h="24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Income –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venituri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(1-8) </a:t>
                      </a: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less than $10,000                                  5 = less than $35,000                                  8 = $75,000 or more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3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94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65F7-13DF-B55D-C549-7767FE30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105" y="344009"/>
            <a:ext cx="6676198" cy="1040907"/>
          </a:xfrm>
        </p:spPr>
        <p:txBody>
          <a:bodyPr/>
          <a:lstStyle/>
          <a:p>
            <a:r>
              <a:rPr lang="en-US" dirty="0" err="1"/>
              <a:t>Prelucrare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1B39702-B032-B9F6-2D59-C0F6FCD020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06949" y="2043942"/>
            <a:ext cx="901471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b="1" dirty="0" err="1">
                <a:latin typeface="Söhne Mono"/>
              </a:rPr>
              <a:t>Eliminam</a:t>
            </a:r>
            <a:r>
              <a:rPr lang="en-US" altLang="en-US" b="1" dirty="0">
                <a:latin typeface="Söhne Mono"/>
              </a:rPr>
              <a:t> din </a:t>
            </a:r>
            <a:r>
              <a:rPr lang="en-US" altLang="en-US" b="1" dirty="0" err="1">
                <a:latin typeface="Söhne Mono"/>
              </a:rPr>
              <a:t>baza</a:t>
            </a:r>
            <a:r>
              <a:rPr lang="en-US" altLang="en-US" b="1" dirty="0">
                <a:latin typeface="Söhne Mono"/>
              </a:rPr>
              <a:t> de date </a:t>
            </a:r>
            <a:r>
              <a:rPr lang="en-US" altLang="en-US" b="1" dirty="0" err="1">
                <a:latin typeface="Söhne Mono"/>
              </a:rPr>
              <a:t>randurile</a:t>
            </a:r>
            <a:r>
              <a:rPr lang="en-US" altLang="en-US" b="1" dirty="0">
                <a:latin typeface="Söhne Mono"/>
              </a:rPr>
              <a:t> duplicate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b="1" dirty="0">
              <a:latin typeface="Söhne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b="1" dirty="0">
              <a:latin typeface="Söhne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b="1" dirty="0">
              <a:latin typeface="Söhne Mono"/>
            </a:endParaRPr>
          </a:p>
          <a:p>
            <a:pPr marL="285750" indent="-285750" defTabSz="914400"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b="1" dirty="0" err="1">
                <a:latin typeface="Söhne Mono"/>
              </a:rPr>
              <a:t>Eliminam</a:t>
            </a:r>
            <a:r>
              <a:rPr lang="en-US" altLang="en-US" b="1" dirty="0">
                <a:latin typeface="Söhne Mono"/>
              </a:rPr>
              <a:t>  </a:t>
            </a:r>
            <a:r>
              <a:rPr lang="en-US" altLang="en-US" b="1" dirty="0" err="1">
                <a:latin typeface="Söhne Mono"/>
              </a:rPr>
              <a:t>datele</a:t>
            </a:r>
            <a:r>
              <a:rPr lang="en-US" altLang="en-US" b="1" dirty="0">
                <a:latin typeface="Söhne Mono"/>
              </a:rPr>
              <a:t> </a:t>
            </a:r>
            <a:r>
              <a:rPr lang="en-US" altLang="en-US" b="1" dirty="0" err="1">
                <a:latin typeface="Söhne Mono"/>
              </a:rPr>
              <a:t>ce</a:t>
            </a:r>
            <a:r>
              <a:rPr lang="en-US" altLang="en-US" b="1" dirty="0">
                <a:latin typeface="Söhne Mono"/>
              </a:rPr>
              <a:t> nu au </a:t>
            </a:r>
            <a:r>
              <a:rPr lang="en-US" altLang="en-US" b="1" dirty="0" err="1">
                <a:latin typeface="Söhne Mono"/>
              </a:rPr>
              <a:t>relevanta</a:t>
            </a:r>
            <a:r>
              <a:rPr lang="en-US" altLang="en-US" b="1" dirty="0">
                <a:latin typeface="Söhne Mono"/>
              </a:rPr>
              <a:t> in </a:t>
            </a:r>
            <a:r>
              <a:rPr lang="en-US" altLang="en-US" b="1" dirty="0" err="1">
                <a:latin typeface="Söhne Mono"/>
              </a:rPr>
              <a:t>crearea</a:t>
            </a:r>
            <a:r>
              <a:rPr lang="en-US" altLang="en-US" b="1" dirty="0">
                <a:latin typeface="Söhne Mono"/>
              </a:rPr>
              <a:t> </a:t>
            </a:r>
            <a:r>
              <a:rPr lang="en-US" altLang="en-US" b="1" dirty="0" err="1">
                <a:latin typeface="Söhne Mono"/>
              </a:rPr>
              <a:t>modelelor</a:t>
            </a:r>
            <a:r>
              <a:rPr lang="en-US" altLang="en-US" b="1" dirty="0">
                <a:latin typeface="Söhne Mono"/>
              </a:rPr>
              <a:t> cum </a:t>
            </a:r>
            <a:r>
              <a:rPr lang="en-US" altLang="en-US" b="1" dirty="0" err="1">
                <a:latin typeface="Söhne Mono"/>
              </a:rPr>
              <a:t>ar</a:t>
            </a:r>
            <a:r>
              <a:rPr lang="en-US" altLang="en-US" b="1" dirty="0">
                <a:latin typeface="Söhne Mono"/>
              </a:rPr>
              <a:t> </a:t>
            </a:r>
            <a:r>
              <a:rPr lang="en-US" altLang="en-US" b="1" dirty="0" err="1">
                <a:latin typeface="Söhne Mono"/>
              </a:rPr>
              <a:t>fii</a:t>
            </a:r>
            <a:r>
              <a:rPr lang="en-US" altLang="en-US" b="1" dirty="0">
                <a:latin typeface="Söhne Mono"/>
              </a:rPr>
              <a:t> </a:t>
            </a:r>
            <a:r>
              <a:rPr lang="en-US" altLang="en-US" b="1" dirty="0" err="1">
                <a:latin typeface="Söhne Mono"/>
              </a:rPr>
              <a:t>coloana</a:t>
            </a:r>
            <a:r>
              <a:rPr lang="en-US" altLang="en-US" b="1" dirty="0">
                <a:latin typeface="Söhne Mono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 </a:t>
            </a:r>
            <a:r>
              <a:rPr lang="en-US" b="1" dirty="0" err="1">
                <a:latin typeface="Söhne Mono"/>
              </a:rPr>
              <a:t>si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coloana</a:t>
            </a:r>
            <a:r>
              <a:rPr lang="en-US" b="1" dirty="0">
                <a:latin typeface="Söhne Mono"/>
              </a:rPr>
              <a:t> 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endParaRPr lang="en-US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285750" indent="-285750" defTabSz="914400">
              <a:buClrTx/>
              <a:buSzTx/>
              <a:buFont typeface="Wingdings" panose="05000000000000000000" pitchFamily="2" charset="2"/>
              <a:buChar char="q"/>
            </a:pP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285750" indent="-285750" defTabSz="914400">
              <a:buClrTx/>
              <a:buSzTx/>
              <a:buFont typeface="Wingdings" panose="05000000000000000000" pitchFamily="2" charset="2"/>
              <a:buChar char="q"/>
            </a:pPr>
            <a:endParaRPr lang="en-US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285750" indent="-285750" defTabSz="914400">
              <a:buClrTx/>
              <a:buSzTx/>
              <a:buFont typeface="Wingdings" panose="05000000000000000000" pitchFamily="2" charset="2"/>
              <a:buChar char="q"/>
            </a:pP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285750" indent="-285750" defTabSz="914400">
              <a:buClrTx/>
              <a:buSzTx/>
              <a:buFont typeface="Wingdings" panose="05000000000000000000" pitchFamily="2" charset="2"/>
              <a:buChar char="q"/>
            </a:pPr>
            <a:r>
              <a:rPr lang="en-US" b="1" dirty="0" err="1">
                <a:latin typeface="Söhne Mono"/>
              </a:rPr>
              <a:t>Identificam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valorile</a:t>
            </a:r>
            <a:r>
              <a:rPr lang="en-US" b="1" dirty="0">
                <a:latin typeface="Söhne Mono"/>
              </a:rPr>
              <a:t> extreme ale </a:t>
            </a:r>
            <a:r>
              <a:rPr lang="en-US" b="1" dirty="0" err="1">
                <a:latin typeface="Söhne Mono"/>
              </a:rPr>
              <a:t>variabilelor</a:t>
            </a:r>
            <a:r>
              <a:rPr lang="en-US" b="1" dirty="0">
                <a:latin typeface="Söhne Mono"/>
              </a:rPr>
              <a:t> (</a:t>
            </a:r>
            <a:r>
              <a:rPr lang="en-US" b="1" dirty="0" err="1">
                <a:latin typeface="Söhne Mono"/>
              </a:rPr>
              <a:t>numite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si</a:t>
            </a:r>
            <a:r>
              <a:rPr lang="en-US" b="1" dirty="0">
                <a:latin typeface="Söhne Mono"/>
              </a:rPr>
              <a:t> outliner) care pot </a:t>
            </a:r>
            <a:r>
              <a:rPr lang="en-US" b="1" dirty="0" err="1">
                <a:latin typeface="Söhne Mono"/>
              </a:rPr>
              <a:t>influenta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esential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valoarea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estimatorilor</a:t>
            </a:r>
            <a:endParaRPr lang="en-US" b="1" dirty="0">
              <a:latin typeface="Söhne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b="1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8763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9116-FFFD-C002-75E9-E8BF85E6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1021" y="2388093"/>
            <a:ext cx="5084979" cy="37774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>
                <a:latin typeface="Söhne Mono"/>
              </a:rPr>
              <a:t>mediana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pentru</a:t>
            </a:r>
            <a:r>
              <a:rPr lang="en-US" b="1" dirty="0">
                <a:latin typeface="Söhne Mono"/>
              </a:rPr>
              <a:t> a </a:t>
            </a:r>
            <a:r>
              <a:rPr lang="en-US" b="1" dirty="0" err="1">
                <a:latin typeface="Söhne Mono"/>
              </a:rPr>
              <a:t>calcula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centrul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datelor</a:t>
            </a:r>
            <a:endParaRPr lang="en-US" b="1" dirty="0"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>
                <a:latin typeface="Söhne Mono"/>
              </a:rPr>
              <a:t>cuantificarea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variabilitatii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datelor</a:t>
            </a:r>
            <a:r>
              <a:rPr lang="en-US" b="1" dirty="0">
                <a:latin typeface="Söhne Mono"/>
              </a:rPr>
              <a:t> se face </a:t>
            </a:r>
            <a:r>
              <a:rPr lang="en-US" b="1" dirty="0" err="1">
                <a:latin typeface="Söhne Mono"/>
              </a:rPr>
              <a:t>folosind</a:t>
            </a:r>
            <a:r>
              <a:rPr lang="en-US" b="1" dirty="0">
                <a:latin typeface="Söhne Mono"/>
              </a:rPr>
              <a:t> IQR in </a:t>
            </a:r>
            <a:r>
              <a:rPr lang="en-US" b="1" dirty="0" err="1">
                <a:latin typeface="Söhne Mono"/>
              </a:rPr>
              <a:t>locul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deviatiei</a:t>
            </a:r>
            <a:r>
              <a:rPr lang="en-US" b="1" dirty="0">
                <a:latin typeface="Söhne Mono"/>
              </a:rPr>
              <a:t> standard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öhne Mono"/>
              </a:rPr>
              <a:t>IQR = Q3 – Q1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Söhne Mono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 err="1">
                <a:latin typeface="Söhne Mono"/>
              </a:rPr>
              <a:t>Scalare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stabila</a:t>
            </a:r>
            <a:endParaRPr lang="en-US" b="1" dirty="0">
              <a:latin typeface="Söhne Mono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Söhne Mono"/>
              </a:rPr>
              <a:t>Reda </a:t>
            </a:r>
            <a:r>
              <a:rPr lang="en-US" b="1" dirty="0" err="1">
                <a:latin typeface="Söhne Mono"/>
              </a:rPr>
              <a:t>distributia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reala</a:t>
            </a:r>
            <a:r>
              <a:rPr lang="en-US" b="1" dirty="0">
                <a:latin typeface="Söhne Mono"/>
              </a:rPr>
              <a:t> a </a:t>
            </a:r>
            <a:r>
              <a:rPr lang="en-US" b="1" dirty="0" err="1">
                <a:latin typeface="Söhne Mono"/>
              </a:rPr>
              <a:t>datelor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chiar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si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dupa</a:t>
            </a:r>
            <a:r>
              <a:rPr lang="en-US" b="1" dirty="0">
                <a:latin typeface="Söhne Mono"/>
              </a:rPr>
              <a:t> </a:t>
            </a:r>
            <a:r>
              <a:rPr lang="en-US" b="1" dirty="0" err="1">
                <a:latin typeface="Söhne Mono"/>
              </a:rPr>
              <a:t>scalare</a:t>
            </a:r>
            <a:endParaRPr lang="en-US" b="1" dirty="0">
              <a:latin typeface="Söhne Mono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Söhne Mono"/>
              </a:rPr>
              <a:t>Putin </a:t>
            </a:r>
            <a:r>
              <a:rPr lang="en-US" b="1" dirty="0" err="1">
                <a:latin typeface="Söhne Mono"/>
              </a:rPr>
              <a:t>influentata</a:t>
            </a:r>
            <a:r>
              <a:rPr lang="en-US" b="1" dirty="0">
                <a:latin typeface="Söhne Mono"/>
              </a:rPr>
              <a:t> de outlier-</a:t>
            </a:r>
            <a:r>
              <a:rPr lang="en-US" b="1" dirty="0" err="1">
                <a:latin typeface="Söhne Mono"/>
              </a:rPr>
              <a:t>i</a:t>
            </a:r>
            <a:endParaRPr lang="en-US" b="1" dirty="0">
              <a:latin typeface="Söhne Mon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603E8A-3152-EC9A-6056-B34843FF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608" y="1251751"/>
            <a:ext cx="4067027" cy="3900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0E1DB25-3209-A4F7-B452-DB693A28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17" y="565951"/>
            <a:ext cx="6676198" cy="1040907"/>
          </a:xfrm>
        </p:spPr>
        <p:txBody>
          <a:bodyPr/>
          <a:lstStyle/>
          <a:p>
            <a:r>
              <a:rPr lang="en-US" dirty="0" err="1"/>
              <a:t>Scalare</a:t>
            </a:r>
            <a:r>
              <a:rPr lang="en-US" dirty="0"/>
              <a:t> Robusta</a:t>
            </a:r>
          </a:p>
        </p:txBody>
      </p:sp>
    </p:spTree>
    <p:extLst>
      <p:ext uri="{BB962C8B-B14F-4D97-AF65-F5344CB8AC3E}">
        <p14:creationId xmlns:p14="http://schemas.microsoft.com/office/powerpoint/2010/main" val="79454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65F7-13DF-B55D-C549-7767FE30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75" y="2543064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Corelatia</a:t>
            </a: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intre</a:t>
            </a: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5BB328-6FDB-B349-F249-3DB1E6A31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642" y="1151737"/>
            <a:ext cx="6111770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3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01B493A-0AF1-8ABC-F0E5-DA88629AAB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9214859"/>
              </p:ext>
            </p:extLst>
          </p:nvPr>
        </p:nvGraphicFramePr>
        <p:xfrm>
          <a:off x="496112" y="163681"/>
          <a:ext cx="10107037" cy="3238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blue and orange pie chart&#10;&#10;Description automatically generated">
            <a:extLst>
              <a:ext uri="{FF2B5EF4-FFF2-40B4-BE49-F238E27FC236}">
                <a16:creationId xmlns:a16="http://schemas.microsoft.com/office/drawing/2014/main" id="{F1B0308C-042F-6B64-4993-45DAFEA4E5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974160" y="3638434"/>
            <a:ext cx="4206605" cy="3055885"/>
          </a:xfrm>
        </p:spPr>
      </p:pic>
      <p:pic>
        <p:nvPicPr>
          <p:cNvPr id="8" name="Picture 7" descr="A blue and orange circle with text&#10;&#10;Description automatically generated">
            <a:extLst>
              <a:ext uri="{FF2B5EF4-FFF2-40B4-BE49-F238E27FC236}">
                <a16:creationId xmlns:a16="http://schemas.microsoft.com/office/drawing/2014/main" id="{E36E8DA3-2AC8-FDC3-AC60-0ED09216C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2376" y="3546985"/>
            <a:ext cx="3596952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8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9BEF-47D0-82DC-D98F-2CAD3C27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979" y="958556"/>
            <a:ext cx="9404723" cy="1400530"/>
          </a:xfrm>
        </p:spPr>
        <p:txBody>
          <a:bodyPr/>
          <a:lstStyle/>
          <a:p>
            <a:r>
              <a:rPr lang="en-US" dirty="0" err="1">
                <a:solidFill>
                  <a:srgbClr val="EBEBEB"/>
                </a:solidFill>
              </a:rPr>
              <a:t>Impartirea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setului</a:t>
            </a:r>
            <a:r>
              <a:rPr lang="en-US" dirty="0">
                <a:solidFill>
                  <a:srgbClr val="EBEBEB"/>
                </a:solidFill>
              </a:rPr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1803-B8E4-2748-83A6-385597BD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8954" y="2756483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DATE   DE  TEST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testam</a:t>
            </a:r>
            <a:r>
              <a:rPr lang="en-US" dirty="0"/>
              <a:t> </a:t>
            </a:r>
            <a:r>
              <a:rPr lang="en-US" dirty="0" err="1"/>
              <a:t>modelele</a:t>
            </a:r>
            <a:r>
              <a:rPr lang="en-US" dirty="0"/>
              <a:t> </a:t>
            </a:r>
            <a:r>
              <a:rPr lang="en-US" dirty="0" err="1"/>
              <a:t>nostre</a:t>
            </a:r>
            <a:r>
              <a:rPr lang="en-US" dirty="0"/>
              <a:t> cu 30% din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829CC-962B-6BCB-91AA-8BF81B56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2706" y="2657755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DATE  DE  ANTRENAMENT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antrenam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nostrum cu 70% din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9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4C1B-D80D-356B-29A9-52E3949C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Modelul</a:t>
            </a:r>
            <a:r>
              <a:rPr lang="en-US" b="1" i="0" dirty="0">
                <a:effectLst/>
                <a:latin typeface="Söhne"/>
              </a:rPr>
              <a:t> SVM -- </a:t>
            </a:r>
            <a:r>
              <a:rPr lang="en-US" b="1" dirty="0">
                <a:latin typeface="Söhne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27A5-5E79-5112-153D-94681E4F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Alegem</a:t>
            </a:r>
            <a:r>
              <a:rPr lang="en-US" dirty="0"/>
              <a:t> un kernel de tip ‘sigmoid’</a:t>
            </a:r>
          </a:p>
          <a:p>
            <a:r>
              <a:rPr lang="en-US" dirty="0"/>
              <a:t>Steam </a:t>
            </a:r>
            <a:r>
              <a:rPr lang="en-US" dirty="0" err="1"/>
              <a:t>numarul</a:t>
            </a:r>
            <a:r>
              <a:rPr lang="en-US" dirty="0"/>
              <a:t> maxim de </a:t>
            </a:r>
            <a:r>
              <a:rPr lang="en-US" dirty="0" err="1"/>
              <a:t>iteratii</a:t>
            </a:r>
            <a:r>
              <a:rPr lang="en-US" dirty="0"/>
              <a:t>  -- 5000</a:t>
            </a:r>
          </a:p>
          <a:p>
            <a:r>
              <a:rPr lang="en-US" dirty="0" err="1"/>
              <a:t>Antrenam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prezicem</a:t>
            </a:r>
            <a:r>
              <a:rPr lang="en-US" dirty="0"/>
              <a:t> </a:t>
            </a:r>
            <a:r>
              <a:rPr lang="en-US" dirty="0" err="1"/>
              <a:t>etichetele</a:t>
            </a:r>
            <a:endParaRPr lang="en-US" dirty="0"/>
          </a:p>
          <a:p>
            <a:r>
              <a:rPr lang="en-US" dirty="0" err="1"/>
              <a:t>Calculam</a:t>
            </a:r>
            <a:r>
              <a:rPr lang="en-US" dirty="0"/>
              <a:t> </a:t>
            </a:r>
            <a:r>
              <a:rPr lang="en-US" dirty="0" err="1"/>
              <a:t>acuratetea</a:t>
            </a:r>
            <a:endParaRPr lang="en-US" dirty="0"/>
          </a:p>
          <a:p>
            <a:pPr lvl="2"/>
            <a:r>
              <a:rPr lang="en-US" dirty="0"/>
              <a:t>66% din </a:t>
            </a:r>
            <a:r>
              <a:rPr lang="en-US" dirty="0" err="1"/>
              <a:t>exemplele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clsificate</a:t>
            </a:r>
            <a:r>
              <a:rPr lang="en-US" dirty="0"/>
              <a:t> correct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/>
              <a:t>40479 </a:t>
            </a:r>
            <a:r>
              <a:rPr lang="en-US" sz="1200" dirty="0" err="1"/>
              <a:t>exemple</a:t>
            </a:r>
            <a:r>
              <a:rPr lang="en-US" sz="1200" dirty="0"/>
              <a:t>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 </a:t>
            </a:r>
            <a:r>
              <a:rPr lang="en-US" sz="1200" dirty="0" err="1"/>
              <a:t>clasificate</a:t>
            </a:r>
            <a:r>
              <a:rPr lang="en-US" sz="1200" dirty="0"/>
              <a:t> ca negative.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/>
              <a:t>21321 </a:t>
            </a:r>
            <a:r>
              <a:rPr lang="en-US" sz="1200" dirty="0" err="1"/>
              <a:t>exemple</a:t>
            </a:r>
            <a:r>
              <a:rPr lang="en-US" sz="1200" dirty="0"/>
              <a:t>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clasificate</a:t>
            </a:r>
            <a:r>
              <a:rPr lang="en-US" sz="1200" dirty="0"/>
              <a:t> </a:t>
            </a:r>
            <a:r>
              <a:rPr lang="en-US" sz="1200" dirty="0" err="1"/>
              <a:t>greșit</a:t>
            </a:r>
            <a:r>
              <a:rPr lang="en-US" sz="1200" dirty="0"/>
              <a:t> ca negative.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/>
              <a:t>36895 </a:t>
            </a:r>
            <a:r>
              <a:rPr lang="en-US" sz="1200" dirty="0" err="1"/>
              <a:t>exemple</a:t>
            </a:r>
            <a:r>
              <a:rPr lang="en-US" sz="1200" dirty="0"/>
              <a:t>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corect</a:t>
            </a:r>
            <a:r>
              <a:rPr lang="en-US" sz="1200" dirty="0"/>
              <a:t> </a:t>
            </a:r>
            <a:r>
              <a:rPr lang="en-US" sz="1200" dirty="0" err="1"/>
              <a:t>clasificate</a:t>
            </a:r>
            <a:r>
              <a:rPr lang="en-US" sz="1200" dirty="0"/>
              <a:t> ca </a:t>
            </a:r>
            <a:r>
              <a:rPr lang="en-US" sz="1200" dirty="0" err="1"/>
              <a:t>pozitive</a:t>
            </a:r>
            <a:endParaRPr lang="en-US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/>
              <a:t>17932 </a:t>
            </a:r>
            <a:r>
              <a:rPr lang="en-US" sz="1200" dirty="0" err="1"/>
              <a:t>exemple</a:t>
            </a:r>
            <a:r>
              <a:rPr lang="en-US" sz="1200" dirty="0"/>
              <a:t> au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clasificate</a:t>
            </a:r>
            <a:r>
              <a:rPr lang="en-US" sz="1200" dirty="0"/>
              <a:t> </a:t>
            </a:r>
            <a:r>
              <a:rPr lang="en-US" sz="1200" dirty="0" err="1"/>
              <a:t>greșit</a:t>
            </a:r>
            <a:r>
              <a:rPr lang="en-US" sz="1200" dirty="0"/>
              <a:t> ca </a:t>
            </a:r>
            <a:r>
              <a:rPr lang="en-US" sz="1200" dirty="0" err="1"/>
              <a:t>pozitive</a:t>
            </a:r>
            <a:r>
              <a:rPr lang="en-US" sz="1200" dirty="0"/>
              <a:t>.</a:t>
            </a:r>
          </a:p>
          <a:p>
            <a:pPr lvl="3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AD3D8-330C-421C-1B76-C14CB2F9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860" y="2411642"/>
            <a:ext cx="3977985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80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14B7CB-039C-4730-8BAA-8317424A50D4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886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Century Gothic</vt:lpstr>
      <vt:lpstr>Consolas</vt:lpstr>
      <vt:lpstr>Söhne</vt:lpstr>
      <vt:lpstr>Söhne Mono</vt:lpstr>
      <vt:lpstr>Wingdings</vt:lpstr>
      <vt:lpstr>Wingdings 3</vt:lpstr>
      <vt:lpstr>Office Theme</vt:lpstr>
      <vt:lpstr>Ion</vt:lpstr>
      <vt:lpstr>Diabetic sau nu Modele de predictie</vt:lpstr>
      <vt:lpstr>Agenda</vt:lpstr>
      <vt:lpstr>Descriere baza de date</vt:lpstr>
      <vt:lpstr>Prelucrare baza de date</vt:lpstr>
      <vt:lpstr>Scalare Robusta</vt:lpstr>
      <vt:lpstr>Corelatia intre date</vt:lpstr>
      <vt:lpstr>PowerPoint Presentation</vt:lpstr>
      <vt:lpstr>Impartirea setului de date</vt:lpstr>
      <vt:lpstr>Modelul SVM -- Support Vector Machine</vt:lpstr>
      <vt:lpstr>Modelul Logistic -- LogisticRegression</vt:lpstr>
      <vt:lpstr>Decision Tree</vt:lpstr>
      <vt:lpstr>Model combinat --  VotingClassifier</vt:lpstr>
      <vt:lpstr>Testare modele</vt:lpstr>
      <vt:lpstr>Concluzii Decision Tree (Arborele de Decizie) obține cea mai mare acuratețe, iar aceasta poate fi explicată prin următorii factori: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sau nu Modele de predictie</dc:title>
  <dc:creator>Andreea Dinu</dc:creator>
  <cp:lastModifiedBy>Andreea Dinu</cp:lastModifiedBy>
  <cp:revision>1</cp:revision>
  <dcterms:created xsi:type="dcterms:W3CDTF">2024-01-16T21:41:53Z</dcterms:created>
  <dcterms:modified xsi:type="dcterms:W3CDTF">2024-01-17T02:34:14Z</dcterms:modified>
</cp:coreProperties>
</file>