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3" r:id="rId2"/>
  </p:sldMasterIdLst>
  <p:notesMasterIdLst>
    <p:notesMasterId r:id="rId15"/>
  </p:notesMasterIdLst>
  <p:sldIdLst>
    <p:sldId id="256" r:id="rId3"/>
    <p:sldId id="371" r:id="rId4"/>
    <p:sldId id="404" r:id="rId5"/>
    <p:sldId id="384" r:id="rId6"/>
    <p:sldId id="405" r:id="rId7"/>
    <p:sldId id="387" r:id="rId8"/>
    <p:sldId id="388" r:id="rId9"/>
    <p:sldId id="380" r:id="rId10"/>
    <p:sldId id="402" r:id="rId11"/>
    <p:sldId id="392" r:id="rId12"/>
    <p:sldId id="393" r:id="rId13"/>
    <p:sldId id="403" r:id="rId14"/>
  </p:sldIdLst>
  <p:sldSz cx="9144000" cy="6858000" type="screen4x3"/>
  <p:notesSz cx="6815138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9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5CD42-3613-44C0-8B7F-A449A6981CFB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1243013"/>
            <a:ext cx="4475162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725"/>
            <a:ext cx="5453062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3DCDC-B615-42D4-8D5F-CE890254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9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3DCDC-B615-42D4-8D5F-CE8902542E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8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891" y="3346"/>
                <a:ext cx="2858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084 h 1906"/>
                <a:gd name="T4" fmla="*/ 5884 w 5740"/>
                <a:gd name="T5" fmla="*/ 1084 h 1906"/>
                <a:gd name="T6" fmla="*/ 588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ABCA9-46AD-4FA0-9BD1-35953D8F0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4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6B05A-88BE-4D16-804B-BFCB7E7FC7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8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6B155-4A3B-4FDC-87ED-90FB5932C2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49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Garamond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 smtClean="0">
                  <a:latin typeface="Times New Roman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8A464-CBBD-46EF-916C-F94F91424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7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9D355-B647-491B-B98A-E87E712D8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3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C4549-F086-4B3D-85C6-A4C5C74A0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B9392-376C-42ED-B472-4CE3E609B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56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B58B8-7ABC-487C-8AFE-82F03791E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79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F6519-5001-4FF9-848F-7305CF455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20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C2F85-2599-451F-B8B2-832600078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16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86940-F289-4763-843B-976885DDE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8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8355B-FA73-42D0-BCDE-4DC2F1DBE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91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EAE45-71CE-4085-82FF-11ACD501A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4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6AD17-FD54-4210-991F-E86B1B3F8A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06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5EC44-6F90-461D-93F9-A499A2BDB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8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BD4C1-8F27-4073-BDC6-F3215BB65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48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C64D7-A370-40E0-BD06-6004A548D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7484D-F35A-4697-A442-464B87EA7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5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2A68B-40C1-4FF9-BD12-1E0E2B5D0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46F34-3198-4168-AD2A-EA0F22698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9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07FE9-B256-41FA-B64C-2CF00F272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1F954-50E2-4359-B334-6D15BA50D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03F89-01A2-4961-98B7-5700B78E0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5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6FCE4-30AB-4647-AEB6-26FDB0E7C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1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91C4248-1183-4D41-99D5-F6E8F9EFC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2413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9702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3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704" name="Freeform 8"/>
              <p:cNvSpPr>
                <a:spLocks/>
              </p:cNvSpPr>
              <p:nvPr/>
            </p:nvSpPr>
            <p:spPr bwMode="hidden">
              <a:xfrm>
                <a:off x="2891" y="3346"/>
                <a:ext cx="2858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6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9707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084 h 1906"/>
                <a:gd name="T4" fmla="*/ 5884 w 5740"/>
                <a:gd name="T5" fmla="*/ 1084 h 1906"/>
                <a:gd name="T6" fmla="*/ 588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9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7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09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6EA8E899-540B-4134-8F83-C0647B0C3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 smtClean="0">
                <a:latin typeface="Times New Roman" pitchFamily="18" charset="0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99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36725"/>
            <a:ext cx="7772400" cy="245427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effectLst/>
              </a:rPr>
              <a:t/>
            </a:r>
            <a:br>
              <a:rPr lang="en-US" sz="4000" dirty="0" smtClean="0">
                <a:effectLst/>
              </a:rPr>
            </a:br>
            <a:r>
              <a:rPr lang="ro-RO" sz="4000" dirty="0" smtClean="0">
                <a:effectLst/>
              </a:rPr>
              <a:t>Genetic algorithms </a:t>
            </a:r>
            <a:br>
              <a:rPr lang="ro-RO" sz="4000" dirty="0" smtClean="0">
                <a:effectLst/>
              </a:rPr>
            </a:br>
            <a:r>
              <a:rPr lang="ro-RO" sz="4000" dirty="0" smtClean="0">
                <a:effectLst/>
              </a:rPr>
              <a:t>Problem #5</a:t>
            </a:r>
            <a:r>
              <a:rPr lang="ro-RO" sz="2000" dirty="0" smtClean="0">
                <a:effectLst/>
              </a:rPr>
              <a:t/>
            </a:r>
            <a:br>
              <a:rPr lang="ro-RO" sz="2000" dirty="0" smtClean="0">
                <a:effectLst/>
              </a:rPr>
            </a:br>
            <a:endParaRPr lang="ro-RO" sz="2000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11811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solidFill>
                  <a:schemeClr val="bg2"/>
                </a:solidFill>
              </a:rPr>
              <a:t> 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VI. 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Parent selection. Survivor selection</a:t>
            </a:r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3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6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8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0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4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5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6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7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8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7848600" cy="49530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1800" dirty="0" smtClean="0">
                <a:sym typeface="Wingdings" panose="05000000000000000000" pitchFamily="2" charset="2"/>
              </a:rPr>
              <a:t>Mating pool selection</a:t>
            </a:r>
            <a:endParaRPr lang="ro-RO" sz="1800" dirty="0" smtClean="0">
              <a:sym typeface="Wingdings" panose="05000000000000000000" pitchFamily="2" charset="2"/>
            </a:endParaRPr>
          </a:p>
          <a:p>
            <a:pPr algn="just">
              <a:buFont typeface="Wingdings" pitchFamily="2" charset="2"/>
              <a:buChar char="q"/>
            </a:pPr>
            <a:endParaRPr lang="ro-RO" sz="1800" dirty="0" smtClean="0">
              <a:sym typeface="Wingdings" panose="05000000000000000000" pitchFamily="2" charset="2"/>
            </a:endParaRP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sym typeface="Wingdings" panose="05000000000000000000" pitchFamily="2" charset="2"/>
              </a:rPr>
              <a:t>Generational model</a:t>
            </a:r>
            <a:r>
              <a:rPr lang="ro-RO" sz="1800" dirty="0" smtClean="0">
                <a:sym typeface="Wingdings" panose="05000000000000000000" pitchFamily="2" charset="2"/>
              </a:rPr>
              <a:t>  </a:t>
            </a:r>
            <a:r>
              <a:rPr lang="en-US" sz="1800" dirty="0" smtClean="0">
                <a:sym typeface="Wingdings" panose="05000000000000000000" pitchFamily="2" charset="2"/>
              </a:rPr>
              <a:t>given dim sized population, one should select dim parents</a:t>
            </a:r>
            <a:endParaRPr lang="ro-RO" sz="1800" dirty="0" smtClean="0">
              <a:sym typeface="Wingdings" panose="05000000000000000000" pitchFamily="2" charset="2"/>
            </a:endParaRPr>
          </a:p>
          <a:p>
            <a:pPr marL="400050" lvl="1" indent="0" algn="ctr">
              <a:buNone/>
            </a:pPr>
            <a:endParaRPr lang="ro-RO" sz="1800" dirty="0" smtClean="0"/>
          </a:p>
          <a:p>
            <a:pPr lvl="1">
              <a:buFont typeface="Wingdings" pitchFamily="2" charset="2"/>
              <a:buChar char="q"/>
            </a:pPr>
            <a:r>
              <a:rPr lang="en-US" altLang="en-US" sz="1800" dirty="0" smtClean="0"/>
              <a:t>The fitness function is positive </a:t>
            </a:r>
            <a:r>
              <a:rPr lang="en-US" altLang="en-US" sz="1800" dirty="0" smtClean="0">
                <a:sym typeface="Wingdings" panose="05000000000000000000" pitchFamily="2" charset="2"/>
              </a:rPr>
              <a:t> one can use sigma scaling FPS</a:t>
            </a:r>
          </a:p>
          <a:p>
            <a:pPr lvl="1">
              <a:buFont typeface="Wingdings" pitchFamily="2" charset="2"/>
              <a:buChar char="q"/>
            </a:pPr>
            <a:endParaRPr lang="en-US" altLang="en-US" sz="1800" dirty="0" smtClean="0">
              <a:sym typeface="Wingdings" panose="05000000000000000000" pitchFamily="2" charset="2"/>
            </a:endParaRPr>
          </a:p>
          <a:p>
            <a:pPr lvl="1">
              <a:buFont typeface="Wingdings" pitchFamily="2" charset="2"/>
              <a:buChar char="q"/>
            </a:pPr>
            <a:r>
              <a:rPr lang="en-US" altLang="en-US" sz="1800" dirty="0" smtClean="0">
                <a:sym typeface="Wingdings" panose="05000000000000000000" pitchFamily="2" charset="2"/>
              </a:rPr>
              <a:t>The sampling is implemented by the roulette wheel mechanism</a:t>
            </a:r>
          </a:p>
          <a:p>
            <a:pPr algn="just">
              <a:buFont typeface="Wingdings" pitchFamily="2" charset="2"/>
              <a:buChar char="q"/>
            </a:pPr>
            <a:endParaRPr lang="ro-RO" sz="1800" b="1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1800" dirty="0" smtClean="0"/>
              <a:t>Survivor selection (replacement)</a:t>
            </a:r>
            <a:endParaRPr lang="ro-RO" sz="1800" dirty="0" smtClean="0"/>
          </a:p>
          <a:p>
            <a:pPr algn="just">
              <a:buFont typeface="Wingdings" pitchFamily="2" charset="2"/>
              <a:buChar char="q"/>
            </a:pPr>
            <a:endParaRPr lang="ro-RO" sz="1800" dirty="0" smtClean="0"/>
          </a:p>
          <a:p>
            <a:pPr lvl="1" algn="just">
              <a:buFont typeface="Wingdings" pitchFamily="2" charset="2"/>
              <a:buChar char="q"/>
            </a:pPr>
            <a:r>
              <a:rPr lang="en-US" sz="1800" dirty="0">
                <a:sym typeface="Wingdings" panose="05000000000000000000" pitchFamily="2" charset="2"/>
              </a:rPr>
              <a:t>Generational model</a:t>
            </a:r>
            <a:r>
              <a:rPr lang="ro-RO" sz="1800" dirty="0">
                <a:sym typeface="Wingdings" panose="05000000000000000000" pitchFamily="2" charset="2"/>
              </a:rPr>
              <a:t>  </a:t>
            </a:r>
            <a:r>
              <a:rPr lang="en-US" sz="1800" dirty="0" smtClean="0">
                <a:sym typeface="Wingdings" panose="05000000000000000000" pitchFamily="2" charset="2"/>
              </a:rPr>
              <a:t>elitism </a:t>
            </a:r>
          </a:p>
          <a:p>
            <a:pPr algn="just">
              <a:buFont typeface="Wingdings" pitchFamily="2" charset="2"/>
              <a:buChar char="q"/>
            </a:pPr>
            <a:endParaRPr lang="en-US" sz="1800" i="1" dirty="0" smtClean="0"/>
          </a:p>
        </p:txBody>
      </p:sp>
    </p:spTree>
    <p:extLst>
      <p:ext uri="{BB962C8B-B14F-4D97-AF65-F5344CB8AC3E}">
        <p14:creationId xmlns:p14="http://schemas.microsoft.com/office/powerpoint/2010/main" val="117772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11811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solidFill>
                  <a:schemeClr val="bg2"/>
                </a:solidFill>
              </a:rPr>
              <a:t> 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VII. 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Termination criterion</a:t>
            </a:r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3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6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8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0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4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5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6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7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8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7848600" cy="49530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endParaRPr lang="en-US" sz="1800" dirty="0">
              <a:sym typeface="Wingdings" panose="05000000000000000000" pitchFamily="2" charset="2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1800" dirty="0" smtClean="0">
                <a:sym typeface="Wingdings" panose="05000000000000000000" pitchFamily="2" charset="2"/>
              </a:rPr>
              <a:t>The search is over</a:t>
            </a:r>
            <a:endParaRPr lang="ro-RO" sz="1800" dirty="0" smtClean="0">
              <a:sym typeface="Wingdings" panose="05000000000000000000" pitchFamily="2" charset="2"/>
            </a:endParaRPr>
          </a:p>
          <a:p>
            <a:pPr lvl="1" algn="just">
              <a:buFont typeface="Wingdings" pitchFamily="2" charset="2"/>
              <a:buChar char="q"/>
            </a:pPr>
            <a:r>
              <a:rPr lang="en-US" sz="1800" dirty="0">
                <a:sym typeface="Wingdings" panose="05000000000000000000" pitchFamily="2" charset="2"/>
              </a:rPr>
              <a:t>a</a:t>
            </a:r>
            <a:r>
              <a:rPr lang="en-US" sz="1800" dirty="0" smtClean="0">
                <a:sym typeface="Wingdings" panose="05000000000000000000" pitchFamily="2" charset="2"/>
              </a:rPr>
              <a:t>fter NMAX evolutionary cycles OR</a:t>
            </a:r>
            <a:endParaRPr lang="ro-RO" sz="1800" dirty="0" smtClean="0">
              <a:sym typeface="Wingdings" panose="05000000000000000000" pitchFamily="2" charset="2"/>
            </a:endParaRPr>
          </a:p>
          <a:p>
            <a:pPr lvl="1" algn="just">
              <a:buFont typeface="Wingdings" pitchFamily="2" charset="2"/>
              <a:buChar char="q"/>
            </a:pPr>
            <a:r>
              <a:rPr lang="en-US" sz="1800" dirty="0">
                <a:sym typeface="Wingdings" panose="05000000000000000000" pitchFamily="2" charset="2"/>
              </a:rPr>
              <a:t>i</a:t>
            </a:r>
            <a:r>
              <a:rPr lang="en-US" sz="1800" dirty="0" smtClean="0">
                <a:sym typeface="Wingdings" panose="05000000000000000000" pitchFamily="2" charset="2"/>
              </a:rPr>
              <a:t>f the diversity degree is 0 (computed in terms of fitness values) OR</a:t>
            </a:r>
            <a:r>
              <a:rPr lang="ro-RO" sz="1800" dirty="0" smtClean="0">
                <a:sym typeface="Wingdings" panose="05000000000000000000" pitchFamily="2" charset="2"/>
              </a:rPr>
              <a:t>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sym typeface="Wingdings" panose="05000000000000000000" pitchFamily="2" charset="2"/>
              </a:rPr>
              <a:t>the best fitness is around 1 (&gt;0.999999)</a:t>
            </a:r>
            <a:endParaRPr lang="ro-RO" sz="1800" dirty="0" smtClean="0">
              <a:sym typeface="Wingdings" panose="05000000000000000000" pitchFamily="2" charset="2"/>
            </a:endParaRPr>
          </a:p>
          <a:p>
            <a:pPr algn="just">
              <a:buFont typeface="Wingdings" pitchFamily="2" charset="2"/>
              <a:buChar char="q"/>
            </a:pPr>
            <a:endParaRPr lang="ro-RO" sz="1800" dirty="0" smtClean="0">
              <a:sym typeface="Wingdings" panose="05000000000000000000" pitchFamily="2" charset="2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1800" dirty="0" smtClean="0">
                <a:sym typeface="Wingdings" panose="05000000000000000000" pitchFamily="2" charset="2"/>
              </a:rPr>
              <a:t>The computed solution </a:t>
            </a:r>
            <a:r>
              <a:rPr lang="ro-RO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smtClean="0">
                <a:sym typeface="Wingdings" panose="05000000000000000000" pitchFamily="2" charset="2"/>
              </a:rPr>
              <a:t>the fittest individual from the last generation</a:t>
            </a:r>
          </a:p>
        </p:txBody>
      </p:sp>
    </p:spTree>
    <p:extLst>
      <p:ext uri="{BB962C8B-B14F-4D97-AF65-F5344CB8AC3E}">
        <p14:creationId xmlns:p14="http://schemas.microsoft.com/office/powerpoint/2010/main" val="13977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11811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solidFill>
                  <a:schemeClr val="bg2"/>
                </a:solidFill>
              </a:rPr>
              <a:t> VIII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. 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Homework</a:t>
            </a:r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3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6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8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0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4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5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6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7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8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7848600" cy="49530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endParaRPr lang="en-US" sz="1800" dirty="0">
              <a:sym typeface="Wingdings" panose="05000000000000000000" pitchFamily="2" charset="2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1800" dirty="0" smtClean="0">
                <a:sym typeface="Wingdings" panose="05000000000000000000" pitchFamily="2" charset="2"/>
              </a:rPr>
              <a:t>The search space size is of polynomial type</a:t>
            </a:r>
          </a:p>
          <a:p>
            <a:pPr algn="just">
              <a:buFont typeface="Wingdings" pitchFamily="2" charset="2"/>
              <a:buChar char="q"/>
            </a:pPr>
            <a:endParaRPr lang="ro-RO" sz="1800" dirty="0">
              <a:sym typeface="Wingdings" panose="05000000000000000000" pitchFamily="2" charset="2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1800" dirty="0" smtClean="0">
                <a:sym typeface="Wingdings" panose="05000000000000000000" pitchFamily="2" charset="2"/>
              </a:rPr>
              <a:t>Use the steady state model to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20375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9144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solidFill>
                  <a:schemeClr val="bg2"/>
                </a:solidFill>
              </a:rPr>
              <a:t/>
            </a:r>
            <a:br>
              <a:rPr lang="en-US" altLang="en-US" sz="2600" b="1" dirty="0" smtClean="0">
                <a:solidFill>
                  <a:schemeClr val="bg2"/>
                </a:solidFill>
              </a:rPr>
            </a:br>
            <a:r>
              <a:rPr lang="en-US" altLang="en-US" sz="2600" b="1" dirty="0" smtClean="0">
                <a:solidFill>
                  <a:schemeClr val="bg2"/>
                </a:solidFill>
              </a:rPr>
              <a:t>I. 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Problem statement</a:t>
            </a:r>
            <a:r>
              <a:rPr lang="en-US" altLang="en-US" sz="2600" b="1" dirty="0" smtClean="0">
                <a:solidFill>
                  <a:schemeClr val="bg2"/>
                </a:solidFill>
              </a:rPr>
              <a:t/>
            </a:r>
            <a:br>
              <a:rPr lang="en-US" altLang="en-US" sz="2600" b="1" dirty="0" smtClean="0">
                <a:solidFill>
                  <a:schemeClr val="bg2"/>
                </a:solidFill>
              </a:rPr>
            </a:b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876801"/>
              </a:xfrm>
            </p:spPr>
            <p:txBody>
              <a:bodyPr/>
              <a:lstStyle/>
              <a:p>
                <a:pPr marL="0" marR="0" indent="0" algn="just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228600" algn="l"/>
                  </a:tabLst>
                </a:pPr>
                <a:r>
                  <a:rPr lang="en-US" sz="1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Given 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set of n points in the plane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each point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being represented by its Cartesian coordinates (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), design and implement a GA to find, if there exists,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 collinear points in the set S. </a:t>
                </a:r>
                <a:endParaRPr lang="ro-RO" sz="1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228600" algn="l"/>
                  </a:tabLst>
                </a:pPr>
                <a:r>
                  <a:rPr lang="en-US" sz="1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points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are collinear if one of the following properties is true: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  <a:buFont typeface="Times New Roman" panose="02020603050405020304" pitchFamily="18" charset="0"/>
                  <a:buChar char="-"/>
                  <a:tabLst>
                    <a:tab pos="228600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𝐴𝐶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𝐶𝐵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  <a:buFont typeface="Times New Roman" panose="02020603050405020304" pitchFamily="18" charset="0"/>
                  <a:buChar char="-"/>
                  <a:tabLst>
                    <a:tab pos="228600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𝐴𝐶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𝐵𝐶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  <a:buFont typeface="Times New Roman" panose="02020603050405020304" pitchFamily="18" charset="0"/>
                  <a:buChar char="-"/>
                  <a:tabLst>
                    <a:tab pos="228600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𝐶𝐵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𝐶𝐴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228600" algn="l"/>
                  </a:tabLst>
                </a:pPr>
                <a:r>
                  <a:rPr lang="en-US" sz="18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xA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xB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yA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yB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876801"/>
              </a:xfrm>
              <a:blipFill>
                <a:blip r:embed="rId2"/>
                <a:stretch>
                  <a:fillRect l="-593" t="-250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9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9144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solidFill>
                  <a:schemeClr val="bg2"/>
                </a:solidFill>
              </a:rPr>
              <a:t/>
            </a:r>
            <a:br>
              <a:rPr lang="en-US" altLang="en-US" sz="2600" b="1" dirty="0" smtClean="0">
                <a:solidFill>
                  <a:schemeClr val="bg2"/>
                </a:solidFill>
              </a:rPr>
            </a:br>
            <a:r>
              <a:rPr lang="en-US" altLang="en-US" sz="2600" b="1" dirty="0" smtClean="0">
                <a:solidFill>
                  <a:schemeClr val="bg2"/>
                </a:solidFill>
              </a:rPr>
              <a:t>I. 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Problem statement</a:t>
            </a:r>
            <a:r>
              <a:rPr lang="en-US" altLang="en-US" sz="2600" b="1" dirty="0" smtClean="0">
                <a:solidFill>
                  <a:schemeClr val="bg2"/>
                </a:solidFill>
              </a:rPr>
              <a:t/>
            </a:r>
            <a:br>
              <a:rPr lang="en-US" altLang="en-US" sz="2600" b="1" dirty="0" smtClean="0">
                <a:solidFill>
                  <a:schemeClr val="bg2"/>
                </a:solidFill>
              </a:rPr>
            </a:b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876801"/>
              </a:xfrm>
            </p:spPr>
            <p:txBody>
              <a:bodyPr/>
              <a:lstStyle/>
              <a:p>
                <a:pPr marL="0" marR="0" indent="0" algn="just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228600" algn="l"/>
                  </a:tabLst>
                </a:pPr>
                <a:r>
                  <a:rPr lang="ro-RO" sz="1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</a:t>
                </a:r>
                <a:r>
                  <a:rPr lang="en-US" sz="1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S = the set of points</a:t>
                </a:r>
                <a:endParaRPr lang="ro-RO" sz="18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228600" algn="l"/>
                  </a:tabLst>
                </a:pPr>
                <a:r>
                  <a:rPr lang="ro-RO" sz="1800" b="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o-RO" sz="1800" b="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o-RO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o-RO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o-RO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o-RO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−98</m:t>
                                  </m:r>
                                </m:e>
                                <m:e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o-RO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o-RO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89</m:t>
                                  </m:r>
                                </m:e>
                                <m:e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87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o-RO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o-RO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20</m:t>
                                  </m:r>
                                </m:e>
                                <m:e>
                                  <m:r>
                                    <a:rPr lang="ro-RO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87</m:t>
                                  </m:r>
                                </m:e>
                                <m:e>
                                  <m:r>
                                    <a:rPr lang="ro-RO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87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ro-RO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876801"/>
              </a:xfrm>
              <a:blipFill>
                <a:blip r:embed="rId2"/>
                <a:stretch>
                  <a:fillRect l="-593" t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3352800" y="2724149"/>
            <a:ext cx="1066800" cy="4150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/>
          <p:cNvCxnSpPr/>
          <p:nvPr/>
        </p:nvCxnSpPr>
        <p:spPr bwMode="auto">
          <a:xfrm>
            <a:off x="3200400" y="3200400"/>
            <a:ext cx="1143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3200400" y="3333750"/>
            <a:ext cx="1219200" cy="9144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ounded Rectangle 9"/>
          <p:cNvSpPr/>
          <p:nvPr/>
        </p:nvSpPr>
        <p:spPr bwMode="auto">
          <a:xfrm>
            <a:off x="4615873" y="2738006"/>
            <a:ext cx="1752600" cy="1524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 distinct collinear points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600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9144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solidFill>
                  <a:schemeClr val="bg2"/>
                </a:solidFill>
              </a:rPr>
              <a:t/>
            </a:r>
            <a:br>
              <a:rPr lang="en-US" altLang="en-US" sz="2600" b="1" dirty="0" smtClean="0">
                <a:solidFill>
                  <a:schemeClr val="bg2"/>
                </a:solidFill>
              </a:rPr>
            </a:br>
            <a:r>
              <a:rPr lang="en-US" altLang="en-US" sz="2600" b="1" dirty="0" smtClean="0">
                <a:solidFill>
                  <a:schemeClr val="bg2"/>
                </a:solidFill>
              </a:rPr>
              <a:t>I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I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. Genotype representation</a:t>
            </a:r>
            <a:br>
              <a:rPr lang="en-US" altLang="en-US" sz="2600" b="1" dirty="0" smtClean="0">
                <a:solidFill>
                  <a:schemeClr val="bg2"/>
                </a:solidFill>
              </a:rPr>
            </a:b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876801"/>
              </a:xfrm>
            </p:spPr>
            <p:txBody>
              <a:bodyPr/>
              <a:lstStyle/>
              <a:p>
                <a:pPr algn="just">
                  <a:buFont typeface="Wingdings" pitchFamily="2" charset="2"/>
                  <a:buChar char="q"/>
                </a:pPr>
                <a:r>
                  <a:rPr lang="en-US" sz="1800" dirty="0" smtClean="0"/>
                  <a:t>n 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 number of points in S</a:t>
                </a:r>
                <a:endParaRPr lang="en-US" sz="1800" dirty="0" smtClean="0"/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 smtClean="0"/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 smtClean="0"/>
              </a:p>
              <a:p>
                <a:pPr algn="just">
                  <a:buFont typeface="Wingdings" pitchFamily="2" charset="2"/>
                  <a:buChar char="q"/>
                </a:pPr>
                <a:r>
                  <a:rPr lang="ro-RO" sz="1800" dirty="0" smtClean="0"/>
                  <a:t>Candidate solution </a:t>
                </a:r>
                <a:r>
                  <a:rPr lang="ro-RO" sz="1800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 positive integer valued vector, with 3 components</a:t>
                </a:r>
              </a:p>
              <a:p>
                <a:pPr algn="just">
                  <a:buFont typeface="Wingdings" pitchFamily="2" charset="2"/>
                  <a:buChar char="q"/>
                </a:pPr>
                <a:endParaRPr lang="ro-RO" sz="1800" dirty="0"/>
              </a:p>
              <a:p>
                <a:pPr algn="just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 smtClean="0"/>
              </a:p>
              <a:p>
                <a:pPr marL="0" indent="0" algn="just">
                  <a:buNone/>
                </a:pPr>
                <a:endParaRPr lang="ro-RO" sz="1800" dirty="0" smtClean="0"/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en-US" sz="1800" dirty="0" smtClean="0"/>
                  <a:t>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o-R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0,1,…,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 smtClean="0">
                  <a:ea typeface="Cambria Math" panose="02040503050406030204" pitchFamily="18" charset="0"/>
                </a:endParaRPr>
              </a:p>
              <a:p>
                <a:pPr lvl="1" algn="just">
                  <a:buFont typeface="Wingdings" pitchFamily="2" charset="2"/>
                  <a:buChar char="q"/>
                </a:pPr>
                <a:r>
                  <a:rPr lang="en-US" sz="18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the vector is with unique keys </a:t>
                </a:r>
                <a:r>
                  <a:rPr lang="en-US" sz="1800" dirty="0" smtClean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>
                    <a:ea typeface="Cambria Math" panose="02040503050406030204" pitchFamily="18" charset="0"/>
                  </a:rPr>
                  <a:t>,</a:t>
                </a:r>
                <a:r>
                  <a:rPr lang="ro-RO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 smtClean="0">
                    <a:ea typeface="Cambria Math" panose="02040503050406030204" pitchFamily="18" charset="0"/>
                  </a:rPr>
                  <a:t>) </a:t>
                </a:r>
              </a:p>
              <a:p>
                <a:pPr marL="457200" lvl="1" indent="0" algn="just">
                  <a:buNone/>
                </a:pPr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 smtClean="0"/>
              </a:p>
              <a:p>
                <a:pPr algn="just">
                  <a:buFont typeface="Wingdings" pitchFamily="2" charset="2"/>
                  <a:buChar char="q"/>
                </a:pPr>
                <a:r>
                  <a:rPr lang="en-US" sz="1800" dirty="0" smtClean="0"/>
                  <a:t>Solution space (search space) 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0,1,…,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 smtClean="0"/>
                  <a:t>, </a:t>
                </a:r>
                <a:r>
                  <a:rPr lang="en-US" sz="1800" i="1" dirty="0" smtClean="0">
                    <a:solidFill>
                      <a:srgbClr val="FF0000"/>
                    </a:solidFill>
                  </a:rPr>
                  <a:t>constrained </a:t>
                </a:r>
                <a:r>
                  <a:rPr lang="en-US" sz="1800" i="1" dirty="0" smtClean="0">
                    <a:solidFill>
                      <a:srgbClr val="FF0000"/>
                    </a:solidFill>
                  </a:rPr>
                  <a:t>problem</a:t>
                </a:r>
                <a:endParaRPr lang="en-US" sz="1800" i="1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endParaRPr lang="en-US" sz="1800" dirty="0" smtClean="0"/>
              </a:p>
              <a:p>
                <a:pPr algn="just">
                  <a:buFont typeface="Wingdings" pitchFamily="2" charset="2"/>
                  <a:buChar char="q"/>
                </a:pPr>
                <a:endParaRPr lang="en-US" sz="1800" i="1" dirty="0"/>
              </a:p>
              <a:p>
                <a:pPr algn="just">
                  <a:buFont typeface="Wingdings" pitchFamily="2" charset="2"/>
                  <a:buChar char="q"/>
                </a:pPr>
                <a:endParaRPr lang="ro-RO" sz="1800" dirty="0" smtClean="0"/>
              </a:p>
              <a:p>
                <a:pPr marL="0" indent="0">
                  <a:buNone/>
                </a:pPr>
                <a:endParaRPr lang="ro-RO" sz="1800" dirty="0" smtClean="0"/>
              </a:p>
              <a:p>
                <a:pPr>
                  <a:buFont typeface="Wingdings" pitchFamily="2" charset="2"/>
                  <a:buChar char="q"/>
                </a:pPr>
                <a:endParaRPr lang="en-US" altLang="en-US" sz="1800" dirty="0" smtClean="0"/>
              </a:p>
              <a:p>
                <a:pPr eaLnBrk="1" hangingPunct="1">
                  <a:buClr>
                    <a:schemeClr val="tx1"/>
                  </a:buClr>
                  <a:buFont typeface="Wingdings" pitchFamily="2" charset="2"/>
                  <a:buNone/>
                </a:pPr>
                <a:endParaRPr lang="en-US" altLang="en-US" sz="1800" dirty="0" smtClean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876801"/>
              </a:xfrm>
              <a:blipFill>
                <a:blip r:embed="rId3"/>
                <a:stretch>
                  <a:fillRect l="-74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1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914400"/>
          </a:xfrm>
        </p:spPr>
        <p:txBody>
          <a:bodyPr/>
          <a:lstStyle/>
          <a:p>
            <a:pPr eaLnBrk="1" hangingPunct="1"/>
            <a:r>
              <a:rPr lang="en-US" altLang="en-US" sz="2600" b="1" dirty="0">
                <a:solidFill>
                  <a:schemeClr val="bg2"/>
                </a:solidFill>
              </a:rPr>
              <a:t/>
            </a:r>
            <a:br>
              <a:rPr lang="en-US" altLang="en-US" sz="2600" b="1" dirty="0">
                <a:solidFill>
                  <a:schemeClr val="bg2"/>
                </a:solidFill>
              </a:rPr>
            </a:br>
            <a:r>
              <a:rPr lang="en-US" altLang="en-US" sz="2600" b="1" dirty="0">
                <a:solidFill>
                  <a:schemeClr val="bg2"/>
                </a:solidFill>
              </a:rPr>
              <a:t>I</a:t>
            </a:r>
            <a:r>
              <a:rPr lang="ro-RO" altLang="en-US" sz="2600" b="1" dirty="0">
                <a:solidFill>
                  <a:schemeClr val="bg2"/>
                </a:solidFill>
              </a:rPr>
              <a:t>I</a:t>
            </a:r>
            <a:r>
              <a:rPr lang="en-US" altLang="en-US" sz="2600" b="1" dirty="0">
                <a:solidFill>
                  <a:schemeClr val="bg2"/>
                </a:solidFill>
              </a:rPr>
              <a:t>. Genotype representation</a:t>
            </a:r>
            <a:br>
              <a:rPr lang="en-US" altLang="en-US" sz="2600" b="1" dirty="0">
                <a:solidFill>
                  <a:schemeClr val="bg2"/>
                </a:solidFill>
              </a:rPr>
            </a:b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066800"/>
                <a:ext cx="8229600" cy="5029201"/>
              </a:xfrm>
            </p:spPr>
            <p:txBody>
              <a:bodyPr/>
              <a:lstStyle/>
              <a:p>
                <a:pPr marL="0" marR="0" indent="0" algn="just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228600" algn="l"/>
                  </a:tabLst>
                </a:pPr>
                <a:r>
                  <a:rPr lang="ro-RO" sz="18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Example</a:t>
                </a:r>
                <a:endParaRPr lang="en-US" sz="1800" b="0" i="1" dirty="0" smtClean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228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ro-RO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o-RO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o-RO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o-RO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o-RO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ro-RO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  <m:e>
                                    <m:r>
                                      <a:rPr lang="ro-RO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o-RO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−98</m:t>
                                    </m:r>
                                  </m:e>
                                  <m:e>
                                    <m:r>
                                      <a:rPr lang="ro-RO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o-RO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ro-RO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o-RO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o-RO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ro-RO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o-RO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20</m:t>
                                    </m:r>
                                  </m:e>
                                  <m:e>
                                    <m:r>
                                      <a:rPr lang="ro-RO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o-RO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89</m:t>
                                    </m:r>
                                  </m:e>
                                  <m:e>
                                    <m:r>
                                      <a:rPr lang="ro-RO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87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o-RO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ro-RO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ro-RO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ro-RO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ro-RO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o-RO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20</m:t>
                                    </m:r>
                                  </m:e>
                                  <m:e>
                                    <m:r>
                                      <a:rPr lang="ro-RO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ro-RO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o-RO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87</m:t>
                                    </m:r>
                                  </m:e>
                                  <m:e>
                                    <m:r>
                                      <a:rPr lang="ro-RO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87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ro-R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⟺</m:t>
                      </m:r>
                      <m:d>
                        <m:dPr>
                          <m:ctrlPr>
                            <a:rPr lang="ro-R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228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o-RO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o-RO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o-RO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ro-R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⟺</m:t>
                      </m:r>
                      <m:d>
                        <m:dPr>
                          <m:begChr m:val="{"/>
                          <m:endChr m:val=""/>
                          <m:ctrlPr>
                            <a:rPr lang="ro-R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ro-R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20,20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ro-R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−98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[2]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ro-RO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89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87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[5]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115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  <a:tabLst>
                    <a:tab pos="2286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o-RO" sz="18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066800"/>
                <a:ext cx="8229600" cy="5029201"/>
              </a:xfrm>
              <a:blipFill>
                <a:blip r:embed="rId2"/>
                <a:stretch>
                  <a:fillRect l="-593" t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" name="Line Callout 1 (Accent Bar) 5"/>
          <p:cNvSpPr/>
          <p:nvPr/>
        </p:nvSpPr>
        <p:spPr bwMode="auto">
          <a:xfrm>
            <a:off x="6858000" y="3562567"/>
            <a:ext cx="1676400" cy="762000"/>
          </a:xfrm>
          <a:prstGeom prst="accentCallout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THE 5</a:t>
            </a:r>
            <a:r>
              <a:rPr lang="en-US" baseline="30000" dirty="0"/>
              <a:t>TH</a:t>
            </a:r>
            <a:r>
              <a:rPr lang="en-US" dirty="0"/>
              <a:t> ROW IN 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0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9144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solidFill>
                  <a:schemeClr val="bg2"/>
                </a:solidFill>
              </a:rPr>
              <a:t/>
            </a:r>
            <a:br>
              <a:rPr lang="en-US" altLang="en-US" sz="2600" b="1" dirty="0" smtClean="0">
                <a:solidFill>
                  <a:schemeClr val="bg2"/>
                </a:solidFill>
              </a:rPr>
            </a:br>
            <a:r>
              <a:rPr lang="en-US" altLang="en-US" sz="2600" b="1" dirty="0" smtClean="0">
                <a:solidFill>
                  <a:schemeClr val="bg2"/>
                </a:solidFill>
              </a:rPr>
              <a:t>III. Fitness function</a:t>
            </a:r>
            <a:br>
              <a:rPr lang="en-US" altLang="en-US" sz="2600" b="1" dirty="0" smtClean="0">
                <a:solidFill>
                  <a:schemeClr val="bg2"/>
                </a:solidFill>
              </a:rPr>
            </a:b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876801"/>
              </a:xfrm>
            </p:spPr>
            <p:txBody>
              <a:bodyPr/>
              <a:lstStyle/>
              <a:p>
                <a:pPr algn="just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sz="1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o-RO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 genotype 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],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B</m:t>
                    </m:r>
                    <m:r>
                      <a:rPr lang="en-US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],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</m:t>
                    </m:r>
                    <m:r>
                      <a:rPr lang="en-US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sSub>
                      <m:sSub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]</a:t>
                </a:r>
                <a:r>
                  <a:rPr lang="en-US" sz="1800" dirty="0" smtClean="0"/>
                  <a:t> </a:t>
                </a:r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o-RO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𝐴𝐶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𝐶𝐵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𝐴𝐵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𝐴𝐵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𝐵𝐶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𝐴𝐶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𝐶𝐴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𝐴𝐵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𝐶𝐵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/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 smtClean="0"/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𝒇𝒊𝒕𝒏𝒆𝒔𝒔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ro-RO" sz="18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𝒄𝒐𝒔𝒕</m:t>
                          </m:r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o-RO" altLang="en-US" sz="1800" b="1" dirty="0" smtClean="0"/>
              </a:p>
              <a:p>
                <a:pPr>
                  <a:buFont typeface="Wingdings" pitchFamily="2" charset="2"/>
                  <a:buChar char="q"/>
                </a:pPr>
                <a:endParaRPr lang="en-US" altLang="en-US" sz="1800" dirty="0" smtClean="0"/>
              </a:p>
              <a:p>
                <a:pPr marL="0" indent="0" algn="ctr">
                  <a:buNone/>
                </a:pPr>
                <a:endParaRPr lang="en-US" altLang="en-US" sz="1800" dirty="0" smtClean="0"/>
              </a:p>
              <a:p>
                <a:pPr eaLnBrk="1" hangingPunct="1">
                  <a:buClr>
                    <a:schemeClr val="tx1"/>
                  </a:buClr>
                  <a:buFont typeface="Wingdings" pitchFamily="2" charset="2"/>
                  <a:buNone/>
                </a:pPr>
                <a:endParaRPr lang="en-US" altLang="en-US" sz="1800" dirty="0" smtClean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8229600" cy="4876801"/>
              </a:xfrm>
              <a:blipFill>
                <a:blip r:embed="rId2"/>
                <a:stretch>
                  <a:fillRect l="-74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Line Callout 1 (Accent Bar) 1"/>
              <p:cNvSpPr/>
              <p:nvPr/>
            </p:nvSpPr>
            <p:spPr bwMode="auto">
              <a:xfrm>
                <a:off x="3946236" y="2433637"/>
                <a:ext cx="4267200" cy="630382"/>
              </a:xfrm>
              <a:prstGeom prst="accentCallout1">
                <a:avLst>
                  <a:gd name="adj1" fmla="val 18750"/>
                  <a:gd name="adj2" fmla="val -8333"/>
                  <a:gd name="adj3" fmla="val -42811"/>
                  <a:gd name="adj4" fmla="val -49475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 smtClean="0"/>
                  <a:t>Function to be minimized,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/>
                  <a:t>Minimum value =0 </a:t>
                </a:r>
                <a:r>
                  <a:rPr lang="en-US" dirty="0" smtClean="0">
                    <a:sym typeface="Wingdings" panose="05000000000000000000" pitchFamily="2" charset="2"/>
                  </a:rPr>
                  <a:t> collinear points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2" name="Line Callout 1 (Accent Bar)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6236" y="2433637"/>
                <a:ext cx="4267200" cy="630382"/>
              </a:xfrm>
              <a:prstGeom prst="accentCallout1">
                <a:avLst>
                  <a:gd name="adj1" fmla="val 18750"/>
                  <a:gd name="adj2" fmla="val -8333"/>
                  <a:gd name="adj3" fmla="val -42811"/>
                  <a:gd name="adj4" fmla="val -49475"/>
                </a:avLst>
              </a:prstGeom>
              <a:blipFill>
                <a:blip r:embed="rId3"/>
                <a:stretch>
                  <a:fillRect b="-11258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Line Callout 1 (Accent Bar) 23"/>
              <p:cNvSpPr/>
              <p:nvPr/>
            </p:nvSpPr>
            <p:spPr bwMode="auto">
              <a:xfrm>
                <a:off x="3937000" y="3943350"/>
                <a:ext cx="4191000" cy="719136"/>
              </a:xfrm>
              <a:prstGeom prst="accentCallout1">
                <a:avLst>
                  <a:gd name="adj1" fmla="val 18750"/>
                  <a:gd name="adj2" fmla="val -8333"/>
                  <a:gd name="adj3" fmla="val 162716"/>
                  <a:gd name="adj4" fmla="val 7573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dirty="0" smtClean="0"/>
                  <a:t>Function to be maximized,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𝑓𝑖𝑡𝑛𝑒𝑠𝑠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</a:rPr>
                  <a:t>Maximum</a:t>
                </a:r>
                <a:r>
                  <a:rPr kumimoji="0" lang="en-US" sz="1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</a:rPr>
                  <a:t> value = 1 </a:t>
                </a:r>
                <a:r>
                  <a:rPr kumimoji="0" lang="en-US" sz="1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Garamond" pitchFamily="18" charset="0"/>
                    <a:sym typeface="Wingdings" panose="05000000000000000000" pitchFamily="2" charset="2"/>
                  </a:rPr>
                  <a:t>collinear points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24" name="Line Callout 1 (Accent Bar)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7000" y="3943350"/>
                <a:ext cx="4191000" cy="719136"/>
              </a:xfrm>
              <a:prstGeom prst="accentCallout1">
                <a:avLst>
                  <a:gd name="adj1" fmla="val 18750"/>
                  <a:gd name="adj2" fmla="val -8333"/>
                  <a:gd name="adj3" fmla="val 162716"/>
                  <a:gd name="adj4" fmla="val 7573"/>
                </a:avLst>
              </a:prstGeom>
              <a:blipFill>
                <a:blip r:embed="rId4"/>
                <a:stretch>
                  <a:fillRect t="-205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3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9144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solidFill>
                  <a:schemeClr val="bg2"/>
                </a:solidFill>
              </a:rPr>
              <a:t/>
            </a:r>
            <a:br>
              <a:rPr lang="en-US" altLang="en-US" sz="2600" b="1" dirty="0" smtClean="0">
                <a:solidFill>
                  <a:schemeClr val="bg2"/>
                </a:solidFill>
              </a:rPr>
            </a:br>
            <a:r>
              <a:rPr lang="en-US" altLang="en-US" sz="2600" b="1" dirty="0" smtClean="0">
                <a:solidFill>
                  <a:schemeClr val="bg2"/>
                </a:solidFill>
              </a:rPr>
              <a:t>IV. Population model</a:t>
            </a:r>
            <a:br>
              <a:rPr lang="en-US" altLang="en-US" sz="2600" b="1" dirty="0" smtClean="0">
                <a:solidFill>
                  <a:schemeClr val="bg2"/>
                </a:solidFill>
              </a:rPr>
            </a:b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229600" cy="4876801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1800" dirty="0" smtClean="0"/>
              <a:t>Generational model</a:t>
            </a:r>
            <a:endParaRPr lang="ro-RO" sz="1800" dirty="0" smtClean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ro-RO" sz="1800" dirty="0" smtClean="0"/>
          </a:p>
          <a:p>
            <a:pPr>
              <a:buFont typeface="Wingdings" pitchFamily="2" charset="2"/>
              <a:buChar char="q"/>
            </a:pPr>
            <a:r>
              <a:rPr lang="en-US" altLang="en-US" sz="1800" dirty="0" smtClean="0"/>
              <a:t>Fix-sized populations </a:t>
            </a:r>
            <a:endParaRPr lang="ro-RO" sz="1800" dirty="0" smtClean="0"/>
          </a:p>
          <a:p>
            <a:pPr>
              <a:buFont typeface="Wingdings" pitchFamily="2" charset="2"/>
              <a:buChar char="q"/>
            </a:pPr>
            <a:endParaRPr lang="ro-RO" altLang="en-US" sz="1800" dirty="0" smtClean="0"/>
          </a:p>
          <a:p>
            <a:pPr>
              <a:buFont typeface="Wingdings" pitchFamily="2" charset="2"/>
              <a:buChar char="q"/>
            </a:pPr>
            <a:r>
              <a:rPr lang="ro-RO" sz="1800" i="1" dirty="0" smtClean="0">
                <a:sym typeface="Wingdings" panose="05000000000000000000" pitchFamily="2" charset="2"/>
              </a:rPr>
              <a:t>dim</a:t>
            </a:r>
            <a:r>
              <a:rPr lang="ro-RO" sz="1800" dirty="0" smtClean="0">
                <a:sym typeface="Wingdings" panose="05000000000000000000" pitchFamily="2" charset="2"/>
              </a:rPr>
              <a:t> = </a:t>
            </a:r>
            <a:r>
              <a:rPr lang="en-US" sz="1800" dirty="0" smtClean="0">
                <a:sym typeface="Wingdings" panose="05000000000000000000" pitchFamily="2" charset="2"/>
              </a:rPr>
              <a:t>the population size</a:t>
            </a:r>
            <a:endParaRPr lang="ro-RO" sz="1800" dirty="0" smtClean="0">
              <a:sym typeface="Wingdings" panose="05000000000000000000" pitchFamily="2" charset="2"/>
            </a:endParaRPr>
          </a:p>
          <a:p>
            <a:pPr>
              <a:buFont typeface="Wingdings" pitchFamily="2" charset="2"/>
              <a:buChar char="q"/>
            </a:pPr>
            <a:endParaRPr lang="ro-RO" altLang="en-US" sz="1800" dirty="0" smtClean="0">
              <a:sym typeface="Wingdings" panose="05000000000000000000" pitchFamily="2" charset="2"/>
            </a:endParaRPr>
          </a:p>
          <a:p>
            <a:pPr>
              <a:buFont typeface="Wingdings" pitchFamily="2" charset="2"/>
              <a:buChar char="q"/>
            </a:pPr>
            <a:endParaRPr lang="ro-RO" altLang="en-US" sz="1800" dirty="0" smtClean="0">
              <a:sym typeface="Wingdings" panose="05000000000000000000" pitchFamily="2" charset="2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1800" dirty="0" smtClean="0">
                <a:sym typeface="Wingdings" panose="05000000000000000000" pitchFamily="2" charset="2"/>
              </a:rPr>
              <a:t>The initial population – randomly generated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endParaRPr lang="ro-RO" altLang="en-US" sz="1800" dirty="0" smtClean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1181100"/>
          </a:xfrm>
        </p:spPr>
        <p:txBody>
          <a:bodyPr/>
          <a:lstStyle/>
          <a:p>
            <a:pPr eaLnBrk="1" hangingPunct="1"/>
            <a:r>
              <a:rPr lang="en-US" altLang="en-US" sz="2600" b="1" dirty="0" smtClean="0">
                <a:solidFill>
                  <a:schemeClr val="bg2"/>
                </a:solidFill>
              </a:rPr>
              <a:t> </a:t>
            </a:r>
            <a:r>
              <a:rPr lang="ro-RO" altLang="en-US" sz="2600" b="1" dirty="0" smtClean="0">
                <a:solidFill>
                  <a:schemeClr val="bg2"/>
                </a:solidFill>
              </a:rPr>
              <a:t>V. </a:t>
            </a:r>
            <a:r>
              <a:rPr lang="en-US" altLang="en-US" sz="2600" b="1" dirty="0" smtClean="0">
                <a:solidFill>
                  <a:schemeClr val="bg2"/>
                </a:solidFill>
              </a:rPr>
              <a:t>Variation operators</a:t>
            </a:r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3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6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8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0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4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5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6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7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8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219200"/>
                <a:ext cx="7848600" cy="4953000"/>
              </a:xfrm>
            </p:spPr>
            <p:txBody>
              <a:bodyPr/>
              <a:lstStyle/>
              <a:p>
                <a:pPr marL="0" indent="0" algn="just">
                  <a:buNone/>
                </a:pPr>
                <a:endParaRPr lang="en-US" sz="1800" dirty="0" smtClean="0"/>
              </a:p>
              <a:p>
                <a:pPr marL="0" indent="0" algn="just">
                  <a:buNone/>
                </a:pPr>
                <a:r>
                  <a:rPr lang="en-US" sz="1800" dirty="0" smtClean="0"/>
                  <a:t>Mutation</a:t>
                </a:r>
                <a:endParaRPr lang="ro-RO" sz="1800" dirty="0" smtClean="0">
                  <a:solidFill>
                    <a:srgbClr val="FF0000"/>
                  </a:solidFill>
                </a:endParaRPr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 smtClean="0">
                  <a:solidFill>
                    <a:srgbClr val="FF0000"/>
                  </a:solidFill>
                </a:endParaRPr>
              </a:p>
              <a:p>
                <a:pPr algn="just">
                  <a:buFont typeface="Wingdings" pitchFamily="2" charset="2"/>
                  <a:buChar char="q"/>
                </a:pPr>
                <a:r>
                  <a:rPr lang="en-US" sz="1800" dirty="0" smtClean="0">
                    <a:solidFill>
                      <a:srgbClr val="FF0000"/>
                    </a:solidFill>
                  </a:rPr>
                  <a:t>Population level </a:t>
                </a:r>
                <a:r>
                  <a:rPr lang="en-US" sz="1800" dirty="0" smtClean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 general mutation scheme for constrained problems,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ro-RO" sz="1800" dirty="0" smtClean="0">
                    <a:sym typeface="Wingdings" panose="05000000000000000000" pitchFamily="2" charset="2"/>
                  </a:rPr>
                  <a:t>. 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The mutation operator is applied to a randomly selected gene</a:t>
                </a:r>
                <a:r>
                  <a:rPr lang="ro-RO" sz="1800" dirty="0" smtClean="0">
                    <a:sym typeface="Wingdings" panose="05000000000000000000" pitchFamily="2" charset="2"/>
                  </a:rPr>
                  <a:t> (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integer-valued vector representation</a:t>
                </a:r>
                <a:r>
                  <a:rPr lang="ro-RO" sz="1800" dirty="0" smtClean="0">
                    <a:sym typeface="Wingdings" panose="05000000000000000000" pitchFamily="2" charset="2"/>
                  </a:rPr>
                  <a:t>)</a:t>
                </a:r>
                <a:endParaRPr lang="ro-RO" sz="1800" dirty="0"/>
              </a:p>
              <a:p>
                <a:pPr>
                  <a:buFont typeface="Wingdings" pitchFamily="2" charset="2"/>
                  <a:buChar char="q"/>
                </a:pPr>
                <a:endParaRPr lang="en-US" altLang="en-US" sz="1800" dirty="0" smtClean="0">
                  <a:solidFill>
                    <a:srgbClr val="FF0000"/>
                  </a:solidFill>
                </a:endParaRPr>
              </a:p>
              <a:p>
                <a:pPr>
                  <a:buFont typeface="Wingdings" pitchFamily="2" charset="2"/>
                  <a:buChar char="q"/>
                </a:pPr>
                <a:r>
                  <a:rPr lang="en-US" altLang="en-US" sz="1800" dirty="0" smtClean="0">
                    <a:solidFill>
                      <a:srgbClr val="FF0000"/>
                    </a:solidFill>
                  </a:rPr>
                  <a:t>Cardinal data </a:t>
                </a:r>
                <a:r>
                  <a:rPr lang="en-US" altLang="en-US" sz="1800" dirty="0" smtClean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 random resetting</a:t>
                </a:r>
              </a:p>
              <a:p>
                <a:pPr>
                  <a:buFont typeface="Wingdings" pitchFamily="2" charset="2"/>
                  <a:buChar char="q"/>
                </a:pPr>
                <a:endParaRPr lang="en-US" sz="1800" dirty="0" smtClean="0"/>
              </a:p>
              <a:p>
                <a:pPr>
                  <a:buFont typeface="Wingdings" pitchFamily="2" charset="2"/>
                  <a:buChar char="q"/>
                </a:pPr>
                <a:r>
                  <a:rPr lang="en-US" sz="1800" dirty="0" smtClean="0"/>
                  <a:t>If a resulted individual is not feasible </a:t>
                </a:r>
                <a:r>
                  <a:rPr lang="ro-RO" sz="1800" dirty="0" smtClean="0">
                    <a:sym typeface="Wingdings" panose="05000000000000000000" pitchFamily="2" charset="2"/>
                  </a:rPr>
                  <a:t>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 it is discarded and the initial individual is considered instead </a:t>
                </a:r>
                <a:endParaRPr lang="ro-RO" sz="1800" dirty="0"/>
              </a:p>
              <a:p>
                <a:pPr>
                  <a:buFont typeface="Wingdings" pitchFamily="2" charset="2"/>
                  <a:buChar char="q"/>
                </a:pPr>
                <a:endParaRPr lang="ro-RO" sz="18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ro-RO" sz="1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7848600" cy="4953000"/>
              </a:xfrm>
              <a:blipFill>
                <a:blip r:embed="rId2"/>
                <a:stretch>
                  <a:fillRect l="-621" r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6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458200" cy="1181100"/>
          </a:xfrm>
        </p:spPr>
        <p:txBody>
          <a:bodyPr/>
          <a:lstStyle/>
          <a:p>
            <a:pPr eaLnBrk="1" hangingPunct="1"/>
            <a:r>
              <a:rPr lang="ro-RO" altLang="en-US" sz="2600" b="1" dirty="0">
                <a:solidFill>
                  <a:schemeClr val="bg2"/>
                </a:solidFill>
              </a:rPr>
              <a:t>V. </a:t>
            </a:r>
            <a:r>
              <a:rPr lang="en-US" altLang="en-US" sz="2600" b="1" dirty="0">
                <a:solidFill>
                  <a:schemeClr val="bg2"/>
                </a:solidFill>
              </a:rPr>
              <a:t>Variation operators</a:t>
            </a:r>
            <a:endParaRPr lang="en-US" altLang="en-US" sz="2600" b="1" dirty="0" smtClean="0">
              <a:solidFill>
                <a:schemeClr val="bg2"/>
              </a:solidFill>
            </a:endParaRPr>
          </a:p>
        </p:txBody>
      </p:sp>
      <p:sp>
        <p:nvSpPr>
          <p:cNvPr id="922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3" name="Rectangle 15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6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8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2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0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2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4" name="Rectangle 4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5" name="Rectangle 4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6" name="Rectangle 4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7" name="Rectangle 52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9238" name="Rectangle 5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219200"/>
                <a:ext cx="7848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o-RO" sz="1800" b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 smtClean="0"/>
                  <a:t>Recombination </a:t>
                </a:r>
              </a:p>
              <a:p>
                <a:pPr marL="0" indent="0" algn="just">
                  <a:buNone/>
                </a:pPr>
                <a:endParaRPr lang="en-US" sz="1800" dirty="0" smtClean="0">
                  <a:solidFill>
                    <a:srgbClr val="FF0000"/>
                  </a:solidFill>
                </a:endParaRPr>
              </a:p>
              <a:p>
                <a:pPr algn="just">
                  <a:buFont typeface="Wingdings" pitchFamily="2" charset="2"/>
                  <a:buChar char="q"/>
                </a:pPr>
                <a:r>
                  <a:rPr lang="en-US" sz="1800" dirty="0">
                    <a:solidFill>
                      <a:srgbClr val="FF0000"/>
                    </a:solidFill>
                  </a:rPr>
                  <a:t>Population level </a:t>
                </a:r>
                <a:r>
                  <a:rPr lang="en-US" sz="1800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 general </a:t>
                </a:r>
                <a:r>
                  <a:rPr lang="en-US" sz="1800" dirty="0" smtClean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crossover </a:t>
                </a:r>
                <a:r>
                  <a:rPr lang="en-US" sz="1800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scheme for constrained </a:t>
                </a:r>
                <a:r>
                  <a:rPr lang="en-US" sz="1800" dirty="0" smtClean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problems,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≅0.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endParaRPr lang="en-US" sz="1800" dirty="0">
                  <a:sym typeface="Wingdings" panose="05000000000000000000" pitchFamily="2" charset="2"/>
                </a:endParaRPr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 smtClean="0">
                  <a:sym typeface="Wingdings" panose="05000000000000000000" pitchFamily="2" charset="2"/>
                </a:endParaRPr>
              </a:p>
              <a:p>
                <a:pPr algn="just">
                  <a:buFont typeface="Wingdings" pitchFamily="2" charset="2"/>
                  <a:buChar char="q"/>
                </a:pPr>
                <a:r>
                  <a:rPr lang="en-US" sz="1800" dirty="0" smtClean="0">
                    <a:sym typeface="Wingdings" panose="05000000000000000000" pitchFamily="2" charset="2"/>
                  </a:rPr>
                  <a:t>Generational model </a:t>
                </a:r>
                <a:r>
                  <a:rPr lang="en-US" sz="1800" dirty="0">
                    <a:sym typeface="Wingdings" panose="05000000000000000000" pitchFamily="2" charset="2"/>
                  </a:rPr>
                  <a:t> </a:t>
                </a:r>
                <a:r>
                  <a:rPr lang="ro-RO" sz="1800" i="1" dirty="0" smtClean="0">
                    <a:sym typeface="Wingdings" panose="05000000000000000000" pitchFamily="2" charset="2"/>
                  </a:rPr>
                  <a:t>dim/</a:t>
                </a:r>
                <a:r>
                  <a:rPr lang="ro-RO" sz="1800" dirty="0" smtClean="0">
                    <a:sym typeface="Wingdings" panose="05000000000000000000" pitchFamily="2" charset="2"/>
                  </a:rPr>
                  <a:t>2 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crossover operations</a:t>
                </a:r>
                <a:r>
                  <a:rPr lang="ro-RO" sz="1800" dirty="0" smtClean="0">
                    <a:sym typeface="Wingdings" panose="05000000000000000000" pitchFamily="2" charset="2"/>
                  </a:rPr>
                  <a:t>, 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the number of children is </a:t>
                </a:r>
                <a:r>
                  <a:rPr lang="ro-RO" sz="1800" i="1" dirty="0" smtClean="0">
                    <a:sym typeface="Wingdings" panose="05000000000000000000" pitchFamily="2" charset="2"/>
                  </a:rPr>
                  <a:t>dim</a:t>
                </a:r>
                <a:r>
                  <a:rPr lang="ro-RO" sz="1800" dirty="0" smtClean="0">
                    <a:sym typeface="Wingdings" panose="05000000000000000000" pitchFamily="2" charset="2"/>
                  </a:rPr>
                  <a:t> (</a:t>
                </a:r>
                <a:r>
                  <a:rPr lang="en-US" sz="1800" dirty="0" smtClean="0">
                    <a:sym typeface="Wingdings" panose="05000000000000000000" pitchFamily="2" charset="2"/>
                  </a:rPr>
                  <a:t>the asexual recombination is considered</a:t>
                </a:r>
                <a:r>
                  <a:rPr lang="ro-RO" sz="1800" dirty="0" smtClean="0">
                    <a:sym typeface="Wingdings" panose="05000000000000000000" pitchFamily="2" charset="2"/>
                  </a:rPr>
                  <a:t>)</a:t>
                </a:r>
                <a:endParaRPr lang="en-US" sz="1800" dirty="0" smtClean="0">
                  <a:sym typeface="Wingdings" panose="05000000000000000000" pitchFamily="2" charset="2"/>
                </a:endParaRPr>
              </a:p>
              <a:p>
                <a:pPr algn="just">
                  <a:buFont typeface="Wingdings" pitchFamily="2" charset="2"/>
                  <a:buChar char="q"/>
                </a:pPr>
                <a:endParaRPr lang="en-US" sz="1800" dirty="0">
                  <a:sym typeface="Wingdings" panose="05000000000000000000" pitchFamily="2" charset="2"/>
                </a:endParaRPr>
              </a:p>
              <a:p>
                <a:pPr algn="just">
                  <a:buFont typeface="Wingdings" pitchFamily="2" charset="2"/>
                  <a:buChar char="q"/>
                </a:pPr>
                <a:r>
                  <a:rPr lang="en-US" sz="1800" dirty="0" smtClean="0">
                    <a:sym typeface="Wingdings" panose="05000000000000000000" pitchFamily="2" charset="2"/>
                  </a:rPr>
                  <a:t>If a child is unfeasible  it is replaced by its parent</a:t>
                </a:r>
                <a:endParaRPr lang="en-US" sz="1800" dirty="0">
                  <a:sym typeface="Wingdings" panose="05000000000000000000" pitchFamily="2" charset="2"/>
                </a:endParaRPr>
              </a:p>
              <a:p>
                <a:pPr>
                  <a:buFont typeface="Wingdings" pitchFamily="2" charset="2"/>
                  <a:buChar char="q"/>
                </a:pPr>
                <a:endParaRPr lang="en-US" altLang="en-US" sz="1800" dirty="0" smtClean="0">
                  <a:solidFill>
                    <a:srgbClr val="FF0000"/>
                  </a:solidFill>
                </a:endParaRPr>
              </a:p>
              <a:p>
                <a:pPr>
                  <a:buFont typeface="Wingdings" pitchFamily="2" charset="2"/>
                  <a:buChar char="q"/>
                </a:pPr>
                <a:r>
                  <a:rPr lang="en-US" altLang="en-US" sz="1800" dirty="0" smtClean="0">
                    <a:solidFill>
                      <a:srgbClr val="FF0000"/>
                    </a:solidFill>
                  </a:rPr>
                  <a:t>Individual level </a:t>
                </a:r>
                <a:r>
                  <a:rPr lang="en-US" altLang="en-US" sz="1800" dirty="0" smtClean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 uniform recombination</a:t>
                </a:r>
                <a:endParaRPr lang="en-US" altLang="en-US" sz="1800" dirty="0" smtClean="0"/>
              </a:p>
              <a:p>
                <a:pPr>
                  <a:buFont typeface="Wingdings" pitchFamily="2" charset="2"/>
                  <a:buChar char="q"/>
                </a:pPr>
                <a:endParaRPr lang="en-US" sz="1800" dirty="0" smtClean="0"/>
              </a:p>
              <a:p>
                <a:pPr>
                  <a:buFont typeface="Wingdings" pitchFamily="2" charset="2"/>
                  <a:buChar char="q"/>
                </a:pPr>
                <a:endParaRPr lang="en-US" altLang="en-US" sz="1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" name="Tex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219200"/>
                <a:ext cx="7848600" cy="4953000"/>
              </a:xfrm>
              <a:blipFill>
                <a:blip r:embed="rId2"/>
                <a:stretch>
                  <a:fillRect l="-621" r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1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3569</TotalTime>
  <Words>299</Words>
  <Application>Microsoft Office PowerPoint</Application>
  <PresentationFormat>On-screen Show (4:3)</PresentationFormat>
  <Paragraphs>111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Black</vt:lpstr>
      <vt:lpstr>Calibri</vt:lpstr>
      <vt:lpstr>Cambria Math</vt:lpstr>
      <vt:lpstr>Garamond</vt:lpstr>
      <vt:lpstr>Times New Roman</vt:lpstr>
      <vt:lpstr>Wingdings</vt:lpstr>
      <vt:lpstr>Stream</vt:lpstr>
      <vt:lpstr>Pixel</vt:lpstr>
      <vt:lpstr> Genetic algorithms  Problem #5 </vt:lpstr>
      <vt:lpstr> I. Problem statement </vt:lpstr>
      <vt:lpstr> I. Problem statement </vt:lpstr>
      <vt:lpstr> II. Genotype representation </vt:lpstr>
      <vt:lpstr> II. Genotype representation </vt:lpstr>
      <vt:lpstr> III. Fitness function </vt:lpstr>
      <vt:lpstr> IV. Population model </vt:lpstr>
      <vt:lpstr> V. Variation operators</vt:lpstr>
      <vt:lpstr>V. Variation operators</vt:lpstr>
      <vt:lpstr> VI. Parent selection. Survivor selection</vt:lpstr>
      <vt:lpstr> VII. Termination criterion</vt:lpstr>
      <vt:lpstr> VIII. Homework</vt:lpstr>
    </vt:vector>
  </TitlesOfParts>
  <Company>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Catalina</dc:creator>
  <cp:lastModifiedBy>Catalina</cp:lastModifiedBy>
  <cp:revision>389</cp:revision>
  <dcterms:created xsi:type="dcterms:W3CDTF">2007-06-04T09:28:42Z</dcterms:created>
  <dcterms:modified xsi:type="dcterms:W3CDTF">2022-04-15T05:30:59Z</dcterms:modified>
</cp:coreProperties>
</file>