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sap SemiBold"/>
      <p:regular r:id="rId27"/>
      <p:bold r:id="rId28"/>
      <p:italic r:id="rId29"/>
      <p:boldItalic r:id="rId30"/>
    </p:embeddedFont>
    <p:embeddedFont>
      <p:font typeface="Asap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  <p:embeddedFont>
      <p:font typeface="Asap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92761D-58F5-4739-BAE9-7A391687FDE6}">
  <a:tblStyle styleId="{CA92761D-58F5-4739-BAE9-7A391687F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sapMedium-bold.fntdata"/><Relationship Id="rId20" Type="http://schemas.openxmlformats.org/officeDocument/2006/relationships/slide" Target="slides/slide14.xml"/><Relationship Id="rId42" Type="http://schemas.openxmlformats.org/officeDocument/2006/relationships/font" Target="fonts/AsapMedium-boldItalic.fntdata"/><Relationship Id="rId41" Type="http://schemas.openxmlformats.org/officeDocument/2006/relationships/font" Target="fonts/AsapMedium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sapSemiBold-bold.fntdata"/><Relationship Id="rId27" Type="http://schemas.openxmlformats.org/officeDocument/2006/relationships/font" Target="fonts/Asap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sap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sap-regular.fntdata"/><Relationship Id="rId30" Type="http://schemas.openxmlformats.org/officeDocument/2006/relationships/font" Target="fonts/Asap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Asap-italic.fntdata"/><Relationship Id="rId10" Type="http://schemas.openxmlformats.org/officeDocument/2006/relationships/slide" Target="slides/slide4.xml"/><Relationship Id="rId32" Type="http://schemas.openxmlformats.org/officeDocument/2006/relationships/font" Target="fonts/Asap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Asap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39" Type="http://schemas.openxmlformats.org/officeDocument/2006/relationships/font" Target="fonts/AsapMedium-regular.fntdata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9dd3b8e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9dd3b8e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dd3b8e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9dd3b8e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6e3634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46e3634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6e3634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6e3634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0048d8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0048d8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0048d8e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0048d8e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0048d8e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0048d8e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0048d8e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0048d8e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0048d8e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0048d8e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6e36349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46e3634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7fec9d37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7fec9d37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7fec9d37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7fec9d37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7fec9d37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7fec9d37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9dd3b8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9dd3b8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9dd3b8e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9dd3b8e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9dd3b8e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9dd3b8e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6e363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6e363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9dd3b8e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9dd3b8e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9dd3b8e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9dd3b8e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29000" y="1212875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448525" y="402400"/>
            <a:ext cx="1686968" cy="7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07925" y="1632913"/>
            <a:ext cx="562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Python Development</a:t>
            </a:r>
            <a:endParaRPr b="1" sz="3000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Hello World!</a:t>
            </a:r>
            <a:endParaRPr sz="2000">
              <a:solidFill>
                <a:srgbClr val="23AB85"/>
              </a:solidFill>
              <a:latin typeface="Asap SemiBold"/>
              <a:ea typeface="Asap SemiBold"/>
              <a:cs typeface="Asap SemiBold"/>
              <a:sym typeface="Asap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Numere reale (float)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917700" y="1112700"/>
            <a:ext cx="4879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Exercitiu:</a:t>
            </a:r>
            <a:endParaRPr b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Defineste o variabila ce reprezinta soldul contului bancar si aloca-i valoarea None</a:t>
            </a: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.  Afiseaza valoarea, ar trebui sa obtii None in consola. In continuare, schimba-i valoarea in 345.23. Foloseste aceasta variabila pentru a afisa in consola mesajele :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Soldul contului tau este: xx RON.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Account balance: xx RON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29000" y="1212875"/>
            <a:ext cx="2178601" cy="2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Boolean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917700" y="1112700"/>
            <a:ext cx="4676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Exercitiu:</a:t>
            </a:r>
            <a:endParaRPr b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Defineste o variabila ce reprezinta daca o usa este inchisa.  Initial usa este inchisa.  Foloseste aceasta variabila pentru a afisa in consola mesajele :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Usa inchisa: True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Usa inchisa: False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200" y="912775"/>
            <a:ext cx="3386050" cy="33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95400" y="1212862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Definirea constantelor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829600" y="1069875"/>
            <a:ext cx="6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992250" y="1886850"/>
            <a:ext cx="4202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THIS_IS_A_VARIABLE = True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THIS_IS_A_CONSTANT = True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PI = 3.14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27400" y="1159587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Intelegerea operatorilor matematici - Adunare  +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829600" y="1069875"/>
            <a:ext cx="6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graphicFrame>
        <p:nvGraphicFramePr>
          <p:cNvPr id="158" name="Google Shape;158;p25"/>
          <p:cNvGraphicFramePr/>
          <p:nvPr/>
        </p:nvGraphicFramePr>
        <p:xfrm>
          <a:off x="952500" y="156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{CA92761D-58F5-4739-BAE9-7A391687FDE6}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Rezultat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Int/Float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Erorare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27400" y="1159587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Intelegerea operatorilor matematici - Scadere  -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829600" y="1069875"/>
            <a:ext cx="6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graphicFrame>
        <p:nvGraphicFramePr>
          <p:cNvPr id="167" name="Google Shape;167;p26"/>
          <p:cNvGraphicFramePr/>
          <p:nvPr/>
        </p:nvGraphicFramePr>
        <p:xfrm>
          <a:off x="952500" y="156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{CA92761D-58F5-4739-BAE9-7A391687FDE6}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Rezultat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Eroare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Int/Float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Erorare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27400" y="1159587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Intelegerea operatorilor matematici - Inmultire *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829600" y="1069875"/>
            <a:ext cx="6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952500" y="156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{CA92761D-58F5-4739-BAE9-7A391687FDE6}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Rezultat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Eroare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 - multiplicat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Eroare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27400" y="1159587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688400" y="421800"/>
            <a:ext cx="63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Intelegerea operatorilor matematici - Impartire /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829600" y="1069875"/>
            <a:ext cx="6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952500" y="156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{CA92761D-58F5-4739-BAE9-7A391687FDE6}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Rezultat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Eroare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Eroare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Eroare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27400" y="1159587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688400" y="421800"/>
            <a:ext cx="675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Intelegerea operatorilor matematici - Restul impartirii %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829600" y="1069875"/>
            <a:ext cx="6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952500" y="156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{CA92761D-58F5-4739-BAE9-7A391687FDE6}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Rezultat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27400" y="1159587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688400" y="421800"/>
            <a:ext cx="675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Intelegerea operatorilor matematici - Catul impartirii //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829600" y="1069875"/>
            <a:ext cx="6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952500" y="156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{CA92761D-58F5-4739-BAE9-7A391687FDE6}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Operand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Rezultat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Comentarii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829600" y="1069875"/>
            <a:ext cx="6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885851" y="1460455"/>
            <a:ext cx="6617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This class contains only static methods, do no instantiate this.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Under this class are bundled methods for system control and interrogation.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All the methods inside raises BoxingException if they are called without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calling System.init() first!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885850" y="995775"/>
            <a:ext cx="12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Docstrings</a:t>
            </a:r>
            <a:endParaRPr sz="180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870596" y="2756125"/>
            <a:ext cx="11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rPr>
              <a:t>In Line</a:t>
            </a:r>
            <a:endParaRPr sz="180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870610" y="3301769"/>
            <a:ext cx="86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----------------------------------EXCEPTIONS------------------------------ #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29000" y="1212875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Obiective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29600" y="1069875"/>
            <a:ext cx="626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sap"/>
              <a:buChar char="●"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Afisarea informatiilor in consola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sap"/>
              <a:buChar char="●"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Folosirea variabilelor pentru a memora date de diverse tipuri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sap"/>
              <a:buChar char="●"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Definirea constantelor  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sap"/>
              <a:buChar char="●"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Înțelegerea</a:t>
            </a: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 operatorilor matematici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29000" y="1212875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448525" y="402400"/>
            <a:ext cx="1686968" cy="7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707925" y="1632913"/>
            <a:ext cx="5621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Thank you :)</a:t>
            </a:r>
            <a:endParaRPr b="1" sz="3000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AB85"/>
                </a:solidFill>
                <a:latin typeface="Asap SemiBold"/>
                <a:ea typeface="Asap SemiBold"/>
                <a:cs typeface="Asap SemiBold"/>
                <a:sym typeface="Asap SemiBold"/>
              </a:rPr>
              <a:t>Ne vedem la sesiunea viitoare!</a:t>
            </a:r>
            <a:endParaRPr sz="2000">
              <a:solidFill>
                <a:srgbClr val="23AB85"/>
              </a:solidFill>
              <a:latin typeface="Asap SemiBold"/>
              <a:ea typeface="Asap SemiBold"/>
              <a:cs typeface="Asap SemiBold"/>
              <a:sym typeface="Asap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29000" y="1212875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Afisarea informatiilor in consola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12900" y="1563600"/>
            <a:ext cx="255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print(5)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print(“5”)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print(“a”,  4)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29000" y="1212875"/>
            <a:ext cx="2178601" cy="2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Afisarea informatiilor in consola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812900" y="1563600"/>
            <a:ext cx="6059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Exerticitiu</a:t>
            </a: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: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Afiseaza  in consola o scurta prezentare a ta dupa modelul de mai jos.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900" y="2626278"/>
            <a:ext cx="6605649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88400" y="421800"/>
            <a:ext cx="79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Folosirea variabilelor pentru a memora date de diverse tipuri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812900" y="1563600"/>
            <a:ext cx="3654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Variabilele permit descrierea datelor prin cuvinte usor de retinut. 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Varibilele se pot asemana cu niste cutii etichetate. 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Continutul cutiiei este variabil.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26213"/>
            <a:ext cx="5474202" cy="279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Folosirea variabilelor pentru a memora date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917700" y="1112700"/>
            <a:ext cx="3654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Exercitiu:</a:t>
            </a:r>
            <a:endParaRPr b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sap"/>
              <a:buAutoNum type="arabicPeriod"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Afiseaza  in consola mesajele de mai jos, inlocuind xx cu vasta ta.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Varsta mea este: xx.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I am xx years old.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M-am nascut in urma cu xx ani.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I was born xx years ago.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sap"/>
              <a:buAutoNum type="arabicPeriod"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Modifica codul existent inlocuind fiecare aparitie a varstei tale cu 100.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29000" y="1212875"/>
            <a:ext cx="2178601" cy="2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" y="-31925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Tipuri de date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829600" y="1069875"/>
            <a:ext cx="6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744525" y="3166525"/>
            <a:ext cx="48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342425" y="2521500"/>
            <a:ext cx="48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952500" y="135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{CA92761D-58F5-4739-BAE9-7A391687FDE6}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None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var = None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Int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var = 1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Float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var = 2.3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Bool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var = True sau False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String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var = “test”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Bytes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var = b”test”</a:t>
                      </a:r>
                      <a:endParaRPr b="1">
                        <a:solidFill>
                          <a:srgbClr val="FFFFFF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Siruri de caractere (string)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917700" y="1112700"/>
            <a:ext cx="487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Exercitiu:</a:t>
            </a:r>
            <a:endParaRPr b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Memoreaza  intr-o variabila prenumele tau.  Foloseste aceasta variabila pentru a afisa in consola mesajul :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Numele meu este *********.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29000" y="1212875"/>
            <a:ext cx="2178601" cy="2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E3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2633" r="2633" t="0"/>
          <a:stretch/>
        </p:blipFill>
        <p:spPr>
          <a:xfrm>
            <a:off x="167350" y="4566150"/>
            <a:ext cx="1001052" cy="4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88400" y="421788"/>
            <a:ext cx="56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3AB85"/>
                </a:solidFill>
                <a:latin typeface="Asap Medium"/>
                <a:ea typeface="Asap Medium"/>
                <a:cs typeface="Asap Medium"/>
                <a:sym typeface="Asap Medium"/>
              </a:rPr>
              <a:t>Numere intregi (int)</a:t>
            </a:r>
            <a:endParaRPr sz="1000" u="sng">
              <a:solidFill>
                <a:srgbClr val="23AB85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917700" y="1112700"/>
            <a:ext cx="4879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Exercitiu:</a:t>
            </a:r>
            <a:endParaRPr b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Memoreaza  intr-o variabila cate litere are numele tau de familie.  Foloseste aceasta variabila pentru a afisa in consola mesajul :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Numele meu de familie este format din xx litere.</a:t>
            </a:r>
            <a:endParaRPr i="1"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29000" y="1212875"/>
            <a:ext cx="2178601" cy="2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