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2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179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9BD77-6989-41A3-B7DE-DC11807D1F9C}" type="datetimeFigureOut">
              <a:rPr lang="ro-RO" smtClean="0"/>
              <a:t>10.02.2019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C035-2D5E-40A7-ACA6-6328818D0C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38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E4C9-CBBF-45EB-B4DE-36569F648C63}" type="datetimeFigureOut">
              <a:rPr lang="ro-RO" smtClean="0"/>
              <a:t>10.02.2019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3A655-F629-4B25-8B31-1DA9E3C120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498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92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844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05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CCB5-A44C-47FB-88AE-338BDD49C446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777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160E-2131-421C-9306-F2A1F8555FEB}" type="datetime1">
              <a:rPr lang="ro-RO" smtClean="0"/>
              <a:t>10.02.2019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9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6B23-9CAC-4EE8-BE53-4D2B187566AE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004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5105-2337-495B-857C-15C27B644D0E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3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F4FA-919B-431E-837B-3DB16F38B3A5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08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F9C5-6EA3-452B-9D14-2D318A3638B5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745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0119-11BA-4592-B0F4-B2A4DA4D9394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53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A37-3A40-4FEC-96E0-25F8ECDC9F60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36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90D-07C5-4337-9AA2-1B6B3E1AFA93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85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12EB-1FD9-417F-B524-A98D6456B520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98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E76-3110-4D6C-8445-3C1A17E3F44E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33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3AA-ED71-41C1-99ED-F6F77FC7EDC8}" type="datetime1">
              <a:rPr lang="ro-RO" smtClean="0"/>
              <a:t>10.02.2019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C3FC-291E-4B00-8829-F9845A034054}" type="datetime1">
              <a:rPr lang="ro-RO" smtClean="0"/>
              <a:t>10.02.2019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72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9FE-0D8B-4FA7-83E7-889EFC2DEB52}" type="datetime1">
              <a:rPr lang="ro-RO" smtClean="0"/>
              <a:t>10.02.2019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217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AE66-05D1-47EB-A2C9-71BA37A78F89}" type="datetime1">
              <a:rPr lang="ro-RO" smtClean="0"/>
              <a:t>10.02.2019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75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6F5-AFA1-4CCD-86D7-0DDB831D6C00}" type="datetime1">
              <a:rPr lang="ro-RO" smtClean="0"/>
              <a:t>10.02.2019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1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12E2-3410-40F1-96C6-C09402BFC5FD}" type="datetime1">
              <a:rPr lang="ro-RO" smtClean="0"/>
              <a:t>10.02.2019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29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E44E1-1988-485F-9F4F-AA5685C417AD}" type="datetime1">
              <a:rPr lang="ro-RO" smtClean="0"/>
              <a:t>10.02.2019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56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2200" b="1" dirty="0"/>
              <a:t>LUCRARE DE </a:t>
            </a:r>
            <a:r>
              <a:rPr lang="en-US" sz="2200" b="1" dirty="0" smtClean="0"/>
              <a:t>LICENŢĂ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U</a:t>
            </a:r>
            <a:r>
              <a:rPr lang="ro-RO" sz="4900" b="1" dirty="0" smtClean="0"/>
              <a:t>tilizarea </a:t>
            </a:r>
            <a:r>
              <a:rPr lang="ro-RO" sz="4900" b="1" dirty="0"/>
              <a:t>programării bazate pe constrângeri în încărcarea </a:t>
            </a:r>
            <a:r>
              <a:rPr lang="ro-RO" sz="4900" b="1" dirty="0" smtClean="0"/>
              <a:t>containerelor</a:t>
            </a:r>
            <a:endParaRPr lang="ro-RO" sz="4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2346" y="3996267"/>
            <a:ext cx="6987645" cy="1388534"/>
          </a:xfrm>
        </p:spPr>
        <p:txBody>
          <a:bodyPr>
            <a:normAutofit fontScale="85000" lnSpcReduction="20000"/>
          </a:bodyPr>
          <a:lstStyle/>
          <a:p>
            <a:endParaRPr lang="ro-RO" dirty="0"/>
          </a:p>
          <a:p>
            <a:r>
              <a:rPr lang="ro-RO" dirty="0"/>
              <a:t> </a:t>
            </a:r>
            <a:r>
              <a:rPr lang="en-US" b="1" dirty="0"/>
              <a:t>P</a:t>
            </a:r>
            <a:r>
              <a:rPr lang="ro-RO" b="1" dirty="0" smtClean="0"/>
              <a:t>ropusă de</a:t>
            </a:r>
            <a:r>
              <a:rPr lang="en-US" b="1" dirty="0" smtClean="0"/>
              <a:t> Andreea </a:t>
            </a:r>
            <a:r>
              <a:rPr lang="en-US" b="1" dirty="0"/>
              <a:t>Avram</a:t>
            </a:r>
            <a:endParaRPr lang="ro-RO" dirty="0"/>
          </a:p>
          <a:p>
            <a:r>
              <a:rPr lang="ro-RO" dirty="0"/>
              <a:t> </a:t>
            </a:r>
            <a:r>
              <a:rPr lang="ro-RO" b="1" dirty="0"/>
              <a:t>Sesiunea: </a:t>
            </a:r>
            <a:r>
              <a:rPr lang="ro-RO" b="1" i="1" dirty="0"/>
              <a:t>februarie 2019</a:t>
            </a:r>
            <a:endParaRPr lang="en-US" b="1" dirty="0" smtClean="0"/>
          </a:p>
          <a:p>
            <a:r>
              <a:rPr lang="ro-RO" b="1" dirty="0" smtClean="0"/>
              <a:t>Coordonator ştiinţific</a:t>
            </a:r>
            <a:r>
              <a:rPr lang="en-US" b="1" dirty="0" smtClean="0"/>
              <a:t>: </a:t>
            </a:r>
            <a:r>
              <a:rPr lang="ro-RO" b="1" dirty="0" smtClean="0"/>
              <a:t>Lector </a:t>
            </a:r>
            <a:r>
              <a:rPr lang="ro-RO" b="1" dirty="0"/>
              <a:t>Dr. Cristian Frăsinaru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57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9743"/>
            <a:ext cx="10018713" cy="1752599"/>
          </a:xfrm>
        </p:spPr>
        <p:txBody>
          <a:bodyPr/>
          <a:lstStyle/>
          <a:p>
            <a:r>
              <a:rPr lang="ro-RO" sz="4400" b="1" dirty="0"/>
              <a:t>Programarea bazată pe constrângeri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2342"/>
            <a:ext cx="10018713" cy="371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b="1" dirty="0" smtClean="0"/>
              <a:t>Căutarea</a:t>
            </a:r>
            <a:r>
              <a:rPr lang="en-US" sz="3200" b="1" dirty="0" smtClean="0"/>
              <a:t> </a:t>
            </a:r>
            <a:r>
              <a:rPr lang="ro-RO" sz="3200" b="1" dirty="0" smtClean="0"/>
              <a:t>sistematică</a:t>
            </a:r>
          </a:p>
          <a:p>
            <a:pPr marL="0" indent="0">
              <a:buNone/>
            </a:pPr>
            <a:r>
              <a:rPr lang="ro-RO" b="1" dirty="0" smtClean="0"/>
              <a:t>1.Algoritmul </a:t>
            </a:r>
            <a:r>
              <a:rPr lang="ro-RO" b="1" dirty="0"/>
              <a:t>generate-and-test (GT) </a:t>
            </a:r>
            <a:r>
              <a:rPr lang="en-US" dirty="0" smtClean="0"/>
              <a:t>:</a:t>
            </a:r>
            <a:r>
              <a:rPr lang="ro-RO" dirty="0"/>
              <a:t>algoritm generic slab care se utilizează dacă totul esuează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2.Backtracking:</a:t>
            </a:r>
            <a:r>
              <a:rPr lang="ro-RO" dirty="0" smtClean="0"/>
              <a:t>construi</a:t>
            </a:r>
            <a:r>
              <a:rPr lang="en-US" dirty="0" smtClean="0"/>
              <a:t>e</a:t>
            </a:r>
            <a:r>
              <a:rPr lang="ro-RO" dirty="0" smtClean="0"/>
              <a:t>ște incremental soluții-candidat</a:t>
            </a:r>
            <a:r>
              <a:rPr lang="ro-RO" dirty="0"/>
              <a:t>, abandonând fiecare candidat parțial imediat ce devine clar că acesta nu are șanse să devină o soluție </a:t>
            </a:r>
            <a:r>
              <a:rPr lang="ro-RO" dirty="0" smtClean="0"/>
              <a:t>validă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3.Backjumping: </a:t>
            </a:r>
            <a:r>
              <a:rPr lang="it-IT" dirty="0"/>
              <a:t>identifică vinovatul de obținerea unei asignări complete inconsistente </a:t>
            </a:r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69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-326572"/>
            <a:ext cx="10018713" cy="1752599"/>
          </a:xfrm>
        </p:spPr>
        <p:txBody>
          <a:bodyPr/>
          <a:lstStyle/>
          <a:p>
            <a:r>
              <a:rPr lang="ro-RO" b="1" dirty="0"/>
              <a:t>Programarea bazată pe constrângeri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37" y="943428"/>
            <a:ext cx="4335919" cy="787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Backtracking vs</a:t>
            </a:r>
            <a:r>
              <a:rPr lang="en-US" dirty="0"/>
              <a:t>. </a:t>
            </a:r>
            <a:r>
              <a:rPr lang="ro-RO" dirty="0" smtClean="0"/>
              <a:t>Backjumping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11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1" y="1730829"/>
            <a:ext cx="4081639" cy="4569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21235" y="2199872"/>
                <a:ext cx="7692571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1285875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ro-RO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Variabile : </a:t>
                </a:r>
                <a14:m>
                  <m:oMath xmlns:m="http://schemas.openxmlformats.org/officeDocument/2006/math"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o-RO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,t;</a:t>
                </a:r>
                <a:endParaRPr lang="ro-R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𝑦𝑒𝑙𝑙𝑜𝑤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</a:t>
                </a:r>
                <a:r>
                  <a:rPr lang="ro-RO" dirty="0" smtClean="0"/>
                  <a:t>Constrangerile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o-RO" dirty="0"/>
                  <a:t>;</a:t>
                </a:r>
              </a:p>
              <a:p>
                <a:endParaRPr lang="ro-RO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35" y="2199872"/>
                <a:ext cx="7692571" cy="1522083"/>
              </a:xfrm>
              <a:prstGeom prst="rect">
                <a:avLst/>
              </a:prstGeom>
              <a:blipFill rotWithShape="0"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680" y="-214086"/>
            <a:ext cx="10018713" cy="1752599"/>
          </a:xfrm>
        </p:spPr>
        <p:txBody>
          <a:bodyPr/>
          <a:lstStyle/>
          <a:p>
            <a:r>
              <a:rPr lang="ro-RO" b="1" dirty="0"/>
              <a:t>Programarea bazată pe constrângeri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12</a:t>
            </a:fld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" y="1708015"/>
            <a:ext cx="5769445" cy="3590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6057" y="1090614"/>
            <a:ext cx="7097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       Backtracking                            vs.                             </a:t>
            </a:r>
            <a:r>
              <a:rPr lang="ro-RO" sz="2000" b="1" dirty="0"/>
              <a:t>Backjumping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23" y="1751213"/>
            <a:ext cx="5481526" cy="3903218"/>
          </a:xfrm>
        </p:spPr>
      </p:pic>
    </p:spTree>
    <p:extLst>
      <p:ext uri="{BB962C8B-B14F-4D97-AF65-F5344CB8AC3E}">
        <p14:creationId xmlns:p14="http://schemas.microsoft.com/office/powerpoint/2010/main" val="1573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o-RO" b="1" dirty="0"/>
              <a:t>Programarea bazată pe constrângeri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84" y="2029936"/>
            <a:ext cx="10018713" cy="3048001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Există trei dezavantaje majore ale backtracking-ului standard: </a:t>
            </a:r>
            <a:r>
              <a:rPr lang="ro-RO" dirty="0" smtClean="0"/>
              <a:t> </a:t>
            </a:r>
            <a:endParaRPr lang="ro-RO" dirty="0"/>
          </a:p>
          <a:p>
            <a:pPr lvl="1"/>
            <a:r>
              <a:rPr lang="ro-RO" dirty="0" smtClean="0"/>
              <a:t>Thrashing</a:t>
            </a:r>
            <a:endParaRPr lang="en-US" dirty="0" smtClean="0"/>
          </a:p>
          <a:p>
            <a:pPr lvl="1"/>
            <a:r>
              <a:rPr lang="ro-RO" dirty="0" smtClean="0"/>
              <a:t>Munca redundantă</a:t>
            </a:r>
            <a:endParaRPr lang="en-US" dirty="0" smtClean="0"/>
          </a:p>
          <a:p>
            <a:pPr lvl="1"/>
            <a:r>
              <a:rPr lang="ro-RO" dirty="0" smtClean="0"/>
              <a:t>Detectarea </a:t>
            </a:r>
            <a:r>
              <a:rPr lang="ro-RO" dirty="0"/>
              <a:t>tardivă a </a:t>
            </a:r>
            <a:r>
              <a:rPr lang="ro-RO" dirty="0" smtClean="0"/>
              <a:t>conflictului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ro-RO" dirty="0" smtClean="0"/>
              <a:t>lgoritm</a:t>
            </a:r>
            <a:r>
              <a:rPr lang="en-US" dirty="0" smtClean="0"/>
              <a:t> </a:t>
            </a:r>
            <a:r>
              <a:rPr lang="ro-RO" dirty="0" smtClean="0"/>
              <a:t>Backjumping </a:t>
            </a:r>
            <a:r>
              <a:rPr lang="ro-RO" dirty="0"/>
              <a:t>minimizează unul din dezavantajele backtracking-ului, numit trashing.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13</a:t>
            </a:fld>
            <a:endParaRPr lang="ro-RO"/>
          </a:p>
        </p:txBody>
      </p:sp>
      <p:sp>
        <p:nvSpPr>
          <p:cNvPr id="5" name="Rectangle 4"/>
          <p:cNvSpPr/>
          <p:nvPr/>
        </p:nvSpPr>
        <p:spPr>
          <a:xfrm>
            <a:off x="4652772" y="1287502"/>
            <a:ext cx="3443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Backtracking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. </a:t>
            </a:r>
            <a:r>
              <a:rPr lang="ro-RO" sz="2000" b="1" dirty="0"/>
              <a:t>Backjumping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974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CHOCO SOLVER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154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1.Ce </a:t>
            </a:r>
            <a:r>
              <a:rPr lang="ro-RO" sz="2800" b="1" dirty="0" smtClean="0"/>
              <a:t>este</a:t>
            </a:r>
            <a:r>
              <a:rPr lang="en-US" sz="2800" b="1" dirty="0" smtClean="0"/>
              <a:t> Choco Solver?</a:t>
            </a:r>
          </a:p>
          <a:p>
            <a:pPr algn="just"/>
            <a:r>
              <a:rPr lang="ro-RO" dirty="0"/>
              <a:t>Choco este un software gratuit și open-source dedicat </a:t>
            </a:r>
            <a:r>
              <a:rPr lang="ro-RO" dirty="0" smtClean="0"/>
              <a:t>programării</a:t>
            </a:r>
            <a:r>
              <a:rPr lang="en-US" dirty="0" smtClean="0"/>
              <a:t> </a:t>
            </a:r>
            <a:r>
              <a:rPr lang="ro-RO" dirty="0" smtClean="0"/>
              <a:t>constrângerilor</a:t>
            </a:r>
            <a:r>
              <a:rPr lang="ro-RO" dirty="0"/>
              <a:t>. Este scris în Java, sub licentă BSD. </a:t>
            </a:r>
            <a:endParaRPr lang="en-US" b="1" dirty="0" smtClean="0"/>
          </a:p>
          <a:p>
            <a:r>
              <a:rPr lang="ro-RO" dirty="0"/>
              <a:t>Scopul său este de a descrie problemele combinatoriale reale sub formă problemelor de satisfacție a constrângerilor și de a le rezolva cu ajutorul tehnicilor de programare a constrângerilor.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4257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425" y="173432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o-RO" b="1" dirty="0" smtClean="0"/>
              <a:t>Descrierea problemei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o-RO" dirty="0" smtClean="0"/>
              <a:t>Problema </a:t>
            </a:r>
            <a:r>
              <a:rPr lang="ro-RO" dirty="0"/>
              <a:t>presupune încărcarea diferitelor mărfuri ( volume de produse chimice, care urmează să fie expediate pe navă) la containerele chimice disponibile ale navei. </a:t>
            </a:r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33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135"/>
            <a:ext cx="10018713" cy="175259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4257"/>
            <a:ext cx="9743129" cy="1266372"/>
          </a:xfrm>
        </p:spPr>
        <p:txBody>
          <a:bodyPr/>
          <a:lstStyle/>
          <a:p>
            <a:pPr marL="0" indent="0">
              <a:buNone/>
            </a:pPr>
            <a:r>
              <a:rPr lang="ro-RO" b="1" dirty="0"/>
              <a:t>Modelul CSP al </a:t>
            </a:r>
            <a:r>
              <a:rPr lang="ro-RO" b="1" dirty="0" smtClean="0"/>
              <a:t>problemei</a:t>
            </a:r>
            <a:endParaRPr lang="en-US" b="1" dirty="0" smtClean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16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25" y="2214946"/>
            <a:ext cx="7873901" cy="2763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25" y="5227601"/>
            <a:ext cx="9075716" cy="7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6904"/>
            <a:ext cx="10018713" cy="329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Modelul </a:t>
            </a:r>
            <a:r>
              <a:rPr lang="ro-RO" b="1" dirty="0"/>
              <a:t>CSP al problemei</a:t>
            </a:r>
            <a:endParaRPr lang="en-US" b="1" dirty="0"/>
          </a:p>
          <a:p>
            <a:r>
              <a:rPr lang="ro-RO" b="1" dirty="0" smtClean="0"/>
              <a:t>Definirea </a:t>
            </a:r>
            <a:r>
              <a:rPr lang="ro-RO" b="1" dirty="0"/>
              <a:t>domeniului fiecărei variabile</a:t>
            </a:r>
            <a:r>
              <a:rPr lang="ro-RO" b="1" dirty="0" smtClean="0"/>
              <a:t>:</a:t>
            </a:r>
            <a:endParaRPr lang="en-US" b="1" dirty="0"/>
          </a:p>
          <a:p>
            <a:endParaRPr lang="en-US" b="1" dirty="0" smtClean="0"/>
          </a:p>
          <a:p>
            <a:r>
              <a:rPr lang="ro-RO" b="1" dirty="0" smtClean="0"/>
              <a:t>Definirea </a:t>
            </a:r>
            <a:r>
              <a:rPr lang="ro-RO" b="1" dirty="0"/>
              <a:t>constrângerilor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17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19" y="2557814"/>
            <a:ext cx="9096604" cy="499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7" y="3509259"/>
            <a:ext cx="10850054" cy="644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240" y="4100693"/>
            <a:ext cx="10934428" cy="641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17" y="4779007"/>
            <a:ext cx="11114684" cy="10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 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  <a:r>
              <a:rPr lang="ro-RO" b="1" dirty="0" smtClean="0">
                <a:solidFill>
                  <a:prstClr val="black"/>
                </a:solidFill>
              </a:rPr>
              <a:t>Exemplu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18</a:t>
            </a:fld>
            <a:endParaRPr lang="ro-RO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688" y="1126855"/>
            <a:ext cx="7154332" cy="5731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07" y="1622638"/>
            <a:ext cx="3318663" cy="41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 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806" y="2260599"/>
            <a:ext cx="6888793" cy="42120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1484309" y="1545001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 </a:t>
            </a:r>
            <a:r>
              <a:rPr lang="ro-RO" sz="2400" b="1" dirty="0" smtClean="0"/>
              <a:t>solutie</a:t>
            </a:r>
            <a:r>
              <a:rPr lang="en-US" sz="2400" b="1" dirty="0" smtClean="0"/>
              <a:t> a </a:t>
            </a:r>
            <a:r>
              <a:rPr lang="ro-RO" sz="2400" b="1" dirty="0" smtClean="0"/>
              <a:t>problemei</a:t>
            </a:r>
            <a:r>
              <a:rPr lang="en-US" sz="2400" b="1" dirty="0" smtClean="0"/>
              <a:t> </a:t>
            </a:r>
            <a:r>
              <a:rPr lang="ro-RO" sz="2400" b="1" dirty="0" smtClean="0"/>
              <a:t>este</a:t>
            </a:r>
            <a:r>
              <a:rPr lang="en-US" sz="2400" b="1" dirty="0" smtClean="0"/>
              <a:t>:</a:t>
            </a:r>
            <a:endParaRPr lang="ro-RO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32" y="2006666"/>
            <a:ext cx="3413425" cy="42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268" y="350949"/>
            <a:ext cx="4710427" cy="85966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124" y="1210614"/>
            <a:ext cx="10018713" cy="5035640"/>
          </a:xfrm>
        </p:spPr>
        <p:txBody>
          <a:bodyPr>
            <a:normAutofit/>
          </a:bodyPr>
          <a:lstStyle/>
          <a:p>
            <a:r>
              <a:rPr lang="ro-RO" dirty="0"/>
              <a:t>Probleme de satisfacere a </a:t>
            </a:r>
            <a:r>
              <a:rPr lang="ro-RO" dirty="0" smtClean="0"/>
              <a:t>constrangerilor</a:t>
            </a:r>
            <a:endParaRPr lang="en-US" dirty="0" smtClean="0"/>
          </a:p>
          <a:p>
            <a:pPr lvl="1"/>
            <a:r>
              <a:rPr lang="en-US" dirty="0" smtClean="0"/>
              <a:t>Definiţia </a:t>
            </a:r>
            <a:r>
              <a:rPr lang="en-US" dirty="0" smtClean="0"/>
              <a:t>unei probleme CSP</a:t>
            </a:r>
          </a:p>
          <a:p>
            <a:pPr lvl="1"/>
            <a:r>
              <a:rPr lang="en-US" dirty="0" smtClean="0"/>
              <a:t>Exemple </a:t>
            </a:r>
            <a:r>
              <a:rPr lang="en-US" dirty="0"/>
              <a:t>de probleme </a:t>
            </a:r>
            <a:r>
              <a:rPr lang="en-US" dirty="0" smtClean="0"/>
              <a:t>CSP</a:t>
            </a:r>
          </a:p>
          <a:p>
            <a:r>
              <a:rPr lang="ro-RO" dirty="0" smtClean="0"/>
              <a:t>Programarea </a:t>
            </a:r>
            <a:r>
              <a:rPr lang="ro-RO" dirty="0"/>
              <a:t>bazată pe </a:t>
            </a:r>
            <a:r>
              <a:rPr lang="ro-RO" dirty="0" smtClean="0"/>
              <a:t>constrângeri</a:t>
            </a:r>
            <a:endParaRPr lang="en-US" dirty="0" smtClean="0"/>
          </a:p>
          <a:p>
            <a:pPr lvl="1"/>
            <a:r>
              <a:rPr lang="ro-RO" dirty="0"/>
              <a:t>Ce este programarea bazată pe </a:t>
            </a:r>
            <a:r>
              <a:rPr lang="ro-RO" dirty="0" smtClean="0"/>
              <a:t>constrângeri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ro-RO" dirty="0"/>
              <a:t>Propagarea </a:t>
            </a:r>
            <a:r>
              <a:rPr lang="ro-RO" dirty="0" smtClean="0"/>
              <a:t>constrângerilor</a:t>
            </a:r>
            <a:endParaRPr lang="ro-RO" dirty="0"/>
          </a:p>
          <a:p>
            <a:pPr lvl="1"/>
            <a:r>
              <a:rPr lang="ro-RO" dirty="0" smtClean="0"/>
              <a:t>Tehnici </a:t>
            </a:r>
            <a:r>
              <a:rPr lang="ro-RO" dirty="0"/>
              <a:t>de </a:t>
            </a:r>
            <a:r>
              <a:rPr lang="ro-RO" dirty="0" smtClean="0"/>
              <a:t>consistenta</a:t>
            </a:r>
            <a:endParaRPr lang="ro-RO" dirty="0"/>
          </a:p>
          <a:p>
            <a:pPr lvl="1"/>
            <a:r>
              <a:rPr lang="ro-RO" dirty="0" smtClean="0"/>
              <a:t>Cautarea </a:t>
            </a:r>
            <a:r>
              <a:rPr lang="ro-RO" dirty="0"/>
              <a:t>sistematica</a:t>
            </a:r>
            <a:endParaRPr lang="en-US" dirty="0" smtClean="0"/>
          </a:p>
          <a:p>
            <a:r>
              <a:rPr lang="ro-RO" dirty="0"/>
              <a:t>CHOCO </a:t>
            </a:r>
            <a:r>
              <a:rPr lang="ro-RO" dirty="0" smtClean="0"/>
              <a:t>SOLVER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ro-RO" dirty="0" smtClean="0"/>
              <a:t>plicație </a:t>
            </a:r>
            <a:r>
              <a:rPr lang="ro-RO" dirty="0"/>
              <a:t>practică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3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</a:t>
            </a:r>
            <a:r>
              <a:rPr lang="ro-RO" b="1" dirty="0" smtClean="0">
                <a:solidFill>
                  <a:prstClr val="black"/>
                </a:solidFill>
              </a:rPr>
              <a:t>practică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  <a:r>
              <a:rPr lang="ro-RO" b="1" dirty="0" smtClean="0">
                <a:solidFill>
                  <a:prstClr val="black"/>
                </a:solidFill>
              </a:rPr>
              <a:t>Modelul</a:t>
            </a:r>
            <a:r>
              <a:rPr lang="en-US" b="1" dirty="0" smtClean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20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335315" y="1767017"/>
            <a:ext cx="3323917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285875" algn="l"/>
              </a:tabLst>
            </a:pP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 modelului: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71" y="2254523"/>
            <a:ext cx="9942285" cy="2520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5315" y="2492197"/>
            <a:ext cx="315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2.Definirea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variabilelor</a:t>
            </a:r>
            <a:r>
              <a:rPr lang="ro-R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sp>
        <p:nvSpPr>
          <p:cNvPr id="12" name="Rectangle 11"/>
          <p:cNvSpPr/>
          <p:nvPr/>
        </p:nvSpPr>
        <p:spPr>
          <a:xfrm>
            <a:off x="1416769" y="3869497"/>
            <a:ext cx="11030857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7140" y="4256196"/>
            <a:ext cx="1166948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19075">
              <a:lnSpc>
                <a:spcPct val="107000"/>
              </a:lnSpc>
              <a:spcAft>
                <a:spcPts val="0"/>
              </a:spcAft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impossiblecargos</a:t>
            </a:r>
            <a:r>
              <a:rPr lang="ro-RO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6769" y="4761124"/>
            <a:ext cx="1059542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incompatibilities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     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1232" y="2953862"/>
            <a:ext cx="6096000" cy="9156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dTanks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dCargos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285875" algn="l"/>
              </a:tabLs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capa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1232" y="5446044"/>
            <a:ext cx="939962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85875" algn="l"/>
              </a:tabLst>
            </a:pP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IntVar 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tankAllocation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[]=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.intVarArray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6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"tank"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dTanks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-1, 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dCargos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6328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Modelul</a:t>
            </a:r>
            <a:r>
              <a:rPr lang="en-US" b="1" dirty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21</a:t>
            </a:fld>
            <a:endParaRPr lang="ro-RO"/>
          </a:p>
        </p:txBody>
      </p:sp>
      <p:sp>
        <p:nvSpPr>
          <p:cNvPr id="5" name="Rectangle 4"/>
          <p:cNvSpPr/>
          <p:nvPr/>
        </p:nvSpPr>
        <p:spPr>
          <a:xfrm>
            <a:off x="1484309" y="1592718"/>
            <a:ext cx="3600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constrângerilor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24" y="2269638"/>
            <a:ext cx="8600084" cy="2316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09" y="4546331"/>
            <a:ext cx="8831790" cy="2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6328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Modelul</a:t>
            </a:r>
            <a:r>
              <a:rPr lang="en-US" b="1" dirty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22</a:t>
            </a:fld>
            <a:endParaRPr lang="ro-RO"/>
          </a:p>
        </p:txBody>
      </p:sp>
      <p:sp>
        <p:nvSpPr>
          <p:cNvPr id="5" name="Rectangle 4"/>
          <p:cNvSpPr/>
          <p:nvPr/>
        </p:nvSpPr>
        <p:spPr>
          <a:xfrm>
            <a:off x="1484309" y="1592718"/>
            <a:ext cx="3600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constrângerilor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116600"/>
            <a:ext cx="8559577" cy="2457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4309" y="4480214"/>
            <a:ext cx="271978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Obţinerea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soluţiei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39" y="5111243"/>
            <a:ext cx="9637784" cy="8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5" y="211881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</a:t>
            </a:r>
            <a:r>
              <a:rPr lang="ro-RO" b="1" dirty="0" smtClean="0">
                <a:solidFill>
                  <a:prstClr val="black"/>
                </a:solidFill>
              </a:rPr>
              <a:t>practică</a:t>
            </a:r>
            <a:r>
              <a:rPr lang="en-US" b="1" dirty="0" smtClean="0">
                <a:solidFill>
                  <a:prstClr val="black"/>
                </a:solidFill>
              </a:rPr>
              <a:t> - rulare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6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– rezultate experimentale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24</a:t>
            </a:fld>
            <a:endParaRPr lang="ro-RO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623359"/>
              </p:ext>
            </p:extLst>
          </p:nvPr>
        </p:nvGraphicFramePr>
        <p:xfrm>
          <a:off x="2706381" y="1575169"/>
          <a:ext cx="7720508" cy="4479665"/>
        </p:xfrm>
        <a:graphic>
          <a:graphicData uri="http://schemas.openxmlformats.org/drawingml/2006/table">
            <a:tbl>
              <a:tblPr firstRow="1" firstCol="1" bandRow="1"/>
              <a:tblGrid>
                <a:gridCol w="848843"/>
                <a:gridCol w="1015346"/>
                <a:gridCol w="1076030"/>
                <a:gridCol w="1813616"/>
                <a:gridCol w="1864188"/>
                <a:gridCol w="1102485"/>
              </a:tblGrid>
              <a:tr h="508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Nr.crt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containere</a:t>
                      </a:r>
                      <a:endParaRPr lang="ro-R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substanțe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Incomp.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substanță- substanță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Incomp. substanță- container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Timp de execuție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24.45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Concluzii</a:t>
            </a:r>
            <a:endParaRPr lang="ro-RO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015" y="1220337"/>
            <a:ext cx="10375594" cy="474373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Programarea bazată pe constrângeri </a:t>
            </a:r>
            <a:r>
              <a:rPr lang="pt-BR" dirty="0" smtClean="0"/>
              <a:t>poate fi considerată o paradigma declarativă </a:t>
            </a:r>
            <a:r>
              <a:rPr lang="ro-RO" dirty="0" smtClean="0"/>
              <a:t>ce ajută la</a:t>
            </a:r>
            <a:r>
              <a:rPr lang="en-US" dirty="0" smtClean="0"/>
              <a:t> rezolvarea</a:t>
            </a:r>
            <a:r>
              <a:rPr lang="ro-RO" dirty="0" smtClean="0"/>
              <a:t> unor probleme dificile</a:t>
            </a:r>
            <a:r>
              <a:rPr lang="en-US" dirty="0" smtClean="0"/>
              <a:t> modelate ca instante CSP.</a:t>
            </a:r>
          </a:p>
          <a:p>
            <a:pPr algn="just"/>
            <a:r>
              <a:rPr lang="en-US" b="1" dirty="0"/>
              <a:t> </a:t>
            </a:r>
            <a:r>
              <a:rPr lang="ro-RO" dirty="0" smtClean="0"/>
              <a:t>Programarea bazată pe constrângeri oferă o modalitate </a:t>
            </a:r>
            <a:r>
              <a:rPr lang="en-US" dirty="0" smtClean="0"/>
              <a:t>optimizat</a:t>
            </a:r>
            <a:r>
              <a:rPr lang="ro-RO" dirty="0">
                <a:solidFill>
                  <a:prstClr val="black"/>
                </a:solidFill>
              </a:rPr>
              <a:t>ă</a:t>
            </a:r>
            <a:r>
              <a:rPr lang="ro-RO" dirty="0" smtClean="0"/>
              <a:t> de rezolvare a problemelor </a:t>
            </a:r>
            <a:r>
              <a:rPr lang="en-US" dirty="0" smtClean="0"/>
              <a:t>combinatoriale</a:t>
            </a:r>
            <a:r>
              <a:rPr lang="ro-RO" dirty="0" smtClean="0"/>
              <a:t>. </a:t>
            </a:r>
            <a:endParaRPr lang="en-US" dirty="0" smtClean="0"/>
          </a:p>
          <a:p>
            <a:pPr algn="just"/>
            <a:r>
              <a:rPr lang="ro-RO" dirty="0"/>
              <a:t> Platformele care oferă suport pentru această paradigmă sunt ușor de utilizat</a:t>
            </a:r>
            <a:r>
              <a:rPr lang="ro-RO" dirty="0" smtClean="0"/>
              <a:t>.</a:t>
            </a:r>
            <a:endParaRPr lang="en-US" dirty="0" smtClean="0"/>
          </a:p>
          <a:p>
            <a:pPr algn="just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4171"/>
            <a:ext cx="10018713" cy="1752599"/>
          </a:xfrm>
        </p:spPr>
        <p:txBody>
          <a:bodyPr/>
          <a:lstStyle/>
          <a:p>
            <a:r>
              <a:rPr lang="ro-RO" b="1" dirty="0"/>
              <a:t>Probleme</a:t>
            </a:r>
            <a:r>
              <a:rPr lang="en-US" b="1" dirty="0"/>
              <a:t> de </a:t>
            </a:r>
            <a:r>
              <a:rPr lang="ro-RO" b="1" dirty="0"/>
              <a:t>satisfacere</a:t>
            </a:r>
            <a:r>
              <a:rPr lang="en-US" b="1" dirty="0"/>
              <a:t> a </a:t>
            </a:r>
            <a:r>
              <a:rPr lang="ro-RO" b="1" dirty="0"/>
              <a:t>constrângerilor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253803"/>
                <a:ext cx="10018713" cy="34648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o-RO" sz="3200" b="1" dirty="0" smtClean="0"/>
                  <a:t>Definiţia </a:t>
                </a:r>
                <a:r>
                  <a:rPr lang="ro-RO" sz="3200" b="1" dirty="0"/>
                  <a:t>unei probleme </a:t>
                </a:r>
                <a:r>
                  <a:rPr lang="ro-RO" sz="3200" b="1" dirty="0" smtClean="0"/>
                  <a:t>CSP</a:t>
                </a: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algn="just"/>
                <a:r>
                  <a:rPr lang="ro-RO" dirty="0" smtClean="0"/>
                  <a:t>O problemă de satisfacere a constrângerilor (CSP) este alcatuita din:</a:t>
                </a:r>
              </a:p>
              <a:p>
                <a:pPr lvl="1" algn="just"/>
                <a:r>
                  <a:rPr lang="ro-RO" dirty="0" smtClean="0"/>
                  <a:t> </a:t>
                </a:r>
                <a:r>
                  <a:rPr lang="ro-RO" dirty="0"/>
                  <a:t>o mulţime finită de </a:t>
                </a:r>
                <a:r>
                  <a:rPr lang="ro-RO" dirty="0" smtClean="0"/>
                  <a:t>variabile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o-RO" dirty="0"/>
              </a:p>
              <a:p>
                <a:pPr lvl="1" algn="just"/>
                <a:r>
                  <a:rPr lang="ro-RO" dirty="0" smtClean="0"/>
                  <a:t> o mulțime de valori finită, numită si domeniul variabilei,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 smtClean="0"/>
                  <a:t> pentru fiecare variabilă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 smtClean="0"/>
                  <a:t>;</a:t>
                </a:r>
              </a:p>
              <a:p>
                <a:pPr lvl="1" algn="just"/>
                <a:r>
                  <a:rPr lang="ro-RO" dirty="0" smtClean="0"/>
                  <a:t> </a:t>
                </a:r>
                <a:r>
                  <a:rPr lang="ro-RO" dirty="0"/>
                  <a:t>o mulţime finită de constrângeri, definite asupra valorilor pe care le poate lua fiecare variabilă</a:t>
                </a:r>
                <a:r>
                  <a:rPr lang="ro-RO" dirty="0" smtClean="0"/>
                  <a:t>;</a:t>
                </a:r>
                <a:endParaRPr lang="en-US" dirty="0" smtClean="0"/>
              </a:p>
              <a:p>
                <a:pPr algn="just"/>
                <a:r>
                  <a:rPr lang="ro-RO" dirty="0" smtClean="0"/>
                  <a:t>Soluția </a:t>
                </a:r>
                <a:r>
                  <a:rPr lang="ro-RO" dirty="0"/>
                  <a:t>unei probleme CSP este reprezentată de atribuirea unei valori fiecărei variabile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253803"/>
                <a:ext cx="10018713" cy="3464826"/>
              </a:xfrm>
              <a:blipFill rotWithShape="0">
                <a:blip r:embed="rId2"/>
                <a:stretch>
                  <a:fillRect l="-1399" t="-3873" r="-730" b="-316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3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b="1" dirty="0" smtClean="0"/>
              <a:t>Exemplu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The Propositional Satisfiability Problem (SAT) </a:t>
            </a:r>
            <a:endParaRPr lang="ro-R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0664"/>
            <a:ext cx="10018713" cy="3124201"/>
          </a:xfrm>
        </p:spPr>
        <p:txBody>
          <a:bodyPr/>
          <a:lstStyle/>
          <a:p>
            <a:r>
              <a:rPr lang="ro-RO" dirty="0"/>
              <a:t>O formulă în logica propozițională conține doar variabile booleene.</a:t>
            </a:r>
          </a:p>
          <a:p>
            <a:pPr lvl="1"/>
            <a:r>
              <a:rPr lang="ro-RO" dirty="0" smtClean="0"/>
              <a:t>Notație</a:t>
            </a:r>
            <a:r>
              <a:rPr lang="ro-RO" dirty="0"/>
              <a:t>: 𝑥 pentru 𝑋=𝑡𝑟𝑢𝑒 si ¬𝑥 pentru 𝑋=𝑓𝑎𝑙𝑠𝑒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Literali: 𝑥,¬𝑥</a:t>
            </a:r>
          </a:p>
          <a:p>
            <a:r>
              <a:rPr lang="ro-RO" dirty="0" smtClean="0"/>
              <a:t>Formula </a:t>
            </a:r>
            <a:r>
              <a:rPr lang="ro-RO" dirty="0"/>
              <a:t>se află în forma normal conjunctivă (CNF): conjuncție de clause (disjuncție de literali)</a:t>
            </a:r>
          </a:p>
          <a:p>
            <a:pPr lvl="1"/>
            <a:r>
              <a:rPr lang="ro-RO" dirty="0" smtClean="0"/>
              <a:t>Ex</a:t>
            </a:r>
            <a:r>
              <a:rPr lang="ro-RO" dirty="0"/>
              <a:t>.: 𝐹=(𝑥1∨𝑥2∨𝑥3)∧(¬𝑥1∨¬𝑥2∨¬𝑥3)∧ (¬𝑥1∨¬𝑥2∨𝑥3)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7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The Propositional Satisfiability Problem (SAT) </a:t>
            </a:r>
            <a:endParaRPr lang="ro-R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15167"/>
                <a:ext cx="10018713" cy="38765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o-RO" dirty="0" smtClean="0"/>
                  <a:t>Se scrie formula F ca o instanță CSP:</a:t>
                </a:r>
                <a:endParaRPr lang="ro-RO" sz="2000" dirty="0"/>
              </a:p>
              <a:p>
                <a:pPr lvl="2"/>
                <a:r>
                  <a:rPr lang="ro-RO" dirty="0"/>
                  <a:t>3 variabile: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</m:oMath>
                </a14:m>
                <a:endParaRPr lang="ro-RO" sz="1600" dirty="0"/>
              </a:p>
              <a:p>
                <a:pPr lvl="2"/>
                <a:r>
                  <a:rPr lang="ro-RO" dirty="0"/>
                  <a:t>Domenii: pentru fiecare variabilă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2"/>
                <a:r>
                  <a:rPr lang="ro-RO" dirty="0"/>
                  <a:t>Constrângeri (clauze):</a:t>
                </a:r>
                <a:endParaRPr lang="ro-RO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r>
                  <a:rPr lang="ro-RO" dirty="0"/>
                  <a:t>O soluție ar fi: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 smtClean="0"/>
              </a:p>
              <a:p>
                <a:r>
                  <a:rPr lang="ro-RO" sz="2000" dirty="0" smtClean="0"/>
                  <a:t>Problema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SAT </a:t>
                </a:r>
                <a:r>
                  <a:rPr lang="ro-RO" sz="2000" dirty="0"/>
                  <a:t>a fost prima problemă ce a fost arătată că este </a:t>
                </a:r>
                <a:r>
                  <a:rPr lang="ro-RO" sz="2000" dirty="0" smtClean="0"/>
                  <a:t>NP-Completă.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 </a:t>
                </a:r>
                <a:r>
                  <a:rPr lang="ro-RO" sz="2000" dirty="0"/>
                  <a:t>Aceasta este una dintre cele mai importante probleme din domeniul informaticii teoretice. </a:t>
                </a: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15167"/>
                <a:ext cx="10018713" cy="3876540"/>
              </a:xfrm>
              <a:blipFill rotWithShape="0">
                <a:blip r:embed="rId2"/>
                <a:stretch>
                  <a:fillRect l="-1338" t="-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2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301172"/>
            <a:ext cx="10018713" cy="1752599"/>
          </a:xfrm>
        </p:spPr>
        <p:txBody>
          <a:bodyPr>
            <a:normAutofit/>
          </a:bodyPr>
          <a:lstStyle/>
          <a:p>
            <a:r>
              <a:rPr lang="ro-RO" sz="4400" b="1" dirty="0"/>
              <a:t>Programarea bazată pe constrângeri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567" y="1944912"/>
            <a:ext cx="10278198" cy="4049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1.</a:t>
            </a:r>
            <a:r>
              <a:rPr lang="ro-RO" sz="2800" b="1" dirty="0" smtClean="0"/>
              <a:t>Ce </a:t>
            </a:r>
            <a:r>
              <a:rPr lang="ro-RO" sz="2800" b="1" dirty="0"/>
              <a:t>este programarea </a:t>
            </a:r>
            <a:r>
              <a:rPr lang="ro-RO" sz="2800" b="1" dirty="0" smtClean="0"/>
              <a:t>bazată </a:t>
            </a:r>
            <a:r>
              <a:rPr lang="ro-RO" sz="2800" b="1" dirty="0"/>
              <a:t>pe constrângeri</a:t>
            </a:r>
            <a:r>
              <a:rPr lang="ro-RO" sz="2800" b="1" dirty="0" smtClean="0"/>
              <a:t>?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 algn="just">
              <a:buNone/>
            </a:pPr>
            <a:r>
              <a:rPr lang="ro-RO" sz="2800" dirty="0" smtClean="0"/>
              <a:t>Programarea </a:t>
            </a:r>
            <a:r>
              <a:rPr lang="ro-RO" sz="2800" dirty="0"/>
              <a:t>bazată pe constrângeri poate fi privită ca o paradigmă de programare ce constă în găsirea unei soluții la o problemă de către un calculator, atunci când acesta primește problema ca un asamblu de constrângeri</a:t>
            </a:r>
            <a:r>
              <a:rPr lang="ro-RO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o-RO" sz="2800" dirty="0"/>
              <a:t>Rezolvarea unei probleme CSP folosind programarea bazată pe constrângeri presupune îmbinarea tehnicilor următoare: 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Propagarea constrângerilor; </a:t>
            </a:r>
          </a:p>
          <a:p>
            <a:pPr lvl="1"/>
            <a:r>
              <a:rPr lang="ro-RO" dirty="0" smtClean="0"/>
              <a:t>Căutarea </a:t>
            </a:r>
            <a:r>
              <a:rPr lang="ro-RO" dirty="0"/>
              <a:t>sistematică: Backtracking; </a:t>
            </a:r>
          </a:p>
          <a:p>
            <a:pPr lvl="1"/>
            <a:r>
              <a:rPr lang="ro-RO" dirty="0" smtClean="0"/>
              <a:t>Tehnici </a:t>
            </a:r>
            <a:r>
              <a:rPr lang="ro-RO" dirty="0"/>
              <a:t>de consistență;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3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3909"/>
            <a:ext cx="10018713" cy="1752599"/>
          </a:xfrm>
        </p:spPr>
        <p:txBody>
          <a:bodyPr>
            <a:normAutofit/>
          </a:bodyPr>
          <a:lstStyle/>
          <a:p>
            <a:r>
              <a:rPr lang="ro-RO" sz="4400" b="1" dirty="0"/>
              <a:t>Programarea bazată pe constrângeri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58056"/>
                <a:ext cx="10208926" cy="4807527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2800" b="1" dirty="0"/>
                  <a:t>2.Tehnici de consistență </a:t>
                </a:r>
                <a:r>
                  <a:rPr lang="en-US" sz="2800" b="1" dirty="0" smtClean="0"/>
                  <a:t>:</a:t>
                </a:r>
                <a:r>
                  <a:rPr lang="ro-RO" sz="2800" b="1" dirty="0"/>
                  <a:t>Consistența arcului</a:t>
                </a:r>
                <a:endParaRPr lang="en-US" sz="2800" b="1" dirty="0" smtClean="0"/>
              </a:p>
              <a:p>
                <a:pPr marL="0" indent="0" algn="just">
                  <a:buNone/>
                </a:pPr>
                <a:r>
                  <a:rPr lang="ro-RO" b="1" dirty="0" smtClean="0"/>
                  <a:t>Definiti</a:t>
                </a:r>
                <a:r>
                  <a:rPr lang="en-US" b="1" dirty="0" smtClean="0"/>
                  <a:t>e</a:t>
                </a:r>
                <a:endParaRPr lang="ro-RO" dirty="0"/>
              </a:p>
              <a:p>
                <a:pPr algn="just"/>
                <a:r>
                  <a:rPr lang="ro-RO" dirty="0"/>
                  <a:t>Fie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>
                        <a:latin typeface="Cambria Math" panose="02040503050406030204" pitchFamily="18" charset="0"/>
                      </a:rPr>
                      <m:t>=(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𝑋</m:t>
                    </m:r>
                    <m:r>
                      <a:rPr lang="ro-RO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𝐷</m:t>
                    </m:r>
                    <m:r>
                      <a:rPr lang="ro-RO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>
                        <a:latin typeface="Cambria Math" panose="02040503050406030204" pitchFamily="18" charset="0"/>
                      </a:rPr>
                      <m:t>𝐶</m:t>
                    </m:r>
                    <m:r>
                      <a:rPr lang="ro-RO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/>
                  <a:t> o problema CSP (binara)</a:t>
                </a:r>
                <a:r>
                  <a:rPr lang="ro-RO" sz="1900" b="1" dirty="0"/>
                  <a:t>	 </a:t>
                </a:r>
                <a:endParaRPr lang="ro-RO" sz="1900" dirty="0" smtClean="0"/>
              </a:p>
              <a:p>
                <a:pPr algn="just"/>
                <a:r>
                  <a:rPr lang="ro-RO" dirty="0"/>
                  <a:t>Valoarea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i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dirty="0"/>
                  <a:t> a variabilei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ro-RO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ro-RO" dirty="0"/>
                  <a:t> este arc-consistenta cu privire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o-RO" dirty="0"/>
                  <a:t> dacă există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ro-RO" i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o-RO" dirty="0"/>
                  <a:t> astfel încat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ro-RO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o-RO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ro-RO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o-RO" i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ro-RO" dirty="0"/>
              </a:p>
              <a:p>
                <a:pPr algn="just"/>
                <a:r>
                  <a:rPr lang="ro-RO" dirty="0"/>
                  <a:t>Atunci arc-consistenta poate fi definită astfel: </a:t>
                </a:r>
              </a:p>
              <a:p>
                <a:pPr lvl="2" algn="just"/>
                <a:r>
                  <a:rPr lang="ro-RO" dirty="0"/>
                  <a:t>Variabila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o-RO" dirty="0"/>
                  <a:t> este arc-consistenta cu privire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o-RO" dirty="0"/>
                  <a:t> dacă toate valorile din domeniul său sunt </a:t>
                </a:r>
                <a:r>
                  <a:rPr lang="ro-RO" dirty="0" smtClean="0"/>
                  <a:t>arc-consistente </a:t>
                </a:r>
                <a:r>
                  <a:rPr lang="ro-RO" dirty="0"/>
                  <a:t>cu privire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o-RO" dirty="0"/>
              </a:p>
              <a:p>
                <a:pPr lvl="2" algn="just"/>
                <a:r>
                  <a:rPr lang="ro-RO" dirty="0"/>
                  <a:t>Constrângerea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este arc-consistenta 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este arc-consistenta cu privire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o-RO" dirty="0"/>
                  <a:t> si invers </a:t>
                </a:r>
              </a:p>
              <a:p>
                <a:pPr lvl="2" algn="just"/>
                <a:r>
                  <a:rPr lang="ro-RO" dirty="0"/>
                  <a:t>O problemă CSP este arc-consistenta dacă toate constrângerile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o-RO" dirty="0"/>
                  <a:t> sunt arc- consistente</a:t>
                </a:r>
              </a:p>
              <a:p>
                <a:pPr marL="0" indent="0">
                  <a:buNone/>
                </a:pPr>
                <a:r>
                  <a:rPr lang="ro-RO" dirty="0" smtClean="0"/>
                  <a:t> </a:t>
                </a:r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58056"/>
                <a:ext cx="10208926" cy="4807527"/>
              </a:xfrm>
              <a:blipFill rotWithShape="0">
                <a:blip r:embed="rId2"/>
                <a:stretch>
                  <a:fillRect l="-1313" t="-760" r="-41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5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Algoritmul AC-3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8</a:t>
            </a:fld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329004"/>
            <a:ext cx="6288426" cy="2333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62" y="2353681"/>
            <a:ext cx="3599489" cy="23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79" y="402466"/>
            <a:ext cx="2340714" cy="640724"/>
          </a:xfrm>
        </p:spPr>
        <p:txBody>
          <a:bodyPr>
            <a:normAutofit fontScale="90000"/>
          </a:bodyPr>
          <a:lstStyle/>
          <a:p>
            <a:pPr algn="l"/>
            <a:r>
              <a:rPr lang="ro-RO" dirty="0" smtClean="0"/>
              <a:t>Exemplu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0388" y="1043190"/>
                <a:ext cx="6371801" cy="2123942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Fie problema CSP, cu variabilele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o-RO" dirty="0"/>
                  <a:t> unde: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0,2,3</m:t>
                        </m:r>
                      </m:e>
                    </m:d>
                  </m:oMath>
                </a14:m>
                <a:endParaRPr lang="ro-R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0388" y="1043190"/>
                <a:ext cx="6371801" cy="2123942"/>
              </a:xfrm>
              <a:blipFill rotWithShape="0">
                <a:blip r:embed="rId2"/>
                <a:stretch>
                  <a:fillRect l="-2390" t="-544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9</a:t>
            </a:fld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18" y="2650722"/>
            <a:ext cx="2302014" cy="1762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39" y="2650722"/>
            <a:ext cx="2162805" cy="1762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7" y="2650722"/>
            <a:ext cx="2713649" cy="1762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94" y="4613935"/>
            <a:ext cx="2477981" cy="1902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83" y="4580556"/>
            <a:ext cx="2503058" cy="1935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49" y="4689328"/>
            <a:ext cx="2680844" cy="18195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95851" y="4118750"/>
            <a:ext cx="80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Fig.1</a:t>
            </a:r>
            <a:endParaRPr lang="ro-RO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8539" y="4118750"/>
            <a:ext cx="63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Fig.2</a:t>
            </a:r>
            <a:endParaRPr lang="ro-RO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826847" y="4043760"/>
            <a:ext cx="87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Fig.3</a:t>
            </a:r>
            <a:endParaRPr lang="ro-RO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2296" y="6232256"/>
            <a:ext cx="73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Fig.4</a:t>
            </a:r>
            <a:endParaRPr lang="ro-RO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5585" y="6146190"/>
            <a:ext cx="79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Fig.5</a:t>
            </a:r>
            <a:endParaRPr lang="ro-RO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71564" y="6146190"/>
            <a:ext cx="77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Fig.6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5119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719</TotalTime>
  <Words>878</Words>
  <Application>Microsoft Office PowerPoint</Application>
  <PresentationFormat>Widescreen</PresentationFormat>
  <Paragraphs>269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Times New Roman</vt:lpstr>
      <vt:lpstr>Parallax</vt:lpstr>
      <vt:lpstr> LUCRARE DE LICENŢĂ Utilizarea programării bazate pe constrângeri în încărcarea containerelor</vt:lpstr>
      <vt:lpstr>Cuprins</vt:lpstr>
      <vt:lpstr>Probleme de satisfacere a constrângerilor</vt:lpstr>
      <vt:lpstr>Exemplu   The Propositional Satisfiability Problem (SAT) </vt:lpstr>
      <vt:lpstr>The Propositional Satisfiability Problem (SAT) </vt:lpstr>
      <vt:lpstr>Programarea bazată pe constrângeri</vt:lpstr>
      <vt:lpstr>Programarea bazată pe constrângeri</vt:lpstr>
      <vt:lpstr>Algoritmul AC-3</vt:lpstr>
      <vt:lpstr>Exemplu</vt:lpstr>
      <vt:lpstr>Programarea bazată pe constrângeri </vt:lpstr>
      <vt:lpstr>Programarea bazată pe constrângeri</vt:lpstr>
      <vt:lpstr>Programarea bazată pe constrângeri</vt:lpstr>
      <vt:lpstr>Programarea bazată pe constrângeri</vt:lpstr>
      <vt:lpstr>CHOCO SOLVER</vt:lpstr>
      <vt:lpstr>Aplicație practică </vt:lpstr>
      <vt:lpstr>Aplicație practică </vt:lpstr>
      <vt:lpstr>Aplicație practică </vt:lpstr>
      <vt:lpstr>Aplicație practică . Exemplu</vt:lpstr>
      <vt:lpstr>Aplicație practică . Exemplu</vt:lpstr>
      <vt:lpstr>Aplicație practică. Modelul Choco</vt:lpstr>
      <vt:lpstr>Aplicație practică. Modelul Choco</vt:lpstr>
      <vt:lpstr>Aplicație practică. Modelul Choco</vt:lpstr>
      <vt:lpstr>Aplicație practică - rulare</vt:lpstr>
      <vt:lpstr>Aplicație practică – rezultate experimentale</vt:lpstr>
      <vt:lpstr>Concluzii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</dc:creator>
  <cp:lastModifiedBy>Andreea</cp:lastModifiedBy>
  <cp:revision>51</cp:revision>
  <dcterms:created xsi:type="dcterms:W3CDTF">2019-02-05T13:22:33Z</dcterms:created>
  <dcterms:modified xsi:type="dcterms:W3CDTF">2019-02-10T16:27:39Z</dcterms:modified>
</cp:coreProperties>
</file>