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4"/>
  </p:sldMasterIdLst>
  <p:notesMasterIdLst>
    <p:notesMasterId r:id="rId33"/>
  </p:notesMasterIdLst>
  <p:handoutMasterIdLst>
    <p:handoutMasterId r:id="rId34"/>
  </p:handoutMasterIdLst>
  <p:sldIdLst>
    <p:sldId id="256" r:id="rId5"/>
    <p:sldId id="257" r:id="rId6"/>
    <p:sldId id="330" r:id="rId7"/>
    <p:sldId id="331" r:id="rId8"/>
    <p:sldId id="352" r:id="rId9"/>
    <p:sldId id="349" r:id="rId10"/>
    <p:sldId id="332" r:id="rId11"/>
    <p:sldId id="333" r:id="rId12"/>
    <p:sldId id="334" r:id="rId13"/>
    <p:sldId id="335" r:id="rId14"/>
    <p:sldId id="353" r:id="rId15"/>
    <p:sldId id="348" r:id="rId16"/>
    <p:sldId id="336" r:id="rId17"/>
    <p:sldId id="337" r:id="rId18"/>
    <p:sldId id="338" r:id="rId19"/>
    <p:sldId id="339" r:id="rId20"/>
    <p:sldId id="354" r:id="rId21"/>
    <p:sldId id="350" r:id="rId22"/>
    <p:sldId id="340" r:id="rId23"/>
    <p:sldId id="341" r:id="rId24"/>
    <p:sldId id="342" r:id="rId25"/>
    <p:sldId id="343" r:id="rId26"/>
    <p:sldId id="355" r:id="rId27"/>
    <p:sldId id="351" r:id="rId28"/>
    <p:sldId id="345" r:id="rId29"/>
    <p:sldId id="344" r:id="rId30"/>
    <p:sldId id="347" r:id="rId31"/>
    <p:sldId id="346" r:id="rId32"/>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9" autoAdjust="0"/>
    <p:restoredTop sz="93673" autoAdjust="0"/>
  </p:normalViewPr>
  <p:slideViewPr>
    <p:cSldViewPr snapToGrid="0">
      <p:cViewPr varScale="1">
        <p:scale>
          <a:sx n="119" d="100"/>
          <a:sy n="119" d="100"/>
        </p:scale>
        <p:origin x="216"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4092" y="77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65ECB7B-2E2D-493A-9320-04640C44B7BB}" type="datetime1">
              <a:rPr lang="en-GB" smtClean="0"/>
              <a:t>14/01/2023</a:t>
            </a:fld>
            <a:endParaRPr lang="en-GB"/>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55657-0A12-495F-9FFA-D8F7554E7C39}" type="slidenum">
              <a:rPr lang="en-GB" smtClean="0"/>
              <a:t>‹#›</a:t>
            </a:fld>
            <a:endParaRPr lang="en-GB"/>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512AE54-B054-4695-BDD4-76EBCD4DB2EC}" type="datetime1">
              <a:rPr lang="en-GB" noProof="0" smtClean="0"/>
              <a:t>14/01/2023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2780FBB-F712-42E7-8C2F-226D98798B3F}" type="slidenum">
              <a:rPr lang="en-GB" noProof="0" smtClean="0"/>
              <a:t>‹#›</a:t>
            </a:fld>
            <a:endParaRPr lang="en-GB" noProof="0"/>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E2780FBB-F712-42E7-8C2F-226D98798B3F}" type="slidenum">
              <a:rPr lang="en-GB" smtClean="0"/>
              <a:t>1</a:t>
            </a:fld>
            <a:endParaRPr lang="en-GB"/>
          </a:p>
        </p:txBody>
      </p:sp>
    </p:spTree>
    <p:extLst>
      <p:ext uri="{BB962C8B-B14F-4D97-AF65-F5344CB8AC3E}">
        <p14:creationId xmlns:p14="http://schemas.microsoft.com/office/powerpoint/2010/main" val="284357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E2780FBB-F712-42E7-8C2F-226D98798B3F}" type="slidenum">
              <a:rPr lang="en-GB" smtClean="0"/>
              <a:t>2</a:t>
            </a:fld>
            <a:endParaRPr lang="en-GB"/>
          </a:p>
        </p:txBody>
      </p:sp>
    </p:spTree>
    <p:extLst>
      <p:ext uri="{BB962C8B-B14F-4D97-AF65-F5344CB8AC3E}">
        <p14:creationId xmlns:p14="http://schemas.microsoft.com/office/powerpoint/2010/main" val="310641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E2780FBB-F712-42E7-8C2F-226D98798B3F}" type="slidenum">
              <a:rPr lang="en-GB" smtClean="0"/>
              <a:t>3</a:t>
            </a:fld>
            <a:endParaRPr lang="en-GB"/>
          </a:p>
        </p:txBody>
      </p:sp>
    </p:spTree>
    <p:extLst>
      <p:ext uri="{BB962C8B-B14F-4D97-AF65-F5344CB8AC3E}">
        <p14:creationId xmlns:p14="http://schemas.microsoft.com/office/powerpoint/2010/main" val="1410386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pPr rtl="0"/>
            <a:fld id="{E2780FBB-F712-42E7-8C2F-226D98798B3F}" type="slidenum">
              <a:rPr lang="en-GB" noProof="0" smtClean="0"/>
              <a:t>5</a:t>
            </a:fld>
            <a:endParaRPr lang="en-GB" noProof="0"/>
          </a:p>
        </p:txBody>
      </p:sp>
    </p:spTree>
    <p:extLst>
      <p:ext uri="{BB962C8B-B14F-4D97-AF65-F5344CB8AC3E}">
        <p14:creationId xmlns:p14="http://schemas.microsoft.com/office/powerpoint/2010/main" val="226546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pPr rtl="0"/>
            <a:fld id="{E2780FBB-F712-42E7-8C2F-226D98798B3F}" type="slidenum">
              <a:rPr lang="en-GB" noProof="0" smtClean="0"/>
              <a:t>11</a:t>
            </a:fld>
            <a:endParaRPr lang="en-GB" noProof="0"/>
          </a:p>
        </p:txBody>
      </p:sp>
    </p:spTree>
    <p:extLst>
      <p:ext uri="{BB962C8B-B14F-4D97-AF65-F5344CB8AC3E}">
        <p14:creationId xmlns:p14="http://schemas.microsoft.com/office/powerpoint/2010/main" val="1882654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rtlCol="0"/>
          <a:lstStyle>
            <a:lvl1pPr algn="ctr">
              <a:defRPr>
                <a:solidFill>
                  <a:schemeClr val="bg1"/>
                </a:solidFill>
              </a:defRPr>
            </a:lvl1pPr>
          </a:lstStyle>
          <a:p>
            <a:pPr rtl="0"/>
            <a:endParaRPr lang="en-GB" noProof="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rtlCol="0">
            <a:normAutofit/>
          </a:bodyPr>
          <a:lstStyle>
            <a:lvl1pPr marL="0" indent="0" algn="ctr">
              <a:buNone/>
              <a:defRPr sz="2800">
                <a:solidFill>
                  <a:schemeClr val="bg1"/>
                </a:solidFill>
                <a:effectLst/>
                <a:latin typeface="+mn-lt"/>
              </a:defRPr>
            </a:lvl1pPr>
          </a:lstStyle>
          <a:p>
            <a:pPr lvl="0" rtl="0"/>
            <a:r>
              <a:rPr lang="en-GB" noProof="0"/>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en-GB" noProof="0"/>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en-GB" noProof="0"/>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rtlCol="0" anchor="b">
            <a:normAutofit/>
          </a:bodyPr>
          <a:lstStyle/>
          <a:p>
            <a:pPr rtl="0"/>
            <a:endParaRPr lang="en-GB" sz="4400" noProof="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rtlCol="0">
            <a:normAutofit/>
          </a:bodyPr>
          <a:lstStyle>
            <a:lvl1pPr marL="0" indent="0">
              <a:buNone/>
              <a:defRPr sz="2200"/>
            </a:lvl1pPr>
          </a:lstStyle>
          <a:p>
            <a:pPr marL="228600" indent="-228600" rtl="0"/>
            <a:endParaRPr lang="en-GB" sz="2000" noProof="0">
              <a:solidFill>
                <a:schemeClr val="tx2">
                  <a:alpha val="60000"/>
                </a:schemeClr>
              </a:solidFill>
            </a:endParaRP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BFBE2A0A-F5C4-4D37-83C3-240D6AF00C46}" type="datetime1">
              <a:rPr lang="en-GB" noProof="0" smtClean="0">
                <a:solidFill>
                  <a:schemeClr val="tx2">
                    <a:alpha val="60000"/>
                  </a:schemeClr>
                </a:solidFill>
              </a:rPr>
              <a:t>14/01/2023</a:t>
            </a:fld>
            <a:endParaRPr lang="en-GB" noProof="0"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solidFill>
                  <a:schemeClr val="tx2">
                    <a:alpha val="60000"/>
                  </a:schemeClr>
                </a:solidFill>
              </a:rPr>
              <a:t>Sample footer text</a:t>
            </a: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28844951-7827-47D4-8276-7DDE1FA7D85A}" type="slidenum">
              <a:rPr lang="en-GB" noProof="0" smtClean="0">
                <a:solidFill>
                  <a:schemeClr val="tx2">
                    <a:alpha val="60000"/>
                  </a:schemeClr>
                </a:solidFill>
              </a:rPr>
              <a:pPr/>
              <a:t>‹#›</a:t>
            </a:fld>
            <a:endParaRPr lang="en-GB" noProof="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rtlCol="0"/>
          <a:lstStyle/>
          <a:p>
            <a:pPr rtl="0"/>
            <a:endParaRPr lang="en-GB" noProof="0"/>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rtlCol="0"/>
          <a:lstStyle/>
          <a:p>
            <a:pPr rtl="0"/>
            <a:endParaRPr lang="en-GB" noProof="0"/>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rtlCol="0" anchor="t">
            <a:normAutofit/>
          </a:bodyPr>
          <a:lstStyle/>
          <a:p>
            <a:pPr rtl="0"/>
            <a:endParaRPr lang="en-GB" sz="4400" noProof="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rtlCol="0"/>
          <a:lstStyle/>
          <a:p>
            <a:pPr rtl="0"/>
            <a:endParaRPr lang="en-GB" noProof="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rtlCol="0" anchor="t">
            <a:normAutofit/>
          </a:bodyPr>
          <a:lstStyle>
            <a:lvl1pPr marL="0" indent="0">
              <a:buNone/>
              <a:defRPr sz="2800"/>
            </a:lvl1pPr>
          </a:lstStyle>
          <a:p>
            <a:pPr marL="228600" indent="-228600" rtl="0"/>
            <a:endParaRPr lang="en-GB" sz="1800" noProof="0">
              <a:solidFill>
                <a:schemeClr val="tx2">
                  <a:alpha val="60000"/>
                </a:schemeClr>
              </a:solidFill>
            </a:endParaRP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rtlCol="0"/>
          <a:lstStyle/>
          <a:p>
            <a:pPr rtl="0"/>
            <a:r>
              <a:rPr lang="en-GB" noProof="0"/>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en-GB" noProof="0"/>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en-GB" noProof="0"/>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en-GB" noProof="0"/>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rtlCol="0" anchor="b"/>
          <a:lstStyle>
            <a:lvl1pPr algn="ctr">
              <a:defRPr sz="5400"/>
            </a:lvl1pPr>
          </a:lstStyle>
          <a:p>
            <a:pPr rtl="0"/>
            <a:r>
              <a:rPr lang="en-GB" noProof="0"/>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rtlCol="0"/>
          <a:lstStyle/>
          <a:p>
            <a:pPr rtl="0"/>
            <a:r>
              <a:rPr lang="en-GB" noProof="0"/>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rtlCol="0" anchor="b"/>
          <a:lstStyle>
            <a:lvl1pPr>
              <a:defRPr sz="5400"/>
            </a:lvl1pPr>
          </a:lstStyle>
          <a:p>
            <a:pPr rtl="0"/>
            <a:r>
              <a:rPr lang="en-GB" noProof="0"/>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rtlCol="0"/>
          <a:lstStyle/>
          <a:p>
            <a:pPr rtl="0"/>
            <a:r>
              <a:rPr lang="en-GB" noProof="0"/>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rtlCol="0"/>
          <a:lstStyle>
            <a:lvl1pPr>
              <a:defRPr sz="48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rtlCol="0"/>
          <a:lstStyle/>
          <a:p>
            <a:pPr rtl="0"/>
            <a:r>
              <a:rPr lang="en-GB" noProof="0"/>
              <a:t>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rtlCol="0"/>
          <a:lstStyle/>
          <a:p>
            <a:pPr rtl="0"/>
            <a:r>
              <a:rPr lang="en-GB" noProof="0"/>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rtlCol="0"/>
          <a:lstStyle/>
          <a:p>
            <a:pPr rtl="0"/>
            <a:r>
              <a:rPr lang="en-GB" noProof="0"/>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rtlCol="0"/>
          <a:lstStyle/>
          <a:p>
            <a:pPr rtl="0"/>
            <a:r>
              <a:rPr lang="en-GB" noProof="0"/>
              <a:t>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rtlCol="0"/>
          <a:lstStyle/>
          <a:p>
            <a:pPr rtl="0"/>
            <a:r>
              <a:rPr lang="en-GB" noProof="0"/>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rtlCol="0"/>
          <a:lstStyle/>
          <a:p>
            <a:pPr rtl="0"/>
            <a:r>
              <a:rPr lang="en-GB" noProof="0"/>
              <a:t>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rtlCol="0"/>
          <a:lstStyle/>
          <a:p>
            <a:pPr rtl="0"/>
            <a:r>
              <a:rPr lang="en-GB" noProof="0"/>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rtlCol="0" anchor="t">
            <a:normAutofit/>
          </a:bodyPr>
          <a:lstStyle/>
          <a:p>
            <a:pPr rtl="0"/>
            <a:endParaRPr lang="en-GB" sz="4400" noProof="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rtlCol="0" anchor="t">
            <a:normAutofit/>
          </a:bodyPr>
          <a:lstStyle>
            <a:lvl1pPr marL="0" indent="0">
              <a:buNone/>
              <a:defRPr sz="2800"/>
            </a:lvl1pPr>
          </a:lstStyle>
          <a:p>
            <a:pPr marL="228600" indent="-228600" rtl="0"/>
            <a:endParaRPr lang="en-GB" sz="1800" noProof="0">
              <a:solidFill>
                <a:schemeClr val="tx2">
                  <a:alpha val="60000"/>
                </a:schemeClr>
              </a:solidFill>
            </a:endParaRP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rtlCol="0"/>
          <a:lstStyle/>
          <a:p>
            <a:pPr rtl="0"/>
            <a:endParaRPr lang="en-GB" noProof="0"/>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rtlCol="0"/>
          <a:lstStyle/>
          <a:p>
            <a:pPr rtl="0"/>
            <a:endParaRPr lang="en-GB" noProof="0"/>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rtlCol="0"/>
          <a:lstStyle/>
          <a:p>
            <a:pPr rtl="0"/>
            <a:endParaRPr lang="en-GB" noProof="0"/>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rtlCol="0"/>
          <a:lstStyle/>
          <a:p>
            <a:pPr rtl="0"/>
            <a:endParaRPr lang="en-GB" noProof="0"/>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en-GB" noProof="0"/>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en-GB" noProof="0"/>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rtlCol="0" anchor="b">
            <a:normAutofit/>
          </a:bodyPr>
          <a:lstStyle/>
          <a:p>
            <a:pPr rtl="0"/>
            <a:endParaRPr lang="en-GB" sz="4400" noProof="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rtlCol="0">
            <a:noAutofit/>
          </a:bodyPr>
          <a:lstStyle>
            <a:lvl1pPr marL="0" indent="0">
              <a:lnSpc>
                <a:spcPct val="100000"/>
              </a:lnSpc>
              <a:buNone/>
              <a:defRPr sz="2000"/>
            </a:lvl1pPr>
          </a:lstStyle>
          <a:p>
            <a:pPr marL="228600" indent="-228600" rtl="0"/>
            <a:endParaRPr lang="en-GB" sz="1800" noProof="0">
              <a:solidFill>
                <a:schemeClr val="tx2">
                  <a:alpha val="60000"/>
                </a:schemeClr>
              </a:solidFill>
            </a:endParaRP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rtlCol="0"/>
          <a:lstStyle>
            <a:lvl1pPr>
              <a:defRPr>
                <a:solidFill>
                  <a:schemeClr val="tx2">
                    <a:alpha val="60000"/>
                  </a:schemeClr>
                </a:solidFill>
              </a:defRPr>
            </a:lvl1pPr>
          </a:lstStyle>
          <a:p>
            <a:pPr rtl="0"/>
            <a:r>
              <a:rPr lang="en-GB" noProof="0"/>
              <a:t>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rtlCol="0"/>
          <a:lstStyle/>
          <a:p>
            <a:pPr rtl="0"/>
            <a:endParaRPr lang="en-GB" noProof="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rtlCol="0"/>
          <a:lstStyle/>
          <a:p>
            <a:pPr rtl="0"/>
            <a:endParaRPr lang="en-GB" noProof="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rtlCol="0"/>
          <a:lstStyle/>
          <a:p>
            <a:pPr rtl="0"/>
            <a:endParaRPr lang="en-GB" noProof="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rtlCol="0"/>
          <a:lstStyle>
            <a:lvl1pPr algn="l">
              <a:defRPr>
                <a:solidFill>
                  <a:schemeClr val="tx2">
                    <a:alpha val="60000"/>
                  </a:schemeClr>
                </a:solidFill>
              </a:defRPr>
            </a:lvl1pPr>
          </a:lstStyle>
          <a:p>
            <a:pPr rtl="0"/>
            <a:r>
              <a:rPr lang="en-GB" noProof="0"/>
              <a:t>SAMPLE FOOTER TEXT</a:t>
            </a:r>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rtlCol="0"/>
          <a:lstStyle>
            <a:lvl1pPr>
              <a:defRPr>
                <a:solidFill>
                  <a:schemeClr val="bg1"/>
                </a:solidFill>
              </a:defRPr>
            </a:lvl1pPr>
          </a:lstStyle>
          <a:p>
            <a:pPr algn="l" rtl="0"/>
            <a:endParaRPr lang="en-GB" noProof="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rtlCol="0"/>
          <a:lstStyle/>
          <a:p>
            <a:pPr rtl="0"/>
            <a:endParaRPr lang="en-GB" noProof="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rtlCol="0"/>
          <a:lstStyle/>
          <a:p>
            <a:pPr rtl="0"/>
            <a:endParaRPr lang="en-GB" noProof="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rtlCol="0">
            <a:normAutofit/>
          </a:bodyPr>
          <a:lstStyle>
            <a:lvl1pPr marL="0" indent="0">
              <a:buNone/>
              <a:defRPr sz="2800">
                <a:solidFill>
                  <a:schemeClr val="bg1"/>
                </a:solidFill>
                <a:latin typeface="+mn-lt"/>
              </a:defRPr>
            </a:lvl1pPr>
          </a:lstStyle>
          <a:p>
            <a:pPr lvl="0" rtl="0"/>
            <a:r>
              <a:rPr lang="en-GB" noProof="0"/>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rtlCol="0"/>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rtlCol="0"/>
          <a:lstStyle/>
          <a:p>
            <a:pPr rtl="0"/>
            <a:r>
              <a:rPr lang="en-GB" noProof="0"/>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rtlCol="0"/>
          <a:lstStyle/>
          <a:p>
            <a:pPr rtl="0"/>
            <a:endParaRPr lang="en-GB" noProof="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rtlCol="0" anchor="b" anchorCtr="0"/>
          <a:lstStyle>
            <a:lvl1pPr>
              <a:defRPr>
                <a:solidFill>
                  <a:schemeClr val="bg1"/>
                </a:solidFill>
                <a:effectLst>
                  <a:outerShdw blurRad="38100" dist="38100" dir="2700000" algn="tl">
                    <a:srgbClr val="000000">
                      <a:alpha val="43137"/>
                    </a:srgbClr>
                  </a:outerShdw>
                </a:effectLst>
              </a:defRPr>
            </a:lvl1pPr>
          </a:lstStyle>
          <a:p>
            <a:pPr rtl="0"/>
            <a:r>
              <a:rPr lang="en-GB" noProof="0"/>
              <a:t>Click to edit Master title style</a:t>
            </a:r>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rtlCol="0">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rtl="0"/>
            <a:r>
              <a:rPr lang="en-GB" noProof="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en-GB" noProof="0"/>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en-GB" noProof="0"/>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rtlCol="0"/>
          <a:lstStyle/>
          <a:p>
            <a:pPr rtl="0"/>
            <a:r>
              <a:rPr lang="en-GB" noProof="0"/>
              <a:t>Click to edit Master title style</a:t>
            </a:r>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rtlCol="0"/>
          <a:lstStyle/>
          <a:p>
            <a:pPr rtl="0"/>
            <a:endParaRPr lang="en-GB" noProof="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rtlCol="0"/>
          <a:lstStyle/>
          <a:p>
            <a:pPr rtl="0"/>
            <a:endParaRPr lang="en-GB" noProof="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rtlCol="0"/>
          <a:lstStyle/>
          <a:p>
            <a:pPr rtl="0"/>
            <a:endParaRPr lang="en-GB" noProof="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rtlCol="0"/>
          <a:lstStyle/>
          <a:p>
            <a:pPr rtl="0"/>
            <a:endParaRPr lang="en-GB" noProof="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en-GB" noProof="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en-GB" noProof="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en-GB" noProof="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en-GB" noProof="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en-GB" noProof="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en-GB" noProof="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en-GB" noProof="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en-GB" noProof="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rtlCol="0"/>
          <a:lstStyle/>
          <a:p>
            <a:pPr rtl="0"/>
            <a:r>
              <a:rPr lang="en-GB" noProof="0"/>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rtlCol="0">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rtlCol="0">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rtlCol="0"/>
          <a:lstStyle/>
          <a:p>
            <a:pPr rtl="0"/>
            <a:r>
              <a:rPr lang="en-GB" noProof="0"/>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rtlCol="0"/>
          <a:lstStyle/>
          <a:p>
            <a:pPr rtl="0"/>
            <a:r>
              <a:rPr lang="en-GB" noProof="0"/>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rtlCol="0"/>
          <a:lstStyle/>
          <a:p>
            <a:pPr rtl="0"/>
            <a:r>
              <a:rPr lang="en-GB" noProof="0"/>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rtlCol="0">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rtlCol="0">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rtlCol="0">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rtlCol="0"/>
          <a:lstStyle/>
          <a:p>
            <a:pPr rtl="0"/>
            <a:r>
              <a:rPr lang="en-GB" noProof="0"/>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rtlCol="0"/>
          <a:lstStyle/>
          <a:p>
            <a:pPr rtl="0"/>
            <a:r>
              <a:rPr lang="en-GB" noProof="0"/>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rtlCol="0"/>
          <a:lstStyle/>
          <a:p>
            <a:pPr rtl="0"/>
            <a:fld id="{28844951-7827-47D4-8276-7DDE1FA7D85A}" type="slidenum">
              <a:rPr lang="en-GB" noProof="0" smtClean="0"/>
              <a:t>‹#›</a:t>
            </a:fld>
            <a:endParaRPr lang="en-GB" noProof="0"/>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pPr rtl="0"/>
            <a:r>
              <a:rPr lang="en-GB" noProof="0"/>
              <a:t>20xx</a:t>
            </a:r>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pPr rtl="0"/>
            <a:r>
              <a:rPr lang="en-GB" noProof="0">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pPr rtl="0"/>
            <a:fld id="{28844951-7827-47D4-8276-7DDE1FA7D85A}" type="slidenum">
              <a:rPr lang="en-GB" noProof="0" smtClean="0"/>
              <a:pPr/>
              <a:t>‹#›</a:t>
            </a:fld>
            <a:endParaRPr lang="en-GB" noProof="0"/>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dt="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rtlCol="0" anchor="b" anchorCtr="0"/>
          <a:lstStyle/>
          <a:p>
            <a:pPr rtl="0"/>
            <a:r>
              <a:rPr lang="en-GB" dirty="0" err="1"/>
              <a:t>Bitonic</a:t>
            </a:r>
            <a:r>
              <a:rPr lang="en-GB" dirty="0"/>
              <a:t> Sort</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rtlCol="0"/>
          <a:lstStyle/>
          <a:p>
            <a:pPr rtl="0"/>
            <a:r>
              <a:rPr lang="en-GB" dirty="0"/>
              <a:t>Blaga Ana-Maria-</a:t>
            </a:r>
            <a:r>
              <a:rPr lang="en-GB" dirty="0" err="1"/>
              <a:t>Andreea</a:t>
            </a:r>
            <a:endParaRPr lang="en-GB" dirty="0"/>
          </a:p>
        </p:txBody>
      </p:sp>
    </p:spTree>
    <p:extLst>
      <p:ext uri="{BB962C8B-B14F-4D97-AF65-F5344CB8AC3E}">
        <p14:creationId xmlns:p14="http://schemas.microsoft.com/office/powerpoint/2010/main" val="703580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420E0EC-0411-65A8-6796-112562788391}"/>
              </a:ext>
            </a:extLst>
          </p:cNvPr>
          <p:cNvPicPr>
            <a:picLocks noChangeAspect="1"/>
          </p:cNvPicPr>
          <p:nvPr/>
        </p:nvPicPr>
        <p:blipFill>
          <a:blip r:embed="rId2"/>
          <a:stretch>
            <a:fillRect/>
          </a:stretch>
        </p:blipFill>
        <p:spPr>
          <a:xfrm>
            <a:off x="1193218" y="1312485"/>
            <a:ext cx="9805563" cy="4864478"/>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OpenMP – 4 Threads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10</a:t>
            </a:fld>
            <a:endParaRPr lang="en-GB" noProof="0"/>
          </a:p>
        </p:txBody>
      </p:sp>
    </p:spTree>
    <p:extLst>
      <p:ext uri="{BB962C8B-B14F-4D97-AF65-F5344CB8AC3E}">
        <p14:creationId xmlns:p14="http://schemas.microsoft.com/office/powerpoint/2010/main" val="1439779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Pthreads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11</a:t>
            </a:fld>
            <a:endParaRPr lang="en-GB" noProof="0"/>
          </a:p>
        </p:txBody>
      </p:sp>
      <p:sp>
        <p:nvSpPr>
          <p:cNvPr id="6" name="Content Placeholder 2">
            <a:extLst>
              <a:ext uri="{FF2B5EF4-FFF2-40B4-BE49-F238E27FC236}">
                <a16:creationId xmlns:a16="http://schemas.microsoft.com/office/drawing/2014/main" id="{7251A663-B2E6-955F-BB51-56B7639C4380}"/>
              </a:ext>
            </a:extLst>
          </p:cNvPr>
          <p:cNvSpPr>
            <a:spLocks noGrp="1"/>
          </p:cNvSpPr>
          <p:nvPr>
            <p:ph idx="1"/>
          </p:nvPr>
        </p:nvSpPr>
        <p:spPr>
          <a:xfrm>
            <a:off x="793556" y="1856955"/>
            <a:ext cx="6478614" cy="4572420"/>
          </a:xfrm>
        </p:spPr>
        <p:txBody>
          <a:bodyPr rtlCol="0">
            <a:normAutofit fontScale="70000" lnSpcReduction="20000"/>
          </a:bodyPr>
          <a:lstStyle/>
          <a:p>
            <a:pPr rtl="0"/>
            <a:r>
              <a:rPr lang="en-GB" dirty="0"/>
              <a:t>The innermost loop of the algorithm was parallelized using 1, 2, 3 and 4 threads.</a:t>
            </a:r>
          </a:p>
          <a:p>
            <a:pPr rtl="0"/>
            <a:r>
              <a:rPr lang="en-GB" dirty="0"/>
              <a:t>It managed to reduce by approximately half the execution time when using at least 2 threads.</a:t>
            </a:r>
          </a:p>
          <a:p>
            <a:pPr rtl="0"/>
            <a:r>
              <a:rPr lang="en-GB" dirty="0"/>
              <a:t>Required synchronization after the inner loop with a barrier in order to wait for all the threads to finish the respective loop execution.</a:t>
            </a:r>
          </a:p>
          <a:p>
            <a:pPr rtl="0"/>
            <a:r>
              <a:rPr lang="en-GB" dirty="0"/>
              <a:t>Extra memory was required for creating the Thread Structure which hosted the reference to the array, the array’s length, the barrier etc.</a:t>
            </a:r>
          </a:p>
          <a:p>
            <a:pPr rtl="0"/>
            <a:endParaRPr lang="en-GB" dirty="0"/>
          </a:p>
        </p:txBody>
      </p:sp>
      <p:pic>
        <p:nvPicPr>
          <p:cNvPr id="4" name="Picture 3" descr="Text&#10;&#10;Description automatically generated">
            <a:extLst>
              <a:ext uri="{FF2B5EF4-FFF2-40B4-BE49-F238E27FC236}">
                <a16:creationId xmlns:a16="http://schemas.microsoft.com/office/drawing/2014/main" id="{266A66E5-6F8A-A036-5D24-5672B6F36620}"/>
              </a:ext>
            </a:extLst>
          </p:cNvPr>
          <p:cNvPicPr>
            <a:picLocks noChangeAspect="1"/>
          </p:cNvPicPr>
          <p:nvPr/>
        </p:nvPicPr>
        <p:blipFill>
          <a:blip r:embed="rId3"/>
          <a:stretch>
            <a:fillRect/>
          </a:stretch>
        </p:blipFill>
        <p:spPr>
          <a:xfrm>
            <a:off x="7272170" y="505366"/>
            <a:ext cx="4378609" cy="5847267"/>
          </a:xfrm>
          <a:prstGeom prst="rect">
            <a:avLst/>
          </a:prstGeom>
        </p:spPr>
      </p:pic>
    </p:spTree>
    <p:extLst>
      <p:ext uri="{BB962C8B-B14F-4D97-AF65-F5344CB8AC3E}">
        <p14:creationId xmlns:p14="http://schemas.microsoft.com/office/powerpoint/2010/main" val="3918540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859CBE18-52F5-FA56-DEFF-6DE8B19292A9}"/>
              </a:ext>
            </a:extLst>
          </p:cNvPr>
          <p:cNvPicPr>
            <a:picLocks noChangeAspect="1"/>
          </p:cNvPicPr>
          <p:nvPr/>
        </p:nvPicPr>
        <p:blipFill>
          <a:blip r:embed="rId2"/>
          <a:stretch>
            <a:fillRect/>
          </a:stretch>
        </p:blipFill>
        <p:spPr>
          <a:xfrm>
            <a:off x="1312432" y="1430767"/>
            <a:ext cx="9567135" cy="4746196"/>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Pthreads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12</a:t>
            </a:fld>
            <a:endParaRPr lang="en-GB" noProof="0"/>
          </a:p>
        </p:txBody>
      </p:sp>
    </p:spTree>
    <p:extLst>
      <p:ext uri="{BB962C8B-B14F-4D97-AF65-F5344CB8AC3E}">
        <p14:creationId xmlns:p14="http://schemas.microsoft.com/office/powerpoint/2010/main" val="615892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259BECA4-10B7-F221-8D6C-128C302A1ACE}"/>
              </a:ext>
            </a:extLst>
          </p:cNvPr>
          <p:cNvPicPr>
            <a:picLocks noChangeAspect="1"/>
          </p:cNvPicPr>
          <p:nvPr/>
        </p:nvPicPr>
        <p:blipFill>
          <a:blip r:embed="rId2"/>
          <a:stretch>
            <a:fillRect/>
          </a:stretch>
        </p:blipFill>
        <p:spPr>
          <a:xfrm>
            <a:off x="1311205" y="1429550"/>
            <a:ext cx="9569589" cy="4747413"/>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Pthreads – 1 Thread</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13</a:t>
            </a:fld>
            <a:endParaRPr lang="en-GB" noProof="0"/>
          </a:p>
        </p:txBody>
      </p:sp>
    </p:spTree>
    <p:extLst>
      <p:ext uri="{BB962C8B-B14F-4D97-AF65-F5344CB8AC3E}">
        <p14:creationId xmlns:p14="http://schemas.microsoft.com/office/powerpoint/2010/main" val="3565663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03FB6E8D-9041-6AF5-DDD9-425DDE985495}"/>
              </a:ext>
            </a:extLst>
          </p:cNvPr>
          <p:cNvPicPr>
            <a:picLocks noChangeAspect="1"/>
          </p:cNvPicPr>
          <p:nvPr/>
        </p:nvPicPr>
        <p:blipFill>
          <a:blip r:embed="rId2"/>
          <a:stretch>
            <a:fillRect/>
          </a:stretch>
        </p:blipFill>
        <p:spPr>
          <a:xfrm>
            <a:off x="1317759" y="1436052"/>
            <a:ext cx="9556482" cy="4740911"/>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Pthreads – 2 Threads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14</a:t>
            </a:fld>
            <a:endParaRPr lang="en-GB" noProof="0"/>
          </a:p>
        </p:txBody>
      </p:sp>
    </p:spTree>
    <p:extLst>
      <p:ext uri="{BB962C8B-B14F-4D97-AF65-F5344CB8AC3E}">
        <p14:creationId xmlns:p14="http://schemas.microsoft.com/office/powerpoint/2010/main" val="1788628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7CAADE4D-1A37-A83A-4D29-27E6C1C458A3}"/>
              </a:ext>
            </a:extLst>
          </p:cNvPr>
          <p:cNvPicPr>
            <a:picLocks noChangeAspect="1"/>
          </p:cNvPicPr>
          <p:nvPr/>
        </p:nvPicPr>
        <p:blipFill>
          <a:blip r:embed="rId2"/>
          <a:stretch>
            <a:fillRect/>
          </a:stretch>
        </p:blipFill>
        <p:spPr>
          <a:xfrm>
            <a:off x="1276743" y="1395357"/>
            <a:ext cx="9638514" cy="4781606"/>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Pthreads – 3 Threads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15</a:t>
            </a:fld>
            <a:endParaRPr lang="en-GB" noProof="0"/>
          </a:p>
        </p:txBody>
      </p:sp>
    </p:spTree>
    <p:extLst>
      <p:ext uri="{BB962C8B-B14F-4D97-AF65-F5344CB8AC3E}">
        <p14:creationId xmlns:p14="http://schemas.microsoft.com/office/powerpoint/2010/main" val="2199998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8693314-1CDD-CA4E-119F-DB73CC7F7F76}"/>
              </a:ext>
            </a:extLst>
          </p:cNvPr>
          <p:cNvPicPr>
            <a:picLocks noChangeAspect="1"/>
          </p:cNvPicPr>
          <p:nvPr/>
        </p:nvPicPr>
        <p:blipFill>
          <a:blip r:embed="rId2"/>
          <a:stretch>
            <a:fillRect/>
          </a:stretch>
        </p:blipFill>
        <p:spPr>
          <a:xfrm>
            <a:off x="1255015" y="1373799"/>
            <a:ext cx="9681969" cy="4803164"/>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Pthreads – 4 Threads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16</a:t>
            </a:fld>
            <a:endParaRPr lang="en-GB" noProof="0"/>
          </a:p>
        </p:txBody>
      </p:sp>
    </p:spTree>
    <p:extLst>
      <p:ext uri="{BB962C8B-B14F-4D97-AF65-F5344CB8AC3E}">
        <p14:creationId xmlns:p14="http://schemas.microsoft.com/office/powerpoint/2010/main" val="3289358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MPI</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17</a:t>
            </a:fld>
            <a:endParaRPr lang="en-GB" noProof="0"/>
          </a:p>
        </p:txBody>
      </p:sp>
      <p:sp>
        <p:nvSpPr>
          <p:cNvPr id="3" name="Content Placeholder 2">
            <a:extLst>
              <a:ext uri="{FF2B5EF4-FFF2-40B4-BE49-F238E27FC236}">
                <a16:creationId xmlns:a16="http://schemas.microsoft.com/office/drawing/2014/main" id="{4D4D055B-7F6F-4DBD-DE3A-49141E1701CB}"/>
              </a:ext>
            </a:extLst>
          </p:cNvPr>
          <p:cNvSpPr>
            <a:spLocks noGrp="1"/>
          </p:cNvSpPr>
          <p:nvPr>
            <p:ph idx="1"/>
          </p:nvPr>
        </p:nvSpPr>
        <p:spPr>
          <a:xfrm>
            <a:off x="748194" y="1856955"/>
            <a:ext cx="10695611" cy="4572420"/>
          </a:xfrm>
        </p:spPr>
        <p:txBody>
          <a:bodyPr rtlCol="0">
            <a:normAutofit fontScale="85000" lnSpcReduction="20000"/>
          </a:bodyPr>
          <a:lstStyle/>
          <a:p>
            <a:pPr rtl="0"/>
            <a:r>
              <a:rPr lang="en-GB" dirty="0"/>
              <a:t>The innermost loop of the algorithm was parallelized using 1, 2, 3 and 4 processes.</a:t>
            </a:r>
          </a:p>
          <a:p>
            <a:pPr rtl="0"/>
            <a:r>
              <a:rPr lang="en-GB" dirty="0"/>
              <a:t>Didn’t produce satisfying results: the execution time was longer comparing even to the serial version.</a:t>
            </a:r>
          </a:p>
          <a:p>
            <a:r>
              <a:rPr lang="en-GB" dirty="0"/>
              <a:t>Required synchronization after the inner loop with a barrier in order to wait for all the processes to finish the respective loop execution, but also after passing the sections to sort to each process and after finishing the sorting.</a:t>
            </a:r>
          </a:p>
          <a:p>
            <a:pPr rtl="0"/>
            <a:r>
              <a:rPr lang="en-GB" dirty="0"/>
              <a:t>Extra memory was required for creating a shared memory window hosting the array which was accessible to all the processes.</a:t>
            </a:r>
          </a:p>
          <a:p>
            <a:pPr rtl="0"/>
            <a:endParaRPr lang="en-GB" dirty="0"/>
          </a:p>
        </p:txBody>
      </p:sp>
    </p:spTree>
    <p:extLst>
      <p:ext uri="{BB962C8B-B14F-4D97-AF65-F5344CB8AC3E}">
        <p14:creationId xmlns:p14="http://schemas.microsoft.com/office/powerpoint/2010/main" val="3463468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60809926-8BDA-A997-D930-7839C5487545}"/>
              </a:ext>
            </a:extLst>
          </p:cNvPr>
          <p:cNvPicPr>
            <a:picLocks noChangeAspect="1"/>
          </p:cNvPicPr>
          <p:nvPr/>
        </p:nvPicPr>
        <p:blipFill>
          <a:blip r:embed="rId2"/>
          <a:stretch>
            <a:fillRect/>
          </a:stretch>
        </p:blipFill>
        <p:spPr>
          <a:xfrm>
            <a:off x="1054788" y="1343818"/>
            <a:ext cx="10082423" cy="5001827"/>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MPI</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18</a:t>
            </a:fld>
            <a:endParaRPr lang="en-GB" noProof="0"/>
          </a:p>
        </p:txBody>
      </p:sp>
    </p:spTree>
    <p:extLst>
      <p:ext uri="{BB962C8B-B14F-4D97-AF65-F5344CB8AC3E}">
        <p14:creationId xmlns:p14="http://schemas.microsoft.com/office/powerpoint/2010/main" val="972449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9BB0E849-DB11-01F5-C120-9C2FE83445F4}"/>
              </a:ext>
            </a:extLst>
          </p:cNvPr>
          <p:cNvPicPr>
            <a:picLocks noChangeAspect="1"/>
          </p:cNvPicPr>
          <p:nvPr/>
        </p:nvPicPr>
        <p:blipFill>
          <a:blip r:embed="rId2"/>
          <a:stretch>
            <a:fillRect/>
          </a:stretch>
        </p:blipFill>
        <p:spPr>
          <a:xfrm>
            <a:off x="1265816" y="1384515"/>
            <a:ext cx="9660368" cy="4792448"/>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MPI – 1 Process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19</a:t>
            </a:fld>
            <a:endParaRPr lang="en-GB" noProof="0"/>
          </a:p>
        </p:txBody>
      </p:sp>
    </p:spTree>
    <p:extLst>
      <p:ext uri="{BB962C8B-B14F-4D97-AF65-F5344CB8AC3E}">
        <p14:creationId xmlns:p14="http://schemas.microsoft.com/office/powerpoint/2010/main" val="1520832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914399"/>
            <a:ext cx="5992550" cy="2827422"/>
          </a:xfrm>
        </p:spPr>
        <p:txBody>
          <a:bodyPr rtlCol="0"/>
          <a:lstStyle/>
          <a:p>
            <a:pPr rtl="0"/>
            <a:r>
              <a:rPr lang="en-GB"/>
              <a:t>Agenda</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838200" y="1963271"/>
            <a:ext cx="5599803" cy="3980330"/>
          </a:xfrm>
        </p:spPr>
        <p:txBody>
          <a:bodyPr rtlCol="0">
            <a:normAutofit lnSpcReduction="10000"/>
          </a:bodyPr>
          <a:lstStyle/>
          <a:p>
            <a:pPr rtl="0"/>
            <a:r>
              <a:rPr lang="en-GB" dirty="0"/>
              <a:t>1. Introduction</a:t>
            </a:r>
          </a:p>
          <a:p>
            <a:pPr rtl="0"/>
            <a:r>
              <a:rPr lang="en-GB" dirty="0"/>
              <a:t>2. Serial</a:t>
            </a:r>
          </a:p>
          <a:p>
            <a:pPr rtl="0"/>
            <a:r>
              <a:rPr lang="en-GB" dirty="0"/>
              <a:t>3. OpenMP</a:t>
            </a:r>
          </a:p>
          <a:p>
            <a:pPr rtl="0"/>
            <a:r>
              <a:rPr lang="en-GB" dirty="0"/>
              <a:t>4. </a:t>
            </a:r>
            <a:r>
              <a:rPr lang="en-GB" dirty="0" err="1"/>
              <a:t>Pthreads</a:t>
            </a:r>
            <a:endParaRPr lang="en-GB" dirty="0"/>
          </a:p>
          <a:p>
            <a:pPr rtl="0"/>
            <a:r>
              <a:rPr lang="en-GB" dirty="0"/>
              <a:t>5. MPI</a:t>
            </a:r>
          </a:p>
          <a:p>
            <a:pPr rtl="0"/>
            <a:r>
              <a:rPr lang="en-GB" dirty="0"/>
              <a:t>6. Hybrid – MPI &amp; OpenMP</a:t>
            </a:r>
          </a:p>
          <a:p>
            <a:pPr rtl="0"/>
            <a:r>
              <a:rPr lang="en-GB" dirty="0"/>
              <a:t>7. Conclusions</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en-GB" smtClean="0"/>
              <a:pPr/>
              <a:t>2</a:t>
            </a:fld>
            <a:endParaRPr lang="en-GB"/>
          </a:p>
        </p:txBody>
      </p:sp>
    </p:spTree>
    <p:extLst>
      <p:ext uri="{BB962C8B-B14F-4D97-AF65-F5344CB8AC3E}">
        <p14:creationId xmlns:p14="http://schemas.microsoft.com/office/powerpoint/2010/main" val="22623467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F4C6874B-03FE-87D4-425B-9B1D8092DC12}"/>
              </a:ext>
            </a:extLst>
          </p:cNvPr>
          <p:cNvPicPr>
            <a:picLocks noChangeAspect="1"/>
          </p:cNvPicPr>
          <p:nvPr/>
        </p:nvPicPr>
        <p:blipFill>
          <a:blip r:embed="rId2"/>
          <a:stretch>
            <a:fillRect/>
          </a:stretch>
        </p:blipFill>
        <p:spPr>
          <a:xfrm>
            <a:off x="1214851" y="1333948"/>
            <a:ext cx="9762298" cy="4843015"/>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MPI – 2 Processes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20</a:t>
            </a:fld>
            <a:endParaRPr lang="en-GB" noProof="0"/>
          </a:p>
        </p:txBody>
      </p:sp>
    </p:spTree>
    <p:extLst>
      <p:ext uri="{BB962C8B-B14F-4D97-AF65-F5344CB8AC3E}">
        <p14:creationId xmlns:p14="http://schemas.microsoft.com/office/powerpoint/2010/main" val="877542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09ABE8BC-1257-ED3A-4D70-093AF69D360B}"/>
              </a:ext>
            </a:extLst>
          </p:cNvPr>
          <p:cNvPicPr>
            <a:picLocks noChangeAspect="1"/>
          </p:cNvPicPr>
          <p:nvPr/>
        </p:nvPicPr>
        <p:blipFill>
          <a:blip r:embed="rId2"/>
          <a:stretch>
            <a:fillRect/>
          </a:stretch>
        </p:blipFill>
        <p:spPr>
          <a:xfrm>
            <a:off x="1311205" y="1429550"/>
            <a:ext cx="9569589" cy="4747413"/>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MPI – 3 Processes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21</a:t>
            </a:fld>
            <a:endParaRPr lang="en-GB" noProof="0"/>
          </a:p>
        </p:txBody>
      </p:sp>
    </p:spTree>
    <p:extLst>
      <p:ext uri="{BB962C8B-B14F-4D97-AF65-F5344CB8AC3E}">
        <p14:creationId xmlns:p14="http://schemas.microsoft.com/office/powerpoint/2010/main" val="537460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AB932105-1B24-0E86-F3B0-367F7AF3E334}"/>
              </a:ext>
            </a:extLst>
          </p:cNvPr>
          <p:cNvPicPr>
            <a:picLocks noChangeAspect="1"/>
          </p:cNvPicPr>
          <p:nvPr/>
        </p:nvPicPr>
        <p:blipFill>
          <a:blip r:embed="rId2"/>
          <a:stretch>
            <a:fillRect/>
          </a:stretch>
        </p:blipFill>
        <p:spPr>
          <a:xfrm>
            <a:off x="1301590" y="1420009"/>
            <a:ext cx="9588820" cy="4756954"/>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MPI – 4 Processes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22</a:t>
            </a:fld>
            <a:endParaRPr lang="en-GB" noProof="0"/>
          </a:p>
        </p:txBody>
      </p:sp>
    </p:spTree>
    <p:extLst>
      <p:ext uri="{BB962C8B-B14F-4D97-AF65-F5344CB8AC3E}">
        <p14:creationId xmlns:p14="http://schemas.microsoft.com/office/powerpoint/2010/main" val="3856727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GB" dirty="0"/>
              <a:t>Hybrid: MPI &amp; OpenMP</a:t>
            </a:r>
            <a:endParaRPr lang="en-RO" dirty="0"/>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23</a:t>
            </a:fld>
            <a:endParaRPr lang="en-GB" noProof="0"/>
          </a:p>
        </p:txBody>
      </p:sp>
      <p:sp>
        <p:nvSpPr>
          <p:cNvPr id="3" name="Content Placeholder 2">
            <a:extLst>
              <a:ext uri="{FF2B5EF4-FFF2-40B4-BE49-F238E27FC236}">
                <a16:creationId xmlns:a16="http://schemas.microsoft.com/office/drawing/2014/main" id="{4D4D055B-7F6F-4DBD-DE3A-49141E1701CB}"/>
              </a:ext>
            </a:extLst>
          </p:cNvPr>
          <p:cNvSpPr>
            <a:spLocks noGrp="1"/>
          </p:cNvSpPr>
          <p:nvPr>
            <p:ph idx="1"/>
          </p:nvPr>
        </p:nvSpPr>
        <p:spPr>
          <a:xfrm>
            <a:off x="748194" y="1856955"/>
            <a:ext cx="10695611" cy="4572420"/>
          </a:xfrm>
        </p:spPr>
        <p:txBody>
          <a:bodyPr rtlCol="0">
            <a:normAutofit fontScale="77500" lnSpcReduction="20000"/>
          </a:bodyPr>
          <a:lstStyle/>
          <a:p>
            <a:pPr rtl="0"/>
            <a:r>
              <a:rPr lang="en-GB" dirty="0"/>
              <a:t>The innermost loop of the algorithm was parallelized twice using 2 and 4 processes/threads: 1 process &amp; 1 thread, respectively 2 processes and 2 threads.</a:t>
            </a:r>
          </a:p>
          <a:p>
            <a:pPr rtl="0"/>
            <a:r>
              <a:rPr lang="en-GB" dirty="0"/>
              <a:t>Didn’t produce satisfying results: the execution time was longer comparing even to the serial version and even the MPI version.</a:t>
            </a:r>
          </a:p>
          <a:p>
            <a:r>
              <a:rPr lang="en-GB" dirty="0"/>
              <a:t>Required synchronization like the MPI version: after the inner loop with a barrier in order to wait for all the processes to finish the respective loop execution, but also after passing the sections to sort to each process and after finishing the sorting.</a:t>
            </a:r>
          </a:p>
          <a:p>
            <a:pPr rtl="0"/>
            <a:r>
              <a:rPr lang="en-GB" dirty="0"/>
              <a:t>Extra memory was required for creating a shared memory window hosting the array which was accessible to all the processes.</a:t>
            </a:r>
          </a:p>
          <a:p>
            <a:pPr rtl="0"/>
            <a:endParaRPr lang="en-GB" dirty="0"/>
          </a:p>
        </p:txBody>
      </p:sp>
    </p:spTree>
    <p:extLst>
      <p:ext uri="{BB962C8B-B14F-4D97-AF65-F5344CB8AC3E}">
        <p14:creationId xmlns:p14="http://schemas.microsoft.com/office/powerpoint/2010/main" val="2603825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line chart&#10;&#10;Description automatically generated">
            <a:extLst>
              <a:ext uri="{FF2B5EF4-FFF2-40B4-BE49-F238E27FC236}">
                <a16:creationId xmlns:a16="http://schemas.microsoft.com/office/drawing/2014/main" id="{12C24D1E-4848-C065-021E-5DE26937CAB0}"/>
              </a:ext>
            </a:extLst>
          </p:cNvPr>
          <p:cNvPicPr>
            <a:picLocks noChangeAspect="1"/>
          </p:cNvPicPr>
          <p:nvPr/>
        </p:nvPicPr>
        <p:blipFill>
          <a:blip r:embed="rId2"/>
          <a:stretch>
            <a:fillRect/>
          </a:stretch>
        </p:blipFill>
        <p:spPr>
          <a:xfrm>
            <a:off x="1419630" y="1537127"/>
            <a:ext cx="9352740" cy="4639836"/>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normAutofit/>
          </a:bodyPr>
          <a:lstStyle/>
          <a:p>
            <a:r>
              <a:rPr lang="en-GB" dirty="0"/>
              <a:t>Hybrid: MPI &amp; OpenMP</a:t>
            </a:r>
            <a:endParaRPr lang="en-RO" dirty="0"/>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24</a:t>
            </a:fld>
            <a:endParaRPr lang="en-GB" noProof="0"/>
          </a:p>
        </p:txBody>
      </p:sp>
    </p:spTree>
    <p:extLst>
      <p:ext uri="{BB962C8B-B14F-4D97-AF65-F5344CB8AC3E}">
        <p14:creationId xmlns:p14="http://schemas.microsoft.com/office/powerpoint/2010/main" val="361082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571416-42EC-E2C6-8D3F-1F60D740CD6C}"/>
              </a:ext>
            </a:extLst>
          </p:cNvPr>
          <p:cNvPicPr>
            <a:picLocks noChangeAspect="1"/>
          </p:cNvPicPr>
          <p:nvPr/>
        </p:nvPicPr>
        <p:blipFill>
          <a:blip r:embed="rId2"/>
          <a:stretch>
            <a:fillRect/>
          </a:stretch>
        </p:blipFill>
        <p:spPr>
          <a:xfrm>
            <a:off x="1340760" y="1458874"/>
            <a:ext cx="9510479" cy="4718089"/>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normAutofit fontScale="90000"/>
          </a:bodyPr>
          <a:lstStyle/>
          <a:p>
            <a:r>
              <a:rPr lang="en-GB" dirty="0"/>
              <a:t>Hybrid: MPI &amp; OpenMP</a:t>
            </a:r>
            <a:r>
              <a:rPr lang="en-RO" dirty="0"/>
              <a:t> – 2 Processes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25</a:t>
            </a:fld>
            <a:endParaRPr lang="en-GB" noProof="0"/>
          </a:p>
        </p:txBody>
      </p:sp>
    </p:spTree>
    <p:extLst>
      <p:ext uri="{BB962C8B-B14F-4D97-AF65-F5344CB8AC3E}">
        <p14:creationId xmlns:p14="http://schemas.microsoft.com/office/powerpoint/2010/main" val="411174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3EBD3D9B-6ECE-C966-9E2A-02A9B5581AF1}"/>
              </a:ext>
            </a:extLst>
          </p:cNvPr>
          <p:cNvPicPr>
            <a:picLocks noChangeAspect="1"/>
          </p:cNvPicPr>
          <p:nvPr/>
        </p:nvPicPr>
        <p:blipFill>
          <a:blip r:embed="rId2"/>
          <a:stretch>
            <a:fillRect/>
          </a:stretch>
        </p:blipFill>
        <p:spPr>
          <a:xfrm>
            <a:off x="1334116" y="1452282"/>
            <a:ext cx="9523767" cy="4724681"/>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normAutofit fontScale="90000"/>
          </a:bodyPr>
          <a:lstStyle/>
          <a:p>
            <a:r>
              <a:rPr lang="en-GB" dirty="0"/>
              <a:t>Hybrid: MPI &amp; OpenMP</a:t>
            </a:r>
            <a:r>
              <a:rPr lang="en-RO" dirty="0"/>
              <a:t> – 4 Processes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26</a:t>
            </a:fld>
            <a:endParaRPr lang="en-GB" noProof="0"/>
          </a:p>
        </p:txBody>
      </p:sp>
    </p:spTree>
    <p:extLst>
      <p:ext uri="{BB962C8B-B14F-4D97-AF65-F5344CB8AC3E}">
        <p14:creationId xmlns:p14="http://schemas.microsoft.com/office/powerpoint/2010/main" val="2378585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407A-69C7-F010-D249-BF8FD5D2DEA3}"/>
              </a:ext>
            </a:extLst>
          </p:cNvPr>
          <p:cNvSpPr>
            <a:spLocks noGrp="1"/>
          </p:cNvSpPr>
          <p:nvPr>
            <p:ph type="title"/>
          </p:nvPr>
        </p:nvSpPr>
        <p:spPr/>
        <p:txBody>
          <a:bodyPr/>
          <a:lstStyle/>
          <a:p>
            <a:r>
              <a:rPr lang="en-RO" dirty="0"/>
              <a:t>Conclusions</a:t>
            </a:r>
          </a:p>
        </p:txBody>
      </p:sp>
      <p:sp>
        <p:nvSpPr>
          <p:cNvPr id="3" name="Content Placeholder 2">
            <a:extLst>
              <a:ext uri="{FF2B5EF4-FFF2-40B4-BE49-F238E27FC236}">
                <a16:creationId xmlns:a16="http://schemas.microsoft.com/office/drawing/2014/main" id="{CF1CE95F-4A14-5439-B49F-F081926DEE63}"/>
              </a:ext>
            </a:extLst>
          </p:cNvPr>
          <p:cNvSpPr>
            <a:spLocks noGrp="1"/>
          </p:cNvSpPr>
          <p:nvPr>
            <p:ph idx="1"/>
          </p:nvPr>
        </p:nvSpPr>
        <p:spPr/>
        <p:txBody>
          <a:bodyPr>
            <a:normAutofit fontScale="85000" lnSpcReduction="20000"/>
          </a:bodyPr>
          <a:lstStyle/>
          <a:p>
            <a:r>
              <a:rPr lang="en-RO" dirty="0"/>
              <a:t>With 4 threads the OpenMP &amp; Pthreads versions managed to reduce by half the Serial execution time for the Bitonic Sort algorithm.</a:t>
            </a:r>
          </a:p>
          <a:p>
            <a:r>
              <a:rPr lang="en-RO" dirty="0"/>
              <a:t>The parallel versions of this algorithm obtain better results for arrays of greater length than the serial one. For short arrays the results are equal or better to/for the serial version.</a:t>
            </a:r>
          </a:p>
          <a:p>
            <a:r>
              <a:rPr lang="en-RO" dirty="0"/>
              <a:t>The MPI and Hybrid versions did not manage to surpass the Serial version because of the extra synchornization the processes required after swapping elements.</a:t>
            </a:r>
          </a:p>
        </p:txBody>
      </p:sp>
      <p:sp>
        <p:nvSpPr>
          <p:cNvPr id="5" name="Slide Number Placeholder 4">
            <a:extLst>
              <a:ext uri="{FF2B5EF4-FFF2-40B4-BE49-F238E27FC236}">
                <a16:creationId xmlns:a16="http://schemas.microsoft.com/office/drawing/2014/main" id="{8CD083BA-C288-00D2-537A-C3D3DD878106}"/>
              </a:ext>
            </a:extLst>
          </p:cNvPr>
          <p:cNvSpPr>
            <a:spLocks noGrp="1"/>
          </p:cNvSpPr>
          <p:nvPr>
            <p:ph type="sldNum" sz="quarter" idx="12"/>
          </p:nvPr>
        </p:nvSpPr>
        <p:spPr/>
        <p:txBody>
          <a:bodyPr/>
          <a:lstStyle/>
          <a:p>
            <a:pPr rtl="0"/>
            <a:fld id="{28844951-7827-47D4-8276-7DDE1FA7D85A}" type="slidenum">
              <a:rPr lang="en-GB" noProof="0" smtClean="0"/>
              <a:t>27</a:t>
            </a:fld>
            <a:endParaRPr lang="en-GB" noProof="0"/>
          </a:p>
        </p:txBody>
      </p:sp>
    </p:spTree>
    <p:extLst>
      <p:ext uri="{BB962C8B-B14F-4D97-AF65-F5344CB8AC3E}">
        <p14:creationId xmlns:p14="http://schemas.microsoft.com/office/powerpoint/2010/main" val="3456114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CE38-0242-48ED-0FAF-AA53F1630A01}"/>
              </a:ext>
            </a:extLst>
          </p:cNvPr>
          <p:cNvSpPr>
            <a:spLocks noGrp="1"/>
          </p:cNvSpPr>
          <p:nvPr>
            <p:ph type="ctrTitle"/>
          </p:nvPr>
        </p:nvSpPr>
        <p:spPr>
          <a:xfrm>
            <a:off x="1524000" y="2235200"/>
            <a:ext cx="9144000" cy="2387600"/>
          </a:xfrm>
        </p:spPr>
        <p:txBody>
          <a:bodyPr/>
          <a:lstStyle/>
          <a:p>
            <a:r>
              <a:rPr lang="en-RO" dirty="0"/>
              <a:t>Thank you!</a:t>
            </a:r>
          </a:p>
        </p:txBody>
      </p:sp>
    </p:spTree>
    <p:extLst>
      <p:ext uri="{BB962C8B-B14F-4D97-AF65-F5344CB8AC3E}">
        <p14:creationId xmlns:p14="http://schemas.microsoft.com/office/powerpoint/2010/main" val="2306312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41247" y="681038"/>
            <a:ext cx="5914937" cy="965052"/>
          </a:xfrm>
        </p:spPr>
        <p:txBody>
          <a:bodyPr rtlCol="0"/>
          <a:lstStyle/>
          <a:p>
            <a:pPr rtl="0"/>
            <a:r>
              <a:rPr lang="en-GB"/>
              <a:t>Introduction</a:t>
            </a:r>
            <a:endParaRPr lang="en-GB" dirty="0"/>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793555" y="1856955"/>
            <a:ext cx="10604889" cy="2438288"/>
          </a:xfrm>
        </p:spPr>
        <p:txBody>
          <a:bodyPr rtlCol="0">
            <a:normAutofit fontScale="85000" lnSpcReduction="10000"/>
          </a:bodyPr>
          <a:lstStyle/>
          <a:p>
            <a:pPr rtl="0"/>
            <a:r>
              <a:rPr lang="en-GB" dirty="0" err="1"/>
              <a:t>Bitonic</a:t>
            </a:r>
            <a:r>
              <a:rPr lang="en-GB" dirty="0"/>
              <a:t> sort is a comparison-based sorting algorithm that can be run in parallel. It focuses on converting a random sequence of numbers into a </a:t>
            </a:r>
            <a:r>
              <a:rPr lang="en-GB" dirty="0" err="1"/>
              <a:t>bitonic</a:t>
            </a:r>
            <a:r>
              <a:rPr lang="en-GB" dirty="0"/>
              <a:t> sequence, one that monotonically increases, then decreases.</a:t>
            </a:r>
          </a:p>
          <a:p>
            <a:pPr rtl="0"/>
            <a:r>
              <a:rPr lang="en-GB" dirty="0" err="1"/>
              <a:t>Bitonic</a:t>
            </a:r>
            <a:r>
              <a:rPr lang="en-GB" dirty="0"/>
              <a:t> Sort can only be done if the number of elements to sort is 2</a:t>
            </a:r>
            <a:r>
              <a:rPr lang="en-GB" baseline="30000" dirty="0"/>
              <a:t>n</a:t>
            </a:r>
            <a:r>
              <a:rPr lang="en-GB" dirty="0"/>
              <a:t>.</a:t>
            </a:r>
          </a:p>
          <a:p>
            <a:pPr rtl="0"/>
            <a:r>
              <a:rPr lang="en-GB" dirty="0"/>
              <a:t>Time complexity:</a:t>
            </a:r>
          </a:p>
          <a:p>
            <a:pPr marL="342900" indent="-342900" rtl="0">
              <a:buFont typeface="Arial" panose="020B0604020202020204" pitchFamily="34" charset="0"/>
              <a:buChar char="•"/>
            </a:pPr>
            <a:r>
              <a:rPr lang="en-GB" dirty="0"/>
              <a:t>Best Case: O(log</a:t>
            </a:r>
            <a:r>
              <a:rPr lang="en-GB" baseline="30000" dirty="0"/>
              <a:t>2</a:t>
            </a:r>
            <a:r>
              <a:rPr lang="en-GB" dirty="0"/>
              <a:t>n)</a:t>
            </a:r>
          </a:p>
          <a:p>
            <a:pPr marL="342900" indent="-342900" rtl="0">
              <a:buFont typeface="Arial" panose="020B0604020202020204" pitchFamily="34" charset="0"/>
              <a:buChar char="•"/>
            </a:pPr>
            <a:r>
              <a:rPr lang="en-GB" dirty="0"/>
              <a:t>Average Case: O(log</a:t>
            </a:r>
            <a:r>
              <a:rPr lang="en-GB" baseline="30000" dirty="0"/>
              <a:t>2</a:t>
            </a:r>
            <a:r>
              <a:rPr lang="en-GB" dirty="0"/>
              <a:t>n)</a:t>
            </a:r>
          </a:p>
          <a:p>
            <a:pPr marL="342900" indent="-342900" rtl="0">
              <a:buFont typeface="Arial" panose="020B0604020202020204" pitchFamily="34" charset="0"/>
              <a:buChar char="•"/>
            </a:pPr>
            <a:r>
              <a:rPr lang="en-GB" dirty="0"/>
              <a:t>Worst Case: O(log</a:t>
            </a:r>
            <a:r>
              <a:rPr lang="en-GB" baseline="30000" dirty="0"/>
              <a:t>2</a:t>
            </a:r>
            <a:r>
              <a:rPr lang="en-GB" dirty="0"/>
              <a:t>n)</a:t>
            </a:r>
          </a:p>
          <a:p>
            <a:pPr rtl="0"/>
            <a:endParaRPr lang="en-GB" dirty="0"/>
          </a:p>
          <a:p>
            <a:pPr rtl="0"/>
            <a:endParaRPr lang="en-GB" dirty="0"/>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en-GB" smtClean="0"/>
              <a:pPr/>
              <a:t>3</a:t>
            </a:fld>
            <a:endParaRPr lang="en-GB"/>
          </a:p>
        </p:txBody>
      </p:sp>
      <p:pic>
        <p:nvPicPr>
          <p:cNvPr id="47" name="Picture 46" descr="Text&#10;&#10;Description automatically generated">
            <a:extLst>
              <a:ext uri="{FF2B5EF4-FFF2-40B4-BE49-F238E27FC236}">
                <a16:creationId xmlns:a16="http://schemas.microsoft.com/office/drawing/2014/main" id="{D11D6D31-2127-B40C-8E23-F4B90D1C9749}"/>
              </a:ext>
            </a:extLst>
          </p:cNvPr>
          <p:cNvPicPr>
            <a:picLocks noChangeAspect="1"/>
          </p:cNvPicPr>
          <p:nvPr/>
        </p:nvPicPr>
        <p:blipFill>
          <a:blip r:embed="rId3"/>
          <a:stretch>
            <a:fillRect/>
          </a:stretch>
        </p:blipFill>
        <p:spPr>
          <a:xfrm>
            <a:off x="544206" y="4356212"/>
            <a:ext cx="11103588" cy="2438288"/>
          </a:xfrm>
          <a:prstGeom prst="rect">
            <a:avLst/>
          </a:prstGeom>
        </p:spPr>
      </p:pic>
    </p:spTree>
    <p:extLst>
      <p:ext uri="{BB962C8B-B14F-4D97-AF65-F5344CB8AC3E}">
        <p14:creationId xmlns:p14="http://schemas.microsoft.com/office/powerpoint/2010/main" val="1590342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CD1E29CD-E621-F0D1-2FB9-61F449E1FD01}"/>
              </a:ext>
            </a:extLst>
          </p:cNvPr>
          <p:cNvPicPr>
            <a:picLocks noChangeAspect="1"/>
          </p:cNvPicPr>
          <p:nvPr/>
        </p:nvPicPr>
        <p:blipFill>
          <a:blip r:embed="rId2"/>
          <a:stretch>
            <a:fillRect/>
          </a:stretch>
        </p:blipFill>
        <p:spPr>
          <a:xfrm>
            <a:off x="1018381" y="1139013"/>
            <a:ext cx="10155238" cy="5037950"/>
          </a:xfrm>
          <a:prstGeom prst="rect">
            <a:avLst/>
          </a:prstGeom>
        </p:spPr>
      </p:pic>
      <p:sp>
        <p:nvSpPr>
          <p:cNvPr id="2" name="Title 1">
            <a:extLst>
              <a:ext uri="{FF2B5EF4-FFF2-40B4-BE49-F238E27FC236}">
                <a16:creationId xmlns:a16="http://schemas.microsoft.com/office/drawing/2014/main" id="{63933C16-02D2-3D15-30DF-2BB391215D6F}"/>
              </a:ext>
            </a:extLst>
          </p:cNvPr>
          <p:cNvSpPr>
            <a:spLocks noGrp="1"/>
          </p:cNvSpPr>
          <p:nvPr>
            <p:ph type="title"/>
          </p:nvPr>
        </p:nvSpPr>
        <p:spPr/>
        <p:txBody>
          <a:bodyPr/>
          <a:lstStyle/>
          <a:p>
            <a:r>
              <a:rPr lang="en-RO" dirty="0"/>
              <a:t>Serial</a:t>
            </a:r>
          </a:p>
        </p:txBody>
      </p:sp>
      <p:sp>
        <p:nvSpPr>
          <p:cNvPr id="5" name="Slide Number Placeholder 4">
            <a:extLst>
              <a:ext uri="{FF2B5EF4-FFF2-40B4-BE49-F238E27FC236}">
                <a16:creationId xmlns:a16="http://schemas.microsoft.com/office/drawing/2014/main" id="{178AD84C-D89D-6101-CC5B-FAE96E0CE68E}"/>
              </a:ext>
            </a:extLst>
          </p:cNvPr>
          <p:cNvSpPr>
            <a:spLocks noGrp="1"/>
          </p:cNvSpPr>
          <p:nvPr>
            <p:ph type="sldNum" sz="quarter" idx="12"/>
          </p:nvPr>
        </p:nvSpPr>
        <p:spPr/>
        <p:txBody>
          <a:bodyPr/>
          <a:lstStyle/>
          <a:p>
            <a:pPr rtl="0"/>
            <a:fld id="{28844951-7827-47D4-8276-7DDE1FA7D85A}" type="slidenum">
              <a:rPr lang="en-GB" noProof="0" smtClean="0"/>
              <a:t>4</a:t>
            </a:fld>
            <a:endParaRPr lang="en-GB" noProof="0"/>
          </a:p>
        </p:txBody>
      </p:sp>
    </p:spTree>
    <p:extLst>
      <p:ext uri="{BB962C8B-B14F-4D97-AF65-F5344CB8AC3E}">
        <p14:creationId xmlns:p14="http://schemas.microsoft.com/office/powerpoint/2010/main" val="2731584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OpenMP</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5</a:t>
            </a:fld>
            <a:endParaRPr lang="en-GB" noProof="0"/>
          </a:p>
        </p:txBody>
      </p:sp>
      <p:sp>
        <p:nvSpPr>
          <p:cNvPr id="6" name="Content Placeholder 2">
            <a:extLst>
              <a:ext uri="{FF2B5EF4-FFF2-40B4-BE49-F238E27FC236}">
                <a16:creationId xmlns:a16="http://schemas.microsoft.com/office/drawing/2014/main" id="{7251A663-B2E6-955F-BB51-56B7639C4380}"/>
              </a:ext>
            </a:extLst>
          </p:cNvPr>
          <p:cNvSpPr>
            <a:spLocks noGrp="1"/>
          </p:cNvSpPr>
          <p:nvPr>
            <p:ph idx="1"/>
          </p:nvPr>
        </p:nvSpPr>
        <p:spPr>
          <a:xfrm>
            <a:off x="793556" y="1856955"/>
            <a:ext cx="6478614" cy="4572420"/>
          </a:xfrm>
        </p:spPr>
        <p:txBody>
          <a:bodyPr rtlCol="0">
            <a:normAutofit fontScale="92500" lnSpcReduction="10000"/>
          </a:bodyPr>
          <a:lstStyle/>
          <a:p>
            <a:pPr rtl="0"/>
            <a:r>
              <a:rPr lang="en-GB" dirty="0"/>
              <a:t>The innermost loop of the algorithm was parallelized using 1, 2, 3 and 4 threads.</a:t>
            </a:r>
          </a:p>
          <a:p>
            <a:pPr rtl="0"/>
            <a:r>
              <a:rPr lang="en-GB" dirty="0"/>
              <a:t>It managed to reduce by approximately half the execution time when using at least 2 threads.</a:t>
            </a:r>
          </a:p>
          <a:p>
            <a:pPr rtl="0"/>
            <a:r>
              <a:rPr lang="en-GB" dirty="0"/>
              <a:t>Synchronization was not required.</a:t>
            </a:r>
          </a:p>
        </p:txBody>
      </p:sp>
      <p:pic>
        <p:nvPicPr>
          <p:cNvPr id="8" name="Picture 7" descr="Text&#10;&#10;Description automatically generated">
            <a:extLst>
              <a:ext uri="{FF2B5EF4-FFF2-40B4-BE49-F238E27FC236}">
                <a16:creationId xmlns:a16="http://schemas.microsoft.com/office/drawing/2014/main" id="{89E713E6-117E-544F-B4BE-6D1CB4CB06EB}"/>
              </a:ext>
            </a:extLst>
          </p:cNvPr>
          <p:cNvPicPr>
            <a:picLocks noChangeAspect="1"/>
          </p:cNvPicPr>
          <p:nvPr/>
        </p:nvPicPr>
        <p:blipFill>
          <a:blip r:embed="rId3"/>
          <a:stretch>
            <a:fillRect/>
          </a:stretch>
        </p:blipFill>
        <p:spPr>
          <a:xfrm>
            <a:off x="7154283" y="1180257"/>
            <a:ext cx="4199517" cy="4497486"/>
          </a:xfrm>
          <a:prstGeom prst="rect">
            <a:avLst/>
          </a:prstGeom>
        </p:spPr>
      </p:pic>
    </p:spTree>
    <p:extLst>
      <p:ext uri="{BB962C8B-B14F-4D97-AF65-F5344CB8AC3E}">
        <p14:creationId xmlns:p14="http://schemas.microsoft.com/office/powerpoint/2010/main" val="1295105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with medium confidence">
            <a:extLst>
              <a:ext uri="{FF2B5EF4-FFF2-40B4-BE49-F238E27FC236}">
                <a16:creationId xmlns:a16="http://schemas.microsoft.com/office/drawing/2014/main" id="{667D0C3D-243A-C62E-71C8-15DE00E78D6C}"/>
              </a:ext>
            </a:extLst>
          </p:cNvPr>
          <p:cNvPicPr>
            <a:picLocks noChangeAspect="1"/>
          </p:cNvPicPr>
          <p:nvPr/>
        </p:nvPicPr>
        <p:blipFill>
          <a:blip r:embed="rId2"/>
          <a:stretch>
            <a:fillRect/>
          </a:stretch>
        </p:blipFill>
        <p:spPr>
          <a:xfrm>
            <a:off x="1182852" y="1302200"/>
            <a:ext cx="9826295" cy="4874763"/>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OpenMP</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6</a:t>
            </a:fld>
            <a:endParaRPr lang="en-GB" noProof="0"/>
          </a:p>
        </p:txBody>
      </p:sp>
    </p:spTree>
    <p:extLst>
      <p:ext uri="{BB962C8B-B14F-4D97-AF65-F5344CB8AC3E}">
        <p14:creationId xmlns:p14="http://schemas.microsoft.com/office/powerpoint/2010/main" val="2812181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line chart&#10;&#10;Description automatically generated">
            <a:extLst>
              <a:ext uri="{FF2B5EF4-FFF2-40B4-BE49-F238E27FC236}">
                <a16:creationId xmlns:a16="http://schemas.microsoft.com/office/drawing/2014/main" id="{FC777652-265C-EC76-1415-8DDD7C96B861}"/>
              </a:ext>
            </a:extLst>
          </p:cNvPr>
          <p:cNvPicPr>
            <a:picLocks noChangeAspect="1"/>
          </p:cNvPicPr>
          <p:nvPr/>
        </p:nvPicPr>
        <p:blipFill>
          <a:blip r:embed="rId2"/>
          <a:stretch>
            <a:fillRect/>
          </a:stretch>
        </p:blipFill>
        <p:spPr>
          <a:xfrm>
            <a:off x="1206824" y="1325984"/>
            <a:ext cx="9778351" cy="4850979"/>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OpenMP – 1 Thread</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7</a:t>
            </a:fld>
            <a:endParaRPr lang="en-GB" noProof="0"/>
          </a:p>
        </p:txBody>
      </p:sp>
    </p:spTree>
    <p:extLst>
      <p:ext uri="{BB962C8B-B14F-4D97-AF65-F5344CB8AC3E}">
        <p14:creationId xmlns:p14="http://schemas.microsoft.com/office/powerpoint/2010/main" val="1254742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349D5E64-BC94-848A-D9EE-91DF16656F2C}"/>
              </a:ext>
            </a:extLst>
          </p:cNvPr>
          <p:cNvPicPr>
            <a:picLocks noChangeAspect="1"/>
          </p:cNvPicPr>
          <p:nvPr/>
        </p:nvPicPr>
        <p:blipFill>
          <a:blip r:embed="rId2"/>
          <a:stretch>
            <a:fillRect/>
          </a:stretch>
        </p:blipFill>
        <p:spPr>
          <a:xfrm>
            <a:off x="1139171" y="1258860"/>
            <a:ext cx="9913657" cy="4918103"/>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OpenMP – 2 Threads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8</a:t>
            </a:fld>
            <a:endParaRPr lang="en-GB" noProof="0"/>
          </a:p>
        </p:txBody>
      </p:sp>
    </p:spTree>
    <p:extLst>
      <p:ext uri="{BB962C8B-B14F-4D97-AF65-F5344CB8AC3E}">
        <p14:creationId xmlns:p14="http://schemas.microsoft.com/office/powerpoint/2010/main" val="4147482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470C39CB-9F1C-1333-0FFF-FBD80056AFF5}"/>
              </a:ext>
            </a:extLst>
          </p:cNvPr>
          <p:cNvPicPr>
            <a:picLocks noChangeAspect="1"/>
          </p:cNvPicPr>
          <p:nvPr/>
        </p:nvPicPr>
        <p:blipFill>
          <a:blip r:embed="rId2"/>
          <a:stretch>
            <a:fillRect/>
          </a:stretch>
        </p:blipFill>
        <p:spPr>
          <a:xfrm>
            <a:off x="1164439" y="1283930"/>
            <a:ext cx="9863122" cy="4893033"/>
          </a:xfrm>
          <a:prstGeom prst="rect">
            <a:avLst/>
          </a:prstGeom>
        </p:spPr>
      </p:pic>
      <p:sp>
        <p:nvSpPr>
          <p:cNvPr id="2" name="Title 1">
            <a:extLst>
              <a:ext uri="{FF2B5EF4-FFF2-40B4-BE49-F238E27FC236}">
                <a16:creationId xmlns:a16="http://schemas.microsoft.com/office/drawing/2014/main" id="{19D6C93B-D28D-C2C6-B12E-C9E443813D9E}"/>
              </a:ext>
            </a:extLst>
          </p:cNvPr>
          <p:cNvSpPr>
            <a:spLocks noGrp="1"/>
          </p:cNvSpPr>
          <p:nvPr>
            <p:ph type="title"/>
          </p:nvPr>
        </p:nvSpPr>
        <p:spPr/>
        <p:txBody>
          <a:bodyPr/>
          <a:lstStyle/>
          <a:p>
            <a:r>
              <a:rPr lang="en-RO" dirty="0"/>
              <a:t>OpenMP – 3 Threads</a:t>
            </a:r>
          </a:p>
        </p:txBody>
      </p:sp>
      <p:sp>
        <p:nvSpPr>
          <p:cNvPr id="5" name="Slide Number Placeholder 4">
            <a:extLst>
              <a:ext uri="{FF2B5EF4-FFF2-40B4-BE49-F238E27FC236}">
                <a16:creationId xmlns:a16="http://schemas.microsoft.com/office/drawing/2014/main" id="{86E1294B-5FE4-E9B0-1519-3E408C447214}"/>
              </a:ext>
            </a:extLst>
          </p:cNvPr>
          <p:cNvSpPr>
            <a:spLocks noGrp="1"/>
          </p:cNvSpPr>
          <p:nvPr>
            <p:ph type="sldNum" sz="quarter" idx="12"/>
          </p:nvPr>
        </p:nvSpPr>
        <p:spPr/>
        <p:txBody>
          <a:bodyPr/>
          <a:lstStyle/>
          <a:p>
            <a:pPr rtl="0"/>
            <a:fld id="{28844951-7827-47D4-8276-7DDE1FA7D85A}" type="slidenum">
              <a:rPr lang="en-GB" noProof="0" smtClean="0"/>
              <a:t>9</a:t>
            </a:fld>
            <a:endParaRPr lang="en-GB" noProof="0"/>
          </a:p>
        </p:txBody>
      </p:sp>
    </p:spTree>
    <p:extLst>
      <p:ext uri="{BB962C8B-B14F-4D97-AF65-F5344CB8AC3E}">
        <p14:creationId xmlns:p14="http://schemas.microsoft.com/office/powerpoint/2010/main" val="2589817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LuminousVTI">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2E404-1C8D-48DE-80FC-4CA5DFE37C3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4F9A873-407D-42B0-99B8-A577ED76C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887BEC-12B5-41C3-87A8-94840B2172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_LuminousVTI</Template>
  <TotalTime>0</TotalTime>
  <Words>646</Words>
  <Application>Microsoft Macintosh PowerPoint</Application>
  <PresentationFormat>Widescreen</PresentationFormat>
  <Paragraphs>91</Paragraphs>
  <Slides>28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Next LT Pro</vt:lpstr>
      <vt:lpstr>Calibri</vt:lpstr>
      <vt:lpstr>Sabon Next LT</vt:lpstr>
      <vt:lpstr>Wingdings</vt:lpstr>
      <vt:lpstr>LuminousVTI</vt:lpstr>
      <vt:lpstr>Bitonic Sort</vt:lpstr>
      <vt:lpstr>Agenda</vt:lpstr>
      <vt:lpstr>Introduction</vt:lpstr>
      <vt:lpstr>Serial</vt:lpstr>
      <vt:lpstr>OpenMP</vt:lpstr>
      <vt:lpstr>OpenMP</vt:lpstr>
      <vt:lpstr>OpenMP – 1 Thread</vt:lpstr>
      <vt:lpstr>OpenMP – 2 Threads</vt:lpstr>
      <vt:lpstr>OpenMP – 3 Threads</vt:lpstr>
      <vt:lpstr>OpenMP – 4 Threads</vt:lpstr>
      <vt:lpstr>Pthreads</vt:lpstr>
      <vt:lpstr>Pthreads</vt:lpstr>
      <vt:lpstr>Pthreads – 1 Thread</vt:lpstr>
      <vt:lpstr>Pthreads – 2 Threads</vt:lpstr>
      <vt:lpstr>Pthreads – 3 Threads</vt:lpstr>
      <vt:lpstr>Pthreads – 4 Threads</vt:lpstr>
      <vt:lpstr>MPI</vt:lpstr>
      <vt:lpstr>MPI</vt:lpstr>
      <vt:lpstr>MPI – 1 Process</vt:lpstr>
      <vt:lpstr>MPI – 2 Processes</vt:lpstr>
      <vt:lpstr>MPI – 3 Processes</vt:lpstr>
      <vt:lpstr>MPI – 4 Processes</vt:lpstr>
      <vt:lpstr>Hybrid: MPI &amp; OpenMP</vt:lpstr>
      <vt:lpstr>Hybrid: MPI &amp; OpenMP</vt:lpstr>
      <vt:lpstr>Hybrid: MPI &amp; OpenMP – 2 Processes</vt:lpstr>
      <vt:lpstr>Hybrid: MPI &amp; OpenMP – 4 Processes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2021-02-25T19:22:25Z</dcterms:created>
  <dcterms:modified xsi:type="dcterms:W3CDTF">2023-01-14T19:16:19Z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