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sldIdLst>
    <p:sldId id="256" r:id="rId5"/>
    <p:sldId id="257" r:id="rId6"/>
    <p:sldId id="258" r:id="rId7"/>
    <p:sldId id="259" r:id="rId8"/>
    <p:sldId id="261" r:id="rId9"/>
    <p:sldId id="260" r:id="rId10"/>
    <p:sldId id="262" r:id="rId11"/>
    <p:sldId id="263" r:id="rId12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024016-3914-45CC-8AC6-7A24B8DC5C94}" v="48" dt="2022-11-06T17:28:33.3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eadiana0147@gmail.com" userId="69b22804eb51dcc5" providerId="LiveId" clId="{2F024016-3914-45CC-8AC6-7A24B8DC5C94}"/>
    <pc:docChg chg="modSld">
      <pc:chgData name="andreeadiana0147@gmail.com" userId="69b22804eb51dcc5" providerId="LiveId" clId="{2F024016-3914-45CC-8AC6-7A24B8DC5C94}" dt="2022-11-06T17:28:33.376" v="47"/>
      <pc:docMkLst>
        <pc:docMk/>
      </pc:docMkLst>
      <pc:sldChg chg="modAnim">
        <pc:chgData name="andreeadiana0147@gmail.com" userId="69b22804eb51dcc5" providerId="LiveId" clId="{2F024016-3914-45CC-8AC6-7A24B8DC5C94}" dt="2022-11-06T17:25:29.769" v="12"/>
        <pc:sldMkLst>
          <pc:docMk/>
          <pc:sldMk cId="3709910603" sldId="257"/>
        </pc:sldMkLst>
      </pc:sldChg>
      <pc:sldChg chg="modAnim">
        <pc:chgData name="andreeadiana0147@gmail.com" userId="69b22804eb51dcc5" providerId="LiveId" clId="{2F024016-3914-45CC-8AC6-7A24B8DC5C94}" dt="2022-11-06T17:25:53.412" v="18"/>
        <pc:sldMkLst>
          <pc:docMk/>
          <pc:sldMk cId="2256097991" sldId="258"/>
        </pc:sldMkLst>
      </pc:sldChg>
      <pc:sldChg chg="modAnim">
        <pc:chgData name="andreeadiana0147@gmail.com" userId="69b22804eb51dcc5" providerId="LiveId" clId="{2F024016-3914-45CC-8AC6-7A24B8DC5C94}" dt="2022-11-06T17:25:57.945" v="19"/>
        <pc:sldMkLst>
          <pc:docMk/>
          <pc:sldMk cId="811128116" sldId="259"/>
        </pc:sldMkLst>
      </pc:sldChg>
      <pc:sldChg chg="modAnim">
        <pc:chgData name="andreeadiana0147@gmail.com" userId="69b22804eb51dcc5" providerId="LiveId" clId="{2F024016-3914-45CC-8AC6-7A24B8DC5C94}" dt="2022-11-06T17:27:42.311" v="36"/>
        <pc:sldMkLst>
          <pc:docMk/>
          <pc:sldMk cId="2171736641" sldId="260"/>
        </pc:sldMkLst>
      </pc:sldChg>
      <pc:sldChg chg="modAnim">
        <pc:chgData name="andreeadiana0147@gmail.com" userId="69b22804eb51dcc5" providerId="LiveId" clId="{2F024016-3914-45CC-8AC6-7A24B8DC5C94}" dt="2022-11-06T17:26:03.108" v="20"/>
        <pc:sldMkLst>
          <pc:docMk/>
          <pc:sldMk cId="1271754717" sldId="261"/>
        </pc:sldMkLst>
      </pc:sldChg>
      <pc:sldChg chg="modAnim">
        <pc:chgData name="andreeadiana0147@gmail.com" userId="69b22804eb51dcc5" providerId="LiveId" clId="{2F024016-3914-45CC-8AC6-7A24B8DC5C94}" dt="2022-11-06T17:27:49.194" v="38"/>
        <pc:sldMkLst>
          <pc:docMk/>
          <pc:sldMk cId="938784385" sldId="262"/>
        </pc:sldMkLst>
      </pc:sldChg>
      <pc:sldChg chg="modAnim">
        <pc:chgData name="andreeadiana0147@gmail.com" userId="69b22804eb51dcc5" providerId="LiveId" clId="{2F024016-3914-45CC-8AC6-7A24B8DC5C94}" dt="2022-11-06T17:28:33.376" v="47"/>
        <pc:sldMkLst>
          <pc:docMk/>
          <pc:sldMk cId="1053302747" sldId="263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5:56:14.7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6T16:58:38.1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44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76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2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859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373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002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961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947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83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74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86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12/16/2022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643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oto.wuestenigel.com/lots-of-colorful-and-different-shapes-of-pills-pills-and-capsules-on-white-background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f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7A614D-E713-20AC-9207-B24BED69ED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-1" b="15708"/>
          <a:stretch/>
        </p:blipFill>
        <p:spPr>
          <a:xfrm>
            <a:off x="3070" y="10"/>
            <a:ext cx="12188930" cy="6857990"/>
          </a:xfrm>
          <a:prstGeom prst="rect">
            <a:avLst/>
          </a:prstGeom>
        </p:spPr>
      </p:pic>
      <p:sp>
        <p:nvSpPr>
          <p:cNvPr id="2" name="Titlu 1">
            <a:extLst>
              <a:ext uri="{FF2B5EF4-FFF2-40B4-BE49-F238E27FC236}">
                <a16:creationId xmlns:a16="http://schemas.microsoft.com/office/drawing/2014/main" id="{C7552346-D30D-420B-B500-E360CB26D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GB" sz="6700" dirty="0"/>
              <a:t>Drugs effectiveness for certain conditions</a:t>
            </a:r>
            <a:endParaRPr lang="ro-RO" sz="6700" dirty="0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2E886498-369F-4DE7-8686-4EBDB467BC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9432"/>
            <a:ext cx="9144000" cy="1225296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Authors: Robert-</a:t>
            </a:r>
            <a:r>
              <a:rPr lang="en-GB" sz="3200"/>
              <a:t>Alexandru</a:t>
            </a:r>
            <a:r>
              <a:rPr lang="en-GB" sz="3200" dirty="0"/>
              <a:t> </a:t>
            </a:r>
            <a:r>
              <a:rPr lang="en-GB" sz="3200"/>
              <a:t>Delicostea</a:t>
            </a:r>
            <a:r>
              <a:rPr lang="en-GB" sz="3200" dirty="0"/>
              <a:t> &amp; Andreea-Diana </a:t>
            </a:r>
            <a:r>
              <a:rPr lang="en-GB" sz="3200"/>
              <a:t>Ciocaianu</a:t>
            </a:r>
            <a:endParaRPr lang="ro-RO" sz="3200" dirty="0"/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04D8AD8F-EF7F-481F-B99A-B85138970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60325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055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7BA36A5C-CCEE-4F15-8B23-BE7496928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39520"/>
            <a:ext cx="3564636" cy="1719072"/>
          </a:xfrm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GB" sz="3700" dirty="0"/>
              <a:t>-The dataset – UCI ML Drug Reviews</a:t>
            </a:r>
            <a:endParaRPr lang="ro-RO" sz="3700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21B87F"/>
          </a:solidFill>
          <a:ln w="38100" cap="rnd">
            <a:solidFill>
              <a:srgbClr val="21B87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E3560BFD-56BC-4824-A137-575AD1F2C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Inter"/>
              </a:rPr>
              <a:t>Reviews on different kinds of drugs with the condition they were meant to treat rated based on a 10-star system according to the </a:t>
            </a:r>
            <a:r>
              <a:rPr lang="en-US" sz="2400" b="0" i="0" dirty="0">
                <a:effectLst/>
                <a:latin typeface="Inter"/>
              </a:rPr>
              <a:t>overall patient satisfaction</a:t>
            </a:r>
            <a:endParaRPr lang="en-US" sz="2400" dirty="0">
              <a:latin typeface="Inter"/>
            </a:endParaRPr>
          </a:p>
          <a:p>
            <a:pPr marL="0" indent="0">
              <a:lnSpc>
                <a:spcPct val="100000"/>
              </a:lnSpc>
              <a:buNone/>
            </a:pPr>
            <a:endParaRPr lang="ro-RO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1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7" name="Ink 1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Imagine 4" descr="O imagine care conține masă&#10;&#10;Descriere generată automat">
            <a:extLst>
              <a:ext uri="{FF2B5EF4-FFF2-40B4-BE49-F238E27FC236}">
                <a16:creationId xmlns:a16="http://schemas.microsoft.com/office/drawing/2014/main" id="{0A22BBC5-21F3-4F7C-B0ED-EDE54AA706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418291"/>
            <a:ext cx="6903720" cy="438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910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ine 40" descr="O imagine care conține text&#10;&#10;Descriere generată automat">
            <a:extLst>
              <a:ext uri="{FF2B5EF4-FFF2-40B4-BE49-F238E27FC236}">
                <a16:creationId xmlns:a16="http://schemas.microsoft.com/office/drawing/2014/main" id="{BEFEFF7F-375F-45B5-9074-0DE102D7B3C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u 1">
            <a:extLst>
              <a:ext uri="{FF2B5EF4-FFF2-40B4-BE49-F238E27FC236}">
                <a16:creationId xmlns:a16="http://schemas.microsoft.com/office/drawing/2014/main" id="{9481464C-89BF-47AF-8728-B1009DC70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Top 20 drugs</a:t>
            </a:r>
            <a:endParaRPr lang="ro-RO" dirty="0"/>
          </a:p>
        </p:txBody>
      </p:sp>
      <p:sp>
        <p:nvSpPr>
          <p:cNvPr id="23" name="Substituent text 22">
            <a:extLst>
              <a:ext uri="{FF2B5EF4-FFF2-40B4-BE49-F238E27FC236}">
                <a16:creationId xmlns:a16="http://schemas.microsoft.com/office/drawing/2014/main" id="{9428972F-CDA9-411C-9C8C-E4FCE8EBAB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GB" dirty="0"/>
              <a:t>Train dataset</a:t>
            </a:r>
            <a:endParaRPr lang="ro-RO" dirty="0"/>
          </a:p>
        </p:txBody>
      </p:sp>
      <p:pic>
        <p:nvPicPr>
          <p:cNvPr id="20" name="Substituent conținut 19">
            <a:extLst>
              <a:ext uri="{FF2B5EF4-FFF2-40B4-BE49-F238E27FC236}">
                <a16:creationId xmlns:a16="http://schemas.microsoft.com/office/drawing/2014/main" id="{2869DBD8-5BBA-4770-9FEF-A37BDC965D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38" y="3209481"/>
            <a:ext cx="4854361" cy="2965838"/>
          </a:xfrm>
        </p:spPr>
      </p:pic>
      <p:sp>
        <p:nvSpPr>
          <p:cNvPr id="24" name="Substituent text 23">
            <a:extLst>
              <a:ext uri="{FF2B5EF4-FFF2-40B4-BE49-F238E27FC236}">
                <a16:creationId xmlns:a16="http://schemas.microsoft.com/office/drawing/2014/main" id="{A1FAADB7-102A-4E3B-9926-DB6E5CFC7D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GB" dirty="0"/>
              <a:t>Test dataset</a:t>
            </a:r>
            <a:endParaRPr lang="ro-RO" dirty="0"/>
          </a:p>
        </p:txBody>
      </p:sp>
      <p:pic>
        <p:nvPicPr>
          <p:cNvPr id="27" name="Substituent conținut 26">
            <a:extLst>
              <a:ext uri="{FF2B5EF4-FFF2-40B4-BE49-F238E27FC236}">
                <a16:creationId xmlns:a16="http://schemas.microsoft.com/office/drawing/2014/main" id="{04B5FA37-A4F5-4D5D-ABE7-CE231FCD771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562" y="3209481"/>
            <a:ext cx="4892464" cy="2958217"/>
          </a:xfrm>
        </p:spPr>
      </p:pic>
    </p:spTree>
    <p:extLst>
      <p:ext uri="{BB962C8B-B14F-4D97-AF65-F5344CB8AC3E}">
        <p14:creationId xmlns:p14="http://schemas.microsoft.com/office/powerpoint/2010/main" val="225609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ine 15" descr="O imagine care conține text&#10;&#10;Descriere generată automat">
            <a:extLst>
              <a:ext uri="{FF2B5EF4-FFF2-40B4-BE49-F238E27FC236}">
                <a16:creationId xmlns:a16="http://schemas.microsoft.com/office/drawing/2014/main" id="{2E7B860A-0199-4C14-9C81-2BB080D9CD9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u 1">
            <a:extLst>
              <a:ext uri="{FF2B5EF4-FFF2-40B4-BE49-F238E27FC236}">
                <a16:creationId xmlns:a16="http://schemas.microsoft.com/office/drawing/2014/main" id="{9481464C-89BF-47AF-8728-B1009DC70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Top 20 conditions</a:t>
            </a:r>
            <a:endParaRPr lang="ro-RO" dirty="0"/>
          </a:p>
        </p:txBody>
      </p:sp>
      <p:sp>
        <p:nvSpPr>
          <p:cNvPr id="23" name="Substituent text 22">
            <a:extLst>
              <a:ext uri="{FF2B5EF4-FFF2-40B4-BE49-F238E27FC236}">
                <a16:creationId xmlns:a16="http://schemas.microsoft.com/office/drawing/2014/main" id="{9428972F-CDA9-411C-9C8C-E4FCE8EBAB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GB" dirty="0"/>
              <a:t>Train dataset</a:t>
            </a:r>
            <a:endParaRPr lang="ro-RO" dirty="0"/>
          </a:p>
        </p:txBody>
      </p:sp>
      <p:sp>
        <p:nvSpPr>
          <p:cNvPr id="24" name="Substituent text 23">
            <a:extLst>
              <a:ext uri="{FF2B5EF4-FFF2-40B4-BE49-F238E27FC236}">
                <a16:creationId xmlns:a16="http://schemas.microsoft.com/office/drawing/2014/main" id="{A1FAADB7-102A-4E3B-9926-DB6E5CFC7D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GB" dirty="0"/>
              <a:t>Test dataset</a:t>
            </a:r>
            <a:endParaRPr lang="ro-RO" dirty="0"/>
          </a:p>
        </p:txBody>
      </p:sp>
      <p:pic>
        <p:nvPicPr>
          <p:cNvPr id="10" name="Substituent conținut 9">
            <a:extLst>
              <a:ext uri="{FF2B5EF4-FFF2-40B4-BE49-F238E27FC236}">
                <a16:creationId xmlns:a16="http://schemas.microsoft.com/office/drawing/2014/main" id="{755DADB5-FF46-4123-BC1B-CDBDECA5AC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73" y="3327770"/>
            <a:ext cx="4801016" cy="2461473"/>
          </a:xfrm>
        </p:spPr>
      </p:pic>
      <p:pic>
        <p:nvPicPr>
          <p:cNvPr id="14" name="Substituent conținut 13">
            <a:extLst>
              <a:ext uri="{FF2B5EF4-FFF2-40B4-BE49-F238E27FC236}">
                <a16:creationId xmlns:a16="http://schemas.microsoft.com/office/drawing/2014/main" id="{027A9262-0C4C-4C5A-8CE9-F0C2520900C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717" y="3339201"/>
            <a:ext cx="4778154" cy="2438611"/>
          </a:xfrm>
        </p:spPr>
      </p:pic>
    </p:spTree>
    <p:extLst>
      <p:ext uri="{BB962C8B-B14F-4D97-AF65-F5344CB8AC3E}">
        <p14:creationId xmlns:p14="http://schemas.microsoft.com/office/powerpoint/2010/main" val="81112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u 8">
            <a:extLst>
              <a:ext uri="{FF2B5EF4-FFF2-40B4-BE49-F238E27FC236}">
                <a16:creationId xmlns:a16="http://schemas.microsoft.com/office/drawing/2014/main" id="{FADC201C-2480-4633-A224-C98698F69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Review distribution based on rating</a:t>
            </a:r>
            <a:endParaRPr lang="ro-RO" dirty="0"/>
          </a:p>
        </p:txBody>
      </p:sp>
      <p:sp>
        <p:nvSpPr>
          <p:cNvPr id="11" name="Substituent text 10">
            <a:extLst>
              <a:ext uri="{FF2B5EF4-FFF2-40B4-BE49-F238E27FC236}">
                <a16:creationId xmlns:a16="http://schemas.microsoft.com/office/drawing/2014/main" id="{8ED7E49B-7AB1-4CB0-914B-FA929B4FDB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GB" dirty="0"/>
              <a:t>Train dataset</a:t>
            </a:r>
            <a:endParaRPr lang="ro-RO" dirty="0"/>
          </a:p>
        </p:txBody>
      </p:sp>
      <p:pic>
        <p:nvPicPr>
          <p:cNvPr id="16" name="Substituent conținut 15">
            <a:extLst>
              <a:ext uri="{FF2B5EF4-FFF2-40B4-BE49-F238E27FC236}">
                <a16:creationId xmlns:a16="http://schemas.microsoft.com/office/drawing/2014/main" id="{F8C8CF1F-2716-4F64-AFA1-98FCD49911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93" y="3167261"/>
            <a:ext cx="5157787" cy="2782490"/>
          </a:xfrm>
        </p:spPr>
      </p:pic>
      <p:sp>
        <p:nvSpPr>
          <p:cNvPr id="13" name="Substituent text 12">
            <a:extLst>
              <a:ext uri="{FF2B5EF4-FFF2-40B4-BE49-F238E27FC236}">
                <a16:creationId xmlns:a16="http://schemas.microsoft.com/office/drawing/2014/main" id="{7D6CA989-A74E-4163-B8B4-C084C199B9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GB" dirty="0"/>
              <a:t>Test dataset</a:t>
            </a:r>
            <a:endParaRPr lang="ro-RO" dirty="0"/>
          </a:p>
        </p:txBody>
      </p:sp>
      <p:pic>
        <p:nvPicPr>
          <p:cNvPr id="18" name="Substituent conținut 17">
            <a:extLst>
              <a:ext uri="{FF2B5EF4-FFF2-40B4-BE49-F238E27FC236}">
                <a16:creationId xmlns:a16="http://schemas.microsoft.com/office/drawing/2014/main" id="{F4969B34-B6CF-48D8-860D-C0299E5ADEC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167261"/>
            <a:ext cx="5307807" cy="2711417"/>
          </a:xfrm>
        </p:spPr>
      </p:pic>
    </p:spTree>
    <p:extLst>
      <p:ext uri="{BB962C8B-B14F-4D97-AF65-F5344CB8AC3E}">
        <p14:creationId xmlns:p14="http://schemas.microsoft.com/office/powerpoint/2010/main" val="1271754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u 6">
            <a:extLst>
              <a:ext uri="{FF2B5EF4-FFF2-40B4-BE49-F238E27FC236}">
                <a16:creationId xmlns:a16="http://schemas.microsoft.com/office/drawing/2014/main" id="{06D6FCF3-2B01-4352-9804-E069824E9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the dataset – Part 1</a:t>
            </a:r>
            <a:endParaRPr lang="ro-RO" dirty="0"/>
          </a:p>
        </p:txBody>
      </p:sp>
      <p:sp>
        <p:nvSpPr>
          <p:cNvPr id="8" name="Substituent conținut 7">
            <a:extLst>
              <a:ext uri="{FF2B5EF4-FFF2-40B4-BE49-F238E27FC236}">
                <a16:creationId xmlns:a16="http://schemas.microsoft.com/office/drawing/2014/main" id="{D199F736-B914-4CEA-8339-7229F3030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633216"/>
          </a:xfrm>
        </p:spPr>
        <p:txBody>
          <a:bodyPr>
            <a:normAutofit lnSpcReduction="10000"/>
          </a:bodyPr>
          <a:lstStyle/>
          <a:p>
            <a:r>
              <a:rPr lang="en-GB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1:</a:t>
            </a:r>
            <a:r>
              <a:rPr lang="en-GB" sz="3200" dirty="0"/>
              <a:t> creating an </a:t>
            </a:r>
            <a:r>
              <a:rPr lang="en-GB" sz="3200" b="1" dirty="0"/>
              <a:t>improved rating </a:t>
            </a:r>
            <a:r>
              <a:rPr lang="en-GB" sz="3200" dirty="0"/>
              <a:t>using the existent </a:t>
            </a:r>
            <a:r>
              <a:rPr lang="en-GB" sz="3200" b="1" dirty="0"/>
              <a:t>rating</a:t>
            </a:r>
            <a:r>
              <a:rPr lang="en-GB" sz="3200" dirty="0"/>
              <a:t> column and the </a:t>
            </a:r>
            <a:r>
              <a:rPr lang="en-GB" sz="3200" b="1" dirty="0" err="1"/>
              <a:t>usefulCount</a:t>
            </a:r>
            <a:endParaRPr lang="en-GB" sz="3200" b="1" dirty="0"/>
          </a:p>
          <a:p>
            <a:r>
              <a:rPr lang="en-GB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2</a:t>
            </a:r>
            <a:r>
              <a:rPr lang="en-GB" sz="3200" b="1" dirty="0"/>
              <a:t>:</a:t>
            </a:r>
            <a:r>
              <a:rPr lang="en-GB" sz="3200" dirty="0"/>
              <a:t> compute a </a:t>
            </a:r>
            <a:r>
              <a:rPr lang="en-GB" sz="3200" b="1" dirty="0"/>
              <a:t>sentiment</a:t>
            </a:r>
            <a:r>
              <a:rPr lang="en-GB" sz="3200" dirty="0"/>
              <a:t> for each review using either the review or the </a:t>
            </a:r>
            <a:r>
              <a:rPr lang="en-GB" sz="3200" b="1" dirty="0"/>
              <a:t>improved rating</a:t>
            </a:r>
          </a:p>
          <a:p>
            <a:pPr lvl="1"/>
            <a:r>
              <a:rPr lang="en-GB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2 – option A </a:t>
            </a:r>
            <a:r>
              <a:rPr lang="en-GB" sz="2800" dirty="0"/>
              <a:t>– using the </a:t>
            </a:r>
            <a:r>
              <a:rPr lang="en-GB" sz="2800" b="1" dirty="0"/>
              <a:t>improved rating</a:t>
            </a:r>
            <a:r>
              <a:rPr lang="en-GB" sz="2800" dirty="0"/>
              <a:t>, assign a </a:t>
            </a:r>
            <a:r>
              <a:rPr lang="en-GB" sz="2800" b="1" dirty="0"/>
              <a:t>sentiment</a:t>
            </a:r>
            <a:r>
              <a:rPr lang="en-GB" sz="2800" dirty="0"/>
              <a:t>(negative/neutral/positive) for each review</a:t>
            </a:r>
          </a:p>
          <a:p>
            <a:pPr lvl="1"/>
            <a:r>
              <a:rPr lang="en-GB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2 – option B </a:t>
            </a:r>
            <a:r>
              <a:rPr lang="en-GB" sz="2800" dirty="0"/>
              <a:t>– using the </a:t>
            </a:r>
            <a:r>
              <a:rPr lang="en-GB" sz="2800" b="1" dirty="0"/>
              <a:t>review</a:t>
            </a:r>
            <a:r>
              <a:rPr lang="en-GB" sz="2800" dirty="0"/>
              <a:t> and specific sentiment analysis models, compute a </a:t>
            </a:r>
            <a:r>
              <a:rPr lang="en-GB" sz="2800" b="1" dirty="0"/>
              <a:t>sentiment</a:t>
            </a:r>
            <a:r>
              <a:rPr lang="en-GB" sz="2800" dirty="0"/>
              <a:t>(positive/negative) for each review</a:t>
            </a:r>
          </a:p>
          <a:p>
            <a:pPr marL="0" indent="0">
              <a:buNone/>
            </a:pPr>
            <a:br>
              <a:rPr lang="ro-RO" dirty="0"/>
            </a:br>
            <a:endParaRPr lang="en-GB" dirty="0"/>
          </a:p>
        </p:txBody>
      </p:sp>
      <p:grpSp>
        <p:nvGrpSpPr>
          <p:cNvPr id="24" name="Grupare 23">
            <a:extLst>
              <a:ext uri="{FF2B5EF4-FFF2-40B4-BE49-F238E27FC236}">
                <a16:creationId xmlns:a16="http://schemas.microsoft.com/office/drawing/2014/main" id="{B7834229-2816-4527-A14E-9D10ED96C92F}"/>
              </a:ext>
            </a:extLst>
          </p:cNvPr>
          <p:cNvGrpSpPr/>
          <p:nvPr/>
        </p:nvGrpSpPr>
        <p:grpSpPr>
          <a:xfrm>
            <a:off x="894158" y="5119878"/>
            <a:ext cx="10537028" cy="885444"/>
            <a:chOff x="416719" y="5119878"/>
            <a:chExt cx="10537028" cy="885444"/>
          </a:xfrm>
        </p:grpSpPr>
        <p:grpSp>
          <p:nvGrpSpPr>
            <p:cNvPr id="11" name="Grupare 10">
              <a:extLst>
                <a:ext uri="{FF2B5EF4-FFF2-40B4-BE49-F238E27FC236}">
                  <a16:creationId xmlns:a16="http://schemas.microsoft.com/office/drawing/2014/main" id="{E7D59D06-5552-4806-A58A-1375E2C55863}"/>
                </a:ext>
              </a:extLst>
            </p:cNvPr>
            <p:cNvGrpSpPr/>
            <p:nvPr/>
          </p:nvGrpSpPr>
          <p:grpSpPr>
            <a:xfrm>
              <a:off x="3367086" y="5119878"/>
              <a:ext cx="7586661" cy="885444"/>
              <a:chOff x="1138236" y="5286375"/>
              <a:chExt cx="7586661" cy="885444"/>
            </a:xfrm>
          </p:grpSpPr>
          <p:cxnSp>
            <p:nvCxnSpPr>
              <p:cNvPr id="4" name="Conector drept cu săgeată 3">
                <a:extLst>
                  <a:ext uri="{FF2B5EF4-FFF2-40B4-BE49-F238E27FC236}">
                    <a16:creationId xmlns:a16="http://schemas.microsoft.com/office/drawing/2014/main" id="{3024824D-05C8-4452-B892-4C9114D7FFE2}"/>
                  </a:ext>
                </a:extLst>
              </p:cNvPr>
              <p:cNvCxnSpPr>
                <a:cxnSpLocks/>
                <a:stCxn id="2" idx="3"/>
                <a:endCxn id="5" idx="1"/>
              </p:cNvCxnSpPr>
              <p:nvPr/>
            </p:nvCxnSpPr>
            <p:spPr>
              <a:xfrm>
                <a:off x="3001568" y="5729097"/>
                <a:ext cx="89832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upare 9">
                <a:extLst>
                  <a:ext uri="{FF2B5EF4-FFF2-40B4-BE49-F238E27FC236}">
                    <a16:creationId xmlns:a16="http://schemas.microsoft.com/office/drawing/2014/main" id="{FA0B2D10-F524-4AFB-AAB2-193DFEE7B9FD}"/>
                  </a:ext>
                </a:extLst>
              </p:cNvPr>
              <p:cNvGrpSpPr/>
              <p:nvPr/>
            </p:nvGrpSpPr>
            <p:grpSpPr>
              <a:xfrm>
                <a:off x="1138236" y="5286375"/>
                <a:ext cx="7586661" cy="885444"/>
                <a:chOff x="1128711" y="5295900"/>
                <a:chExt cx="7586661" cy="885444"/>
              </a:xfrm>
            </p:grpSpPr>
            <p:sp>
              <p:nvSpPr>
                <p:cNvPr id="2" name="Dreptunghi 1">
                  <a:extLst>
                    <a:ext uri="{FF2B5EF4-FFF2-40B4-BE49-F238E27FC236}">
                      <a16:creationId xmlns:a16="http://schemas.microsoft.com/office/drawing/2014/main" id="{8D4430D2-2B88-4973-8E0E-DFE2AAF18C8A}"/>
                    </a:ext>
                  </a:extLst>
                </p:cNvPr>
                <p:cNvSpPr/>
                <p:nvPr/>
              </p:nvSpPr>
              <p:spPr>
                <a:xfrm>
                  <a:off x="1128711" y="5295900"/>
                  <a:ext cx="1863332" cy="8854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Bahnschrift SemiLight Condensed" panose="020B0502040204020203" pitchFamily="34" charset="0"/>
                    </a:rPr>
                    <a:t>Vectorizer/ Tokenizer</a:t>
                  </a:r>
                  <a:endParaRPr lang="ro-RO" dirty="0">
                    <a:latin typeface="Bahnschrift SemiLight Condensed" panose="020B0502040204020203" pitchFamily="34" charset="0"/>
                  </a:endParaRPr>
                </a:p>
              </p:txBody>
            </p:sp>
            <p:sp>
              <p:nvSpPr>
                <p:cNvPr id="5" name="Dreptunghi 4">
                  <a:extLst>
                    <a:ext uri="{FF2B5EF4-FFF2-40B4-BE49-F238E27FC236}">
                      <a16:creationId xmlns:a16="http://schemas.microsoft.com/office/drawing/2014/main" id="{83CFF5E4-32B2-400A-BA30-DC8C4FB04610}"/>
                    </a:ext>
                  </a:extLst>
                </p:cNvPr>
                <p:cNvSpPr/>
                <p:nvPr/>
              </p:nvSpPr>
              <p:spPr>
                <a:xfrm>
                  <a:off x="3890363" y="5295900"/>
                  <a:ext cx="1863332" cy="8854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Bahnschrift SemiLight Condensed" panose="020B0502040204020203" pitchFamily="34" charset="0"/>
                    </a:rPr>
                    <a:t>Classification Model/ Neural Network</a:t>
                  </a:r>
                  <a:endParaRPr lang="ro-RO" dirty="0">
                    <a:latin typeface="Bahnschrift SemiLight Condensed" panose="020B0502040204020203" pitchFamily="34" charset="0"/>
                  </a:endParaRPr>
                </a:p>
              </p:txBody>
            </p:sp>
            <p:sp>
              <p:nvSpPr>
                <p:cNvPr id="6" name="Dreptunghi 5">
                  <a:extLst>
                    <a:ext uri="{FF2B5EF4-FFF2-40B4-BE49-F238E27FC236}">
                      <a16:creationId xmlns:a16="http://schemas.microsoft.com/office/drawing/2014/main" id="{004CA01B-41AA-4CC0-BD3E-44934F816027}"/>
                    </a:ext>
                  </a:extLst>
                </p:cNvPr>
                <p:cNvSpPr/>
                <p:nvPr/>
              </p:nvSpPr>
              <p:spPr>
                <a:xfrm>
                  <a:off x="6685361" y="5295900"/>
                  <a:ext cx="2030011" cy="8854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Bahnschrift SemiLight Condensed" panose="020B0502040204020203" pitchFamily="34" charset="0"/>
                    </a:rPr>
                    <a:t>Binary/Ternary Sentiment</a:t>
                  </a:r>
                  <a:endParaRPr lang="ro-RO" dirty="0">
                    <a:latin typeface="Bahnschrift SemiLight Condensed" panose="020B0502040204020203" pitchFamily="34" charset="0"/>
                  </a:endParaRPr>
                </a:p>
              </p:txBody>
            </p:sp>
            <p:cxnSp>
              <p:nvCxnSpPr>
                <p:cNvPr id="9" name="Conector drept cu săgeată 8">
                  <a:extLst>
                    <a:ext uri="{FF2B5EF4-FFF2-40B4-BE49-F238E27FC236}">
                      <a16:creationId xmlns:a16="http://schemas.microsoft.com/office/drawing/2014/main" id="{C18C0525-FE48-409E-8E63-18441D8C6948}"/>
                    </a:ext>
                  </a:extLst>
                </p:cNvPr>
                <p:cNvCxnSpPr>
                  <a:cxnSpLocks/>
                  <a:stCxn id="5" idx="3"/>
                  <a:endCxn id="6" idx="1"/>
                </p:cNvCxnSpPr>
                <p:nvPr/>
              </p:nvCxnSpPr>
              <p:spPr>
                <a:xfrm>
                  <a:off x="5753695" y="5738622"/>
                  <a:ext cx="93166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" name="Dreptunghi 11">
              <a:extLst>
                <a:ext uri="{FF2B5EF4-FFF2-40B4-BE49-F238E27FC236}">
                  <a16:creationId xmlns:a16="http://schemas.microsoft.com/office/drawing/2014/main" id="{A756A081-F96C-43CC-ADBE-B67C90E07E08}"/>
                </a:ext>
              </a:extLst>
            </p:cNvPr>
            <p:cNvSpPr/>
            <p:nvPr/>
          </p:nvSpPr>
          <p:spPr>
            <a:xfrm>
              <a:off x="416719" y="5119878"/>
              <a:ext cx="1915718" cy="8854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Bahnschrift SemiLight Condensed" panose="020B0502040204020203" pitchFamily="34" charset="0"/>
                </a:rPr>
                <a:t>Pre-processed Review Data</a:t>
              </a:r>
              <a:endParaRPr lang="ro-RO" dirty="0">
                <a:latin typeface="Bahnschrift SemiLight Condensed" panose="020B0502040204020203" pitchFamily="34" charset="0"/>
              </a:endParaRPr>
            </a:p>
          </p:txBody>
        </p:sp>
        <p:cxnSp>
          <p:nvCxnSpPr>
            <p:cNvPr id="23" name="Conector drept cu săgeată 22">
              <a:extLst>
                <a:ext uri="{FF2B5EF4-FFF2-40B4-BE49-F238E27FC236}">
                  <a16:creationId xmlns:a16="http://schemas.microsoft.com/office/drawing/2014/main" id="{8679F368-3716-4A72-8FD6-D4CA6D43061B}"/>
                </a:ext>
              </a:extLst>
            </p:cNvPr>
            <p:cNvCxnSpPr/>
            <p:nvPr/>
          </p:nvCxnSpPr>
          <p:spPr>
            <a:xfrm>
              <a:off x="2119309" y="5562600"/>
              <a:ext cx="12477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173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1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u 6">
            <a:extLst>
              <a:ext uri="{FF2B5EF4-FFF2-40B4-BE49-F238E27FC236}">
                <a16:creationId xmlns:a16="http://schemas.microsoft.com/office/drawing/2014/main" id="{06D6FCF3-2B01-4352-9804-E069824E9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99" y="192584"/>
            <a:ext cx="4213584" cy="170022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4000" dirty="0"/>
              <a:t>Using the dataset – Part 2</a:t>
            </a:r>
            <a:endParaRPr lang="ro-RO" sz="4000" dirty="0"/>
          </a:p>
        </p:txBody>
      </p:sp>
      <p:sp>
        <p:nvSpPr>
          <p:cNvPr id="59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21B87F"/>
          </a:solidFill>
          <a:ln w="38100" cap="rnd">
            <a:solidFill>
              <a:srgbClr val="21B87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stituent conținut 7">
            <a:extLst>
              <a:ext uri="{FF2B5EF4-FFF2-40B4-BE49-F238E27FC236}">
                <a16:creationId xmlns:a16="http://schemas.microsoft.com/office/drawing/2014/main" id="{D199F736-B914-4CEA-8339-7229F3030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 lnSpcReduction="10000"/>
          </a:bodyPr>
          <a:lstStyle/>
          <a:p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3</a:t>
            </a:r>
            <a:r>
              <a:rPr lang="en-GB" b="1" dirty="0"/>
              <a:t>: </a:t>
            </a:r>
            <a:r>
              <a:rPr lang="en-GB" dirty="0"/>
              <a:t>create a </a:t>
            </a:r>
            <a:r>
              <a:rPr lang="en-GB" b="1" dirty="0"/>
              <a:t>score-based relation</a:t>
            </a:r>
            <a:r>
              <a:rPr lang="en-GB" dirty="0"/>
              <a:t> between a </a:t>
            </a:r>
            <a:r>
              <a:rPr lang="en-GB" b="1" dirty="0"/>
              <a:t>drug</a:t>
            </a:r>
            <a:r>
              <a:rPr lang="en-GB" dirty="0"/>
              <a:t> and a </a:t>
            </a:r>
            <a:r>
              <a:rPr lang="en-GB" b="1" dirty="0"/>
              <a:t>condition</a:t>
            </a:r>
          </a:p>
          <a:p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4</a:t>
            </a:r>
            <a:r>
              <a:rPr lang="en-GB" b="1" dirty="0"/>
              <a:t>: </a:t>
            </a:r>
            <a:r>
              <a:rPr lang="en-GB" dirty="0"/>
              <a:t>use the output from each step to get the </a:t>
            </a:r>
            <a:r>
              <a:rPr lang="en-GB" b="1" dirty="0"/>
              <a:t>overall effectiveness of a drug</a:t>
            </a:r>
            <a:br>
              <a:rPr lang="ro-RO" sz="2400" dirty="0"/>
            </a:br>
            <a:endParaRPr lang="en-GB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0" name="Ink 16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60" name="Ink 16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Imagine 4" descr="O imagine care conține masă&#10;&#10;Descriere generată automat">
            <a:extLst>
              <a:ext uri="{FF2B5EF4-FFF2-40B4-BE49-F238E27FC236}">
                <a16:creationId xmlns:a16="http://schemas.microsoft.com/office/drawing/2014/main" id="{5794F77A-716B-4576-ACC2-54C4C89EB6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964" y="640080"/>
            <a:ext cx="4434383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78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ine 8">
            <a:extLst>
              <a:ext uri="{FF2B5EF4-FFF2-40B4-BE49-F238E27FC236}">
                <a16:creationId xmlns:a16="http://schemas.microsoft.com/office/drawing/2014/main" id="{D240EF6C-ABAA-4745-BDF1-1E895C0BA06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"/>
            <a:ext cx="12219214" cy="6842760"/>
          </a:xfrm>
          <a:prstGeom prst="rect">
            <a:avLst/>
          </a:prstGeom>
        </p:spPr>
      </p:pic>
      <p:sp>
        <p:nvSpPr>
          <p:cNvPr id="6" name="Titlu 5">
            <a:extLst>
              <a:ext uri="{FF2B5EF4-FFF2-40B4-BE49-F238E27FC236}">
                <a16:creationId xmlns:a16="http://schemas.microsoft.com/office/drawing/2014/main" id="{C8CB1024-A458-414D-88DB-19C40C0E6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 for your attention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053302747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RegularSeedLeftStep">
      <a:dk1>
        <a:srgbClr val="000000"/>
      </a:dk1>
      <a:lt1>
        <a:srgbClr val="FFFFFF"/>
      </a:lt1>
      <a:dk2>
        <a:srgbClr val="21213E"/>
      </a:dk2>
      <a:lt2>
        <a:srgbClr val="E8E2E4"/>
      </a:lt2>
      <a:accent1>
        <a:srgbClr val="21B87F"/>
      </a:accent1>
      <a:accent2>
        <a:srgbClr val="14B836"/>
      </a:accent2>
      <a:accent3>
        <a:srgbClr val="40B821"/>
      </a:accent3>
      <a:accent4>
        <a:srgbClr val="75B013"/>
      </a:accent4>
      <a:accent5>
        <a:srgbClr val="A9A31E"/>
      </a:accent5>
      <a:accent6>
        <a:srgbClr val="D57E17"/>
      </a:accent6>
      <a:hlink>
        <a:srgbClr val="BF3F6F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46CAA1C5C56243918DB0E1C6453407" ma:contentTypeVersion="11" ma:contentTypeDescription="Create a new document." ma:contentTypeScope="" ma:versionID="fcb134e82bcfdfc3d55158e5a8286e9c">
  <xsd:schema xmlns:xsd="http://www.w3.org/2001/XMLSchema" xmlns:xs="http://www.w3.org/2001/XMLSchema" xmlns:p="http://schemas.microsoft.com/office/2006/metadata/properties" xmlns:ns3="44270dbe-757d-4e7a-8792-3b0ef69ba686" xmlns:ns4="e21a08c2-1d01-4dd5-b0cd-95ee188ec016" targetNamespace="http://schemas.microsoft.com/office/2006/metadata/properties" ma:root="true" ma:fieldsID="c09ca642fda855ec1f47ed2cf2557117" ns3:_="" ns4:_="">
    <xsd:import namespace="44270dbe-757d-4e7a-8792-3b0ef69ba686"/>
    <xsd:import namespace="e21a08c2-1d01-4dd5-b0cd-95ee188ec01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270dbe-757d-4e7a-8792-3b0ef69ba6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1a08c2-1d01-4dd5-b0cd-95ee188ec01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D5772E0-552F-4261-A385-6C4588D29F6F}">
  <ds:schemaRefs>
    <ds:schemaRef ds:uri="http://purl.org/dc/dcmitype/"/>
    <ds:schemaRef ds:uri="e21a08c2-1d01-4dd5-b0cd-95ee188ec016"/>
    <ds:schemaRef ds:uri="http://purl.org/dc/elements/1.1/"/>
    <ds:schemaRef ds:uri="http://schemas.microsoft.com/office/2006/metadata/properties"/>
    <ds:schemaRef ds:uri="44270dbe-757d-4e7a-8792-3b0ef69ba686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DEB386C-EE00-4249-A614-AA416FE2FBC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B91DF0-5564-4169-BC8C-3F78C1DBC9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270dbe-757d-4e7a-8792-3b0ef69ba686"/>
    <ds:schemaRef ds:uri="e21a08c2-1d01-4dd5-b0cd-95ee188ec0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215</Words>
  <Application>Microsoft Office PowerPoint</Application>
  <PresentationFormat>Ecran lat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5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8</vt:i4>
      </vt:variant>
    </vt:vector>
  </HeadingPairs>
  <TitlesOfParts>
    <vt:vector size="14" baseType="lpstr">
      <vt:lpstr>Arial</vt:lpstr>
      <vt:lpstr>Bahnschrift SemiLight Condensed</vt:lpstr>
      <vt:lpstr>Inter</vt:lpstr>
      <vt:lpstr>Modern Love</vt:lpstr>
      <vt:lpstr>The Hand</vt:lpstr>
      <vt:lpstr>SketchyVTI</vt:lpstr>
      <vt:lpstr>Drugs effectiveness for certain conditions</vt:lpstr>
      <vt:lpstr>-The dataset – UCI ML Drug Reviews</vt:lpstr>
      <vt:lpstr>Top 20 drugs</vt:lpstr>
      <vt:lpstr>Top 20 conditions</vt:lpstr>
      <vt:lpstr>Review distribution based on rating</vt:lpstr>
      <vt:lpstr>Using the dataset – Part 1</vt:lpstr>
      <vt:lpstr>Using the dataset – Part 2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Drugs effectiveness for certain conditions</dc:title>
  <dc:creator>Andreea-Diana CIOCĂIANU (101599)</dc:creator>
  <cp:lastModifiedBy>Andreea-Diana CIOCĂIANU (101599)</cp:lastModifiedBy>
  <cp:revision>2</cp:revision>
  <dcterms:created xsi:type="dcterms:W3CDTF">2022-11-06T15:33:49Z</dcterms:created>
  <dcterms:modified xsi:type="dcterms:W3CDTF">2022-12-16T18:21:50Z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0x010100D246CAA1C5C56243918DB0E1C6453407</vt:lpwstr>
  </property>
</Properties>
</file>