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7"/>
  </p:notesMasterIdLst>
  <p:sldIdLst>
    <p:sldId id="256" r:id="rId2"/>
    <p:sldId id="260" r:id="rId3"/>
    <p:sldId id="259" r:id="rId4"/>
    <p:sldId id="278" r:id="rId5"/>
    <p:sldId id="277" r:id="rId6"/>
    <p:sldId id="261" r:id="rId7"/>
    <p:sldId id="279" r:id="rId8"/>
    <p:sldId id="286" r:id="rId9"/>
    <p:sldId id="280" r:id="rId10"/>
    <p:sldId id="265" r:id="rId11"/>
    <p:sldId id="267" r:id="rId12"/>
    <p:sldId id="282" r:id="rId13"/>
    <p:sldId id="264" r:id="rId14"/>
    <p:sldId id="283" r:id="rId15"/>
    <p:sldId id="284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84"/>
    <p:restoredTop sz="94656"/>
  </p:normalViewPr>
  <p:slideViewPr>
    <p:cSldViewPr snapToGrid="0">
      <p:cViewPr>
        <p:scale>
          <a:sx n="67" d="100"/>
          <a:sy n="67" d="100"/>
        </p:scale>
        <p:origin x="-40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4169FC-4F6C-0B4E-8132-1D7B41B1943A}" type="doc">
      <dgm:prSet loTypeId="urn:microsoft.com/office/officeart/2009/layout/ReverseList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BDC50EFF-0FB3-DB43-BC3A-8850FD02FCD7}">
      <dgm:prSet phldrT="[Texto]" custT="1"/>
      <dgm:spPr/>
      <dgm:t>
        <a:bodyPr/>
        <a:lstStyle/>
        <a:p>
          <a:pPr algn="ctr"/>
          <a:endParaRPr lang="es-ES" sz="1400" dirty="0"/>
        </a:p>
        <a:p>
          <a:pPr algn="ctr"/>
          <a:endParaRPr lang="en-US" sz="1800" noProof="0" dirty="0"/>
        </a:p>
        <a:p>
          <a:pPr algn="ctr"/>
          <a:r>
            <a:rPr lang="en-US" sz="1800" noProof="0" dirty="0"/>
            <a:t>Need input on </a:t>
          </a:r>
          <a:r>
            <a:rPr lang="en-US" sz="1800" b="1" noProof="0" dirty="0"/>
            <a:t>how the hotel industry is performing </a:t>
          </a:r>
          <a:r>
            <a:rPr lang="en-US" sz="1800" noProof="0" dirty="0"/>
            <a:t>in a specific country or city.</a:t>
          </a:r>
        </a:p>
      </dgm:t>
    </dgm:pt>
    <dgm:pt modelId="{0757D4F3-5B64-D842-A870-1B50F5F9A4E9}" type="parTrans" cxnId="{502912FD-9C8C-D741-AA32-2D58BCC04B25}">
      <dgm:prSet/>
      <dgm:spPr/>
      <dgm:t>
        <a:bodyPr/>
        <a:lstStyle/>
        <a:p>
          <a:endParaRPr lang="es-ES"/>
        </a:p>
      </dgm:t>
    </dgm:pt>
    <dgm:pt modelId="{3E25811F-1E85-6E47-ACA2-9A2199C93C7E}" type="sibTrans" cxnId="{502912FD-9C8C-D741-AA32-2D58BCC04B25}">
      <dgm:prSet/>
      <dgm:spPr/>
      <dgm:t>
        <a:bodyPr/>
        <a:lstStyle/>
        <a:p>
          <a:endParaRPr lang="es-ES"/>
        </a:p>
      </dgm:t>
    </dgm:pt>
    <dgm:pt modelId="{56FBA5FF-324F-7E4B-B143-E579842BB020}">
      <dgm:prSet phldrT="[Texto]" custT="1"/>
      <dgm:spPr/>
      <dgm:t>
        <a:bodyPr/>
        <a:lstStyle/>
        <a:p>
          <a:pPr algn="ctr"/>
          <a:endParaRPr lang="es-ES" sz="1400"/>
        </a:p>
        <a:p>
          <a:pPr algn="ctr"/>
          <a:endParaRPr lang="en-US" sz="1400" noProof="0"/>
        </a:p>
        <a:p>
          <a:pPr algn="ctr"/>
          <a:r>
            <a:rPr lang="en-US" sz="1800" noProof="0"/>
            <a:t>Need to </a:t>
          </a:r>
          <a:r>
            <a:rPr lang="en-US" sz="1800" b="1" noProof="0"/>
            <a:t>benchmark</a:t>
          </a:r>
          <a:r>
            <a:rPr lang="en-US" sz="1800" noProof="0"/>
            <a:t> how their hotel(s) and their competitors are performing in the market.</a:t>
          </a:r>
          <a:endParaRPr lang="en-US" sz="1800" noProof="0" dirty="0"/>
        </a:p>
      </dgm:t>
    </dgm:pt>
    <dgm:pt modelId="{7544CE4A-7DB5-DA4A-B9CA-C44FE591780F}" type="parTrans" cxnId="{FDF14F12-695D-2D4D-A994-DC0E6CE56F08}">
      <dgm:prSet/>
      <dgm:spPr/>
      <dgm:t>
        <a:bodyPr/>
        <a:lstStyle/>
        <a:p>
          <a:endParaRPr lang="es-ES"/>
        </a:p>
      </dgm:t>
    </dgm:pt>
    <dgm:pt modelId="{B2D7F0C5-2A83-F243-A649-4C203A4409AF}" type="sibTrans" cxnId="{FDF14F12-695D-2D4D-A994-DC0E6CE56F08}">
      <dgm:prSet/>
      <dgm:spPr/>
      <dgm:t>
        <a:bodyPr/>
        <a:lstStyle/>
        <a:p>
          <a:endParaRPr lang="es-ES"/>
        </a:p>
      </dgm:t>
    </dgm:pt>
    <dgm:pt modelId="{DEE829A4-8FD5-4B47-BADB-C939F5C9EBB0}" type="pres">
      <dgm:prSet presAssocID="{614169FC-4F6C-0B4E-8132-1D7B41B1943A}" presName="Name0" presStyleCnt="0">
        <dgm:presLayoutVars>
          <dgm:chMax val="2"/>
          <dgm:chPref val="2"/>
          <dgm:animLvl val="lvl"/>
        </dgm:presLayoutVars>
      </dgm:prSet>
      <dgm:spPr/>
    </dgm:pt>
    <dgm:pt modelId="{33A73EE3-7AE9-3A4D-93E3-5D8BEEE69EE6}" type="pres">
      <dgm:prSet presAssocID="{614169FC-4F6C-0B4E-8132-1D7B41B1943A}" presName="LeftText" presStyleLbl="revTx" presStyleIdx="0" presStyleCnt="0">
        <dgm:presLayoutVars>
          <dgm:bulletEnabled val="1"/>
        </dgm:presLayoutVars>
      </dgm:prSet>
      <dgm:spPr/>
    </dgm:pt>
    <dgm:pt modelId="{F282FF6E-7B93-5C49-8E06-761171ABC70B}" type="pres">
      <dgm:prSet presAssocID="{614169FC-4F6C-0B4E-8132-1D7B41B1943A}" presName="LeftNode" presStyleLbl="bgImgPlace1" presStyleIdx="0" presStyleCnt="2">
        <dgm:presLayoutVars>
          <dgm:chMax val="2"/>
          <dgm:chPref val="2"/>
        </dgm:presLayoutVars>
      </dgm:prSet>
      <dgm:spPr/>
    </dgm:pt>
    <dgm:pt modelId="{3D0CA75A-2FE1-CE47-B5A1-2202FCEAE519}" type="pres">
      <dgm:prSet presAssocID="{614169FC-4F6C-0B4E-8132-1D7B41B1943A}" presName="RightText" presStyleLbl="revTx" presStyleIdx="0" presStyleCnt="0">
        <dgm:presLayoutVars>
          <dgm:bulletEnabled val="1"/>
        </dgm:presLayoutVars>
      </dgm:prSet>
      <dgm:spPr/>
    </dgm:pt>
    <dgm:pt modelId="{480092D7-5EA4-B74F-A770-98A73D7296D9}" type="pres">
      <dgm:prSet presAssocID="{614169FC-4F6C-0B4E-8132-1D7B41B1943A}" presName="RightNode" presStyleLbl="bgImgPlace1" presStyleIdx="1" presStyleCnt="2">
        <dgm:presLayoutVars>
          <dgm:chMax val="0"/>
          <dgm:chPref val="0"/>
        </dgm:presLayoutVars>
      </dgm:prSet>
      <dgm:spPr/>
    </dgm:pt>
    <dgm:pt modelId="{38A52B20-5421-BA4E-BBB2-939FCB49F631}" type="pres">
      <dgm:prSet presAssocID="{614169FC-4F6C-0B4E-8132-1D7B41B1943A}" presName="TopArrow" presStyleLbl="node1" presStyleIdx="0" presStyleCnt="2"/>
      <dgm:spPr/>
    </dgm:pt>
    <dgm:pt modelId="{A014F738-4B48-0544-89EA-D40FD3E06D54}" type="pres">
      <dgm:prSet presAssocID="{614169FC-4F6C-0B4E-8132-1D7B41B1943A}" presName="BottomArrow" presStyleLbl="node1" presStyleIdx="1" presStyleCnt="2"/>
      <dgm:spPr/>
    </dgm:pt>
  </dgm:ptLst>
  <dgm:cxnLst>
    <dgm:cxn modelId="{FDF14F12-695D-2D4D-A994-DC0E6CE56F08}" srcId="{614169FC-4F6C-0B4E-8132-1D7B41B1943A}" destId="{56FBA5FF-324F-7E4B-B143-E579842BB020}" srcOrd="1" destOrd="0" parTransId="{7544CE4A-7DB5-DA4A-B9CA-C44FE591780F}" sibTransId="{B2D7F0C5-2A83-F243-A649-4C203A4409AF}"/>
    <dgm:cxn modelId="{7697411A-23AD-C446-A6C4-6824EE1D0834}" type="presOf" srcId="{56FBA5FF-324F-7E4B-B143-E579842BB020}" destId="{480092D7-5EA4-B74F-A770-98A73D7296D9}" srcOrd="1" destOrd="0" presId="urn:microsoft.com/office/officeart/2009/layout/ReverseList"/>
    <dgm:cxn modelId="{66C34A65-8A08-8144-8086-1D2F0E40F12A}" type="presOf" srcId="{BDC50EFF-0FB3-DB43-BC3A-8850FD02FCD7}" destId="{F282FF6E-7B93-5C49-8E06-761171ABC70B}" srcOrd="1" destOrd="0" presId="urn:microsoft.com/office/officeart/2009/layout/ReverseList"/>
    <dgm:cxn modelId="{5F8541DB-BD12-5541-9516-117F7BB66392}" type="presOf" srcId="{614169FC-4F6C-0B4E-8132-1D7B41B1943A}" destId="{DEE829A4-8FD5-4B47-BADB-C939F5C9EBB0}" srcOrd="0" destOrd="0" presId="urn:microsoft.com/office/officeart/2009/layout/ReverseList"/>
    <dgm:cxn modelId="{584D52EE-A9D5-6A4E-9BA5-3E27398A3F04}" type="presOf" srcId="{56FBA5FF-324F-7E4B-B143-E579842BB020}" destId="{3D0CA75A-2FE1-CE47-B5A1-2202FCEAE519}" srcOrd="0" destOrd="0" presId="urn:microsoft.com/office/officeart/2009/layout/ReverseList"/>
    <dgm:cxn modelId="{502912FD-9C8C-D741-AA32-2D58BCC04B25}" srcId="{614169FC-4F6C-0B4E-8132-1D7B41B1943A}" destId="{BDC50EFF-0FB3-DB43-BC3A-8850FD02FCD7}" srcOrd="0" destOrd="0" parTransId="{0757D4F3-5B64-D842-A870-1B50F5F9A4E9}" sibTransId="{3E25811F-1E85-6E47-ACA2-9A2199C93C7E}"/>
    <dgm:cxn modelId="{FB4833FE-8813-5D4B-AB7B-1ACD527D6A77}" type="presOf" srcId="{BDC50EFF-0FB3-DB43-BC3A-8850FD02FCD7}" destId="{33A73EE3-7AE9-3A4D-93E3-5D8BEEE69EE6}" srcOrd="0" destOrd="0" presId="urn:microsoft.com/office/officeart/2009/layout/ReverseList"/>
    <dgm:cxn modelId="{45B5B283-5BDF-B840-8D6B-2EA9A29E6265}" type="presParOf" srcId="{DEE829A4-8FD5-4B47-BADB-C939F5C9EBB0}" destId="{33A73EE3-7AE9-3A4D-93E3-5D8BEEE69EE6}" srcOrd="0" destOrd="0" presId="urn:microsoft.com/office/officeart/2009/layout/ReverseList"/>
    <dgm:cxn modelId="{942D5A28-4E28-774F-9A80-69505A5E435C}" type="presParOf" srcId="{DEE829A4-8FD5-4B47-BADB-C939F5C9EBB0}" destId="{F282FF6E-7B93-5C49-8E06-761171ABC70B}" srcOrd="1" destOrd="0" presId="urn:microsoft.com/office/officeart/2009/layout/ReverseList"/>
    <dgm:cxn modelId="{6312811E-6D8A-0A40-8A90-F53865E8197F}" type="presParOf" srcId="{DEE829A4-8FD5-4B47-BADB-C939F5C9EBB0}" destId="{3D0CA75A-2FE1-CE47-B5A1-2202FCEAE519}" srcOrd="2" destOrd="0" presId="urn:microsoft.com/office/officeart/2009/layout/ReverseList"/>
    <dgm:cxn modelId="{C18E8A02-93FA-1A42-9A34-F909596F92DC}" type="presParOf" srcId="{DEE829A4-8FD5-4B47-BADB-C939F5C9EBB0}" destId="{480092D7-5EA4-B74F-A770-98A73D7296D9}" srcOrd="3" destOrd="0" presId="urn:microsoft.com/office/officeart/2009/layout/ReverseList"/>
    <dgm:cxn modelId="{2185759B-899B-4A4B-8692-4A79E3117481}" type="presParOf" srcId="{DEE829A4-8FD5-4B47-BADB-C939F5C9EBB0}" destId="{38A52B20-5421-BA4E-BBB2-939FCB49F631}" srcOrd="4" destOrd="0" presId="urn:microsoft.com/office/officeart/2009/layout/ReverseList"/>
    <dgm:cxn modelId="{23A9DEFE-D0B3-D740-81B6-3D700552392B}" type="presParOf" srcId="{DEE829A4-8FD5-4B47-BADB-C939F5C9EBB0}" destId="{A014F738-4B48-0544-89EA-D40FD3E06D54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8F66DA-93F8-DC42-84CA-BE6FF0FFC7A6}" type="doc">
      <dgm:prSet loTypeId="urn:microsoft.com/office/officeart/2008/layout/VerticalCurvedList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1C8521AE-CB2A-9942-8916-BC7C5FA048F1}">
      <dgm:prSet phldrT="[Texto]"/>
      <dgm:spPr/>
      <dgm:t>
        <a:bodyPr/>
        <a:lstStyle/>
        <a:p>
          <a:r>
            <a:rPr lang="en-US" noProof="0" dirty="0"/>
            <a:t>Sentiment analysis by city and hotels</a:t>
          </a:r>
          <a:endParaRPr lang="es-ES" dirty="0"/>
        </a:p>
      </dgm:t>
    </dgm:pt>
    <dgm:pt modelId="{0851F9CD-22FF-6248-A4CB-A58709DD84FB}" type="parTrans" cxnId="{D9692225-15A5-7646-A734-F7970041E7B7}">
      <dgm:prSet/>
      <dgm:spPr/>
      <dgm:t>
        <a:bodyPr/>
        <a:lstStyle/>
        <a:p>
          <a:endParaRPr lang="es-ES">
            <a:solidFill>
              <a:schemeClr val="bg1"/>
            </a:solidFill>
          </a:endParaRPr>
        </a:p>
      </dgm:t>
    </dgm:pt>
    <dgm:pt modelId="{D78302B3-4360-1F42-B3E1-50C4AF28B586}" type="sibTrans" cxnId="{D9692225-15A5-7646-A734-F7970041E7B7}">
      <dgm:prSet/>
      <dgm:spPr/>
      <dgm:t>
        <a:bodyPr/>
        <a:lstStyle/>
        <a:p>
          <a:endParaRPr lang="es-ES">
            <a:solidFill>
              <a:schemeClr val="bg1"/>
            </a:solidFill>
          </a:endParaRPr>
        </a:p>
      </dgm:t>
    </dgm:pt>
    <dgm:pt modelId="{93007605-FF29-4A42-BCD6-E29E744379EF}">
      <dgm:prSet/>
      <dgm:spPr>
        <a:solidFill>
          <a:schemeClr val="accent4"/>
        </a:solidFill>
      </dgm:spPr>
      <dgm:t>
        <a:bodyPr/>
        <a:lstStyle/>
        <a:p>
          <a:r>
            <a:rPr lang="en-US" noProof="0"/>
            <a:t>Top topics per city and hotels</a:t>
          </a:r>
          <a:endParaRPr lang="en-US" noProof="0" dirty="0"/>
        </a:p>
      </dgm:t>
    </dgm:pt>
    <dgm:pt modelId="{2AF0E330-CE0F-E84D-B823-BC79FD1523DB}" type="parTrans" cxnId="{F674BC59-58A3-5542-9A91-FF2CB9801B60}">
      <dgm:prSet/>
      <dgm:spPr/>
      <dgm:t>
        <a:bodyPr/>
        <a:lstStyle/>
        <a:p>
          <a:endParaRPr lang="es-ES">
            <a:solidFill>
              <a:schemeClr val="bg1"/>
            </a:solidFill>
          </a:endParaRPr>
        </a:p>
      </dgm:t>
    </dgm:pt>
    <dgm:pt modelId="{E05942E1-07A9-264F-B7F4-9946513A28E1}" type="sibTrans" cxnId="{F674BC59-58A3-5542-9A91-FF2CB9801B60}">
      <dgm:prSet/>
      <dgm:spPr/>
      <dgm:t>
        <a:bodyPr/>
        <a:lstStyle/>
        <a:p>
          <a:endParaRPr lang="es-ES">
            <a:solidFill>
              <a:schemeClr val="bg1"/>
            </a:solidFill>
          </a:endParaRPr>
        </a:p>
      </dgm:t>
    </dgm:pt>
    <dgm:pt modelId="{EFADC49B-823E-D942-9502-1EF941E68F87}" type="pres">
      <dgm:prSet presAssocID="{BB8F66DA-93F8-DC42-84CA-BE6FF0FFC7A6}" presName="Name0" presStyleCnt="0">
        <dgm:presLayoutVars>
          <dgm:chMax val="7"/>
          <dgm:chPref val="7"/>
          <dgm:dir/>
        </dgm:presLayoutVars>
      </dgm:prSet>
      <dgm:spPr/>
    </dgm:pt>
    <dgm:pt modelId="{F9E239A0-65B6-DE48-8356-3EC2C37E9B1A}" type="pres">
      <dgm:prSet presAssocID="{BB8F66DA-93F8-DC42-84CA-BE6FF0FFC7A6}" presName="Name1" presStyleCnt="0"/>
      <dgm:spPr/>
    </dgm:pt>
    <dgm:pt modelId="{5945823B-D377-B046-BE2D-76D6872EDFB7}" type="pres">
      <dgm:prSet presAssocID="{BB8F66DA-93F8-DC42-84CA-BE6FF0FFC7A6}" presName="cycle" presStyleCnt="0"/>
      <dgm:spPr/>
    </dgm:pt>
    <dgm:pt modelId="{BC1F7248-E9D0-0E42-98A4-DF3A18A46890}" type="pres">
      <dgm:prSet presAssocID="{BB8F66DA-93F8-DC42-84CA-BE6FF0FFC7A6}" presName="srcNode" presStyleLbl="node1" presStyleIdx="0" presStyleCnt="2"/>
      <dgm:spPr/>
    </dgm:pt>
    <dgm:pt modelId="{71870CE1-55B6-B447-8EB6-D5E234CEBC0F}" type="pres">
      <dgm:prSet presAssocID="{BB8F66DA-93F8-DC42-84CA-BE6FF0FFC7A6}" presName="conn" presStyleLbl="parChTrans1D2" presStyleIdx="0" presStyleCnt="1"/>
      <dgm:spPr/>
    </dgm:pt>
    <dgm:pt modelId="{3E491CCD-C768-7E4B-A202-50EF0DF05250}" type="pres">
      <dgm:prSet presAssocID="{BB8F66DA-93F8-DC42-84CA-BE6FF0FFC7A6}" presName="extraNode" presStyleLbl="node1" presStyleIdx="0" presStyleCnt="2"/>
      <dgm:spPr/>
    </dgm:pt>
    <dgm:pt modelId="{33B28B27-65DE-544C-98E3-A6D1B376D535}" type="pres">
      <dgm:prSet presAssocID="{BB8F66DA-93F8-DC42-84CA-BE6FF0FFC7A6}" presName="dstNode" presStyleLbl="node1" presStyleIdx="0" presStyleCnt="2"/>
      <dgm:spPr/>
    </dgm:pt>
    <dgm:pt modelId="{AD9ABCF8-44B1-054B-A93E-FCE980A7B078}" type="pres">
      <dgm:prSet presAssocID="{1C8521AE-CB2A-9942-8916-BC7C5FA048F1}" presName="text_1" presStyleLbl="node1" presStyleIdx="0" presStyleCnt="2">
        <dgm:presLayoutVars>
          <dgm:bulletEnabled val="1"/>
        </dgm:presLayoutVars>
      </dgm:prSet>
      <dgm:spPr>
        <a:prstGeom prst="roundRect">
          <a:avLst/>
        </a:prstGeom>
      </dgm:spPr>
    </dgm:pt>
    <dgm:pt modelId="{84EF4044-FA1E-E742-A5ED-FDD367C247F6}" type="pres">
      <dgm:prSet presAssocID="{1C8521AE-CB2A-9942-8916-BC7C5FA048F1}" presName="accent_1" presStyleCnt="0"/>
      <dgm:spPr/>
    </dgm:pt>
    <dgm:pt modelId="{DDDFF580-E14A-E146-940A-1D06C771BD39}" type="pres">
      <dgm:prSet presAssocID="{1C8521AE-CB2A-9942-8916-BC7C5FA048F1}" presName="accentRepeatNode" presStyleLbl="solidFgAcc1" presStyleIdx="0" presStyleCnt="2"/>
      <dgm:spPr/>
    </dgm:pt>
    <dgm:pt modelId="{2B03EEE2-4253-8247-A430-1C6B7EF2912D}" type="pres">
      <dgm:prSet presAssocID="{93007605-FF29-4A42-BCD6-E29E744379EF}" presName="text_2" presStyleLbl="node1" presStyleIdx="1" presStyleCnt="2">
        <dgm:presLayoutVars>
          <dgm:bulletEnabled val="1"/>
        </dgm:presLayoutVars>
      </dgm:prSet>
      <dgm:spPr>
        <a:prstGeom prst="roundRect">
          <a:avLst/>
        </a:prstGeom>
      </dgm:spPr>
    </dgm:pt>
    <dgm:pt modelId="{A984A4A6-5E0E-BA43-96E8-6C313D6629B2}" type="pres">
      <dgm:prSet presAssocID="{93007605-FF29-4A42-BCD6-E29E744379EF}" presName="accent_2" presStyleCnt="0"/>
      <dgm:spPr/>
    </dgm:pt>
    <dgm:pt modelId="{56CEA255-B938-D04B-AC29-1B75BE89CED1}" type="pres">
      <dgm:prSet presAssocID="{93007605-FF29-4A42-BCD6-E29E744379EF}" presName="accentRepeatNode" presStyleLbl="solidFgAcc1" presStyleIdx="1" presStyleCnt="2"/>
      <dgm:spPr>
        <a:ln>
          <a:solidFill>
            <a:schemeClr val="accent4"/>
          </a:solidFill>
        </a:ln>
      </dgm:spPr>
    </dgm:pt>
  </dgm:ptLst>
  <dgm:cxnLst>
    <dgm:cxn modelId="{D9692225-15A5-7646-A734-F7970041E7B7}" srcId="{BB8F66DA-93F8-DC42-84CA-BE6FF0FFC7A6}" destId="{1C8521AE-CB2A-9942-8916-BC7C5FA048F1}" srcOrd="0" destOrd="0" parTransId="{0851F9CD-22FF-6248-A4CB-A58709DD84FB}" sibTransId="{D78302B3-4360-1F42-B3E1-50C4AF28B586}"/>
    <dgm:cxn modelId="{F674BC59-58A3-5542-9A91-FF2CB9801B60}" srcId="{BB8F66DA-93F8-DC42-84CA-BE6FF0FFC7A6}" destId="{93007605-FF29-4A42-BCD6-E29E744379EF}" srcOrd="1" destOrd="0" parTransId="{2AF0E330-CE0F-E84D-B823-BC79FD1523DB}" sibTransId="{E05942E1-07A9-264F-B7F4-9946513A28E1}"/>
    <dgm:cxn modelId="{DA386F64-1F09-C448-85C0-703D7A37D52E}" type="presOf" srcId="{BB8F66DA-93F8-DC42-84CA-BE6FF0FFC7A6}" destId="{EFADC49B-823E-D942-9502-1EF941E68F87}" srcOrd="0" destOrd="0" presId="urn:microsoft.com/office/officeart/2008/layout/VerticalCurvedList"/>
    <dgm:cxn modelId="{B24051A3-9B21-E24E-B951-CE3DE3A3EE4B}" type="presOf" srcId="{93007605-FF29-4A42-BCD6-E29E744379EF}" destId="{2B03EEE2-4253-8247-A430-1C6B7EF2912D}" srcOrd="0" destOrd="0" presId="urn:microsoft.com/office/officeart/2008/layout/VerticalCurvedList"/>
    <dgm:cxn modelId="{C4930BA8-0972-FA45-AE6D-CCFD6C9D46E8}" type="presOf" srcId="{1C8521AE-CB2A-9942-8916-BC7C5FA048F1}" destId="{AD9ABCF8-44B1-054B-A93E-FCE980A7B078}" srcOrd="0" destOrd="0" presId="urn:microsoft.com/office/officeart/2008/layout/VerticalCurvedList"/>
    <dgm:cxn modelId="{DE2A6EC0-50B2-1941-8114-4AABEE72EC48}" type="presOf" srcId="{D78302B3-4360-1F42-B3E1-50C4AF28B586}" destId="{71870CE1-55B6-B447-8EB6-D5E234CEBC0F}" srcOrd="0" destOrd="0" presId="urn:microsoft.com/office/officeart/2008/layout/VerticalCurvedList"/>
    <dgm:cxn modelId="{00606366-DC45-1D4C-BB84-FF76D6AFB183}" type="presParOf" srcId="{EFADC49B-823E-D942-9502-1EF941E68F87}" destId="{F9E239A0-65B6-DE48-8356-3EC2C37E9B1A}" srcOrd="0" destOrd="0" presId="urn:microsoft.com/office/officeart/2008/layout/VerticalCurvedList"/>
    <dgm:cxn modelId="{D6231DFC-786A-2143-8FF9-9A9353A0B579}" type="presParOf" srcId="{F9E239A0-65B6-DE48-8356-3EC2C37E9B1A}" destId="{5945823B-D377-B046-BE2D-76D6872EDFB7}" srcOrd="0" destOrd="0" presId="urn:microsoft.com/office/officeart/2008/layout/VerticalCurvedList"/>
    <dgm:cxn modelId="{5C412C05-37FB-B942-8705-0C3A7430B4DC}" type="presParOf" srcId="{5945823B-D377-B046-BE2D-76D6872EDFB7}" destId="{BC1F7248-E9D0-0E42-98A4-DF3A18A46890}" srcOrd="0" destOrd="0" presId="urn:microsoft.com/office/officeart/2008/layout/VerticalCurvedList"/>
    <dgm:cxn modelId="{5BBF9B3F-D4BB-AD43-931B-E6039CE607D6}" type="presParOf" srcId="{5945823B-D377-B046-BE2D-76D6872EDFB7}" destId="{71870CE1-55B6-B447-8EB6-D5E234CEBC0F}" srcOrd="1" destOrd="0" presId="urn:microsoft.com/office/officeart/2008/layout/VerticalCurvedList"/>
    <dgm:cxn modelId="{3C95351B-FB2E-0440-8D04-1A168CEA8CC9}" type="presParOf" srcId="{5945823B-D377-B046-BE2D-76D6872EDFB7}" destId="{3E491CCD-C768-7E4B-A202-50EF0DF05250}" srcOrd="2" destOrd="0" presId="urn:microsoft.com/office/officeart/2008/layout/VerticalCurvedList"/>
    <dgm:cxn modelId="{B12DFAF4-E799-9442-BD81-7EBD349984CA}" type="presParOf" srcId="{5945823B-D377-B046-BE2D-76D6872EDFB7}" destId="{33B28B27-65DE-544C-98E3-A6D1B376D535}" srcOrd="3" destOrd="0" presId="urn:microsoft.com/office/officeart/2008/layout/VerticalCurvedList"/>
    <dgm:cxn modelId="{32A3DE98-B00C-0542-8849-A408017807C0}" type="presParOf" srcId="{F9E239A0-65B6-DE48-8356-3EC2C37E9B1A}" destId="{AD9ABCF8-44B1-054B-A93E-FCE980A7B078}" srcOrd="1" destOrd="0" presId="urn:microsoft.com/office/officeart/2008/layout/VerticalCurvedList"/>
    <dgm:cxn modelId="{706564B4-3AB0-3346-ADD4-9C511A2025A4}" type="presParOf" srcId="{F9E239A0-65B6-DE48-8356-3EC2C37E9B1A}" destId="{84EF4044-FA1E-E742-A5ED-FDD367C247F6}" srcOrd="2" destOrd="0" presId="urn:microsoft.com/office/officeart/2008/layout/VerticalCurvedList"/>
    <dgm:cxn modelId="{D738E184-FF9A-5546-B721-1F6E6C0BB7AD}" type="presParOf" srcId="{84EF4044-FA1E-E742-A5ED-FDD367C247F6}" destId="{DDDFF580-E14A-E146-940A-1D06C771BD39}" srcOrd="0" destOrd="0" presId="urn:microsoft.com/office/officeart/2008/layout/VerticalCurvedList"/>
    <dgm:cxn modelId="{70F5366A-2F06-6B46-AE1A-7B0AC238BD5F}" type="presParOf" srcId="{F9E239A0-65B6-DE48-8356-3EC2C37E9B1A}" destId="{2B03EEE2-4253-8247-A430-1C6B7EF2912D}" srcOrd="3" destOrd="0" presId="urn:microsoft.com/office/officeart/2008/layout/VerticalCurvedList"/>
    <dgm:cxn modelId="{1F4FF48E-C9F4-B044-AE7A-880945959D8A}" type="presParOf" srcId="{F9E239A0-65B6-DE48-8356-3EC2C37E9B1A}" destId="{A984A4A6-5E0E-BA43-96E8-6C313D6629B2}" srcOrd="4" destOrd="0" presId="urn:microsoft.com/office/officeart/2008/layout/VerticalCurvedList"/>
    <dgm:cxn modelId="{2629901D-1097-1D48-AEEA-8A6E12483697}" type="presParOf" srcId="{A984A4A6-5E0E-BA43-96E8-6C313D6629B2}" destId="{56CEA255-B938-D04B-AC29-1B75BE89CED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2FF6E-7B93-5C49-8E06-761171ABC70B}">
      <dsp:nvSpPr>
        <dsp:cNvPr id="0" name=""/>
        <dsp:cNvSpPr/>
      </dsp:nvSpPr>
      <dsp:spPr>
        <a:xfrm rot="16200000">
          <a:off x="1605609" y="1597934"/>
          <a:ext cx="3383656" cy="2067772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88900" rIns="80010" bIns="8890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/>
            <a:t>Need input on </a:t>
          </a:r>
          <a:r>
            <a:rPr lang="en-US" sz="1800" b="1" kern="1200" noProof="0" dirty="0"/>
            <a:t>how the hotel industry is performing </a:t>
          </a:r>
          <a:r>
            <a:rPr lang="en-US" sz="1800" kern="1200" noProof="0" dirty="0"/>
            <a:t>in a specific country or city.</a:t>
          </a:r>
        </a:p>
      </dsp:txBody>
      <dsp:txXfrm rot="5400000">
        <a:off x="2364509" y="1040950"/>
        <a:ext cx="1966814" cy="3181740"/>
      </dsp:txXfrm>
    </dsp:sp>
    <dsp:sp modelId="{480092D7-5EA4-B74F-A770-98A73D7296D9}">
      <dsp:nvSpPr>
        <dsp:cNvPr id="0" name=""/>
        <dsp:cNvSpPr/>
      </dsp:nvSpPr>
      <dsp:spPr>
        <a:xfrm rot="5400000">
          <a:off x="3767275" y="1597934"/>
          <a:ext cx="3383656" cy="2067772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tint val="50000"/>
            <a:hueOff val="-13900084"/>
            <a:satOff val="-1685"/>
            <a:lumOff val="73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8900" rIns="53340" bIns="8890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/>
            <a:t>Need to </a:t>
          </a:r>
          <a:r>
            <a:rPr lang="en-US" sz="1800" b="1" kern="1200" noProof="0"/>
            <a:t>benchmark</a:t>
          </a:r>
          <a:r>
            <a:rPr lang="en-US" sz="1800" kern="1200" noProof="0"/>
            <a:t> how their hotel(s) and their competitors are performing in the market.</a:t>
          </a:r>
          <a:endParaRPr lang="en-US" sz="1800" kern="1200" noProof="0" dirty="0"/>
        </a:p>
      </dsp:txBody>
      <dsp:txXfrm rot="-5400000">
        <a:off x="4425217" y="1040950"/>
        <a:ext cx="1966814" cy="3181740"/>
      </dsp:txXfrm>
    </dsp:sp>
    <dsp:sp modelId="{38A52B20-5421-BA4E-BBB2-939FCB49F631}">
      <dsp:nvSpPr>
        <dsp:cNvPr id="0" name=""/>
        <dsp:cNvSpPr/>
      </dsp:nvSpPr>
      <dsp:spPr>
        <a:xfrm>
          <a:off x="3297226" y="0"/>
          <a:ext cx="2161666" cy="2161561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4F738-4B48-0544-89EA-D40FD3E06D54}">
      <dsp:nvSpPr>
        <dsp:cNvPr id="0" name=""/>
        <dsp:cNvSpPr/>
      </dsp:nvSpPr>
      <dsp:spPr>
        <a:xfrm rot="10800000">
          <a:off x="3297226" y="3101553"/>
          <a:ext cx="2161666" cy="2161561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4">
            <a:hueOff val="-13159717"/>
            <a:satOff val="-897"/>
            <a:lumOff val="-8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70CE1-55B6-B447-8EB6-D5E234CEBC0F}">
      <dsp:nvSpPr>
        <dsp:cNvPr id="0" name=""/>
        <dsp:cNvSpPr/>
      </dsp:nvSpPr>
      <dsp:spPr>
        <a:xfrm>
          <a:off x="-3110462" y="-481881"/>
          <a:ext cx="3734006" cy="3734006"/>
        </a:xfrm>
        <a:prstGeom prst="blockArc">
          <a:avLst>
            <a:gd name="adj1" fmla="val 18900000"/>
            <a:gd name="adj2" fmla="val 2700000"/>
            <a:gd name="adj3" fmla="val 578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ABCF8-44B1-054B-A93E-FCE980A7B078}">
      <dsp:nvSpPr>
        <dsp:cNvPr id="0" name=""/>
        <dsp:cNvSpPr/>
      </dsp:nvSpPr>
      <dsp:spPr>
        <a:xfrm>
          <a:off x="509239" y="395756"/>
          <a:ext cx="5230554" cy="7914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176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/>
            <a:t>Sentiment analysis by city and hotels</a:t>
          </a:r>
          <a:endParaRPr lang="es-ES" sz="2100" kern="1200" dirty="0"/>
        </a:p>
      </dsp:txBody>
      <dsp:txXfrm>
        <a:off x="547872" y="434389"/>
        <a:ext cx="5153288" cy="714137"/>
      </dsp:txXfrm>
    </dsp:sp>
    <dsp:sp modelId="{DDDFF580-E14A-E146-940A-1D06C771BD39}">
      <dsp:nvSpPr>
        <dsp:cNvPr id="0" name=""/>
        <dsp:cNvSpPr/>
      </dsp:nvSpPr>
      <dsp:spPr>
        <a:xfrm>
          <a:off x="14613" y="296831"/>
          <a:ext cx="989253" cy="9892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03EEE2-4253-8247-A430-1C6B7EF2912D}">
      <dsp:nvSpPr>
        <dsp:cNvPr id="0" name=""/>
        <dsp:cNvSpPr/>
      </dsp:nvSpPr>
      <dsp:spPr>
        <a:xfrm>
          <a:off x="509239" y="1583083"/>
          <a:ext cx="5230554" cy="791403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176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/>
            <a:t>Top topics per city and hotels</a:t>
          </a:r>
          <a:endParaRPr lang="en-US" sz="2100" kern="1200" noProof="0" dirty="0"/>
        </a:p>
      </dsp:txBody>
      <dsp:txXfrm>
        <a:off x="547872" y="1621716"/>
        <a:ext cx="5153288" cy="714137"/>
      </dsp:txXfrm>
    </dsp:sp>
    <dsp:sp modelId="{56CEA255-B938-D04B-AC29-1B75BE89CED1}">
      <dsp:nvSpPr>
        <dsp:cNvPr id="0" name=""/>
        <dsp:cNvSpPr/>
      </dsp:nvSpPr>
      <dsp:spPr>
        <a:xfrm>
          <a:off x="14613" y="1484157"/>
          <a:ext cx="989253" cy="9892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6157A-481C-6B40-80CD-21F437B9E911}" type="datetimeFigureOut">
              <a:rPr lang="en-US" smtClean="0"/>
              <a:t>4/16/25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B1726-43B2-8248-963D-D8E46819F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66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B1726-43B2-8248-963D-D8E46819F7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88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2FEB8-9B55-011E-4BE3-E13984DFA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BE028CA-1A00-7D19-CAF5-F7007770E7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BCE7A64-2040-98CB-A9CC-2E63065B1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3A6832-4DAE-2B02-ABC9-8F53F8B27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B1726-43B2-8248-963D-D8E46819F7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52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464D9-F690-815C-9978-1DEE17A01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B8D6F5B-C5C4-E593-8587-F7A9162F1C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8186052-BDB1-C4C1-13A2-C01E14B12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93FEE7-71A9-93C7-DFBE-5DB544780A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B1726-43B2-8248-963D-D8E46819F7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96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75D61-0637-7FCD-0D10-062A9B66B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34AE620-CDAB-9017-63F5-931D6F7C92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4EA6293-DD02-A69B-4CE2-355FF1A486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D5B865-B936-8DCD-F5DD-3D3F88D29C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B1726-43B2-8248-963D-D8E46819F7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73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6CD61-398A-56F2-51D4-636FCD812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69E7D84-4F67-A178-E26D-CE500F60D6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6AAF77D-97A1-9200-B78D-7EA6E1752E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E7E0A-9DFB-7735-4218-E1312C138C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B1726-43B2-8248-963D-D8E46819F7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64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6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3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3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3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0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4/16/25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3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4/16/25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3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4/16/25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4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3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5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Unrecognizable businessman entering or leaving a hotel with luggage. Man walking in the hotel entrance hall.">
            <a:extLst>
              <a:ext uri="{FF2B5EF4-FFF2-40B4-BE49-F238E27FC236}">
                <a16:creationId xmlns:a16="http://schemas.microsoft.com/office/drawing/2014/main" id="{783A65C8-4366-FD5A-9653-47F6195A0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-2" y="-2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EBAE8BE-CD76-4608-726D-A824ADCCE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5021182" cy="3290107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Hotel Industry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278519-FD2F-2C38-D8DE-887D93993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Sentiment Analysis and topic modeling</a:t>
            </a: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2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25D013-FC10-7723-CCED-B8860B02C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8230" y="2025049"/>
            <a:ext cx="4039234" cy="3572538"/>
          </a:xfrm>
        </p:spPr>
        <p:txBody>
          <a:bodyPr>
            <a:normAutofit fontScale="85000" lnSpcReduction="20000"/>
          </a:bodyPr>
          <a:lstStyle/>
          <a:p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Hotel Reviews</a:t>
            </a:r>
          </a:p>
          <a:p>
            <a:endParaRPr lang="en-US" b="1" i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from </a:t>
            </a:r>
            <a:r>
              <a:rPr lang="en-US" i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OpinRank</a:t>
            </a:r>
            <a:r>
              <a:rPr lang="en-US" i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Review Dataset collected from Tripadvisor.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Full reviews of hotels in 10 different cities.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There are about 80-700 hotels in each 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Total number of reviews: 254,571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7A507BC-BF1B-6015-79C2-1D6153DA5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2204065" cy="616476"/>
          </a:xfrm>
        </p:spPr>
        <p:txBody>
          <a:bodyPr>
            <a:normAutofit fontScale="90000"/>
          </a:bodyPr>
          <a:lstStyle/>
          <a:p>
            <a:r>
              <a:rPr lang="en-US" sz="3600"/>
              <a:t>Data</a:t>
            </a:r>
            <a:endParaRPr lang="en-US" dirty="0"/>
          </a:p>
        </p:txBody>
      </p:sp>
      <p:pic>
        <p:nvPicPr>
          <p:cNvPr id="5" name="Imagen 4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4E2F6AA3-6107-9A08-178A-194993538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567" y="2534340"/>
            <a:ext cx="5793123" cy="306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21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F1EC8-4347-8A47-464F-50FE3E0C9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7598C7-25A6-9EA3-E983-47ECCA202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1111" y="1797800"/>
            <a:ext cx="5021183" cy="1425085"/>
          </a:xfrm>
        </p:spPr>
        <p:txBody>
          <a:bodyPr>
            <a:normAutofit/>
          </a:bodyPr>
          <a:lstStyle/>
          <a:p>
            <a:r>
              <a:rPr lang="en-US" sz="1800" i="0" dirty="0"/>
              <a:t>10 different folders representing the 10 cities mentioned earlier. </a:t>
            </a:r>
          </a:p>
          <a:p>
            <a:r>
              <a:rPr lang="en-US" sz="1800" i="0" dirty="0"/>
              <a:t>Each folders would contain all reviews related to a particular hotel.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1D09279-556C-EB8C-65A8-703ADB49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2204065" cy="61647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Structure</a:t>
            </a:r>
            <a:endParaRPr lang="en-US" dirty="0"/>
          </a:p>
        </p:txBody>
      </p:sp>
      <p:pic>
        <p:nvPicPr>
          <p:cNvPr id="5" name="Imagen 4" descr="Tabla&#10;&#10;El contenido generado por IA puede ser incorrecto.">
            <a:extLst>
              <a:ext uri="{FF2B5EF4-FFF2-40B4-BE49-F238E27FC236}">
                <a16:creationId xmlns:a16="http://schemas.microsoft.com/office/drawing/2014/main" id="{FC7563E4-D4E1-0D94-814A-AAEA9D277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85" y="3425800"/>
            <a:ext cx="1647433" cy="3076663"/>
          </a:xfrm>
          <a:prstGeom prst="rect">
            <a:avLst/>
          </a:prstGeom>
        </p:spPr>
      </p:pic>
      <p:pic>
        <p:nvPicPr>
          <p:cNvPr id="7" name="Imagen 6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74B80C4B-1629-8070-71A0-E65F7486B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102" y="3425800"/>
            <a:ext cx="3056094" cy="1572662"/>
          </a:xfrm>
          <a:prstGeom prst="rect">
            <a:avLst/>
          </a:prstGeom>
        </p:spPr>
      </p:pic>
      <p:sp>
        <p:nvSpPr>
          <p:cNvPr id="8" name="Flecha derecha 7">
            <a:extLst>
              <a:ext uri="{FF2B5EF4-FFF2-40B4-BE49-F238E27FC236}">
                <a16:creationId xmlns:a16="http://schemas.microsoft.com/office/drawing/2014/main" id="{7DFB5E14-108D-F0D4-5315-AB7F4681C567}"/>
              </a:ext>
            </a:extLst>
          </p:cNvPr>
          <p:cNvSpPr/>
          <p:nvPr/>
        </p:nvSpPr>
        <p:spPr>
          <a:xfrm>
            <a:off x="2417621" y="4619630"/>
            <a:ext cx="299803" cy="29980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n 11" descr="Tabla&#10;&#10;El contenido generado por IA puede ser incorrecto.">
            <a:extLst>
              <a:ext uri="{FF2B5EF4-FFF2-40B4-BE49-F238E27FC236}">
                <a16:creationId xmlns:a16="http://schemas.microsoft.com/office/drawing/2014/main" id="{F971CF4C-1A87-5B95-397F-41332EC42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708" y="1842770"/>
            <a:ext cx="4516984" cy="3076663"/>
          </a:xfrm>
          <a:prstGeom prst="rect">
            <a:avLst/>
          </a:prstGeom>
        </p:spPr>
      </p:pic>
      <p:sp>
        <p:nvSpPr>
          <p:cNvPr id="13" name="Flecha derecha 12">
            <a:extLst>
              <a:ext uri="{FF2B5EF4-FFF2-40B4-BE49-F238E27FC236}">
                <a16:creationId xmlns:a16="http://schemas.microsoft.com/office/drawing/2014/main" id="{BD99370A-A4E9-F13F-8DF7-E4C4582C8344}"/>
              </a:ext>
            </a:extLst>
          </p:cNvPr>
          <p:cNvSpPr/>
          <p:nvPr/>
        </p:nvSpPr>
        <p:spPr>
          <a:xfrm>
            <a:off x="5946099" y="3674208"/>
            <a:ext cx="299803" cy="29980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20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B3AEA-2307-6B07-EAC2-EF877A161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122B352-B89C-D74E-6DEB-1A46EB91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2204065" cy="61647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AI Models</a:t>
            </a:r>
            <a:endParaRPr lang="en-US" dirty="0"/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40967E5C-A1E0-7B79-7B52-2E6016DEF413}"/>
              </a:ext>
            </a:extLst>
          </p:cNvPr>
          <p:cNvSpPr/>
          <p:nvPr/>
        </p:nvSpPr>
        <p:spPr>
          <a:xfrm>
            <a:off x="1914369" y="2017998"/>
            <a:ext cx="2419690" cy="873508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VADER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C4ABB7DA-1B13-1862-84B8-768586F35A52}"/>
              </a:ext>
            </a:extLst>
          </p:cNvPr>
          <p:cNvSpPr/>
          <p:nvPr/>
        </p:nvSpPr>
        <p:spPr>
          <a:xfrm>
            <a:off x="1914369" y="3429000"/>
            <a:ext cx="2419690" cy="87350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RoBERTa</a:t>
            </a:r>
            <a:endParaRPr lang="en-US" sz="2400" b="1" dirty="0"/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0F7193FD-3F2D-871E-3742-5D08A4606902}"/>
              </a:ext>
            </a:extLst>
          </p:cNvPr>
          <p:cNvSpPr/>
          <p:nvPr/>
        </p:nvSpPr>
        <p:spPr>
          <a:xfrm>
            <a:off x="1914369" y="4853496"/>
            <a:ext cx="2419690" cy="87350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LDA</a:t>
            </a:r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60CB11AE-E227-3311-569E-545669D42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0780" y="1990221"/>
            <a:ext cx="6178000" cy="87350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Sentiment analysis tool for analyzing 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Used to detect sentiment in the hotel reviews.</a:t>
            </a:r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05932638-099E-CAB3-D25A-DFD6A400D9A9}"/>
              </a:ext>
            </a:extLst>
          </p:cNvPr>
          <p:cNvSpPr txBox="1">
            <a:spLocks/>
          </p:cNvSpPr>
          <p:nvPr/>
        </p:nvSpPr>
        <p:spPr>
          <a:xfrm>
            <a:off x="4980780" y="3226091"/>
            <a:ext cx="6178000" cy="11910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Transformer-based language model designed for natural language.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Used to get emotions from the reviews.</a:t>
            </a:r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E9687856-CAF0-4245-5715-E8495E6D04A7}"/>
              </a:ext>
            </a:extLst>
          </p:cNvPr>
          <p:cNvSpPr txBox="1">
            <a:spLocks/>
          </p:cNvSpPr>
          <p:nvPr/>
        </p:nvSpPr>
        <p:spPr>
          <a:xfrm>
            <a:off x="4980780" y="4779510"/>
            <a:ext cx="6178000" cy="10214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Probabilistic topic modeling that identifies hidden topics within collections of documents.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Used to discover the topics in the text reviews.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EAE9F60-E236-0EC2-9FE2-5C06CE43FED5}"/>
              </a:ext>
            </a:extLst>
          </p:cNvPr>
          <p:cNvSpPr txBox="1"/>
          <p:nvPr/>
        </p:nvSpPr>
        <p:spPr>
          <a:xfrm>
            <a:off x="517870" y="6642556"/>
            <a:ext cx="651957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aseline="30000" dirty="0"/>
              <a:t>VADER: Valence Aware Dictionary and </a:t>
            </a:r>
            <a:r>
              <a:rPr lang="en-US" sz="800" baseline="30000" dirty="0" err="1"/>
              <a:t>sEntiment</a:t>
            </a:r>
            <a:r>
              <a:rPr lang="en-US" sz="800" baseline="30000" dirty="0"/>
              <a:t> Reasoner / </a:t>
            </a:r>
            <a:r>
              <a:rPr lang="en-US" sz="800" baseline="30000" dirty="0" err="1"/>
              <a:t>RoBERTa</a:t>
            </a:r>
            <a:r>
              <a:rPr lang="en-US" sz="800" baseline="30000" dirty="0"/>
              <a:t>: Robustly Optimized BERT Pretraining Approach / LDA: Latent Dirichlet Allocation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55608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7562C-0879-3B9E-AFF5-0E749F0B3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FC78C-DBA8-4233-70CD-6D4B94D87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D92F24-7DEE-153E-D3EE-734F92AA15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56695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5985E-8092-B313-45AA-EA21320DF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036CC5A-463D-030F-BF47-95DBE1D30FD4}"/>
              </a:ext>
            </a:extLst>
          </p:cNvPr>
          <p:cNvSpPr txBox="1">
            <a:spLocks/>
          </p:cNvSpPr>
          <p:nvPr/>
        </p:nvSpPr>
        <p:spPr>
          <a:xfrm>
            <a:off x="517870" y="978409"/>
            <a:ext cx="2204065" cy="61647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Demo</a:t>
            </a:r>
          </a:p>
        </p:txBody>
      </p:sp>
      <p:pic>
        <p:nvPicPr>
          <p:cNvPr id="5" name="Imagen 4" descr="Interfaz de usuario gráfica, Aplicación, Sitio web&#10;&#10;El contenido generado por IA puede ser incorrecto.">
            <a:extLst>
              <a:ext uri="{FF2B5EF4-FFF2-40B4-BE49-F238E27FC236}">
                <a16:creationId xmlns:a16="http://schemas.microsoft.com/office/drawing/2014/main" id="{0FE09708-4E4C-5347-DA3C-1DE120C4C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095" y="1594885"/>
            <a:ext cx="7772400" cy="5004486"/>
          </a:xfrm>
          <a:prstGeom prst="rect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5120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Diseño abstracto de pétalos de flores en colores pastel">
            <a:extLst>
              <a:ext uri="{FF2B5EF4-FFF2-40B4-BE49-F238E27FC236}">
                <a16:creationId xmlns:a16="http://schemas.microsoft.com/office/drawing/2014/main" id="{F1177DC0-A6AD-863E-784C-19935F6767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4122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8CA3030-DB19-4A81-71AD-C3BFC2F1C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450592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0E556D-DA59-F5BA-87FA-63241F254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86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4AFE1-979F-51AE-4CEE-6D90F97499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27E74A-00A3-650C-2F9A-AAFD76A41D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7719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5B13B-133B-ED4B-3F5C-BDC449DE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3175356" cy="61647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Hotel Industry</a:t>
            </a:r>
            <a:endParaRPr lang="en-U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729077A-3E91-BF4E-D21C-070E271BBA67}"/>
              </a:ext>
            </a:extLst>
          </p:cNvPr>
          <p:cNvSpPr txBox="1"/>
          <p:nvPr/>
        </p:nvSpPr>
        <p:spPr>
          <a:xfrm>
            <a:off x="517870" y="6642556"/>
            <a:ext cx="651957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 err="1"/>
              <a:t>Statista.com</a:t>
            </a:r>
            <a:endParaRPr lang="en-US" sz="800" dirty="0"/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56B059A8-EB77-58E7-CB69-8F655F801006}"/>
              </a:ext>
            </a:extLst>
          </p:cNvPr>
          <p:cNvSpPr/>
          <p:nvPr/>
        </p:nvSpPr>
        <p:spPr>
          <a:xfrm>
            <a:off x="1531695" y="3766401"/>
            <a:ext cx="703384" cy="1535723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66B94881-805B-C54B-A426-B455F0855558}"/>
              </a:ext>
            </a:extLst>
          </p:cNvPr>
          <p:cNvSpPr/>
          <p:nvPr/>
        </p:nvSpPr>
        <p:spPr>
          <a:xfrm>
            <a:off x="2951843" y="3695560"/>
            <a:ext cx="703384" cy="1606564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91A8BFC-7DB9-F7A2-7426-F0182377F724}"/>
              </a:ext>
            </a:extLst>
          </p:cNvPr>
          <p:cNvSpPr txBox="1"/>
          <p:nvPr/>
        </p:nvSpPr>
        <p:spPr>
          <a:xfrm>
            <a:off x="1653196" y="5317373"/>
            <a:ext cx="479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2022</a:t>
            </a:r>
            <a:endParaRPr lang="en-US" sz="20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A16B0F5-E41C-A96C-A942-3961C499E4EA}"/>
              </a:ext>
            </a:extLst>
          </p:cNvPr>
          <p:cNvSpPr txBox="1"/>
          <p:nvPr/>
        </p:nvSpPr>
        <p:spPr>
          <a:xfrm>
            <a:off x="3073344" y="5317372"/>
            <a:ext cx="479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2023</a:t>
            </a:r>
            <a:endParaRPr lang="en-US" sz="20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8C767B-97B6-92E1-74D7-E5D8FE01DCA3}"/>
              </a:ext>
            </a:extLst>
          </p:cNvPr>
          <p:cNvSpPr txBox="1"/>
          <p:nvPr/>
        </p:nvSpPr>
        <p:spPr>
          <a:xfrm>
            <a:off x="1693589" y="3570372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1.43</a:t>
            </a:r>
            <a:endParaRPr lang="en-U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1DC458C-36FF-D855-5157-B5798BF07AFC}"/>
              </a:ext>
            </a:extLst>
          </p:cNvPr>
          <p:cNvSpPr txBox="1"/>
          <p:nvPr/>
        </p:nvSpPr>
        <p:spPr>
          <a:xfrm>
            <a:off x="3140670" y="3488743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1.5</a:t>
            </a:r>
            <a:endParaRPr lang="en-U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D68FA78-1523-B246-2610-E114ED0306AE}"/>
              </a:ext>
            </a:extLst>
          </p:cNvPr>
          <p:cNvSpPr txBox="1"/>
          <p:nvPr/>
        </p:nvSpPr>
        <p:spPr>
          <a:xfrm rot="16200000">
            <a:off x="31182" y="4397522"/>
            <a:ext cx="18197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Market size in trillion U.S. dollars</a:t>
            </a:r>
            <a:endParaRPr lang="en-US" sz="16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E1CA143-B7FC-286F-208E-33454AECD93D}"/>
              </a:ext>
            </a:extLst>
          </p:cNvPr>
          <p:cNvSpPr txBox="1"/>
          <p:nvPr/>
        </p:nvSpPr>
        <p:spPr>
          <a:xfrm>
            <a:off x="759817" y="3061927"/>
            <a:ext cx="40142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Global hotel and resort industry market size worldwide 2022-2023</a:t>
            </a:r>
            <a:endParaRPr lang="en-US" sz="20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4973617-6076-D057-5847-7F1EE86D7373}"/>
              </a:ext>
            </a:extLst>
          </p:cNvPr>
          <p:cNvSpPr txBox="1"/>
          <p:nvPr/>
        </p:nvSpPr>
        <p:spPr>
          <a:xfrm>
            <a:off x="759818" y="2599957"/>
            <a:ext cx="4014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Market size of the hotel and resort industry worldwide in 2022 and 2023 (in trillion U.S. dollars)</a:t>
            </a:r>
            <a:endParaRPr lang="en-US" sz="2800" b="1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4F0FAE1-5941-E2CD-23B1-2138FC73DA8F}"/>
              </a:ext>
            </a:extLst>
          </p:cNvPr>
          <p:cNvSpPr txBox="1"/>
          <p:nvPr/>
        </p:nvSpPr>
        <p:spPr>
          <a:xfrm>
            <a:off x="6096000" y="1895107"/>
            <a:ext cx="4676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Accommodation booking value worldwide from 2017 to 2023, with a forecast for 2025 and 2027 (in billion U.S. dollars)</a:t>
            </a:r>
            <a:endParaRPr lang="en-US" sz="2800" b="1" dirty="0"/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7EFDC9AC-8D1A-A386-BB81-1BF6CBABF17C}"/>
              </a:ext>
            </a:extLst>
          </p:cNvPr>
          <p:cNvSpPr/>
          <p:nvPr/>
        </p:nvSpPr>
        <p:spPr>
          <a:xfrm>
            <a:off x="6615185" y="4183011"/>
            <a:ext cx="524427" cy="119867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ángulo redondeado 25">
            <a:extLst>
              <a:ext uri="{FF2B5EF4-FFF2-40B4-BE49-F238E27FC236}">
                <a16:creationId xmlns:a16="http://schemas.microsoft.com/office/drawing/2014/main" id="{07FE5E51-147A-A538-D5A9-9169B7D99EF1}"/>
              </a:ext>
            </a:extLst>
          </p:cNvPr>
          <p:cNvSpPr/>
          <p:nvPr/>
        </p:nvSpPr>
        <p:spPr>
          <a:xfrm>
            <a:off x="7380154" y="4061978"/>
            <a:ext cx="524427" cy="131970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F121B8FC-32A8-F921-4606-5C18DA34C136}"/>
              </a:ext>
            </a:extLst>
          </p:cNvPr>
          <p:cNvSpPr/>
          <p:nvPr/>
        </p:nvSpPr>
        <p:spPr>
          <a:xfrm>
            <a:off x="8145123" y="4509210"/>
            <a:ext cx="524427" cy="88167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AD88E284-25EF-60EB-6ACA-E1B72FB8A042}"/>
              </a:ext>
            </a:extLst>
          </p:cNvPr>
          <p:cNvSpPr/>
          <p:nvPr/>
        </p:nvSpPr>
        <p:spPr>
          <a:xfrm>
            <a:off x="8910092" y="4101382"/>
            <a:ext cx="524427" cy="128950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9" name="Rectángulo redondeado 28">
            <a:extLst>
              <a:ext uri="{FF2B5EF4-FFF2-40B4-BE49-F238E27FC236}">
                <a16:creationId xmlns:a16="http://schemas.microsoft.com/office/drawing/2014/main" id="{43013D47-2546-9AF7-31AD-5E8AEFA7FBB3}"/>
              </a:ext>
            </a:extLst>
          </p:cNvPr>
          <p:cNvSpPr/>
          <p:nvPr/>
        </p:nvSpPr>
        <p:spPr>
          <a:xfrm>
            <a:off x="9675061" y="3682261"/>
            <a:ext cx="524427" cy="170671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FBA488FE-1A20-CED7-CBF3-8A2B37E812A5}"/>
              </a:ext>
            </a:extLst>
          </p:cNvPr>
          <p:cNvSpPr/>
          <p:nvPr/>
        </p:nvSpPr>
        <p:spPr>
          <a:xfrm>
            <a:off x="10578910" y="3428039"/>
            <a:ext cx="524427" cy="19536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E118F9A-D647-C728-87E2-B4CCD03AB0E7}"/>
              </a:ext>
            </a:extLst>
          </p:cNvPr>
          <p:cNvSpPr txBox="1"/>
          <p:nvPr/>
        </p:nvSpPr>
        <p:spPr>
          <a:xfrm>
            <a:off x="6646710" y="5429874"/>
            <a:ext cx="479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2017</a:t>
            </a:r>
            <a:endParaRPr lang="en-US" sz="200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7B7F05A-682B-F46B-9372-490B01630CCD}"/>
              </a:ext>
            </a:extLst>
          </p:cNvPr>
          <p:cNvSpPr txBox="1"/>
          <p:nvPr/>
        </p:nvSpPr>
        <p:spPr>
          <a:xfrm>
            <a:off x="7380154" y="5429874"/>
            <a:ext cx="479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2019</a:t>
            </a:r>
            <a:endParaRPr lang="en-US" sz="2000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0EEF7C1-52F0-6AAA-3EA8-F56A9FF3A708}"/>
              </a:ext>
            </a:extLst>
          </p:cNvPr>
          <p:cNvSpPr txBox="1"/>
          <p:nvPr/>
        </p:nvSpPr>
        <p:spPr>
          <a:xfrm>
            <a:off x="8190160" y="5429874"/>
            <a:ext cx="479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2021</a:t>
            </a:r>
            <a:endParaRPr lang="en-US" sz="2000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BCCA203-079D-9EF0-6EB9-EF101F6A034A}"/>
              </a:ext>
            </a:extLst>
          </p:cNvPr>
          <p:cNvSpPr txBox="1"/>
          <p:nvPr/>
        </p:nvSpPr>
        <p:spPr>
          <a:xfrm>
            <a:off x="8932496" y="5414626"/>
            <a:ext cx="479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2023</a:t>
            </a:r>
            <a:endParaRPr lang="en-US" sz="2000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5D34D75-CA03-C1C0-7DF0-01285DB5571D}"/>
              </a:ext>
            </a:extLst>
          </p:cNvPr>
          <p:cNvSpPr txBox="1"/>
          <p:nvPr/>
        </p:nvSpPr>
        <p:spPr>
          <a:xfrm>
            <a:off x="9697465" y="5422281"/>
            <a:ext cx="479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2025</a:t>
            </a:r>
            <a:endParaRPr lang="en-US" sz="20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48F2C7AE-D0C1-B80A-6845-6F6B3ACC1704}"/>
              </a:ext>
            </a:extLst>
          </p:cNvPr>
          <p:cNvSpPr txBox="1"/>
          <p:nvPr/>
        </p:nvSpPr>
        <p:spPr>
          <a:xfrm>
            <a:off x="10601314" y="5429874"/>
            <a:ext cx="479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2027</a:t>
            </a:r>
            <a:endParaRPr lang="en-US" sz="20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5B8C09B9-85F7-389B-C3B6-F3C7F89A2BAB}"/>
              </a:ext>
            </a:extLst>
          </p:cNvPr>
          <p:cNvSpPr txBox="1"/>
          <p:nvPr/>
        </p:nvSpPr>
        <p:spPr>
          <a:xfrm rot="16200000">
            <a:off x="4800563" y="4232849"/>
            <a:ext cx="27911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Accommodation booking value in billion U.S. dollars</a:t>
            </a:r>
            <a:endParaRPr lang="en-US" sz="16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148E676-D39E-3A41-DF2F-07EBFAAA3FDE}"/>
              </a:ext>
            </a:extLst>
          </p:cNvPr>
          <p:cNvSpPr txBox="1"/>
          <p:nvPr/>
        </p:nvSpPr>
        <p:spPr>
          <a:xfrm>
            <a:off x="6697701" y="392526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978</a:t>
            </a:r>
            <a:endParaRPr lang="en-US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6443B78-E856-C498-6836-277D9CB4BEDA}"/>
              </a:ext>
            </a:extLst>
          </p:cNvPr>
          <p:cNvSpPr txBox="1"/>
          <p:nvPr/>
        </p:nvSpPr>
        <p:spPr>
          <a:xfrm>
            <a:off x="7396184" y="3813679"/>
            <a:ext cx="497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1,104</a:t>
            </a:r>
            <a:endParaRPr lang="en-US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DECB890-78F9-C66D-7F2F-2F67174A6A13}"/>
              </a:ext>
            </a:extLst>
          </p:cNvPr>
          <p:cNvSpPr txBox="1"/>
          <p:nvPr/>
        </p:nvSpPr>
        <p:spPr>
          <a:xfrm>
            <a:off x="8202640" y="4262989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718</a:t>
            </a:r>
            <a:endParaRPr lang="en-US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0C6FDF6-6C93-203A-0D6F-1FC362686ABA}"/>
              </a:ext>
            </a:extLst>
          </p:cNvPr>
          <p:cNvSpPr txBox="1"/>
          <p:nvPr/>
        </p:nvSpPr>
        <p:spPr>
          <a:xfrm>
            <a:off x="8910092" y="3855160"/>
            <a:ext cx="497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1,076</a:t>
            </a:r>
            <a:endParaRPr lang="en-US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9AC4F3F4-E1E8-9FB6-1779-7E8FB0BED54F}"/>
              </a:ext>
            </a:extLst>
          </p:cNvPr>
          <p:cNvSpPr txBox="1"/>
          <p:nvPr/>
        </p:nvSpPr>
        <p:spPr>
          <a:xfrm>
            <a:off x="9675061" y="3436040"/>
            <a:ext cx="497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1,406</a:t>
            </a:r>
            <a:endParaRPr lang="en-US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642244B-D4CE-550F-2FC8-41B7F3776590}"/>
              </a:ext>
            </a:extLst>
          </p:cNvPr>
          <p:cNvSpPr txBox="1"/>
          <p:nvPr/>
        </p:nvSpPr>
        <p:spPr>
          <a:xfrm>
            <a:off x="10578910" y="3166064"/>
            <a:ext cx="497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1,657</a:t>
            </a:r>
            <a:endParaRPr lang="en-US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2D61420-EF49-5D1E-12F0-390CB68E1D8D}"/>
              </a:ext>
            </a:extLst>
          </p:cNvPr>
          <p:cNvSpPr txBox="1"/>
          <p:nvPr/>
        </p:nvSpPr>
        <p:spPr>
          <a:xfrm>
            <a:off x="6096000" y="2406837"/>
            <a:ext cx="3283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Accommodation booking value worldwide 2017-2027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7216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DC922-8B0A-13EB-B842-4CF17EBE4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09DFD-A0D7-8D9A-E4F7-00FBE724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3175356" cy="61647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Hotel Industry</a:t>
            </a:r>
            <a:endParaRPr lang="en-U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16E9862-0045-1549-04B7-B94EBFF87371}"/>
              </a:ext>
            </a:extLst>
          </p:cNvPr>
          <p:cNvSpPr txBox="1"/>
          <p:nvPr/>
        </p:nvSpPr>
        <p:spPr>
          <a:xfrm>
            <a:off x="922091" y="2408773"/>
            <a:ext cx="360341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 Airbnb have become extremely popular, </a:t>
            </a: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hotels are still a huge business globally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and in 2023 the </a:t>
            </a:r>
            <a:r>
              <a:rPr lang="en-US" sz="1300" b="1" dirty="0"/>
              <a:t>hotel</a:t>
            </a:r>
            <a:r>
              <a:rPr lang="en-US" sz="1300" dirty="0"/>
              <a:t> 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resort industry market size worldwide </a:t>
            </a:r>
            <a:r>
              <a:rPr lang="en-US" sz="1300" b="1" dirty="0"/>
              <a:t>reached 1.5 trillion U.S.D.</a:t>
            </a:r>
            <a:r>
              <a:rPr lang="en-US" sz="1300" baseline="30000" dirty="0"/>
              <a:t>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B167827-2C21-E03E-4AF6-7562CDB784B6}"/>
              </a:ext>
            </a:extLst>
          </p:cNvPr>
          <p:cNvSpPr txBox="1"/>
          <p:nvPr/>
        </p:nvSpPr>
        <p:spPr>
          <a:xfrm>
            <a:off x="2641138" y="5001377"/>
            <a:ext cx="332547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number of hotels in the </a:t>
            </a:r>
            <a:r>
              <a:rPr lang="en-US" sz="1300" b="1" dirty="0"/>
              <a:t>construction pipeline 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worldwide that were already under construction was around </a:t>
            </a:r>
            <a:r>
              <a:rPr lang="en-US" sz="1300" b="1" dirty="0"/>
              <a:t>6.2 thousand 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2024.</a:t>
            </a:r>
            <a:r>
              <a:rPr lang="en-US" sz="13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7BD64B9-F38E-88D7-780B-68CDC6B29311}"/>
              </a:ext>
            </a:extLst>
          </p:cNvPr>
          <p:cNvSpPr txBox="1"/>
          <p:nvPr/>
        </p:nvSpPr>
        <p:spPr>
          <a:xfrm>
            <a:off x="517870" y="6642556"/>
            <a:ext cx="651957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aseline="30000" dirty="0"/>
              <a:t>1</a:t>
            </a:r>
            <a:r>
              <a:rPr lang="en-US" sz="800" dirty="0"/>
              <a:t> Euromonitor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13C4A8D-0F47-687D-D028-DC5790E29B15}"/>
              </a:ext>
            </a:extLst>
          </p:cNvPr>
          <p:cNvSpPr/>
          <p:nvPr/>
        </p:nvSpPr>
        <p:spPr>
          <a:xfrm>
            <a:off x="4801891" y="1410347"/>
            <a:ext cx="2588217" cy="2601807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Hotel &amp; resort industry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$ 1.5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Trillion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82C17C8-C8C3-E800-322C-993912364CC8}"/>
              </a:ext>
            </a:extLst>
          </p:cNvPr>
          <p:cNvSpPr/>
          <p:nvPr/>
        </p:nvSpPr>
        <p:spPr>
          <a:xfrm>
            <a:off x="7390108" y="3429000"/>
            <a:ext cx="2588217" cy="26018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Hotels in construction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6.2 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Thousand</a:t>
            </a:r>
          </a:p>
        </p:txBody>
      </p:sp>
    </p:spTree>
    <p:extLst>
      <p:ext uri="{BB962C8B-B14F-4D97-AF65-F5344CB8AC3E}">
        <p14:creationId xmlns:p14="http://schemas.microsoft.com/office/powerpoint/2010/main" val="74632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3F588-FEF7-FA33-217A-9D271BAFC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54EBF-6963-7960-0C5F-1E129C39B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3325468" cy="61647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Hotel Industry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1EEACB6-938C-9889-97B2-FDE1171CB259}"/>
              </a:ext>
            </a:extLst>
          </p:cNvPr>
          <p:cNvSpPr txBox="1"/>
          <p:nvPr/>
        </p:nvSpPr>
        <p:spPr>
          <a:xfrm>
            <a:off x="5003171" y="2943621"/>
            <a:ext cx="25336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0" noProof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It’s all about the </a:t>
            </a:r>
            <a:r>
              <a:rPr lang="en-US" sz="1400" b="1" i="0" noProof="0" dirty="0">
                <a:solidFill>
                  <a:srgbClr val="15171E"/>
                </a:solidFill>
                <a:effectLst/>
              </a:rPr>
              <a:t>experience</a:t>
            </a:r>
            <a:r>
              <a:rPr lang="en-US" sz="1400" i="0" noProof="0" dirty="0">
                <a:solidFill>
                  <a:srgbClr val="15171E"/>
                </a:solidFill>
                <a:effectLst/>
              </a:rPr>
              <a:t>.</a:t>
            </a:r>
            <a:r>
              <a:rPr lang="en-US" sz="1400" i="0" baseline="30000" noProof="0" dirty="0">
                <a:solidFill>
                  <a:srgbClr val="15171E"/>
                </a:solidFill>
                <a:effectLst/>
              </a:rPr>
              <a:t>1</a:t>
            </a:r>
            <a:endParaRPr lang="en-US" sz="1400" baseline="30000" noProof="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28DF4EB-1793-9537-7E20-3A098950164E}"/>
              </a:ext>
            </a:extLst>
          </p:cNvPr>
          <p:cNvSpPr txBox="1"/>
          <p:nvPr/>
        </p:nvSpPr>
        <p:spPr>
          <a:xfrm>
            <a:off x="6503461" y="4925324"/>
            <a:ext cx="292957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i="0" noProof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The hotels industry is expected to invest further in process optimization </a:t>
            </a:r>
            <a:r>
              <a:rPr lang="en-US" sz="1400" b="1" i="0" noProof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tools that help to streamline repetitive</a:t>
            </a:r>
            <a:r>
              <a:rPr lang="en-US" sz="1400" b="0" i="0" noProof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and time-consuming </a:t>
            </a:r>
            <a:r>
              <a:rPr lang="en-US" sz="1400" b="1" i="0" noProof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tasks</a:t>
            </a:r>
            <a:r>
              <a:rPr lang="en-US" sz="1400" b="0" i="0" noProof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.</a:t>
            </a:r>
            <a:r>
              <a:rPr lang="en-US" sz="1400" b="0" i="0" baseline="30000" noProof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2</a:t>
            </a:r>
            <a:endParaRPr lang="en-US" sz="1400" baseline="30000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4CD418D-21FF-5650-E0E6-D1DB58E54924}"/>
              </a:ext>
            </a:extLst>
          </p:cNvPr>
          <p:cNvSpPr txBox="1"/>
          <p:nvPr/>
        </p:nvSpPr>
        <p:spPr>
          <a:xfrm>
            <a:off x="2982033" y="4925324"/>
            <a:ext cx="2743442" cy="1011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  <a:spcBef>
                <a:spcPts val="2250"/>
              </a:spcBef>
              <a:spcAft>
                <a:spcPts val="1125"/>
              </a:spcAft>
            </a:pPr>
            <a:r>
              <a:rPr lang="en-US" sz="1400" b="1" i="0" noProof="0" dirty="0">
                <a:effectLst/>
              </a:rPr>
              <a:t>Rise of new types of travel</a:t>
            </a:r>
            <a:r>
              <a:rPr lang="en-US" sz="1400" b="1" noProof="0" dirty="0"/>
              <a:t>. </a:t>
            </a:r>
            <a:r>
              <a:rPr lang="en-US" sz="1400" b="0" i="0" noProof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Travelers on </a:t>
            </a:r>
            <a:r>
              <a:rPr lang="en-US" sz="1400" b="0" i="0" noProof="0" dirty="0">
                <a:effectLst/>
              </a:rPr>
              <a:t>“</a:t>
            </a:r>
            <a:r>
              <a:rPr lang="en-US" sz="1400" b="1" i="0" noProof="0" dirty="0">
                <a:effectLst/>
              </a:rPr>
              <a:t>workations</a:t>
            </a:r>
            <a:r>
              <a:rPr lang="en-US" sz="1400" b="0" i="0" noProof="0" dirty="0">
                <a:effectLst/>
              </a:rPr>
              <a:t>” </a:t>
            </a:r>
            <a:r>
              <a:rPr lang="en-US" sz="1400" b="0" i="0" noProof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typically desire a home-like experience</a:t>
            </a:r>
            <a:r>
              <a:rPr lang="en-US" sz="1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en-US" sz="1400" baseline="300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en-US" sz="1400" b="0" i="0" baseline="30000" noProof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6C3A700-409A-B790-800A-5431AB197F07}"/>
              </a:ext>
            </a:extLst>
          </p:cNvPr>
          <p:cNvSpPr txBox="1"/>
          <p:nvPr/>
        </p:nvSpPr>
        <p:spPr>
          <a:xfrm>
            <a:off x="517870" y="6642556"/>
            <a:ext cx="651957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aseline="30000" dirty="0"/>
              <a:t>1</a:t>
            </a:r>
            <a:r>
              <a:rPr lang="en-US" sz="800" dirty="0"/>
              <a:t> https://</a:t>
            </a:r>
            <a:r>
              <a:rPr lang="en-US" sz="800" dirty="0" err="1"/>
              <a:t>blog.infraspeak.com</a:t>
            </a:r>
            <a:r>
              <a:rPr lang="en-US" sz="800" dirty="0"/>
              <a:t>/challenges-hospitality/  </a:t>
            </a:r>
            <a:r>
              <a:rPr lang="en-US" sz="800" baseline="30000" dirty="0"/>
              <a:t>2 </a:t>
            </a:r>
            <a:r>
              <a:rPr lang="en-US" sz="800" dirty="0"/>
              <a:t>Statista. 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68F926EC-C770-362C-DCC0-40F498E8646F}"/>
              </a:ext>
            </a:extLst>
          </p:cNvPr>
          <p:cNvSpPr/>
          <p:nvPr/>
        </p:nvSpPr>
        <p:spPr>
          <a:xfrm>
            <a:off x="5003171" y="1830209"/>
            <a:ext cx="2419690" cy="873508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Experience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5CDDAC6E-3B0E-50C6-C95B-B57077258E4E}"/>
              </a:ext>
            </a:extLst>
          </p:cNvPr>
          <p:cNvSpPr/>
          <p:nvPr/>
        </p:nvSpPr>
        <p:spPr>
          <a:xfrm>
            <a:off x="3143909" y="3742318"/>
            <a:ext cx="2419690" cy="87350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Workations</a:t>
            </a: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7D144587-AD23-5C9D-9D36-620552A03B3A}"/>
              </a:ext>
            </a:extLst>
          </p:cNvPr>
          <p:cNvSpPr/>
          <p:nvPr/>
        </p:nvSpPr>
        <p:spPr>
          <a:xfrm>
            <a:off x="6758402" y="3742318"/>
            <a:ext cx="2419690" cy="873508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237277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531A5-3B4D-F6F0-D493-318B09548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205E0-1CB5-3062-F17F-0B89D5EC8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Stakeholders’ Needs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1601FD-5D20-C7C4-ED04-74253B02D5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2144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789E1-3ABA-B1A3-5DC0-44BADCE9F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B2B64-6DF1-322C-A0D9-9B0B9602D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3852652" cy="61647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Stakeholders’ Needs</a:t>
            </a:r>
            <a:endParaRPr lang="en-US" dirty="0"/>
          </a:p>
        </p:txBody>
      </p:sp>
      <p:graphicFrame>
        <p:nvGraphicFramePr>
          <p:cNvPr id="19" name="Diagrama 18">
            <a:extLst>
              <a:ext uri="{FF2B5EF4-FFF2-40B4-BE49-F238E27FC236}">
                <a16:creationId xmlns:a16="http://schemas.microsoft.com/office/drawing/2014/main" id="{49CC935F-AAB3-3D68-6959-98574D8A56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9926744"/>
              </p:ext>
            </p:extLst>
          </p:nvPr>
        </p:nvGraphicFramePr>
        <p:xfrm>
          <a:off x="1782305" y="1594885"/>
          <a:ext cx="8756542" cy="5263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ítulo 1">
            <a:extLst>
              <a:ext uri="{FF2B5EF4-FFF2-40B4-BE49-F238E27FC236}">
                <a16:creationId xmlns:a16="http://schemas.microsoft.com/office/drawing/2014/main" id="{FD1B2E81-6DC2-34DB-6548-EAC53A7D21DA}"/>
              </a:ext>
            </a:extLst>
          </p:cNvPr>
          <p:cNvSpPr txBox="1">
            <a:spLocks/>
          </p:cNvSpPr>
          <p:nvPr/>
        </p:nvSpPr>
        <p:spPr>
          <a:xfrm>
            <a:off x="1653153" y="3918204"/>
            <a:ext cx="2204065" cy="6164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Hotel investors</a:t>
            </a:r>
            <a:endParaRPr lang="es-ES" sz="11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1D6DBE0-DB59-D878-9C3D-EB96EB41FBDC}"/>
              </a:ext>
            </a:extLst>
          </p:cNvPr>
          <p:cNvSpPr txBox="1">
            <a:spLocks/>
          </p:cNvSpPr>
          <p:nvPr/>
        </p:nvSpPr>
        <p:spPr>
          <a:xfrm>
            <a:off x="8702299" y="3918204"/>
            <a:ext cx="2204065" cy="6164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Hotel owners</a:t>
            </a:r>
            <a:endParaRPr lang="es-ES" sz="600" dirty="0"/>
          </a:p>
        </p:txBody>
      </p:sp>
    </p:spTree>
    <p:extLst>
      <p:ext uri="{BB962C8B-B14F-4D97-AF65-F5344CB8AC3E}">
        <p14:creationId xmlns:p14="http://schemas.microsoft.com/office/powerpoint/2010/main" val="372089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DF992-E5E3-4FCC-EE34-48E73C430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2F60E-33ED-44DA-89E1-8BE266A1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3852652" cy="61647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Stakeholders’ Needs</a:t>
            </a:r>
            <a:endParaRPr lang="en-US" dirty="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E31955D1-C835-CB1B-C673-505B36EE2E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416816"/>
              </p:ext>
            </p:extLst>
          </p:nvPr>
        </p:nvGraphicFramePr>
        <p:xfrm>
          <a:off x="4923925" y="2412460"/>
          <a:ext cx="5754407" cy="2770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2C163B2F-E7A0-A163-6C3F-49E571CBD073}"/>
              </a:ext>
            </a:extLst>
          </p:cNvPr>
          <p:cNvSpPr txBox="1"/>
          <p:nvPr/>
        </p:nvSpPr>
        <p:spPr>
          <a:xfrm>
            <a:off x="1110713" y="3382082"/>
            <a:ext cx="34102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Tool to visualize input from hotel clients</a:t>
            </a:r>
          </a:p>
        </p:txBody>
      </p:sp>
    </p:spTree>
    <p:extLst>
      <p:ext uri="{BB962C8B-B14F-4D97-AF65-F5344CB8AC3E}">
        <p14:creationId xmlns:p14="http://schemas.microsoft.com/office/powerpoint/2010/main" val="61959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DE106-AC41-0F70-9DE4-D9347945E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26538-F6AD-5FC0-1769-6409A95AD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BD9023-94D0-DA7B-B45A-4C52FAFB9E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84479177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472</Words>
  <Application>Microsoft Macintosh PowerPoint</Application>
  <PresentationFormat>Panorámica</PresentationFormat>
  <Paragraphs>95</Paragraphs>
  <Slides>15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Aptos</vt:lpstr>
      <vt:lpstr>Arial</vt:lpstr>
      <vt:lpstr>Bierstadt</vt:lpstr>
      <vt:lpstr>GestaltVTI</vt:lpstr>
      <vt:lpstr>Hotel Industry</vt:lpstr>
      <vt:lpstr>Business understanding </vt:lpstr>
      <vt:lpstr>Hotel Industry</vt:lpstr>
      <vt:lpstr>Hotel Industry</vt:lpstr>
      <vt:lpstr>Hotel Industry</vt:lpstr>
      <vt:lpstr>Stakeholders’ Needs</vt:lpstr>
      <vt:lpstr>Stakeholders’ Needs</vt:lpstr>
      <vt:lpstr>Stakeholders’ Needs</vt:lpstr>
      <vt:lpstr>Data Collection</vt:lpstr>
      <vt:lpstr>Data</vt:lpstr>
      <vt:lpstr>Structure</vt:lpstr>
      <vt:lpstr>AI Models</vt:lpstr>
      <vt:lpstr>Demo</vt:lpstr>
      <vt:lpstr>Presentación de PowerPoint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Liz Andrea Espino Cantera</dc:creator>
  <cp:lastModifiedBy>Liz Andrea Espino Cantera</cp:lastModifiedBy>
  <cp:revision>9</cp:revision>
  <dcterms:created xsi:type="dcterms:W3CDTF">2025-03-19T19:58:09Z</dcterms:created>
  <dcterms:modified xsi:type="dcterms:W3CDTF">2025-04-16T18:20:35Z</dcterms:modified>
</cp:coreProperties>
</file>