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FBECF4-C653-2642-A8A6-BE3E1A3B1908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41"/>
  </p:normalViewPr>
  <p:slideViewPr>
    <p:cSldViewPr snapToGrid="0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10" Type="http://schemas.openxmlformats.org/officeDocument/2006/relationships/image" Target="../media/image18.jpg"/><Relationship Id="rId4" Type="http://schemas.openxmlformats.org/officeDocument/2006/relationships/image" Target="../media/image12.jpg"/><Relationship Id="rId9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AB27-171E-6800-906A-D0B5A2E36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89368"/>
            <a:ext cx="8791575" cy="2966595"/>
          </a:xfrm>
        </p:spPr>
        <p:txBody>
          <a:bodyPr>
            <a:normAutofit/>
          </a:bodyPr>
          <a:lstStyle/>
          <a:p>
            <a:pPr algn="ctr"/>
            <a:br>
              <a:rPr lang="en-RO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RO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RO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RO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RO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Proiect final 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24E05-17EA-D425-843C-E6A974627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5732" y="3602037"/>
            <a:ext cx="10394065" cy="2509395"/>
          </a:xfrm>
        </p:spPr>
        <p:txBody>
          <a:bodyPr/>
          <a:lstStyle/>
          <a:p>
            <a:endParaRPr lang="en-RO" dirty="0"/>
          </a:p>
          <a:p>
            <a:endParaRPr lang="en-RO" dirty="0"/>
          </a:p>
          <a:p>
            <a:endParaRPr lang="en-RO" dirty="0"/>
          </a:p>
          <a:p>
            <a:r>
              <a:rPr lang="en-R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harabula Andreea					10 Aprilie 2024</a:t>
            </a:r>
          </a:p>
        </p:txBody>
      </p:sp>
    </p:spTree>
    <p:extLst>
      <p:ext uri="{BB962C8B-B14F-4D97-AF65-F5344CB8AC3E}">
        <p14:creationId xmlns:p14="http://schemas.microsoft.com/office/powerpoint/2010/main" val="2414162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708C-D294-9283-7324-A956E303A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9580"/>
            <a:ext cx="9905998" cy="226434"/>
          </a:xfrm>
        </p:spPr>
        <p:txBody>
          <a:bodyPr>
            <a:normAutofit fontScale="90000"/>
          </a:bodyPr>
          <a:lstStyle/>
          <a:p>
            <a:r>
              <a:rPr lang="en-RO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Instructiuni </a:t>
            </a:r>
            <a:r>
              <a:rPr lang="en-GB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DQL:</a:t>
            </a:r>
            <a:endParaRPr lang="en-RO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3DBCA3-041C-3AB1-54AA-0D4D5694A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74562"/>
            <a:ext cx="9905999" cy="531663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RO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RO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RO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RO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folosind aceasta instructiune putem sa selectam toate coloanele dintr-o tabela, fara a utiliza un filtru specific.</a:t>
            </a: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RO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-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SQL,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filtrarea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rezultatelor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interogări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SELECT se face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folosind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clauza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precum in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exemplul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jos</a:t>
            </a:r>
            <a:r>
              <a:rPr lang="en-GB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GB" sz="14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GB" sz="1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RO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RO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FILTRARE CU WHERE </a:t>
            </a:r>
            <a:r>
              <a:rPr lang="en-RO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cu ajutorul acestei instructiuni se afiseaza doar informatiile trecute ca si conditie WHERE.</a:t>
            </a:r>
          </a:p>
          <a:p>
            <a:pPr marL="0" indent="0">
              <a:buNone/>
            </a:pPr>
            <a:endParaRPr lang="en-RO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RO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FILTRARE CU LIKE </a:t>
            </a:r>
            <a:r>
              <a:rPr lang="en-RO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folosind acest filtru se poate obtine o portiune de text dintr-o coloana.</a:t>
            </a: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A75BC9-D194-EFEA-F3B8-0DADBF742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835" y="805783"/>
            <a:ext cx="2914248" cy="339524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987E7CCD-A98D-DB5C-1D19-BF8BB71A0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664" y="805783"/>
            <a:ext cx="3417618" cy="10693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766F1F-68EF-0B48-411D-7C2960E2A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814" y="4116230"/>
            <a:ext cx="2530596" cy="342487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618635B3-C935-40C7-FE99-12F3BBE04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5814" y="4959821"/>
            <a:ext cx="3525061" cy="1047991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F0E27CF3-596B-8323-9BA9-E9722D1D2C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5814" y="2399609"/>
            <a:ext cx="3233839" cy="130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98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FA555-4B29-FC32-C614-FA1DF743D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9919"/>
            <a:ext cx="9905999" cy="6088284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RO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FILTRARE CU AND </a:t>
            </a:r>
            <a:r>
              <a:rPr lang="en-RO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acest tip de filtrare se utilizeaza pentru a combina mai multe conditii intr-o singura clauza WHERE.</a:t>
            </a:r>
          </a:p>
          <a:p>
            <a:pPr marL="0" indent="0">
              <a:buNone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RO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FILTRARE CU OR </a:t>
            </a:r>
            <a:r>
              <a:rPr lang="en-RO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filtrarea cu OR se utilizeaza pentru a permite ca rezultatul sa contina inregistrari care indeplinesc cel putin una din conditiile specificate.</a:t>
            </a: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RO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FUNCTII AGREGATE – </a:t>
            </a:r>
            <a:r>
              <a:rPr lang="en-RO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SQL functiile agregate sunt functii care opereaza pe un set de valori si intorc un rezultat agregat. Pentru partea practica am ales urmatoarele functii: </a:t>
            </a:r>
          </a:p>
          <a:p>
            <a:pPr marL="0" indent="0">
              <a:buNone/>
            </a:pPr>
            <a:r>
              <a:rPr lang="en-RO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</a:t>
            </a:r>
            <a:r>
              <a:rPr lang="en-RO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()</a:t>
            </a:r>
            <a:r>
              <a:rPr lang="en-RO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gaseste valoarea minima intr-o coloana		</a:t>
            </a:r>
            <a:r>
              <a:rPr lang="en-RO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MAX() </a:t>
            </a:r>
            <a:r>
              <a:rPr lang="en-RO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gaseste valoarea maxima intr-o coloana</a:t>
            </a:r>
          </a:p>
          <a:p>
            <a:pPr marL="0" indent="0">
              <a:buNone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O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A840B30-551C-584B-EC78-B2B2FD26B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755" y="954911"/>
            <a:ext cx="3367088" cy="1148586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1662558-C111-0970-CDA0-C4490A658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755" y="2838488"/>
            <a:ext cx="3367087" cy="1328397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9A0E39B-9787-D096-10CA-43E7D6AE4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310" y="5399588"/>
            <a:ext cx="3187700" cy="787400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A7DAF93D-693D-D95D-DE69-72AE70505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991" y="5399588"/>
            <a:ext cx="3086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24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5FD1E-07BC-9F9D-A16B-BC36BDCA9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98048"/>
            <a:ext cx="9905999" cy="6261904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RO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JOINURI:</a:t>
            </a:r>
            <a:r>
              <a:rPr lang="en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RO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 JOIN </a:t>
            </a:r>
            <a:r>
              <a:rPr lang="en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aceasta instructiune returneaza doar randurile care au corespondenta in ambele tabele implicate.</a:t>
            </a:r>
          </a:p>
          <a:p>
            <a:pPr marL="0" indent="0">
              <a:buNone/>
            </a:pPr>
            <a:endParaRPr lang="en-RO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>
              <a:buNone/>
            </a:pPr>
            <a:r>
              <a:rPr lang="en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</a:p>
          <a:p>
            <a:pPr marL="0" indent="0">
              <a:buNone/>
            </a:pPr>
            <a:r>
              <a:rPr lang="en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			</a:t>
            </a:r>
          </a:p>
          <a:p>
            <a:pPr marL="0" indent="0">
              <a:buNone/>
            </a:pPr>
            <a:endParaRPr lang="en-RO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RO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JOIN - </a:t>
            </a:r>
            <a:r>
              <a:rPr lang="en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aceasta operatiune returneaza toate randurile din tabela din dreapta si randurile corespunzatoare tabelei din stanga. In cazul de fata, deoarece tabelele nu au corespondenta intre ele, valorile sunt nule.	</a:t>
            </a:r>
          </a:p>
          <a:p>
            <a:pPr marL="0" indent="0">
              <a:buNone/>
            </a:pPr>
            <a:r>
              <a:rPr lang="en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RO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.</a:t>
            </a:r>
          </a:p>
          <a:p>
            <a:pPr marL="0" indent="0">
              <a:buNone/>
            </a:pPr>
            <a:endParaRPr lang="en-RO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RO" sz="43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RO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JOIN - </a:t>
            </a:r>
            <a:r>
              <a:rPr lang="en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aceasta operatiune returneaza toate randurile din tabela din stanga si randurile corespunzatoare tabelei din dreapta. In cazul de fata, deoarece tabelele nu au corespondenta intre ele, valorile sunt nule.</a:t>
            </a:r>
            <a:endParaRPr lang="en-RO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RO" sz="4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endParaRPr lang="en-RO" sz="4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RO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73A91EF-DAF1-3201-F5F3-9E69416B7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11707"/>
            <a:ext cx="3517901" cy="140716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9970CD2-E72B-B22F-0EC1-68454E29A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834" y="5082885"/>
            <a:ext cx="3479111" cy="1355022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733CD18-C9F0-DDBF-8205-DAB4E81D3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932526"/>
            <a:ext cx="35179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77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5C51B-A86D-A963-F13B-BE2380E02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63324"/>
            <a:ext cx="9905999" cy="63313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RO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JOIN </a:t>
            </a:r>
            <a:r>
              <a:rPr lang="en-RO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aceasta instructiune returneaza toate combinatiile posibile de randuri dintre doua tabele.</a:t>
            </a: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RO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</a:t>
            </a:r>
            <a:r>
              <a:rPr lang="en-RO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limitarea rezultatelor interogarii poate fi realizata folosind clauza LIMIT.</a:t>
            </a:r>
          </a:p>
          <a:p>
            <a:pPr marL="0" indent="0">
              <a:buNone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RO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 – </a:t>
            </a:r>
            <a:r>
              <a:rPr lang="en-RO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operatiunea aceasta este utilizata pentru a sorta rezultatele unei interogari in functie de una sau mai multe coloane.</a:t>
            </a:r>
          </a:p>
          <a:p>
            <a:pPr marL="0" indent="0">
              <a:buNone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3F29B79-CB1C-A303-EF2B-C6FCCE1B2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186" y="639179"/>
            <a:ext cx="3153217" cy="150964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7E4FDE4-7B06-11FA-CF84-953E28869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186" y="2646180"/>
            <a:ext cx="2968022" cy="1425321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940FCD7-743E-7A8E-D74D-895FA906E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186" y="4568853"/>
            <a:ext cx="2968400" cy="164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12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6E9A1-44F7-1011-C9EF-E43C3D372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70390"/>
            <a:ext cx="9905999" cy="608828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RO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CHEI PRIMARE – </a:t>
            </a:r>
            <a:r>
              <a:rPr lang="en-RO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 ajutor acestei instructiuni se identifica in mod unic o intregistrare intr-o tabela.</a:t>
            </a: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RO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CHEIE SECUNDARA – </a:t>
            </a:r>
            <a:r>
              <a:rPr lang="en-RO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folosind aceasta instructiune se stabileste o relatie intre cele doua tabele si asigura integritatea referentiala.</a:t>
            </a:r>
          </a:p>
          <a:p>
            <a:pPr marL="0" indent="0">
              <a:buNone/>
            </a:pPr>
            <a:endParaRPr lang="en-RO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100B5F9-0314-EE2B-F1D6-1590DD612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888758"/>
            <a:ext cx="3875849" cy="120625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7E67599-A16D-31D0-59CB-DDE4995F3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086" y="888758"/>
            <a:ext cx="5082499" cy="1484775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B688708-358B-0A62-EEA8-30C4C72FF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235" y="3635735"/>
            <a:ext cx="3875849" cy="221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30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819D-67C2-B066-4A8F-DA85BE7EE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490258"/>
          </a:xfrm>
        </p:spPr>
        <p:txBody>
          <a:bodyPr/>
          <a:lstStyle/>
          <a:p>
            <a:pPr algn="ctr"/>
            <a:r>
              <a:rPr lang="en-RO" dirty="0">
                <a:solidFill>
                  <a:schemeClr val="bg1"/>
                </a:solidFill>
              </a:rPr>
              <a:t>Multumesc! </a:t>
            </a:r>
            <a:br>
              <a:rPr lang="en-RO" dirty="0">
                <a:solidFill>
                  <a:schemeClr val="bg1"/>
                </a:solidFill>
              </a:rPr>
            </a:br>
            <a:r>
              <a:rPr lang="en-GB" sz="1400" dirty="0">
                <a:solidFill>
                  <a:schemeClr val="bg1"/>
                </a:solidFill>
              </a:rPr>
              <a:t>https://</a:t>
            </a:r>
            <a:r>
              <a:rPr lang="en-GB" sz="1400" dirty="0" err="1">
                <a:solidFill>
                  <a:schemeClr val="bg1"/>
                </a:solidFill>
              </a:rPr>
              <a:t>github.com</a:t>
            </a:r>
            <a:r>
              <a:rPr lang="en-GB" sz="1400" dirty="0">
                <a:solidFill>
                  <a:schemeClr val="bg1"/>
                </a:solidFill>
              </a:rPr>
              <a:t>/</a:t>
            </a:r>
            <a:r>
              <a:rPr lang="en-GB" sz="1400" dirty="0" err="1">
                <a:solidFill>
                  <a:schemeClr val="bg1"/>
                </a:solidFill>
              </a:rPr>
              <a:t>andreeaharabula</a:t>
            </a:r>
            <a:r>
              <a:rPr lang="en-GB" sz="1400" dirty="0">
                <a:solidFill>
                  <a:schemeClr val="bg1"/>
                </a:solidFill>
              </a:rPr>
              <a:t>/</a:t>
            </a:r>
            <a:r>
              <a:rPr lang="en-GB" sz="1400" dirty="0" err="1">
                <a:solidFill>
                  <a:schemeClr val="bg1"/>
                </a:solidFill>
              </a:rPr>
              <a:t>Proiect-Testare-Manuala</a:t>
            </a:r>
            <a:endParaRPr lang="en-RO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87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5AF3-ECCA-71F4-1A94-BC3238F83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38176"/>
          </a:xfrm>
        </p:spPr>
        <p:txBody>
          <a:bodyPr>
            <a:normAutofit/>
          </a:bodyPr>
          <a:lstStyle/>
          <a:p>
            <a:pPr algn="ctr"/>
            <a:r>
              <a:rPr lang="en-RO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Partea I – Notiuni Teoretice:</a:t>
            </a:r>
            <a:br>
              <a:rPr lang="en-RO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RO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RO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830A14C-9696-8AAE-8A2A-A8525C71013B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27918" y="1284790"/>
            <a:ext cx="10185710" cy="1857737"/>
          </a:xfrm>
        </p:spPr>
        <p:txBody>
          <a:bodyPr>
            <a:normAutofit/>
          </a:bodyPr>
          <a:lstStyle/>
          <a:p>
            <a:r>
              <a:rPr lang="en-RO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Cerintele de business</a:t>
            </a:r>
            <a:r>
              <a:rPr lang="en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reprezinta o descriere detaliata a necesitatilor si asteptarilor unei organizatii sau unei afaceri in ceea ce priveste un produs. Aceste cerinte sunt esentiale pentru a asigura succesul si satisfactia clientilor sau a utilizatorilor finali. Scopul acestora este de a defini clar obiectivele proiectului si de a ii oferi o directie corecta. Cerintele de business pot proveni de la diverse surse precum clienti, manager de produs, parteneri de afaceri etc.</a:t>
            </a:r>
          </a:p>
          <a:p>
            <a:endParaRPr lang="en-RO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F4F8641-BE7B-B418-B7BE-9D4CCCCDC49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1307939" y="3715472"/>
            <a:ext cx="4653023" cy="2685327"/>
          </a:xfrm>
        </p:spPr>
        <p:txBody>
          <a:bodyPr>
            <a:normAutofit/>
          </a:bodyPr>
          <a:lstStyle/>
          <a:p>
            <a:pPr algn="ctr"/>
            <a:endParaRPr lang="en-R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RO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Condition </a:t>
            </a:r>
            <a:r>
              <a:rPr lang="en-RO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reprezinta o conditie sau un criteriu specific care trebuie verificat in timpul procesului de testare pentru a valida functionalitatea sau comportamentul unui sistem.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106709F-2BC5-22B4-E9AE-23653CD24B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7918" y="2422966"/>
            <a:ext cx="10018502" cy="1138176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condition VS test case</a:t>
            </a:r>
            <a:endParaRPr lang="en-RO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2B14A38-F395-7EF2-1374-8D69ED761243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6551271" y="3715473"/>
            <a:ext cx="4762357" cy="2685326"/>
          </a:xfrm>
        </p:spPr>
        <p:txBody>
          <a:bodyPr>
            <a:normAutofit/>
          </a:bodyPr>
          <a:lstStyle/>
          <a:p>
            <a:pPr algn="ctr"/>
            <a:endParaRPr lang="en-R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RO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 </a:t>
            </a:r>
            <a:r>
              <a:rPr lang="en-RO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reprezinta un scenariu sau un set de pasi specifici care trebuie urmati pentru a efectua un test sub o anumita conditie de testare</a:t>
            </a:r>
            <a:r>
              <a:rPr lang="en-RO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594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729B497-F86F-382B-CD39-FDEBCA2FE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1450"/>
            <a:ext cx="9905998" cy="728663"/>
          </a:xfrm>
        </p:spPr>
        <p:txBody>
          <a:bodyPr>
            <a:normAutofit/>
          </a:bodyPr>
          <a:lstStyle/>
          <a:p>
            <a:r>
              <a:rPr lang="en-R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Etapele procesului de testare: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D443BCC-DC32-C1B3-61DA-F0FE392B5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900113"/>
            <a:ext cx="10331453" cy="547211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RO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Planificare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(Test Planning):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obiectivelor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scopului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dentificarea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resurselor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necesare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oameni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hardware, software),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abilirea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strategiei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planurilor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programului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cerințelor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(Requirement Analysis):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nțelegerea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revizuirea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cerințelor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software-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dentificarea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clarificarea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cerințelor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testabile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ezvoltarea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matricei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urmărire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asigura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acoperirea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cerințelor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3.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Proiectarea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(Test Design):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specificațiilor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inclusiv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scenarii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cazuri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ezvoltarea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planurilor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procedurilor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Implementare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(Test Implementation):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onfigurarea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mediului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mplementarea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cazurilor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ezvoltarea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pregătirea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procedurilor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automatizarea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dacă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necesar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Execuția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(Test Execution):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cazurilor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conform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planului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onitorizarea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înregistrarea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rezultatelor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dentificarea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raportarea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defecțiunilor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(bugs).</a:t>
            </a:r>
          </a:p>
          <a:p>
            <a:pPr marL="0" indent="0" algn="l">
              <a:buNone/>
            </a:pP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rezultatelor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raportare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(Test Analysis and Reporting):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nalizarea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rezultatelor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performanța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calitatea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software-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aportarea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rezultatelor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evidențierea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problemelor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identificate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ocumentarea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raportarea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defecțiunilor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într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-un mod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structurat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Urmărire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gestionare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(Test Monitoring and Management):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onitorizarea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progresului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raport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planurile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ctualizarea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planurilor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funcție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descoperirile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timpul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estionarea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defecțiunilor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asigurarea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rezolvării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acestora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Încheierea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GB" sz="6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(Test Closure):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raport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obiectivele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stabilite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ocumentarea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experiențelor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învățămintele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procesul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6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inalizarea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documentației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6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6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RO" sz="2000" dirty="0"/>
          </a:p>
        </p:txBody>
      </p:sp>
    </p:spTree>
    <p:extLst>
      <p:ext uri="{BB962C8B-B14F-4D97-AF65-F5344CB8AC3E}">
        <p14:creationId xmlns:p14="http://schemas.microsoft.com/office/powerpoint/2010/main" val="421147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BD864-9FD2-7332-C9F2-E7A9F54E8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267" y="441513"/>
            <a:ext cx="3196899" cy="74271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retesting VS regression testing:</a:t>
            </a:r>
            <a:endParaRPr lang="en-R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0261B-6087-0DC8-E97C-FC6C2F3236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42267" y="1184223"/>
            <a:ext cx="3208735" cy="4606976"/>
          </a:xfrm>
        </p:spPr>
        <p:txBody>
          <a:bodyPr>
            <a:noAutofit/>
          </a:bodyPr>
          <a:lstStyle/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en-GB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Retesting 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se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concentreaza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repetarea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testelor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initial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defectele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dupa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remediate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defectele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gasite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initial;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en-GB" sz="1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Regression Testing – 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ca scop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asigurarea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modificarile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aduse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asupra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produsului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 cum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corectii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bug-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imbunatatiri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noi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functionalitati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nu au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afectat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functionalitatii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existente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tip de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efectuat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obicei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dupa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s-au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adus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schimbari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majore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dupa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introduce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noi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functionalitati</a:t>
            </a:r>
            <a:r>
              <a:rPr lang="en-GB" sz="16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RO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6B62D1-AAF4-B36C-DFB0-BDF096F6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3807" y="1435262"/>
            <a:ext cx="3184385" cy="742711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 VS non-functional testing:</a:t>
            </a:r>
            <a:endParaRPr lang="en-R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7C0FAC-3753-FE90-768E-47F38AFA812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03807" y="2249091"/>
            <a:ext cx="3195830" cy="3542107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GB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 </a:t>
            </a:r>
            <a:r>
              <a:rPr lang="en-GB" sz="1600" dirty="0">
                <a:solidFill>
                  <a:schemeClr val="bg1"/>
                </a:solidFill>
              </a:rPr>
              <a:t>–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asa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cum ii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spune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denumirea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tip de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vizeaza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functionalitatile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se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asigura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acesta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indeplineste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cerintele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testing – are ca scop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verificarea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atributelor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descriu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cat de bine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indeplineste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sistemul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functiile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RO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1BAEE9-AA87-ED89-0C73-0D7131A67F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56615" y="841323"/>
            <a:ext cx="3194968" cy="6858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Black-box testing VS white-box testing:</a:t>
            </a:r>
            <a:endParaRPr lang="en-R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215A73-7A95-0A8E-A47E-2B8352D89CFA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56615" y="1589208"/>
            <a:ext cx="3194968" cy="2430936"/>
          </a:xfrm>
        </p:spPr>
        <p:txBody>
          <a:bodyPr>
            <a:no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Blackbox testing – se concentreaza pe functionalitatea sistemului si nu pe structura interna a codului sursa iar testerul nu are cunostinte in prealabil despre structura interna a sistemului;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RO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Whitebox testing –se concentreaza pe structura interna a codului sursa si pe logica de implementare a sistemului.In acest caz persoana ce testeaza cunoaste detalii despre codul sursa si arhitectura sistemului; </a:t>
            </a:r>
          </a:p>
        </p:txBody>
      </p:sp>
    </p:spTree>
    <p:extLst>
      <p:ext uri="{BB962C8B-B14F-4D97-AF65-F5344CB8AC3E}">
        <p14:creationId xmlns:p14="http://schemas.microsoft.com/office/powerpoint/2010/main" val="25128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BDF47-03BE-8E60-1AE3-2FDE531F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5748"/>
            <a:ext cx="9905998" cy="821802"/>
          </a:xfrm>
        </p:spPr>
        <p:txBody>
          <a:bodyPr>
            <a:normAutofit/>
          </a:bodyPr>
          <a:lstStyle/>
          <a:p>
            <a:r>
              <a:rPr lang="en-RO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Gruparea tehnicilor de testare: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8EBBF7-6838-68C8-5922-54EAF784A2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67247" y="855809"/>
            <a:ext cx="3194968" cy="685800"/>
          </a:xfrm>
        </p:spPr>
        <p:txBody>
          <a:bodyPr/>
          <a:lstStyle/>
          <a:p>
            <a:pPr algn="ctr"/>
            <a:r>
              <a:rPr lang="en-RO" dirty="0">
                <a:solidFill>
                  <a:schemeClr val="bg1"/>
                </a:solidFill>
              </a:rPr>
              <a:t>Verification VS Validation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263014-E3CF-84E5-009E-BCC77D6FB358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6718301" y="1763329"/>
            <a:ext cx="5092860" cy="4108074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RO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– </a:t>
            </a:r>
            <a:r>
              <a:rPr lang="en-GB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metoda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realizată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după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finalizarea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dezvoltării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confirmând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produsul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îndeplinește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nevoile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așteptările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utilizatorilor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Aceasta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ca scop </a:t>
            </a:r>
            <a:r>
              <a:rPr lang="en-GB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onfirmarea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corectitudinii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implementării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raport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specificațiile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tehnice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- </a:t>
            </a:r>
            <a:r>
              <a:rPr lang="en-GB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realizată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după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finalizarea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dezvoltării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confirmând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produsul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îndeplinește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nevoile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așteptările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utilizatorilor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97A519B-FD15-F491-9813-3FE696579C0D}"/>
              </a:ext>
            </a:extLst>
          </p:cNvPr>
          <p:cNvSpPr/>
          <p:nvPr/>
        </p:nvSpPr>
        <p:spPr>
          <a:xfrm>
            <a:off x="2164466" y="855809"/>
            <a:ext cx="1944546" cy="18288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i="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Whitebox:</a:t>
            </a:r>
          </a:p>
          <a:p>
            <a:pPr algn="ctr"/>
            <a:r>
              <a:rPr lang="en-GB" b="1" i="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 Statement </a:t>
            </a:r>
          </a:p>
          <a:p>
            <a:pPr algn="ctr"/>
            <a:r>
              <a:rPr lang="en-GB" b="1" i="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Coverage;</a:t>
            </a:r>
          </a:p>
          <a:p>
            <a:pPr algn="ctr"/>
            <a:r>
              <a:rPr lang="en-GB" b="1" i="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 Decision </a:t>
            </a:r>
          </a:p>
          <a:p>
            <a:pPr algn="ctr"/>
            <a:r>
              <a:rPr lang="en-GB" b="1" i="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Coverage;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8ACFB43-1F2C-DC48-0256-113F068B44CE}"/>
              </a:ext>
            </a:extLst>
          </p:cNvPr>
          <p:cNvSpPr/>
          <p:nvPr/>
        </p:nvSpPr>
        <p:spPr>
          <a:xfrm>
            <a:off x="1071965" y="3158447"/>
            <a:ext cx="2064774" cy="28437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Blackbox:</a:t>
            </a:r>
          </a:p>
          <a:p>
            <a:pPr algn="ctr"/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Equivalence </a:t>
            </a:r>
          </a:p>
          <a:p>
            <a:pPr algn="ctr"/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Partitioning;</a:t>
            </a:r>
          </a:p>
          <a:p>
            <a:pPr algn="ctr"/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Boundary Value </a:t>
            </a:r>
          </a:p>
          <a:p>
            <a:pPr algn="ctr"/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Analysis;</a:t>
            </a:r>
          </a:p>
          <a:p>
            <a:pPr algn="ctr"/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State Transitioning;</a:t>
            </a:r>
          </a:p>
          <a:p>
            <a:pPr algn="ctr"/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Decisional Table;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68097C2-E960-4897-A42F-D42C6D74942D}"/>
              </a:ext>
            </a:extLst>
          </p:cNvPr>
          <p:cNvSpPr/>
          <p:nvPr/>
        </p:nvSpPr>
        <p:spPr>
          <a:xfrm>
            <a:off x="4029638" y="2847866"/>
            <a:ext cx="2064774" cy="28853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Experience testing:</a:t>
            </a:r>
          </a:p>
          <a:p>
            <a:pPr algn="ctr"/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Ad-hoc Testing;</a:t>
            </a:r>
          </a:p>
          <a:p>
            <a:pPr algn="ctr"/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Exploratory </a:t>
            </a:r>
          </a:p>
          <a:p>
            <a:pPr algn="ctr"/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Testing;</a:t>
            </a:r>
          </a:p>
          <a:p>
            <a:pPr algn="ctr"/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Error guessing;</a:t>
            </a:r>
          </a:p>
        </p:txBody>
      </p:sp>
    </p:spTree>
    <p:extLst>
      <p:ext uri="{BB962C8B-B14F-4D97-AF65-F5344CB8AC3E}">
        <p14:creationId xmlns:p14="http://schemas.microsoft.com/office/powerpoint/2010/main" val="348510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F104-C781-A97C-5349-CE76BF51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686" y="111129"/>
            <a:ext cx="9610230" cy="685800"/>
          </a:xfrm>
        </p:spPr>
        <p:txBody>
          <a:bodyPr>
            <a:normAutofit/>
          </a:bodyPr>
          <a:lstStyle/>
          <a:p>
            <a:r>
              <a:rPr lang="en-RO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Testing VS Negative Testing: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73ED1-8733-B83D-E620-4415125A223C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27918" y="914400"/>
            <a:ext cx="8918907" cy="4876799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GB" sz="1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Positive testing 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tehnică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se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validează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sistemul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funcționează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conform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așteptărilor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condiții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conforme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Se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testează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cazurile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input-urile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acțiunile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trebui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corecte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conform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specificațiilor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Exemplu</a:t>
            </a:r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luam</a:t>
            </a:r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situatia</a:t>
            </a:r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care </a:t>
            </a:r>
            <a:r>
              <a:rPr lang="en-GB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vem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aplicație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autentificare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un test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pozitiv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implica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introducerea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unor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date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(un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parolă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corectă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verificarea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dacă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utilizatorul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autentificat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testing</a:t>
            </a:r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- </a:t>
            </a:r>
            <a:r>
              <a:rPr lang="en-GB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tehnică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se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concentrează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evaluarea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comportamentului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condiții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anormale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non-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conforme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Scopul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detecteze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identifice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erorile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vulnerabilitățile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putea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apărea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situații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neașteptate</a:t>
            </a:r>
            <a: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RO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Exemplu:</a:t>
            </a:r>
            <a:r>
              <a:rPr lang="en-RO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aceeași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aplicație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autentificare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un test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negativ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implica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introducerea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unor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date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incorecte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(un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parolă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greșită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verificarea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modului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sistemul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gestionează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aceste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erori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cum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afișarea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mesaj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blocarea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temporară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19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contului</a:t>
            </a:r>
            <a:r>
              <a:rPr lang="en-GB" sz="19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RO" sz="1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41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E30C-AEBF-5B5A-2EB9-67E825D77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25263"/>
            <a:ext cx="9905998" cy="685800"/>
          </a:xfrm>
        </p:spPr>
        <p:txBody>
          <a:bodyPr>
            <a:normAutofit/>
          </a:bodyPr>
          <a:lstStyle/>
          <a:p>
            <a:pPr algn="ctr"/>
            <a:r>
              <a:rPr lang="en-RO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Niveluri de testare: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665F341-F599-9727-9596-6C4B34222D16}"/>
              </a:ext>
            </a:extLst>
          </p:cNvPr>
          <p:cNvSpPr/>
          <p:nvPr/>
        </p:nvSpPr>
        <p:spPr>
          <a:xfrm>
            <a:off x="489030" y="2387509"/>
            <a:ext cx="2789499" cy="25464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Testarea</a:t>
            </a:r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b="1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nitară</a:t>
            </a:r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(Unit Testing): </a:t>
            </a:r>
          </a:p>
          <a:p>
            <a:pPr algn="ctr"/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ca scop </a:t>
            </a:r>
            <a:r>
              <a:rPr lang="en-GB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erificarea</a:t>
            </a:r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corectitudinii</a:t>
            </a:r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funcțiilor</a:t>
            </a:r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individuale</a:t>
            </a:r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metodelor</a:t>
            </a:r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claselor</a:t>
            </a:r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GB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nivel</a:t>
            </a:r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cod.</a:t>
            </a:r>
            <a:endParaRPr lang="en-RO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43ABD77-6AB3-4D84-CF49-CEAA9099AF66}"/>
              </a:ext>
            </a:extLst>
          </p:cNvPr>
          <p:cNvSpPr/>
          <p:nvPr/>
        </p:nvSpPr>
        <p:spPr>
          <a:xfrm>
            <a:off x="3437681" y="1519406"/>
            <a:ext cx="2858947" cy="26853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Testarea</a:t>
            </a:r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Integrată</a:t>
            </a:r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(Integration Testing):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ca scop </a:t>
            </a:r>
            <a:r>
              <a:rPr lang="en-GB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erificarea</a:t>
            </a:r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interacțiunii</a:t>
            </a:r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modulele</a:t>
            </a:r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componente</a:t>
            </a:r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GB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r>
              <a:rPr lang="en-GB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RO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98B6C9B-6937-A97A-5FFC-4DEE24F0439F}"/>
              </a:ext>
            </a:extLst>
          </p:cNvPr>
          <p:cNvSpPr/>
          <p:nvPr/>
        </p:nvSpPr>
        <p:spPr>
          <a:xfrm>
            <a:off x="6455780" y="3058839"/>
            <a:ext cx="2488557" cy="28874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Testarea</a:t>
            </a:r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(System Testing):</a:t>
            </a:r>
            <a:endParaRPr lang="en-GB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 ca scop </a:t>
            </a:r>
            <a:r>
              <a:rPr lang="en-GB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erificarea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întregului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ansamblul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său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asigurându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-se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funcționalitățile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integrate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funcționează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corespunzător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BDA83E1-4B43-2738-C108-1255FE395B19}"/>
              </a:ext>
            </a:extLst>
          </p:cNvPr>
          <p:cNvSpPr/>
          <p:nvPr/>
        </p:nvSpPr>
        <p:spPr>
          <a:xfrm>
            <a:off x="9103489" y="1666754"/>
            <a:ext cx="2534857" cy="28357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Testarea</a:t>
            </a:r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b="1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acceptanta</a:t>
            </a:r>
            <a:r>
              <a:rPr lang="en-GB" b="1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(User Acceptance Testing - UAT):</a:t>
            </a:r>
            <a:r>
              <a:rPr lang="en-GB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ca scop </a:t>
            </a:r>
            <a:r>
              <a:rPr lang="en-GB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erificarea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dacă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sistemul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îndeplinește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cerințele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așteptările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utilizatorilor</a:t>
            </a:r>
            <a:r>
              <a:rPr lang="en-GB" b="0" i="0" dirty="0">
                <a:solidFill>
                  <a:sysClr val="windowText" lastClr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829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FA422-723B-1C0E-E4DC-601605796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630" y="-127321"/>
            <a:ext cx="9905998" cy="1063629"/>
          </a:xfrm>
        </p:spPr>
        <p:txBody>
          <a:bodyPr>
            <a:normAutofit/>
          </a:bodyPr>
          <a:lstStyle/>
          <a:p>
            <a:r>
              <a:rPr lang="en-RO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Partea 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 – </a:t>
            </a:r>
            <a:r>
              <a:rPr lang="en-US" sz="1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Varianta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SQL</a:t>
            </a:r>
            <a:endParaRPr lang="en-RO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97F4-F762-F03A-7854-E77F4FA94AAC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27918" y="590309"/>
            <a:ext cx="10185710" cy="5200890"/>
          </a:xfrm>
        </p:spPr>
        <p:txBody>
          <a:bodyPr>
            <a:normAutofit fontScale="25000" lnSpcReduction="20000"/>
          </a:bodyPr>
          <a:lstStyle/>
          <a:p>
            <a:r>
              <a:rPr lang="en-RO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 partea practica am ales cea de a treia varianta si anume crearea unei baze de date. Tema aleasa a fost “Contracte firme si facturi” si am inceput prin a crea o baza de date numita “Contracte_colaboare” utilizand in aplicatia My SQL instructiunea “create database”.</a:t>
            </a:r>
          </a:p>
          <a:p>
            <a:r>
              <a:rPr lang="en-RO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56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Instrucțiuni</a:t>
            </a:r>
            <a:r>
              <a:rPr lang="en-GB" sz="56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DDL: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sz="5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cu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ajutorul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acestei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instructiuni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DDL am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cele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tabele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sz="5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GB" sz="5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GB" sz="5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GB" sz="5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GB" sz="5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GB" sz="5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GB" sz="5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GB" sz="5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5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sz="5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folosind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aceasta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instructiune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modificat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tabelul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firme_contractate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adaugat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coloana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data_facturare</a:t>
            </a:r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sz="5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</a:p>
        </p:txBody>
      </p:sp>
      <p:pic>
        <p:nvPicPr>
          <p:cNvPr id="10" name="Picture 9" descr="A computer code with text&#10;&#10;Description automatically generated">
            <a:extLst>
              <a:ext uri="{FF2B5EF4-FFF2-40B4-BE49-F238E27FC236}">
                <a16:creationId xmlns:a16="http://schemas.microsoft.com/office/drawing/2014/main" id="{51424CDC-BC22-492A-787E-47B6F43DF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06" y="1950857"/>
            <a:ext cx="4016415" cy="1239897"/>
          </a:xfrm>
          <a:prstGeom prst="rect">
            <a:avLst/>
          </a:prstGeom>
        </p:spPr>
      </p:pic>
      <p:pic>
        <p:nvPicPr>
          <p:cNvPr id="12" name="Picture 1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267D91E-D450-6901-517C-BB410BC2F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254" y="1950857"/>
            <a:ext cx="3544392" cy="1239897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9B7E45A9-7F41-20AA-D69E-925343346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254" y="3329909"/>
            <a:ext cx="4244259" cy="1239896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87C12D0B-93DF-105A-60EE-9DBB5F894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2693" y="1950857"/>
            <a:ext cx="3459307" cy="12398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0C629E-A3C8-89BC-7C2B-6EB41731B2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906" y="3385394"/>
            <a:ext cx="6653434" cy="114460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C7F8060-2882-F40B-02AE-3907217AD8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917" y="5368997"/>
            <a:ext cx="4346907" cy="422202"/>
          </a:xfrm>
          <a:prstGeom prst="rect">
            <a:avLst/>
          </a:prstGeom>
        </p:spPr>
      </p:pic>
      <p:pic>
        <p:nvPicPr>
          <p:cNvPr id="24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7D4D306D-6EAB-E385-D03E-457E26F350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0772" y="5268931"/>
            <a:ext cx="4508959" cy="137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23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B73D62-E923-109A-CF40-CE9C1FD0B1DB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1215341" y="208344"/>
            <a:ext cx="10150997" cy="6146157"/>
          </a:xfrm>
        </p:spPr>
        <p:txBody>
          <a:bodyPr/>
          <a:lstStyle/>
          <a:p>
            <a:pPr marL="285750" indent="-285750">
              <a:buFont typeface="Wingdings" pitchFamily="2" charset="2"/>
              <a:buChar char="ü"/>
            </a:pPr>
            <a:r>
              <a:rPr lang="en-RO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TRUNCATE</a:t>
            </a:r>
            <a:r>
              <a:rPr lang="en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utilizand aceasta instructiune am sters inregistrarile din tabel, pastrand insa structura acestuia:</a:t>
            </a:r>
          </a:p>
          <a:p>
            <a:r>
              <a:rPr lang="en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endParaRPr lang="en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RO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en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cu ajutorul acestei comenzi am sters tabel:</a:t>
            </a:r>
          </a:p>
          <a:p>
            <a:pPr marL="285750" indent="-285750">
              <a:buFont typeface="Wingdings" pitchFamily="2" charset="2"/>
              <a:buChar char="ü"/>
            </a:pPr>
            <a:endParaRPr lang="en-R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RO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Instrucțiuni</a:t>
            </a:r>
            <a:r>
              <a:rPr lang="en-GB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DML: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INSERT – </a:t>
            </a:r>
            <a:r>
              <a:rPr lang="en-GB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folosind</a:t>
            </a:r>
            <a:r>
              <a:rPr lang="en-GB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aceasta</a:t>
            </a:r>
            <a:r>
              <a:rPr lang="en-GB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instructiune</a:t>
            </a:r>
            <a:r>
              <a:rPr lang="en-GB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am </a:t>
            </a:r>
            <a:r>
              <a:rPr lang="en-GB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inserat</a:t>
            </a:r>
            <a:r>
              <a:rPr lang="en-GB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informatiile</a:t>
            </a:r>
            <a:r>
              <a:rPr lang="en-GB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necesare</a:t>
            </a:r>
            <a:r>
              <a:rPr lang="en-GB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table.</a:t>
            </a:r>
          </a:p>
          <a:p>
            <a:endParaRPr lang="en-RO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RO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comanda Delete a fost folosita pentru a sterge inregistrarile dintr-o tabela:</a:t>
            </a:r>
          </a:p>
          <a:p>
            <a:endParaRPr lang="en-R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O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RO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cu ajutorul acestei comenzi am modificat informatiile din tabel</a:t>
            </a:r>
          </a:p>
          <a:p>
            <a:endParaRPr lang="en-R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EF14DD-706A-A098-FA1D-115E2CAC4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541" y="2213256"/>
            <a:ext cx="3174423" cy="3527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D1EE9D-B26D-CFD7-4E56-D3D08B21B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164" y="2297935"/>
            <a:ext cx="6754374" cy="2420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AAD60C-4B92-06C9-353B-3B24B04DC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341" y="623424"/>
            <a:ext cx="3716072" cy="267825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5D6F9A5A-AC45-F4EC-7524-BAFCDEA7EC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9615" y="503499"/>
            <a:ext cx="3759200" cy="1536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7A3F5B-E550-5D2E-489A-362A25D27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6876" y="3714911"/>
            <a:ext cx="5791200" cy="66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EB97E2-5BFB-F7FD-F4E6-5C9E14B139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5610" y="4754060"/>
            <a:ext cx="4042195" cy="547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943757-2FC7-943A-6AF3-D4A8467464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0151" y="4754059"/>
            <a:ext cx="4042196" cy="547065"/>
          </a:xfrm>
          <a:prstGeom prst="rect">
            <a:avLst/>
          </a:prstGeom>
        </p:spPr>
      </p:pic>
      <p:pic>
        <p:nvPicPr>
          <p:cNvPr id="11" name="Picture 10" descr="A close up of a white background&#10;&#10;Description automatically generated">
            <a:extLst>
              <a:ext uri="{FF2B5EF4-FFF2-40B4-BE49-F238E27FC236}">
                <a16:creationId xmlns:a16="http://schemas.microsoft.com/office/drawing/2014/main" id="{64231E28-9296-A47D-53F0-8FD24250A9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7541" y="5937187"/>
            <a:ext cx="3718334" cy="718878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95CE1250-5920-DB51-1D37-50B4720236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03949" y="5861370"/>
            <a:ext cx="3277457" cy="90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43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732</TotalTime>
  <Words>1614</Words>
  <Application>Microsoft Macintosh PowerPoint</Application>
  <PresentationFormat>Widescreen</PresentationFormat>
  <Paragraphs>164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Tw Cen MT</vt:lpstr>
      <vt:lpstr>Wingdings</vt:lpstr>
      <vt:lpstr>Circuit</vt:lpstr>
      <vt:lpstr>    - Proiect final -</vt:lpstr>
      <vt:lpstr>Partea I – Notiuni Teoretice:  </vt:lpstr>
      <vt:lpstr>Etapele procesului de testare:</vt:lpstr>
      <vt:lpstr>PowerPoint Presentation</vt:lpstr>
      <vt:lpstr>Gruparea tehnicilor de testare:</vt:lpstr>
      <vt:lpstr>Positive Testing VS Negative Testing:</vt:lpstr>
      <vt:lpstr>Niveluri de testare:</vt:lpstr>
      <vt:lpstr>Partea II – Varianta 3: SQL</vt:lpstr>
      <vt:lpstr>PowerPoint Presentation</vt:lpstr>
      <vt:lpstr>3. Instructiuni DQL:</vt:lpstr>
      <vt:lpstr>PowerPoint Presentation</vt:lpstr>
      <vt:lpstr>PowerPoint Presentation</vt:lpstr>
      <vt:lpstr>PowerPoint Presentation</vt:lpstr>
      <vt:lpstr>PowerPoint Presentation</vt:lpstr>
      <vt:lpstr>Multumesc!  https://github.com/andreeaharabula/Proiect-Testare-Manuala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- Proiect final -</dc:title>
  <dc:creator>Emanuel Harabula</dc:creator>
  <cp:lastModifiedBy>Emanuel Harabula</cp:lastModifiedBy>
  <cp:revision>39</cp:revision>
  <dcterms:created xsi:type="dcterms:W3CDTF">2024-02-29T20:22:30Z</dcterms:created>
  <dcterms:modified xsi:type="dcterms:W3CDTF">2024-03-12T07:02:48Z</dcterms:modified>
</cp:coreProperties>
</file>