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0" r:id="rId4"/>
    <p:sldId id="271" r:id="rId5"/>
    <p:sldId id="278" r:id="rId6"/>
    <p:sldId id="280" r:id="rId7"/>
    <p:sldId id="281" r:id="rId8"/>
    <p:sldId id="282" r:id="rId9"/>
    <p:sldId id="283" r:id="rId10"/>
    <p:sldId id="272" r:id="rId11"/>
    <p:sldId id="268" r:id="rId12"/>
    <p:sldId id="267" r:id="rId13"/>
    <p:sldId id="266" r:id="rId14"/>
    <p:sldId id="265" r:id="rId15"/>
    <p:sldId id="269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1028F5-FC61-4EFF-8EFF-F625311CFF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81CF5-F867-4E53-8815-7AB32D6EB3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8E725-B670-4651-A192-69044C33127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94620-9726-4CBC-86F9-63B7344FF2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C6886-4D2C-43FC-8AFF-31460AF23F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85C75-7296-4A60-B43F-50A6BC7A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8D104-432A-4CFC-AD5D-4B7AFF6429E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1B848-A5C2-461A-B692-9FC827AC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40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CB14-76CB-47D1-97D1-63865C148603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7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0098-C26D-465A-8515-7DF53710B280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6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6D3B-3445-4FDB-89AD-9C27A4A3AE90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1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3731-E645-459B-82E9-EC1354270C28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C781-A8C5-4A41-B945-BDC33C85B3CC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156-4C1A-4C1A-B331-57031D81053A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3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87EA-F553-45AC-966C-09BEEC042EEE}" type="datetime1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16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21C-5162-44F1-82D3-B5E8CC6A3B89}" type="datetime1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0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9472-04A1-4C99-8A94-2A419B9D4866}" type="datetime1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F68-3703-48E9-9017-0B27D4C39BC5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FAB1-41D1-4850-8C54-155AB4F9119F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6630ED-B76F-4B67-8A3F-CF994001F5A1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90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ourworldindata.org/co2-and-other-greenhouse-gas-emissions" TargetMode="External"/><Relationship Id="rId3" Type="http://schemas.openxmlformats.org/officeDocument/2006/relationships/image" Target="../media/image4.svg"/><Relationship Id="rId7" Type="http://schemas.openxmlformats.org/officeDocument/2006/relationships/hyperlink" Target="https://en.wikipedia.org/wiki/List_of_global_issu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lectronic_publishing" TargetMode="External"/><Relationship Id="rId5" Type="http://schemas.openxmlformats.org/officeDocument/2006/relationships/hyperlink" Target="https://github.com/hongtaoh/olymvis-data/blob/master/data_sources/continent.csv" TargetMode="External"/><Relationship Id="rId4" Type="http://schemas.openxmlformats.org/officeDocument/2006/relationships/hyperlink" Target="https://github.com/owid/co2-data/blob/master/owid-co2-data.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10000"/>
            <a:lumOff val="90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74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actory with smoke coming out of it&#10;&#10;Description automatically generated with low confidence">
            <a:extLst>
              <a:ext uri="{FF2B5EF4-FFF2-40B4-BE49-F238E27FC236}">
                <a16:creationId xmlns:a16="http://schemas.microsoft.com/office/drawing/2014/main" id="{6F78DAF2-4912-4E69-9113-0EF0D7AE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84" name="Rectangle 76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3B083-7391-4FAD-B294-AA9C90BAD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50" y="2320213"/>
            <a:ext cx="7448550" cy="1317493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Carbon Dioxide and Greenhouse Gas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53F3A-BBB8-49BE-A8C3-6D0C4B416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End-to-end Statistical Data Analysis</a:t>
            </a:r>
          </a:p>
        </p:txBody>
      </p:sp>
      <p:cxnSp>
        <p:nvCxnSpPr>
          <p:cNvPr id="85" name="Straight Connector 78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EEE3B-D3DF-4854-8CBC-44AE4D73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8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DA90-FE32-4549-9673-DB8CD9BD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EEB0C-90D9-415F-B689-4398431EE3D1}"/>
              </a:ext>
            </a:extLst>
          </p:cNvPr>
          <p:cNvSpPr txBox="1"/>
          <p:nvPr/>
        </p:nvSpPr>
        <p:spPr>
          <a:xfrm>
            <a:off x="346733" y="1928812"/>
            <a:ext cx="6521794" cy="4033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  <a:buSzPct val="80000"/>
            </a:pPr>
            <a:endParaRPr lang="en-US" sz="2000" b="1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Trebuchet MS" panose="020B0603020202020204" pitchFamily="34" charset="0"/>
              </a:rPr>
              <a:t>H₀:</a:t>
            </a: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 There </a:t>
            </a:r>
            <a:r>
              <a:rPr lang="en-US" sz="2000" b="1" dirty="0">
                <a:solidFill>
                  <a:schemeClr val="tx2"/>
                </a:solidFill>
                <a:latin typeface="Trebuchet MS" panose="020B0603020202020204" pitchFamily="34" charset="0"/>
              </a:rPr>
              <a:t>is no significant difference </a:t>
            </a: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in the means of the two groups – emissions for United States vs. China between 2012-2016.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  <a:buSzPct val="80000"/>
            </a:pPr>
            <a:endParaRPr lang="en-US" sz="2000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Trebuchet MS" panose="020B0603020202020204" pitchFamily="34" charset="0"/>
              </a:rPr>
              <a:t>Hₐ: </a:t>
            </a: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There </a:t>
            </a:r>
            <a:r>
              <a:rPr lang="en-US" sz="2000" b="1" dirty="0">
                <a:solidFill>
                  <a:schemeClr val="tx2"/>
                </a:solidFill>
                <a:latin typeface="Trebuchet MS" panose="020B0603020202020204" pitchFamily="34" charset="0"/>
              </a:rPr>
              <a:t>is significant difference </a:t>
            </a: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in the means of the two groups - emissions for United States vs. China between 2012-2016.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BC19B-AC7C-477F-8517-CC8E3274D024}"/>
              </a:ext>
            </a:extLst>
          </p:cNvPr>
          <p:cNvSpPr txBox="1"/>
          <p:nvPr/>
        </p:nvSpPr>
        <p:spPr>
          <a:xfrm>
            <a:off x="600075" y="895351"/>
            <a:ext cx="3007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pitchFamily="34" charset="0"/>
              </a:rPr>
              <a:t>HYPHOTHESES</a:t>
            </a:r>
            <a:endParaRPr lang="en-US" sz="3200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Graphic 6" descr="Power Plant with solid fill">
            <a:extLst>
              <a:ext uri="{FF2B5EF4-FFF2-40B4-BE49-F238E27FC236}">
                <a16:creationId xmlns:a16="http://schemas.microsoft.com/office/drawing/2014/main" id="{54BAEA9A-39AF-4A54-B596-CAE80B23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0246" y="1798982"/>
            <a:ext cx="3260035" cy="32600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6394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  <a:alpha val="2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DA90-FE32-4549-9673-DB8CD9BD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4C4A6ED-2AFD-4724-840E-FEA1CA4BE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79" y="1417252"/>
            <a:ext cx="9339569" cy="48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7A6CDC-9EDE-4E7C-AE67-05CC1F8FD3D7}"/>
              </a:ext>
            </a:extLst>
          </p:cNvPr>
          <p:cNvSpPr txBox="1"/>
          <p:nvPr/>
        </p:nvSpPr>
        <p:spPr>
          <a:xfrm>
            <a:off x="600075" y="618049"/>
            <a:ext cx="10428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Hypothesis 1:  </a:t>
            </a:r>
            <a:r>
              <a:rPr lang="en-US" sz="3200" b="1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Carbon Dioxide(CO₂) emissions</a:t>
            </a:r>
            <a:r>
              <a:rPr lang="en-US" sz="3200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35207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  <a:alpha val="2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DA90-FE32-4549-9673-DB8CD9BD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26B03CE-0C71-4190-B49B-6D900581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2" y="1982891"/>
            <a:ext cx="4532670" cy="103445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United States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vs.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China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between 2012-2016: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H₀: 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μ₁ - μ₂ = 0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; </a:t>
            </a: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Hₐ: 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μ₁ - μ₂ </a:t>
            </a: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≠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 0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13BEE-1314-4FAB-BE90-A6E6D1F829D5}"/>
              </a:ext>
            </a:extLst>
          </p:cNvPr>
          <p:cNvSpPr txBox="1"/>
          <p:nvPr/>
        </p:nvSpPr>
        <p:spPr>
          <a:xfrm>
            <a:off x="963562" y="3840655"/>
            <a:ext cx="4650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rebuchet MS" panose="020B0603020202020204" pitchFamily="34" charset="0"/>
              </a:rPr>
              <a:t>p =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5.76477083016048e-12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The </a:t>
            </a:r>
            <a:r>
              <a:rPr lang="en-US" b="1" dirty="0">
                <a:latin typeface="Trebuchet MS" panose="020B0603020202020204" pitchFamily="34" charset="0"/>
              </a:rPr>
              <a:t>difference is significant </a:t>
            </a:r>
            <a:r>
              <a:rPr lang="en-US" dirty="0">
                <a:latin typeface="Trebuchet MS" panose="020B0603020202020204" pitchFamily="34" charset="0"/>
              </a:rPr>
              <a:t>at p &lt; .05. With 95% confidence, the difference is between </a:t>
            </a: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4130.6 and 4404.7 </a:t>
            </a:r>
            <a:r>
              <a:rPr lang="en-US" b="0" dirty="0">
                <a:effectLst/>
                <a:latin typeface="Trebuchet MS" panose="020B0603020202020204" pitchFamily="34" charset="0"/>
              </a:rPr>
              <a:t>CO₂(</a:t>
            </a:r>
            <a:r>
              <a:rPr lang="en-US" b="0" dirty="0" err="1">
                <a:effectLst/>
                <a:latin typeface="Trebuchet MS" panose="020B0603020202020204" pitchFamily="34" charset="0"/>
              </a:rPr>
              <a:t>Tonnes</a:t>
            </a:r>
            <a:r>
              <a:rPr lang="en-US" b="0" dirty="0">
                <a:effectLst/>
                <a:latin typeface="Trebuchet MS" panose="020B0603020202020204" pitchFamily="34" charset="0"/>
              </a:rPr>
              <a:t>).</a:t>
            </a:r>
            <a:r>
              <a:rPr lang="en-US" dirty="0">
                <a:latin typeface="Trebuchet MS" panose="020B0603020202020204" pitchFamily="34" charset="0"/>
              </a:rPr>
              <a:t>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Cohen's D is -</a:t>
            </a: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38.6</a:t>
            </a:r>
            <a:r>
              <a:rPr lang="en-US" dirty="0">
                <a:latin typeface="Trebuchet MS" panose="020B0603020202020204" pitchFamily="34" charset="0"/>
              </a:rPr>
              <a:t>, indicating a </a:t>
            </a:r>
            <a:r>
              <a:rPr lang="en-US" b="1" dirty="0">
                <a:latin typeface="Trebuchet MS" panose="020B0603020202020204" pitchFamily="34" charset="0"/>
              </a:rPr>
              <a:t>large effect size</a:t>
            </a:r>
            <a:r>
              <a:rPr lang="en-US" dirty="0">
                <a:latin typeface="Trebuchet MS" panose="020B0603020202020204" pitchFamily="34" charset="0"/>
              </a:rPr>
              <a:t>.				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C4A27C-43BC-4BEA-B29D-0D366413AF79}"/>
              </a:ext>
            </a:extLst>
          </p:cNvPr>
          <p:cNvSpPr/>
          <p:nvPr/>
        </p:nvSpPr>
        <p:spPr>
          <a:xfrm>
            <a:off x="963562" y="1224157"/>
            <a:ext cx="4532670" cy="723900"/>
          </a:xfrm>
          <a:prstGeom prst="roundRect">
            <a:avLst/>
          </a:prstGeom>
          <a:gradFill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25000"/>
                  <a:lumOff val="7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Hypothesis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7F1948-3BAA-40E3-8C80-0F37BB474358}"/>
              </a:ext>
            </a:extLst>
          </p:cNvPr>
          <p:cNvSpPr/>
          <p:nvPr/>
        </p:nvSpPr>
        <p:spPr>
          <a:xfrm>
            <a:off x="963562" y="3116755"/>
            <a:ext cx="4532670" cy="723900"/>
          </a:xfrm>
          <a:prstGeom prst="roundRect">
            <a:avLst/>
          </a:prstGeom>
          <a:gradFill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25000"/>
                  <a:lumOff val="7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Results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6EB5-7516-466E-BD16-A925FFF0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791" y="2145205"/>
            <a:ext cx="59626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801EC7-1376-4D0B-A38C-2DCAC4A0D0EB}"/>
              </a:ext>
            </a:extLst>
          </p:cNvPr>
          <p:cNvSpPr txBox="1"/>
          <p:nvPr/>
        </p:nvSpPr>
        <p:spPr>
          <a:xfrm>
            <a:off x="600075" y="618049"/>
            <a:ext cx="10428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Hypothesis 1:  </a:t>
            </a:r>
            <a:r>
              <a:rPr lang="en-US" sz="3200" b="1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Carbon Dioxide(CO₂) emissions</a:t>
            </a:r>
            <a:r>
              <a:rPr lang="en-US" sz="3200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0480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  <a:alpha val="2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DA90-FE32-4549-9673-DB8CD9BD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/>
              <a:t>13</a:t>
            </a:fld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714F58E-B9F4-4754-BB85-0F95F96E9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78" y="1417252"/>
            <a:ext cx="9339568" cy="48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E23B86-3D89-4C6F-9A81-ADF6B32AFF6D}"/>
              </a:ext>
            </a:extLst>
          </p:cNvPr>
          <p:cNvSpPr txBox="1"/>
          <p:nvPr/>
        </p:nvSpPr>
        <p:spPr>
          <a:xfrm>
            <a:off x="570272" y="641010"/>
            <a:ext cx="10428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Hypothesis 2: </a:t>
            </a:r>
            <a:r>
              <a:rPr lang="en-US" sz="3200" b="1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Greenhouse Gas(GHG) emissions</a:t>
            </a:r>
            <a:r>
              <a:rPr lang="en-US" sz="3200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1622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  <a:alpha val="2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DA90-FE32-4549-9673-DB8CD9BD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52A4E47-6F1D-4F4B-9E5D-2BEE8459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2" y="1982891"/>
            <a:ext cx="4532670" cy="103445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United States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vs.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China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between 2012-2016: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H₀: 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μ₁ - μ₂ = 0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; </a:t>
            </a: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Hₐ: 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μ₁ - μ₂ </a:t>
            </a: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≠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 0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09204-BF06-44C2-8F41-32BAFD16072D}"/>
              </a:ext>
            </a:extLst>
          </p:cNvPr>
          <p:cNvSpPr txBox="1"/>
          <p:nvPr/>
        </p:nvSpPr>
        <p:spPr>
          <a:xfrm>
            <a:off x="570272" y="641010"/>
            <a:ext cx="10428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Hypothesis 2: </a:t>
            </a:r>
            <a:r>
              <a:rPr lang="en-US" sz="3200" b="1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Greenhouse Gas(GHG) emissions</a:t>
            </a:r>
            <a:r>
              <a:rPr lang="en-US" sz="3200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 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4B2EEE-DB15-44E4-B6A3-4B00F364ED13}"/>
              </a:ext>
            </a:extLst>
          </p:cNvPr>
          <p:cNvSpPr/>
          <p:nvPr/>
        </p:nvSpPr>
        <p:spPr>
          <a:xfrm>
            <a:off x="963562" y="1224157"/>
            <a:ext cx="4532670" cy="723900"/>
          </a:xfrm>
          <a:prstGeom prst="roundRect">
            <a:avLst/>
          </a:prstGeom>
          <a:gradFill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25000"/>
                  <a:lumOff val="7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Hypothesis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B956ED-FA53-4022-B11E-EE22EE70DE6E}"/>
              </a:ext>
            </a:extLst>
          </p:cNvPr>
          <p:cNvSpPr/>
          <p:nvPr/>
        </p:nvSpPr>
        <p:spPr>
          <a:xfrm>
            <a:off x="963562" y="3116755"/>
            <a:ext cx="4532670" cy="723900"/>
          </a:xfrm>
          <a:prstGeom prst="roundRect">
            <a:avLst/>
          </a:prstGeom>
          <a:gradFill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25000"/>
                  <a:lumOff val="7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859A89-CC49-4CB1-A095-39DDEF133128}"/>
              </a:ext>
            </a:extLst>
          </p:cNvPr>
          <p:cNvSpPr txBox="1"/>
          <p:nvPr/>
        </p:nvSpPr>
        <p:spPr>
          <a:xfrm>
            <a:off x="963562" y="3840655"/>
            <a:ext cx="4650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rebuchet MS" panose="020B0603020202020204" pitchFamily="34" charset="0"/>
              </a:rPr>
              <a:t>p =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2.0474467618870344e-11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The </a:t>
            </a:r>
            <a:r>
              <a:rPr lang="en-US" b="1" dirty="0">
                <a:latin typeface="Trebuchet MS" panose="020B0603020202020204" pitchFamily="34" charset="0"/>
              </a:rPr>
              <a:t>difference is significant </a:t>
            </a:r>
            <a:r>
              <a:rPr lang="en-US" dirty="0">
                <a:latin typeface="Trebuchet MS" panose="020B0603020202020204" pitchFamily="34" charset="0"/>
              </a:rPr>
              <a:t>at p &lt; .05. With 95% confidence, the difference is between </a:t>
            </a: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5300.8 and 5715.3 </a:t>
            </a:r>
            <a:r>
              <a:rPr lang="en-US" b="0" dirty="0">
                <a:effectLst/>
                <a:latin typeface="Trebuchet MS" panose="020B0603020202020204" pitchFamily="34" charset="0"/>
              </a:rPr>
              <a:t>CO₂(</a:t>
            </a:r>
            <a:r>
              <a:rPr lang="en-US" b="0" dirty="0" err="1">
                <a:effectLst/>
                <a:latin typeface="Trebuchet MS" panose="020B0603020202020204" pitchFamily="34" charset="0"/>
              </a:rPr>
              <a:t>Tonnes</a:t>
            </a:r>
            <a:r>
              <a:rPr lang="en-US" b="0" dirty="0">
                <a:effectLst/>
                <a:latin typeface="Trebuchet MS" panose="020B0603020202020204" pitchFamily="34" charset="0"/>
              </a:rPr>
              <a:t>).</a:t>
            </a:r>
            <a:r>
              <a:rPr lang="en-US" dirty="0">
                <a:latin typeface="Trebuchet MS" panose="020B0603020202020204" pitchFamily="34" charset="0"/>
              </a:rPr>
              <a:t>		</a:t>
            </a:r>
          </a:p>
          <a:p>
            <a:r>
              <a:rPr lang="en-US" dirty="0">
                <a:latin typeface="Trebuchet MS" panose="020B0603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Cohen's D is </a:t>
            </a: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-32.9</a:t>
            </a:r>
            <a:r>
              <a:rPr lang="en-US" dirty="0">
                <a:latin typeface="Trebuchet MS" panose="020B0603020202020204" pitchFamily="34" charset="0"/>
              </a:rPr>
              <a:t>, indicating a </a:t>
            </a:r>
            <a:r>
              <a:rPr lang="en-US" b="1" dirty="0">
                <a:latin typeface="Trebuchet MS" panose="020B0603020202020204" pitchFamily="34" charset="0"/>
              </a:rPr>
              <a:t>large effect size</a:t>
            </a:r>
            <a:r>
              <a:rPr lang="en-US" dirty="0">
                <a:latin typeface="Trebuchet MS" panose="020B0603020202020204" pitchFamily="34" charset="0"/>
              </a:rPr>
              <a:t>.				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F41685B-D4C6-4E66-ADBA-101DBB0AA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791" y="2145205"/>
            <a:ext cx="59626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01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  <a:alpha val="2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DA90-FE32-4549-9673-DB8CD9BD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01434-4E4A-4B97-A36E-E83F41F889C2}"/>
              </a:ext>
            </a:extLst>
          </p:cNvPr>
          <p:cNvSpPr txBox="1"/>
          <p:nvPr/>
        </p:nvSpPr>
        <p:spPr>
          <a:xfrm>
            <a:off x="581025" y="540026"/>
            <a:ext cx="261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pitchFamily="34" charset="0"/>
              </a:rPr>
              <a:t>CONCLUSION</a:t>
            </a:r>
            <a:endParaRPr lang="en-US" sz="3200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E86B7-C505-4FE3-9437-52945D59BFC2}"/>
              </a:ext>
            </a:extLst>
          </p:cNvPr>
          <p:cNvSpPr txBox="1"/>
          <p:nvPr/>
        </p:nvSpPr>
        <p:spPr>
          <a:xfrm>
            <a:off x="889819" y="1725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7CA1C-9A54-4553-A951-DF2CA3DEF7B4}"/>
              </a:ext>
            </a:extLst>
          </p:cNvPr>
          <p:cNvSpPr txBox="1"/>
          <p:nvPr/>
        </p:nvSpPr>
        <p:spPr>
          <a:xfrm>
            <a:off x="581025" y="1725561"/>
            <a:ext cx="109813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According to research published by Rhodium Group in 2021, </a:t>
            </a:r>
            <a:r>
              <a:rPr lang="en-US" b="1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China</a:t>
            </a: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 has been responsible in 2019 for more than </a:t>
            </a:r>
            <a:r>
              <a:rPr lang="en-US" b="1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27%</a:t>
            </a: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 of total global emissions. The </a:t>
            </a:r>
            <a:r>
              <a:rPr lang="en-US" b="1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U.S.</a:t>
            </a: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, the world's second-highest emitter, accounts for </a:t>
            </a:r>
            <a:r>
              <a:rPr lang="en-US" b="1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11%</a:t>
            </a: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 of the global total. Followed by </a:t>
            </a:r>
            <a:r>
              <a:rPr lang="en-US" b="1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India</a:t>
            </a: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 which is responsible for </a:t>
            </a:r>
            <a:r>
              <a:rPr lang="en-US" b="1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6.6%</a:t>
            </a: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 of global emissions, edging out the 27 nations in the </a:t>
            </a:r>
            <a:r>
              <a:rPr lang="en-US" b="1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EU</a:t>
            </a: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, which account for </a:t>
            </a:r>
            <a:r>
              <a:rPr lang="en-US" b="1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6.4%</a:t>
            </a: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latin typeface="Trebuchet MS" panose="020B0603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I think anyone who's interested in climate change would find valuables insights here. The intended audience can glean insights that help them think about the future of the emissions.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latin typeface="Trebuchet MS" panose="020B0603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Global CO₂ emissions have seen a sharp increase in recent years, governments are fighting to slowing it down with increasing global awareness for CO₂ emissions and new global policies to combat CO₂ emissions (e.g. Paris 2050 and Kyoto 2020). It is safe to predict that the CO2 emissions will eventually come to a steady-state, but this cannot be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achived</a:t>
            </a:r>
            <a:r>
              <a:rPr lang="en-US" b="0" i="0" dirty="0">
                <a:solidFill>
                  <a:srgbClr val="212121"/>
                </a:solidFill>
                <a:effectLst/>
                <a:latin typeface="Trebuchet MS" panose="020B0603020202020204" pitchFamily="34" charset="0"/>
              </a:rPr>
              <a:t> without proactive efforts from all countries, especially, China, USA, India, and Europe.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latin typeface="Trebuchet MS" panose="020B06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30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DA90-FE32-4549-9673-DB8CD9BD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7733" y="6215733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01BCC-068D-4002-A8BF-1A7ED05AD2CB}"/>
              </a:ext>
            </a:extLst>
          </p:cNvPr>
          <p:cNvSpPr txBox="1"/>
          <p:nvPr/>
        </p:nvSpPr>
        <p:spPr>
          <a:xfrm>
            <a:off x="5674726" y="5743803"/>
            <a:ext cx="6825003" cy="383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30000"/>
              </a:lnSpc>
              <a:spcAft>
                <a:spcPts val="600"/>
              </a:spcAft>
              <a:buSzPct val="85000"/>
              <a:buNone/>
            </a:pPr>
            <a:r>
              <a:rPr lang="en-US" sz="1600" b="1" i="1" dirty="0">
                <a:latin typeface="Trebuchet MS" panose="020B0603020202020204" pitchFamily="34" charset="0"/>
              </a:rPr>
              <a:t>Andreea Ioana Mihai – Data Analytics Flex – </a:t>
            </a:r>
            <a:r>
              <a:rPr lang="en-US" sz="1600" b="1" i="1" dirty="0" err="1">
                <a:latin typeface="Trebuchet MS" panose="020B0603020202020204" pitchFamily="34" charset="0"/>
              </a:rPr>
              <a:t>Thinkful</a:t>
            </a:r>
            <a:endParaRPr lang="en-US" sz="1600" b="1" i="1" dirty="0">
              <a:latin typeface="Trebuchet MS" panose="020B0603020202020204" pitchFamily="34" charset="0"/>
            </a:endParaRPr>
          </a:p>
          <a:p>
            <a:pPr marL="0" indent="0">
              <a:lnSpc>
                <a:spcPct val="130000"/>
              </a:lnSpc>
              <a:spcAft>
                <a:spcPts val="600"/>
              </a:spcAft>
              <a:buSzPct val="85000"/>
              <a:buNone/>
            </a:pPr>
            <a:r>
              <a:rPr lang="en-US" sz="1600" dirty="0">
                <a:latin typeface="Trebuchet MS" panose="020B0603020202020204" pitchFamily="34" charset="0"/>
              </a:rPr>
              <a:t>Capstone III: End-to-end data analysis project – Module 31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152CA1C-8D14-409C-8BDE-ED06E4F0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978" y="1178826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effectLst>
            <a:innerShdw blurRad="63500" dist="50800" dir="8100000">
              <a:schemeClr val="tx2">
                <a:lumMod val="90000"/>
                <a:lumOff val="10000"/>
                <a:alpha val="50000"/>
              </a:scheme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B8C00-3535-433B-BF74-59EE0C6AAD4E}"/>
              </a:ext>
            </a:extLst>
          </p:cNvPr>
          <p:cNvSpPr txBox="1"/>
          <p:nvPr/>
        </p:nvSpPr>
        <p:spPr>
          <a:xfrm>
            <a:off x="5419562" y="3493629"/>
            <a:ext cx="664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cap="none" dirty="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Thank you for your attention</a:t>
            </a:r>
            <a:r>
              <a:rPr lang="en-US" sz="3600" b="1" i="0" cap="none" dirty="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!</a:t>
            </a:r>
            <a:endParaRPr lang="en-US" sz="3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5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6629D437-7833-4542-A941-DD0C079A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27" y="847725"/>
            <a:ext cx="5587711" cy="5362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pitchFamily="34" charset="0"/>
              </a:rPr>
              <a:t>GOALS: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Find the countries with most emissions and see how much they affect the climate change worldwide.</a:t>
            </a:r>
            <a:endParaRPr lang="en-US" sz="3200" b="1" i="1" dirty="0">
              <a:solidFill>
                <a:schemeClr val="tx2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pitchFamily="34" charset="0"/>
              </a:rPr>
              <a:t>TARGET: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rebuchet MS" panose="020B0603020202020204" pitchFamily="34" charset="0"/>
              </a:rPr>
              <a:t>Increase global awareness for </a:t>
            </a:r>
            <a:r>
              <a:rPr lang="en-US" sz="2000" dirty="0">
                <a:latin typeface="Trebuchet MS" panose="020B0603020202020204" pitchFamily="34" charset="0"/>
              </a:rPr>
              <a:t>Carbon Dioxide (</a:t>
            </a:r>
            <a:r>
              <a:rPr lang="en-US" sz="2000" b="0" i="0" dirty="0">
                <a:effectLst/>
                <a:latin typeface="Trebuchet MS" panose="020B0603020202020204" pitchFamily="34" charset="0"/>
              </a:rPr>
              <a:t>CO₂) and Greenhouse Gas (GHG) emissions and apply new global policies to i</a:t>
            </a:r>
            <a:r>
              <a:rPr lang="en-US" sz="20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mpact on slowing the rate and limit the amount of global warming. 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E4DFC-644B-4971-9149-1AF1A8CCA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2" r="19158"/>
          <a:stretch/>
        </p:blipFill>
        <p:spPr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DA90-FE32-4549-9673-DB8CD9BD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8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DA90-FE32-4549-9673-DB8CD9BD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7E570-E056-4980-8975-870EA303078E}"/>
              </a:ext>
            </a:extLst>
          </p:cNvPr>
          <p:cNvSpPr txBox="1"/>
          <p:nvPr/>
        </p:nvSpPr>
        <p:spPr>
          <a:xfrm>
            <a:off x="581025" y="540026"/>
            <a:ext cx="8090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pitchFamily="34" charset="0"/>
              </a:rPr>
              <a:t>WHAT AFFECTS </a:t>
            </a:r>
            <a:r>
              <a:rPr lang="en-US" sz="3200" b="1" i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CO₂ AND GHG EMISSIONS</a:t>
            </a:r>
            <a:r>
              <a:rPr lang="en-US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pitchFamily="34" charset="0"/>
              </a:rPr>
              <a:t>?</a:t>
            </a:r>
            <a:endParaRPr lang="en-US" sz="3200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89F17-68FF-4B58-9322-66024F1BB917}"/>
              </a:ext>
            </a:extLst>
          </p:cNvPr>
          <p:cNvSpPr txBox="1"/>
          <p:nvPr/>
        </p:nvSpPr>
        <p:spPr>
          <a:xfrm>
            <a:off x="581025" y="1284533"/>
            <a:ext cx="108069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Human emissions of carbon dioxide and other greenhouse gases – are a primary driver of climate change – and one of the world’s most pressing challenges.</a:t>
            </a:r>
            <a:endParaRPr lang="en-US" sz="2000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0000"/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Carbon Dioxide (CO</a:t>
            </a:r>
            <a:r>
              <a:rPr lang="en-US" sz="2000" b="1" baseline="-250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) emissions comes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coal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oil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gas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flaring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other industries.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Greenhouse Gas (GHG)</a:t>
            </a:r>
            <a:r>
              <a:rPr lang="en-US" sz="20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comes from: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methane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nitrous oxide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primary energy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endParaRPr 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5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DA90-FE32-4549-9673-DB8CD9BD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8E354-28A8-456A-ADF9-B1D452E2C4AD}"/>
              </a:ext>
            </a:extLst>
          </p:cNvPr>
          <p:cNvSpPr txBox="1"/>
          <p:nvPr/>
        </p:nvSpPr>
        <p:spPr>
          <a:xfrm>
            <a:off x="561361" y="849253"/>
            <a:ext cx="3537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pitchFamily="34" charset="0"/>
              </a:rPr>
              <a:t>ABOUT THE DATA</a:t>
            </a:r>
            <a:endParaRPr lang="en-US" sz="3200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Graphic 2" descr="Folder Search with solid fill">
            <a:extLst>
              <a:ext uri="{FF2B5EF4-FFF2-40B4-BE49-F238E27FC236}">
                <a16:creationId xmlns:a16="http://schemas.microsoft.com/office/drawing/2014/main" id="{612019F7-6E5F-42B9-827B-0B83CEDB4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66" y="2018789"/>
            <a:ext cx="3352800" cy="335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24BAB-FABE-4037-9CC2-290C9BAA0B21}"/>
              </a:ext>
            </a:extLst>
          </p:cNvPr>
          <p:cNvSpPr txBox="1"/>
          <p:nvPr/>
        </p:nvSpPr>
        <p:spPr>
          <a:xfrm>
            <a:off x="3933825" y="1664827"/>
            <a:ext cx="8122709" cy="4533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 two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found on Github.com: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https://github.com/owid/co2-data/blob/master/owid-co2-data.csv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https://github.com/hongtaoh/olymvis-data/blob/master/data_sources/continent.csv</a:t>
            </a:r>
            <a:endParaRPr lang="en-U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Original data is scraped from the database of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World In Data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(OWID), a scientific </a:t>
            </a:r>
            <a:r>
              <a:rPr lang="en-US" sz="1800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 tooltip="List of global issu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publication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that focuses on large </a:t>
            </a:r>
            <a:r>
              <a:rPr lang="en-US" sz="1800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 problems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such as poverty, disease, hunger, climate change, war, existential risks, and inequality: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https://ourworldindata.org/co2-and-other-greenhouse-gas-emissions</a:t>
            </a:r>
            <a:endParaRPr lang="en-U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main dataset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contains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55 columns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collection of key metrics about emissions from 1750-2019, with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data, but mostly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dataset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 columns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information about countries and     continents, with mostly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data, and one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91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2EDB0-8DB1-4C31-AE2E-0FAE5992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46337-C311-48AC-B413-7CCA16E4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4" y="1396181"/>
            <a:ext cx="11767932" cy="495018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chemeClr val="tx1"/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E96E43-DFBB-4109-80D9-126A4C68A694}"/>
              </a:ext>
            </a:extLst>
          </p:cNvPr>
          <p:cNvSpPr txBox="1"/>
          <p:nvPr/>
        </p:nvSpPr>
        <p:spPr>
          <a:xfrm>
            <a:off x="442759" y="403738"/>
            <a:ext cx="1051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i="1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Cumulative CO2 and GHG emissions - per CONTINENT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92041AB-B0D5-4B2A-A2F6-4D8DA50C3805}"/>
              </a:ext>
            </a:extLst>
          </p:cNvPr>
          <p:cNvSpPr txBox="1">
            <a:spLocks/>
          </p:cNvSpPr>
          <p:nvPr/>
        </p:nvSpPr>
        <p:spPr>
          <a:xfrm>
            <a:off x="11562347" y="6428170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b="1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E71E98-A417-4ECC-ACEB-C0490C20DB04}" type="slidenum">
              <a:rPr lang="en-US" smtClean="0">
                <a:solidFill>
                  <a:schemeClr val="tx1">
                    <a:lumMod val="75000"/>
                  </a:schemeClr>
                </a:solidFill>
              </a:rPr>
              <a:pPr/>
              <a:t>5</a:t>
            </a:fld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5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A83045-E947-4135-9AE1-3434AA54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2EDB0-8DB1-4C31-AE2E-0FAE5992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8A755B-33DD-43CC-A3DB-07B006DE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3" y="1396181"/>
            <a:ext cx="11738113" cy="495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E5D98C-1D9D-4DD1-AC15-4D874FFA9774}"/>
              </a:ext>
            </a:extLst>
          </p:cNvPr>
          <p:cNvSpPr txBox="1"/>
          <p:nvPr/>
        </p:nvSpPr>
        <p:spPr>
          <a:xfrm>
            <a:off x="442759" y="403738"/>
            <a:ext cx="10047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i="1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Cumulative CO2 and GHG emissions - by COUNTRY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D60D936-5DA5-47A6-A243-20DD6FB7A2B9}"/>
              </a:ext>
            </a:extLst>
          </p:cNvPr>
          <p:cNvSpPr txBox="1">
            <a:spLocks/>
          </p:cNvSpPr>
          <p:nvPr/>
        </p:nvSpPr>
        <p:spPr>
          <a:xfrm>
            <a:off x="11562347" y="6428170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b="1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E71E98-A417-4ECC-ACEB-C0490C20DB04}" type="slidenum">
              <a:rPr lang="en-US" smtClean="0">
                <a:solidFill>
                  <a:schemeClr val="tx1">
                    <a:lumMod val="75000"/>
                  </a:schemeClr>
                </a:solidFill>
              </a:rPr>
              <a:pPr/>
              <a:t>6</a:t>
            </a:fld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8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2EDB0-8DB1-4C31-AE2E-0FAE5992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F28BE1-BCC1-40C9-B5E9-68976FA4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7" y="1474839"/>
            <a:ext cx="5781673" cy="4871526"/>
          </a:xfrm>
          <a:prstGeom prst="rect">
            <a:avLst/>
          </a:prstGeom>
          <a:noFill/>
          <a:effectLst>
            <a:glow rad="4445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E901A5D-6F27-4F8A-8AAF-FF2D072ED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832" y="1474839"/>
            <a:ext cx="5959753" cy="4871526"/>
          </a:xfrm>
          <a:prstGeom prst="rect">
            <a:avLst/>
          </a:prstGeom>
          <a:noFill/>
          <a:effectLst>
            <a:glow rad="419100">
              <a:schemeClr val="tx1">
                <a:alpha val="40000"/>
              </a:schemeClr>
            </a:glow>
            <a:outerShdw blurRad="50800" dist="50800" dir="5400000" sx="98000" sy="98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F08FB0-F506-49BE-8A1F-870BD940F889}"/>
              </a:ext>
            </a:extLst>
          </p:cNvPr>
          <p:cNvSpPr txBox="1"/>
          <p:nvPr/>
        </p:nvSpPr>
        <p:spPr>
          <a:xfrm>
            <a:off x="442759" y="403738"/>
            <a:ext cx="8786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i="1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Top 4 countries - CO₂ emissions (1750-2016)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E707203-DDBC-4556-816A-F9A0C156A7FB}"/>
              </a:ext>
            </a:extLst>
          </p:cNvPr>
          <p:cNvSpPr txBox="1">
            <a:spLocks/>
          </p:cNvSpPr>
          <p:nvPr/>
        </p:nvSpPr>
        <p:spPr>
          <a:xfrm>
            <a:off x="11562347" y="6428170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b="1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E71E98-A417-4ECC-ACEB-C0490C20DB04}" type="slidenum">
              <a:rPr lang="en-US" smtClean="0">
                <a:solidFill>
                  <a:schemeClr val="tx1">
                    <a:lumMod val="75000"/>
                  </a:schemeClr>
                </a:solidFill>
              </a:rPr>
              <a:pPr/>
              <a:t>7</a:t>
            </a:fld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5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8D2C7-AD6F-4DCF-83C5-B3A0C25B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2EDB0-8DB1-4C31-AE2E-0FAE5992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98240B-F94B-49E0-AACA-30E4A195A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5" y="1396181"/>
            <a:ext cx="11927829" cy="495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BAFF73-58C0-479B-9704-3EEBA23F2FE3}"/>
              </a:ext>
            </a:extLst>
          </p:cNvPr>
          <p:cNvSpPr txBox="1"/>
          <p:nvPr/>
        </p:nvSpPr>
        <p:spPr>
          <a:xfrm>
            <a:off x="442759" y="403738"/>
            <a:ext cx="11444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i="1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United States vs. China - Population and GDP </a:t>
            </a:r>
            <a:r>
              <a:rPr lang="en-US" sz="2800" b="1" i="1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(1750-2016)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9824115-A14F-4216-B2D3-E0BF995C5B86}"/>
              </a:ext>
            </a:extLst>
          </p:cNvPr>
          <p:cNvSpPr txBox="1">
            <a:spLocks/>
          </p:cNvSpPr>
          <p:nvPr/>
        </p:nvSpPr>
        <p:spPr>
          <a:xfrm>
            <a:off x="11562347" y="6428170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b="1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E71E98-A417-4ECC-ACEB-C0490C20DB04}" type="slidenum">
              <a:rPr lang="en-US" smtClean="0">
                <a:solidFill>
                  <a:schemeClr val="tx1">
                    <a:lumMod val="75000"/>
                  </a:schemeClr>
                </a:solidFill>
              </a:rPr>
              <a:pPr/>
              <a:t>8</a:t>
            </a:fld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7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2EDB0-8DB1-4C31-AE2E-0FAE5992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9</a:t>
            </a:fld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9A338CC-EC9F-42C5-A8EE-0B5E764B3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7" y="1396181"/>
            <a:ext cx="11853334" cy="495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C26CBB-58C7-49E4-B5AA-84A7EC6C9083}"/>
              </a:ext>
            </a:extLst>
          </p:cNvPr>
          <p:cNvSpPr txBox="1"/>
          <p:nvPr/>
        </p:nvSpPr>
        <p:spPr>
          <a:xfrm>
            <a:off x="442759" y="403738"/>
            <a:ext cx="11838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i="1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United States vs. China CO₂ and GHG emissions </a:t>
            </a:r>
            <a:r>
              <a:rPr lang="en-US" sz="2800" b="1" i="1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Trebuchet MS" panose="020B0603020202020204" pitchFamily="34" charset="0"/>
              </a:rPr>
              <a:t>(1750-2016)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9535CCC-759D-47B4-BC97-C97B26FAC826}"/>
              </a:ext>
            </a:extLst>
          </p:cNvPr>
          <p:cNvSpPr txBox="1">
            <a:spLocks/>
          </p:cNvSpPr>
          <p:nvPr/>
        </p:nvSpPr>
        <p:spPr>
          <a:xfrm>
            <a:off x="11562347" y="6428170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b="1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E71E98-A417-4ECC-ACEB-C0490C20DB04}" type="slidenum">
              <a:rPr lang="en-US" smtClean="0">
                <a:solidFill>
                  <a:schemeClr val="tx1">
                    <a:lumMod val="75000"/>
                  </a:schemeClr>
                </a:solidFill>
              </a:rPr>
              <a:pPr/>
              <a:t>9</a:t>
            </a:fld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3248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823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Roboto</vt:lpstr>
      <vt:lpstr>Segoe UI</vt:lpstr>
      <vt:lpstr>Trade Gothic Next Cond</vt:lpstr>
      <vt:lpstr>Trade Gothic Next Light</vt:lpstr>
      <vt:lpstr>Trebuchet MS</vt:lpstr>
      <vt:lpstr>Wingdings</vt:lpstr>
      <vt:lpstr>PortalVTI</vt:lpstr>
      <vt:lpstr>Carbon Dioxide and Greenhouse Gas Emissions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Dioxide and Greenhouse Gas Emissions</dc:title>
  <dc:creator>Andreea Ioana Mihai</dc:creator>
  <cp:lastModifiedBy>Andreea Ioana Mihai</cp:lastModifiedBy>
  <cp:revision>67</cp:revision>
  <dcterms:created xsi:type="dcterms:W3CDTF">2021-05-20T23:18:40Z</dcterms:created>
  <dcterms:modified xsi:type="dcterms:W3CDTF">2021-05-27T14:46:37Z</dcterms:modified>
</cp:coreProperties>
</file>