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21"/>
  </p:notesMasterIdLst>
  <p:sldIdLst>
    <p:sldId id="256" r:id="rId2"/>
    <p:sldId id="263" r:id="rId3"/>
    <p:sldId id="265" r:id="rId4"/>
    <p:sldId id="259" r:id="rId5"/>
    <p:sldId id="264" r:id="rId6"/>
    <p:sldId id="272" r:id="rId7"/>
    <p:sldId id="267" r:id="rId8"/>
    <p:sldId id="273" r:id="rId9"/>
    <p:sldId id="268" r:id="rId10"/>
    <p:sldId id="274" r:id="rId11"/>
    <p:sldId id="269" r:id="rId12"/>
    <p:sldId id="275" r:id="rId13"/>
    <p:sldId id="270" r:id="rId14"/>
    <p:sldId id="276" r:id="rId15"/>
    <p:sldId id="271" r:id="rId16"/>
    <p:sldId id="277" r:id="rId17"/>
    <p:sldId id="280" r:id="rId18"/>
    <p:sldId id="281" r:id="rId19"/>
    <p:sldId id="25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9428"/>
    <a:srgbClr val="587525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206" autoAdjust="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esktop\23.%20PPT%20Housing%20Prices%20%207%20-%20Statistical%20Analysis%20-%20Capstone%202%20-%20Andreea%20Ioana%20Mihai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esktop\23.%20PPT%20Housing%20Prices%20%207%20-%20Statistical%20Analysis%20-%20Capstone%202%20-%20Andreea%20Ioana%20Mihai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esktop\23.%20PPT%20Housing%20Prices%20%207%20-%20Statistical%20Analysis%20-%20Capstone%202%20-%20Andreea%20Ioana%20Mihai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esktop\23.%20PPT%20Housing%20Prices%20%207%20-%20Statistical%20Analysis%20-%20Capstone%202%20-%20Andreea%20Ioana%20Mihai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esktop\23.%20PPT%20Housing%20Prices%20%207%20-%20Statistical%20Analysis%20-%20Capstone%202%20-%20Andreea%20Ioana%20Mihai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esktop\23.%20PPT%20Housing%20Prices%20%207%20-%20Statistical%20Analysis%20-%20Capstone%202%20-%20Andreea%20Ioana%20Mihai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esktop\23.%20PPT%20Housing%20Prices%20%207%20-%20Statistical%20Analysis%20-%20Capstone%202%20-%20Andreea%20Ioana%20Mihai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esktop\23.%20PPT%20Housing%20Prices%20%207%20-%20Statistical%20Analysis%20-%20Capstone%202%20-%20Andreea%20Ioana%20Mihai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esktop\23.%20PPT%20Housing%20Prices%20%207%20-%20Statistical%20Analysis%20-%20Capstone%202%20-%20Andreea%20Ioana%20Mihai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esktop\23.%20PPT%20Housing%20Prices%20%207%20-%20Statistical%20Analysis%20-%20Capstone%202%20-%20Andreea%20Ioana%20Mihai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esktop\23.%20PPT%20Housing%20Prices%20%207%20-%20Statistical%20Analysis%20-%20Capstone%202%20-%20Andreea%20Ioana%20Mihai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pPr>
            <a:r>
              <a:rPr lang="en-US" sz="1400" b="0" i="0" baseline="0">
                <a:effectLst/>
                <a:latin typeface="Trebuchet MS" panose="020B0603020202020204" pitchFamily="34" charset="0"/>
              </a:rPr>
              <a:t>Avg. Sale Price by Garage Cars</a:t>
            </a:r>
            <a:endParaRPr lang="en-US" sz="1400">
              <a:effectLst/>
              <a:latin typeface="Trebuchet MS" panose="020B0603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'GarageCars Histogram'!$T$1</c:f>
              <c:strCache>
                <c:ptCount val="1"/>
                <c:pt idx="0">
                  <c:v>Average of SalePrice</c:v>
                </c:pt>
              </c:strCache>
            </c:strRef>
          </c:tx>
          <c:spPr>
            <a:solidFill>
              <a:srgbClr val="587525"/>
            </a:solidFill>
            <a:ln>
              <a:noFill/>
            </a:ln>
            <a:effectLst/>
          </c:spPr>
          <c:invertIfNegative val="0"/>
          <c:cat>
            <c:numRef>
              <c:f>'GarageCars Histogram'!$S$2:$S$6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'GarageCars Histogram'!$T$2:$T$6</c:f>
              <c:numCache>
                <c:formatCode>_("$"* #,##0_);_("$"* \(#,##0\);_("$"* "-"??_);_(@_)</c:formatCode>
                <c:ptCount val="5"/>
                <c:pt idx="0">
                  <c:v>103317.28395061729</c:v>
                </c:pt>
                <c:pt idx="1">
                  <c:v>128116.68834688347</c:v>
                </c:pt>
                <c:pt idx="2">
                  <c:v>183851.66383495147</c:v>
                </c:pt>
                <c:pt idx="3">
                  <c:v>309636.12154696131</c:v>
                </c:pt>
                <c:pt idx="4">
                  <c:v>192655.8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51-469C-A530-D806A96E4C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00565016"/>
        <c:axId val="800563704"/>
      </c:barChart>
      <c:catAx>
        <c:axId val="800565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pPr>
            <a:endParaRPr lang="en-US"/>
          </a:p>
        </c:txPr>
        <c:crossAx val="800563704"/>
        <c:crosses val="autoZero"/>
        <c:auto val="1"/>
        <c:lblAlgn val="ctr"/>
        <c:lblOffset val="100"/>
        <c:noMultiLvlLbl val="0"/>
      </c:catAx>
      <c:valAx>
        <c:axId val="800563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pPr>
            <a:endParaRPr lang="en-US"/>
          </a:p>
        </c:txPr>
        <c:crossAx val="800565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>
          <a:lumMod val="50000"/>
          <a:lumOff val="5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pPr>
            <a:r>
              <a:rPr lang="en-US" sz="1400" b="0" i="0" baseline="0">
                <a:effectLst/>
                <a:latin typeface="Trebuchet MS" panose="020B0603020202020204" pitchFamily="34" charset="0"/>
              </a:rPr>
              <a:t>Error bars</a:t>
            </a:r>
            <a:endParaRPr lang="en-US" sz="1400">
              <a:effectLst/>
              <a:latin typeface="Trebuchet MS" panose="020B0603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664-4AA8-B37F-3B1614E58080}"/>
              </c:ext>
            </c:extLst>
          </c:dPt>
          <c:dPt>
            <c:idx val="1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664-4AA8-B37F-3B1614E58080}"/>
              </c:ext>
            </c:extLst>
          </c:dPt>
          <c:errBars>
            <c:errBarType val="both"/>
            <c:errValType val="cust"/>
            <c:noEndCap val="0"/>
            <c:plus>
              <c:numRef>
                <c:f>'YrBuilt-Ttest'!$L$16:$M$16</c:f>
                <c:numCache>
                  <c:formatCode>General</c:formatCode>
                  <c:ptCount val="2"/>
                  <c:pt idx="0">
                    <c:v>19619.235054304077</c:v>
                  </c:pt>
                  <c:pt idx="1">
                    <c:v>4155.7651807840002</c:v>
                  </c:pt>
                </c:numCache>
              </c:numRef>
            </c:plus>
            <c:minus>
              <c:numRef>
                <c:f>'YrBuilt-Ttest'!$L$17:$M$17</c:f>
                <c:numCache>
                  <c:formatCode>General</c:formatCode>
                  <c:ptCount val="2"/>
                  <c:pt idx="0">
                    <c:v>19619.235054304077</c:v>
                  </c:pt>
                  <c:pt idx="1">
                    <c:v>4155.7651807840002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'YrBuilt-Ttest'!$L$11:$M$11</c:f>
              <c:strCache>
                <c:ptCount val="2"/>
                <c:pt idx="0">
                  <c:v>YearBuilt 2006</c:v>
                </c:pt>
                <c:pt idx="1">
                  <c:v>Others</c:v>
                </c:pt>
              </c:strCache>
            </c:strRef>
          </c:cat>
          <c:val>
            <c:numRef>
              <c:f>'YrBuilt-Ttest'!$L$12:$M$12</c:f>
              <c:numCache>
                <c:formatCode>General</c:formatCode>
                <c:ptCount val="2"/>
                <c:pt idx="0">
                  <c:v>251775.44776119402</c:v>
                </c:pt>
                <c:pt idx="1">
                  <c:v>177513.27422828428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64-4AA8-B37F-3B1614E580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82884752"/>
        <c:axId val="782884424"/>
      </c:barChart>
      <c:catAx>
        <c:axId val="782884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pPr>
            <a:endParaRPr lang="en-US"/>
          </a:p>
        </c:txPr>
        <c:crossAx val="782884424"/>
        <c:crosses val="autoZero"/>
        <c:auto val="1"/>
        <c:lblAlgn val="ctr"/>
        <c:lblOffset val="100"/>
        <c:noMultiLvlLbl val="0"/>
      </c:catAx>
      <c:valAx>
        <c:axId val="782884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pPr>
            <a:endParaRPr lang="en-US"/>
          </a:p>
        </c:txPr>
        <c:crossAx val="782884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latin typeface="Trebuchet MS" panose="020B0603020202020204" pitchFamily="34" charset="0"/>
              </a:rPr>
              <a:t>Avg. House Price </a:t>
            </a:r>
            <a:r>
              <a:rPr lang="en-US" baseline="0" dirty="0">
                <a:latin typeface="Trebuchet MS" panose="020B0603020202020204" pitchFamily="34" charset="0"/>
              </a:rPr>
              <a:t>vs. Avg. House Price by Factors that drive House Market</a:t>
            </a:r>
            <a:endParaRPr lang="en-US" dirty="0">
              <a:latin typeface="Trebuchet MS" panose="020B0603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8F0-41B0-87D3-447D7E74BE8B}"/>
              </c:ext>
            </c:extLst>
          </c:dPt>
          <c:dPt>
            <c:idx val="1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8F0-41B0-87D3-447D7E74BE8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8F0-41B0-87D3-447D7E74BE8B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8F0-41B0-87D3-447D7E74BE8B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38F0-41B0-87D3-447D7E74BE8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'Factors chart'!$L$13:$Q$13</c:f>
              <c:strCache>
                <c:ptCount val="6"/>
                <c:pt idx="0">
                  <c:v>AVG. Sale Price</c:v>
                </c:pt>
                <c:pt idx="1">
                  <c:v>House Style 1 Story</c:v>
                </c:pt>
                <c:pt idx="2">
                  <c:v>GarageCars 2</c:v>
                </c:pt>
                <c:pt idx="3">
                  <c:v>Overall Cond 5</c:v>
                </c:pt>
                <c:pt idx="4">
                  <c:v>Pconc</c:v>
                </c:pt>
                <c:pt idx="5">
                  <c:v>YearBuilt 2006</c:v>
                </c:pt>
              </c:strCache>
            </c:strRef>
          </c:cat>
          <c:val>
            <c:numRef>
              <c:f>'Factors chart'!$L$14:$Q$14</c:f>
              <c:numCache>
                <c:formatCode>_("$"* #,##0_);_("$"* \(#,##0\);_("$"* "-"??_);_(@_)</c:formatCode>
                <c:ptCount val="6"/>
                <c:pt idx="0">
                  <c:v>180921.19589041095</c:v>
                </c:pt>
                <c:pt idx="1">
                  <c:v>175985.47796143251</c:v>
                </c:pt>
                <c:pt idx="2">
                  <c:v>183851.66383495147</c:v>
                </c:pt>
                <c:pt idx="3">
                  <c:v>203146.91473812424</c:v>
                </c:pt>
                <c:pt idx="4">
                  <c:v>225230.44204018547</c:v>
                </c:pt>
                <c:pt idx="5">
                  <c:v>251775.44776119402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0-41B0-87D3-447D7E74BE8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77259472"/>
        <c:axId val="777260456"/>
      </c:barChart>
      <c:catAx>
        <c:axId val="777259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pPr>
            <a:endParaRPr lang="en-US"/>
          </a:p>
        </c:txPr>
        <c:crossAx val="777260456"/>
        <c:crosses val="autoZero"/>
        <c:auto val="1"/>
        <c:lblAlgn val="ctr"/>
        <c:lblOffset val="100"/>
        <c:noMultiLvlLbl val="0"/>
      </c:catAx>
      <c:valAx>
        <c:axId val="777260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pPr>
            <a:endParaRPr lang="en-US"/>
          </a:p>
        </c:txPr>
        <c:crossAx val="777259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pPr>
            <a:r>
              <a:rPr lang="en-US">
                <a:latin typeface="Trebuchet MS" panose="020B0603020202020204" pitchFamily="34" charset="0"/>
              </a:rPr>
              <a:t>Avg. House</a:t>
            </a:r>
            <a:r>
              <a:rPr lang="en-US" baseline="0">
                <a:latin typeface="Trebuchet MS" panose="020B0603020202020204" pitchFamily="34" charset="0"/>
              </a:rPr>
              <a:t> Price (Market vs. Multiple Factors)</a:t>
            </a:r>
            <a:endParaRPr lang="en-US">
              <a:latin typeface="Trebuchet MS" panose="020B0603020202020204" pitchFamily="34" charset="0"/>
            </a:endParaRPr>
          </a:p>
        </c:rich>
      </c:tx>
      <c:layout>
        <c:manualLayout>
          <c:xMode val="edge"/>
          <c:yMode val="edge"/>
          <c:x val="0.3204485178556099"/>
          <c:y val="0.1197424369484981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356736657917762"/>
          <c:y val="0.19486111111111112"/>
          <c:w val="0.82198818897637793"/>
          <c:h val="0.4062088072324293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B989-4797-9992-BD6C08416CEA}"/>
              </c:ext>
            </c:extLst>
          </c:dPt>
          <c:dPt>
            <c:idx val="1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989-4797-9992-BD6C08416CE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B989-4797-9992-BD6C08416CE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989-4797-9992-BD6C08416CE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'Factors chart'!$L$17:$O$17</c:f>
              <c:strCache>
                <c:ptCount val="4"/>
                <c:pt idx="0">
                  <c:v>AVG. Sale Price</c:v>
                </c:pt>
                <c:pt idx="1">
                  <c:v>GarageCars2&amp;1Story&amp;2006</c:v>
                </c:pt>
                <c:pt idx="2">
                  <c:v>GarageCars2&amp;2006</c:v>
                </c:pt>
                <c:pt idx="3">
                  <c:v>1Story&amp;2006</c:v>
                </c:pt>
              </c:strCache>
            </c:strRef>
          </c:cat>
          <c:val>
            <c:numRef>
              <c:f>'Factors chart'!$L$18:$O$18</c:f>
              <c:numCache>
                <c:formatCode>_("$"* #,##0_);_("$"* \(#,##0\);_("$"* "-"??_);_(@_)</c:formatCode>
                <c:ptCount val="4"/>
                <c:pt idx="0">
                  <c:v>180921.19589041095</c:v>
                </c:pt>
                <c:pt idx="1">
                  <c:v>218224.26315789475</c:v>
                </c:pt>
                <c:pt idx="2">
                  <c:v>208872.03225806452</c:v>
                </c:pt>
                <c:pt idx="3">
                  <c:v>250817.31818181818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89-4797-9992-BD6C08416C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5774216"/>
        <c:axId val="595774544"/>
      </c:barChart>
      <c:catAx>
        <c:axId val="595774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pPr>
            <a:endParaRPr lang="en-US"/>
          </a:p>
        </c:txPr>
        <c:crossAx val="595774544"/>
        <c:crosses val="autoZero"/>
        <c:auto val="1"/>
        <c:lblAlgn val="ctr"/>
        <c:lblOffset val="100"/>
        <c:noMultiLvlLbl val="0"/>
      </c:catAx>
      <c:valAx>
        <c:axId val="595774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pPr>
            <a:endParaRPr lang="en-US"/>
          </a:p>
        </c:txPr>
        <c:crossAx val="595774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pPr>
            <a:r>
              <a:rPr lang="en-US">
                <a:latin typeface="Trebuchet MS" panose="020B0603020202020204" pitchFamily="34" charset="0"/>
              </a:rPr>
              <a:t>Error</a:t>
            </a:r>
            <a:r>
              <a:rPr lang="en-US" baseline="0">
                <a:latin typeface="Trebuchet MS" panose="020B0603020202020204" pitchFamily="34" charset="0"/>
              </a:rPr>
              <a:t> bars</a:t>
            </a:r>
            <a:endParaRPr lang="en-US">
              <a:latin typeface="Trebuchet MS" panose="020B0603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587525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7D40-4612-8BF8-AF3E1C596596}"/>
              </c:ext>
            </c:extLst>
          </c:dPt>
          <c:dPt>
            <c:idx val="1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D40-4612-8BF8-AF3E1C596596}"/>
              </c:ext>
            </c:extLst>
          </c:dPt>
          <c:errBars>
            <c:errBarType val="both"/>
            <c:errValType val="cust"/>
            <c:noEndCap val="0"/>
            <c:plus>
              <c:numRef>
                <c:f>'GarageCars-Ttest'!$L$15:$M$15</c:f>
                <c:numCache>
                  <c:formatCode>General</c:formatCode>
                  <c:ptCount val="2"/>
                  <c:pt idx="0">
                    <c:v>3529.2495727023456</c:v>
                  </c:pt>
                  <c:pt idx="1">
                    <c:v>8170.5674561016876</c:v>
                  </c:pt>
                </c:numCache>
              </c:numRef>
            </c:plus>
            <c:minus>
              <c:numRef>
                <c:f>'GarageCars-Ttest'!$L$16:$M$16</c:f>
                <c:numCache>
                  <c:formatCode>General</c:formatCode>
                  <c:ptCount val="2"/>
                  <c:pt idx="0">
                    <c:v>3529.2495727023456</c:v>
                  </c:pt>
                  <c:pt idx="1">
                    <c:v>8170.5674561016876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'GarageCars-Ttest'!$L$10:$M$10</c:f>
              <c:strCache>
                <c:ptCount val="2"/>
                <c:pt idx="0">
                  <c:v>GarageCars 2</c:v>
                </c:pt>
                <c:pt idx="1">
                  <c:v>Others</c:v>
                </c:pt>
              </c:strCache>
            </c:strRef>
          </c:cat>
          <c:val>
            <c:numRef>
              <c:f>'GarageCars-Ttest'!$L$11:$M$11</c:f>
              <c:numCache>
                <c:formatCode>General</c:formatCode>
                <c:ptCount val="2"/>
                <c:pt idx="0">
                  <c:v>183851.66383495147</c:v>
                </c:pt>
                <c:pt idx="1">
                  <c:v>177124.48899371069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40-4612-8BF8-AF3E1C5965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9016920"/>
        <c:axId val="469018888"/>
      </c:barChart>
      <c:catAx>
        <c:axId val="469016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pPr>
            <a:endParaRPr lang="en-US"/>
          </a:p>
        </c:txPr>
        <c:crossAx val="469018888"/>
        <c:crosses val="autoZero"/>
        <c:auto val="1"/>
        <c:lblAlgn val="ctr"/>
        <c:lblOffset val="100"/>
        <c:noMultiLvlLbl val="0"/>
      </c:catAx>
      <c:valAx>
        <c:axId val="469018888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pPr>
            <a:endParaRPr lang="en-US"/>
          </a:p>
        </c:txPr>
        <c:crossAx val="469016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pPr>
            <a:r>
              <a:rPr lang="en-US">
                <a:latin typeface="Trebuchet MS" panose="020B0603020202020204" pitchFamily="34" charset="0"/>
              </a:rPr>
              <a:t>Avg. Sale Price by House Style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'HouseStyle Histogram'!$T$1</c:f>
              <c:strCache>
                <c:ptCount val="1"/>
                <c:pt idx="0">
                  <c:v>Average of SalePrice</c:v>
                </c:pt>
              </c:strCache>
            </c:strRef>
          </c:tx>
          <c:spPr>
            <a:solidFill>
              <a:srgbClr val="587525"/>
            </a:solidFill>
            <a:ln>
              <a:noFill/>
            </a:ln>
            <a:effectLst/>
          </c:spPr>
          <c:invertIfNegative val="0"/>
          <c:cat>
            <c:strRef>
              <c:f>'HouseStyle Histogram'!$S$2:$S$9</c:f>
              <c:strCache>
                <c:ptCount val="8"/>
                <c:pt idx="0">
                  <c:v>1.5Fin</c:v>
                </c:pt>
                <c:pt idx="1">
                  <c:v>1.5Unf</c:v>
                </c:pt>
                <c:pt idx="2">
                  <c:v>1Story</c:v>
                </c:pt>
                <c:pt idx="3">
                  <c:v>2.5Fin</c:v>
                </c:pt>
                <c:pt idx="4">
                  <c:v>2.5Unf</c:v>
                </c:pt>
                <c:pt idx="5">
                  <c:v>2Story</c:v>
                </c:pt>
                <c:pt idx="6">
                  <c:v>SFoyer</c:v>
                </c:pt>
                <c:pt idx="7">
                  <c:v>SLvl</c:v>
                </c:pt>
              </c:strCache>
            </c:strRef>
          </c:cat>
          <c:val>
            <c:numRef>
              <c:f>'HouseStyle Histogram'!$T$2:$T$9</c:f>
              <c:numCache>
                <c:formatCode>_("$"* #,##0_);_("$"* \(#,##0\);_("$"* "-"??_);_(@_)</c:formatCode>
                <c:ptCount val="8"/>
                <c:pt idx="0">
                  <c:v>143116.74025974027</c:v>
                </c:pt>
                <c:pt idx="1">
                  <c:v>110150</c:v>
                </c:pt>
                <c:pt idx="2">
                  <c:v>175985.47796143251</c:v>
                </c:pt>
                <c:pt idx="3">
                  <c:v>220000</c:v>
                </c:pt>
                <c:pt idx="4">
                  <c:v>157354.54545454544</c:v>
                </c:pt>
                <c:pt idx="5">
                  <c:v>210051.76404494382</c:v>
                </c:pt>
                <c:pt idx="6">
                  <c:v>135074.48648648648</c:v>
                </c:pt>
                <c:pt idx="7">
                  <c:v>166703.38461538462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EE-4210-A68F-201B0D76D6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51583008"/>
        <c:axId val="851580712"/>
      </c:barChart>
      <c:catAx>
        <c:axId val="851583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pPr>
            <a:endParaRPr lang="en-US"/>
          </a:p>
        </c:txPr>
        <c:crossAx val="851580712"/>
        <c:crosses val="autoZero"/>
        <c:auto val="1"/>
        <c:lblAlgn val="ctr"/>
        <c:lblOffset val="100"/>
        <c:noMultiLvlLbl val="0"/>
      </c:catAx>
      <c:valAx>
        <c:axId val="851580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pPr>
            <a:endParaRPr lang="en-US"/>
          </a:p>
        </c:txPr>
        <c:crossAx val="851583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>
          <a:lumMod val="50000"/>
          <a:lumOff val="5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pPr>
            <a:r>
              <a:rPr lang="en-US" sz="1400" b="0" i="0" baseline="0">
                <a:effectLst/>
                <a:latin typeface="Trebuchet MS" panose="020B0603020202020204" pitchFamily="34" charset="0"/>
              </a:rPr>
              <a:t>Error bars</a:t>
            </a:r>
            <a:endParaRPr lang="en-US" sz="1400">
              <a:effectLst/>
              <a:latin typeface="Trebuchet MS" panose="020B0603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D0FF-4D26-8BD0-B7321B705FB8}"/>
              </c:ext>
            </c:extLst>
          </c:dPt>
          <c:dPt>
            <c:idx val="1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0FF-4D26-8BD0-B7321B705FB8}"/>
              </c:ext>
            </c:extLst>
          </c:dPt>
          <c:errBars>
            <c:errBarType val="both"/>
            <c:errValType val="cust"/>
            <c:noEndCap val="0"/>
            <c:plus>
              <c:numRef>
                <c:f>'HouseStyle-Ttest'!$L$16:$M$16</c:f>
                <c:numCache>
                  <c:formatCode>General</c:formatCode>
                  <c:ptCount val="2"/>
                  <c:pt idx="0">
                    <c:v>5609.7829125172721</c:v>
                  </c:pt>
                  <c:pt idx="1">
                    <c:v>5900.4352499084107</c:v>
                  </c:pt>
                </c:numCache>
              </c:numRef>
            </c:plus>
            <c:minus>
              <c:numRef>
                <c:f>'HouseStyle-Ttest'!$L$17:$M$17</c:f>
                <c:numCache>
                  <c:formatCode>General</c:formatCode>
                  <c:ptCount val="2"/>
                  <c:pt idx="0">
                    <c:v>5609.7829125172721</c:v>
                  </c:pt>
                  <c:pt idx="1">
                    <c:v>5900.4352499084107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'HouseStyle-Ttest'!$L$11:$M$11</c:f>
              <c:strCache>
                <c:ptCount val="2"/>
                <c:pt idx="0">
                  <c:v>House Style 1 Story</c:v>
                </c:pt>
                <c:pt idx="1">
                  <c:v>Others</c:v>
                </c:pt>
              </c:strCache>
            </c:strRef>
          </c:cat>
          <c:val>
            <c:numRef>
              <c:f>'HouseStyle-Ttest'!$L$12:$M$12</c:f>
              <c:numCache>
                <c:formatCode>General</c:formatCode>
                <c:ptCount val="2"/>
                <c:pt idx="0">
                  <c:v>175985.47796143251</c:v>
                </c:pt>
                <c:pt idx="1">
                  <c:v>185803.11852861036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FF-4D26-8BD0-B7321B705F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80071008"/>
        <c:axId val="780066088"/>
      </c:barChart>
      <c:catAx>
        <c:axId val="780071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pPr>
            <a:endParaRPr lang="en-US"/>
          </a:p>
        </c:txPr>
        <c:crossAx val="780066088"/>
        <c:crosses val="autoZero"/>
        <c:auto val="1"/>
        <c:lblAlgn val="ctr"/>
        <c:lblOffset val="100"/>
        <c:noMultiLvlLbl val="0"/>
      </c:catAx>
      <c:valAx>
        <c:axId val="780066088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pPr>
            <a:endParaRPr lang="en-US"/>
          </a:p>
        </c:txPr>
        <c:crossAx val="780071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pPr>
            <a:r>
              <a:rPr lang="en-US">
                <a:latin typeface="Trebuchet MS" panose="020B0603020202020204" pitchFamily="34" charset="0"/>
              </a:rPr>
              <a:t>Avg. Sale Price by Overall Cond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'Overall Cond Histogram'!$T$1</c:f>
              <c:strCache>
                <c:ptCount val="1"/>
                <c:pt idx="0">
                  <c:v>Average of SalePrice</c:v>
                </c:pt>
              </c:strCache>
            </c:strRef>
          </c:tx>
          <c:spPr>
            <a:solidFill>
              <a:srgbClr val="587525"/>
            </a:solidFill>
            <a:ln>
              <a:noFill/>
            </a:ln>
            <a:effectLst/>
          </c:spPr>
          <c:invertIfNegative val="0"/>
          <c:cat>
            <c:numRef>
              <c:f>'Overall Cond Histogram'!$S$2:$S$10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'Overall Cond Histogram'!$T$2:$T$10</c:f>
              <c:numCache>
                <c:formatCode>_("$"* #,##0_);_("$"* \(#,##0\);_("$"* "-"??_);_(@_)</c:formatCode>
                <c:ptCount val="9"/>
                <c:pt idx="0">
                  <c:v>61000</c:v>
                </c:pt>
                <c:pt idx="1">
                  <c:v>141986.4</c:v>
                </c:pt>
                <c:pt idx="2">
                  <c:v>101929.4</c:v>
                </c:pt>
                <c:pt idx="3">
                  <c:v>120438.43859649122</c:v>
                </c:pt>
                <c:pt idx="4">
                  <c:v>203146.91473812424</c:v>
                </c:pt>
                <c:pt idx="5">
                  <c:v>153961.59126984127</c:v>
                </c:pt>
                <c:pt idx="6">
                  <c:v>158145.48780487804</c:v>
                </c:pt>
                <c:pt idx="7">
                  <c:v>155651.73611111112</c:v>
                </c:pt>
                <c:pt idx="8">
                  <c:v>216004.54545454544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A7-4327-9703-F3746482CD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1349184"/>
        <c:axId val="585088448"/>
      </c:barChart>
      <c:catAx>
        <c:axId val="591349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pPr>
            <a:endParaRPr lang="en-US"/>
          </a:p>
        </c:txPr>
        <c:crossAx val="585088448"/>
        <c:crosses val="autoZero"/>
        <c:auto val="1"/>
        <c:lblAlgn val="ctr"/>
        <c:lblOffset val="100"/>
        <c:noMultiLvlLbl val="0"/>
      </c:catAx>
      <c:valAx>
        <c:axId val="585088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pPr>
            <a:endParaRPr lang="en-US"/>
          </a:p>
        </c:txPr>
        <c:crossAx val="591349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>
          <a:lumMod val="50000"/>
          <a:lumOff val="5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pPr>
            <a:r>
              <a:rPr lang="en-US" sz="1400" b="0" i="0" baseline="0">
                <a:effectLst/>
                <a:latin typeface="Trebuchet MS" panose="020B0603020202020204" pitchFamily="34" charset="0"/>
              </a:rPr>
              <a:t>Error bars</a:t>
            </a:r>
            <a:endParaRPr lang="en-US" sz="1400">
              <a:effectLst/>
              <a:latin typeface="Trebuchet MS" panose="020B0603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222F-454A-81A7-6C665A2791D3}"/>
              </c:ext>
            </c:extLst>
          </c:dPt>
          <c:errBars>
            <c:errBarType val="both"/>
            <c:errValType val="cust"/>
            <c:noEndCap val="0"/>
            <c:plus>
              <c:numRef>
                <c:f>'OverallCond-Ttest'!$L$16:$M$16</c:f>
                <c:numCache>
                  <c:formatCode>General</c:formatCode>
                  <c:ptCount val="2"/>
                  <c:pt idx="0">
                    <c:v>5827.1724299768803</c:v>
                  </c:pt>
                  <c:pt idx="1">
                    <c:v>4699.9924423526609</c:v>
                  </c:pt>
                </c:numCache>
              </c:numRef>
            </c:plus>
            <c:minus>
              <c:numRef>
                <c:f>'OverallCond-Ttest'!$L$17:$M$17</c:f>
                <c:numCache>
                  <c:formatCode>General</c:formatCode>
                  <c:ptCount val="2"/>
                  <c:pt idx="0">
                    <c:v>5827.1724299768803</c:v>
                  </c:pt>
                  <c:pt idx="1">
                    <c:v>4699.9924423526609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'OverallCond-Ttest'!$L$11:$M$11</c:f>
              <c:strCache>
                <c:ptCount val="2"/>
                <c:pt idx="0">
                  <c:v>Overall Cond 5</c:v>
                </c:pt>
                <c:pt idx="1">
                  <c:v>Others</c:v>
                </c:pt>
              </c:strCache>
            </c:strRef>
          </c:cat>
          <c:val>
            <c:numRef>
              <c:f>'OverallCond-Ttest'!$L$12:$M$12</c:f>
              <c:numCache>
                <c:formatCode>General</c:formatCode>
                <c:ptCount val="2"/>
                <c:pt idx="0">
                  <c:v>203146.91473812424</c:v>
                </c:pt>
                <c:pt idx="1">
                  <c:v>152365.14710485132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2F-454A-81A7-6C665A2791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1679856"/>
        <c:axId val="591679528"/>
      </c:barChart>
      <c:catAx>
        <c:axId val="591679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pPr>
            <a:endParaRPr lang="en-US"/>
          </a:p>
        </c:txPr>
        <c:crossAx val="591679528"/>
        <c:crosses val="autoZero"/>
        <c:auto val="1"/>
        <c:lblAlgn val="ctr"/>
        <c:lblOffset val="100"/>
        <c:noMultiLvlLbl val="0"/>
      </c:catAx>
      <c:valAx>
        <c:axId val="591679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pPr>
            <a:endParaRPr lang="en-US"/>
          </a:p>
        </c:txPr>
        <c:crossAx val="591679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pPr>
            <a:r>
              <a:rPr lang="en-US">
                <a:latin typeface="Trebuchet MS" panose="020B0603020202020204" pitchFamily="34" charset="0"/>
              </a:rPr>
              <a:t>Avg. Sale Price by Foundation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'Foundation Histogram'!$T$1</c:f>
              <c:strCache>
                <c:ptCount val="1"/>
                <c:pt idx="0">
                  <c:v>Average of SalePrice</c:v>
                </c:pt>
              </c:strCache>
            </c:strRef>
          </c:tx>
          <c:spPr>
            <a:solidFill>
              <a:srgbClr val="587525"/>
            </a:solidFill>
            <a:ln>
              <a:noFill/>
            </a:ln>
            <a:effectLst/>
          </c:spPr>
          <c:invertIfNegative val="0"/>
          <c:cat>
            <c:strRef>
              <c:f>'Foundation Histogram'!$S$2:$S$7</c:f>
              <c:strCache>
                <c:ptCount val="6"/>
                <c:pt idx="0">
                  <c:v>BrkTil</c:v>
                </c:pt>
                <c:pt idx="1">
                  <c:v>CBlock</c:v>
                </c:pt>
                <c:pt idx="2">
                  <c:v>PConc</c:v>
                </c:pt>
                <c:pt idx="3">
                  <c:v>Slab</c:v>
                </c:pt>
                <c:pt idx="4">
                  <c:v>Stone</c:v>
                </c:pt>
                <c:pt idx="5">
                  <c:v>Wood</c:v>
                </c:pt>
              </c:strCache>
            </c:strRef>
          </c:cat>
          <c:val>
            <c:numRef>
              <c:f>'Foundation Histogram'!$T$2:$T$7</c:f>
              <c:numCache>
                <c:formatCode>_("$"* #,##0_);_("$"* \(#,##0\);_("$"* "-"??_);_(@_)</c:formatCode>
                <c:ptCount val="6"/>
                <c:pt idx="0">
                  <c:v>132291.07534246575</c:v>
                </c:pt>
                <c:pt idx="1">
                  <c:v>149805.71451104101</c:v>
                </c:pt>
                <c:pt idx="2">
                  <c:v>225230.44204018547</c:v>
                </c:pt>
                <c:pt idx="3">
                  <c:v>107365.625</c:v>
                </c:pt>
                <c:pt idx="4">
                  <c:v>165959.16666666666</c:v>
                </c:pt>
                <c:pt idx="5">
                  <c:v>185666.66666666666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BB-430B-9B0B-EB39A4DCC7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51550864"/>
        <c:axId val="851554472"/>
      </c:barChart>
      <c:catAx>
        <c:axId val="851550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pPr>
            <a:endParaRPr lang="en-US"/>
          </a:p>
        </c:txPr>
        <c:crossAx val="851554472"/>
        <c:crosses val="autoZero"/>
        <c:auto val="1"/>
        <c:lblAlgn val="ctr"/>
        <c:lblOffset val="100"/>
        <c:noMultiLvlLbl val="0"/>
      </c:catAx>
      <c:valAx>
        <c:axId val="851554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pPr>
            <a:endParaRPr lang="en-US"/>
          </a:p>
        </c:txPr>
        <c:crossAx val="851550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>
          <a:lumMod val="50000"/>
          <a:lumOff val="5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pPr>
            <a:r>
              <a:rPr lang="en-US" sz="1400" b="0" i="0" baseline="0">
                <a:effectLst/>
                <a:latin typeface="Trebuchet MS" panose="020B0603020202020204" pitchFamily="34" charset="0"/>
              </a:rPr>
              <a:t>Error bars</a:t>
            </a:r>
            <a:endParaRPr lang="en-US" sz="1400">
              <a:effectLst/>
              <a:latin typeface="Trebuchet MS" panose="020B0603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B4E-4D4D-9E62-7FACB0D44B93}"/>
              </c:ext>
            </c:extLst>
          </c:dPt>
          <c:dPt>
            <c:idx val="1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B4E-4D4D-9E62-7FACB0D44B93}"/>
              </c:ext>
            </c:extLst>
          </c:dPt>
          <c:errBars>
            <c:errBarType val="both"/>
            <c:errValType val="cust"/>
            <c:noEndCap val="0"/>
            <c:plus>
              <c:numRef>
                <c:f>'Foundation-Ttest'!$L$16:$M$16</c:f>
                <c:numCache>
                  <c:formatCode>General</c:formatCode>
                  <c:ptCount val="2"/>
                  <c:pt idx="0">
                    <c:v>6701.6511271896497</c:v>
                  </c:pt>
                  <c:pt idx="1">
                    <c:v>3459.9853535883367</c:v>
                  </c:pt>
                </c:numCache>
              </c:numRef>
            </c:plus>
            <c:minus>
              <c:numRef>
                <c:f>'Foundation-Ttest'!$L$17:$M$17</c:f>
                <c:numCache>
                  <c:formatCode>General</c:formatCode>
                  <c:ptCount val="2"/>
                  <c:pt idx="0">
                    <c:v>6701.6511271896497</c:v>
                  </c:pt>
                  <c:pt idx="1">
                    <c:v>3459.9853535883367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'Foundation-Ttest'!$L$11:$M$11</c:f>
              <c:strCache>
                <c:ptCount val="2"/>
                <c:pt idx="0">
                  <c:v>Pconc</c:v>
                </c:pt>
                <c:pt idx="1">
                  <c:v>Others</c:v>
                </c:pt>
              </c:strCache>
            </c:strRef>
          </c:cat>
          <c:val>
            <c:numRef>
              <c:f>'Foundation-Ttest'!$L$12:$M$12</c:f>
              <c:numCache>
                <c:formatCode>General</c:formatCode>
                <c:ptCount val="2"/>
                <c:pt idx="0">
                  <c:v>225230.44204018547</c:v>
                </c:pt>
                <c:pt idx="1">
                  <c:v>145659.1020910209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4E-4D4D-9E62-7FACB0D44B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0154920"/>
        <c:axId val="470155576"/>
      </c:barChart>
      <c:catAx>
        <c:axId val="470154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pPr>
            <a:endParaRPr lang="en-US"/>
          </a:p>
        </c:txPr>
        <c:crossAx val="470155576"/>
        <c:crosses val="autoZero"/>
        <c:auto val="1"/>
        <c:lblAlgn val="ctr"/>
        <c:lblOffset val="100"/>
        <c:noMultiLvlLbl val="0"/>
      </c:catAx>
      <c:valAx>
        <c:axId val="470155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pPr>
            <a:endParaRPr lang="en-US"/>
          </a:p>
        </c:txPr>
        <c:crossAx val="470154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pPr>
            <a:r>
              <a:rPr lang="en-US">
                <a:latin typeface="Trebuchet MS" panose="020B0603020202020204" pitchFamily="34" charset="0"/>
              </a:rPr>
              <a:t>Avg. Sale Price by Year Built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'YrBuilt Histogram'!$T$1</c:f>
              <c:strCache>
                <c:ptCount val="1"/>
                <c:pt idx="0">
                  <c:v>Average of SalePrice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'YrBuilt Histogram'!$S$2:$S$113</c:f>
              <c:numCache>
                <c:formatCode>General</c:formatCode>
                <c:ptCount val="112"/>
                <c:pt idx="0">
                  <c:v>1872</c:v>
                </c:pt>
                <c:pt idx="1">
                  <c:v>1875</c:v>
                </c:pt>
                <c:pt idx="2">
                  <c:v>1880</c:v>
                </c:pt>
                <c:pt idx="3">
                  <c:v>1882</c:v>
                </c:pt>
                <c:pt idx="4">
                  <c:v>1885</c:v>
                </c:pt>
                <c:pt idx="5">
                  <c:v>1890</c:v>
                </c:pt>
                <c:pt idx="6">
                  <c:v>1892</c:v>
                </c:pt>
                <c:pt idx="7">
                  <c:v>1893</c:v>
                </c:pt>
                <c:pt idx="8">
                  <c:v>1898</c:v>
                </c:pt>
                <c:pt idx="9">
                  <c:v>1900</c:v>
                </c:pt>
                <c:pt idx="10">
                  <c:v>1904</c:v>
                </c:pt>
                <c:pt idx="11">
                  <c:v>1905</c:v>
                </c:pt>
                <c:pt idx="12">
                  <c:v>1906</c:v>
                </c:pt>
                <c:pt idx="13">
                  <c:v>1908</c:v>
                </c:pt>
                <c:pt idx="14">
                  <c:v>1910</c:v>
                </c:pt>
                <c:pt idx="15">
                  <c:v>1911</c:v>
                </c:pt>
                <c:pt idx="16">
                  <c:v>1912</c:v>
                </c:pt>
                <c:pt idx="17">
                  <c:v>1913</c:v>
                </c:pt>
                <c:pt idx="18">
                  <c:v>1914</c:v>
                </c:pt>
                <c:pt idx="19">
                  <c:v>1915</c:v>
                </c:pt>
                <c:pt idx="20">
                  <c:v>1916</c:v>
                </c:pt>
                <c:pt idx="21">
                  <c:v>1917</c:v>
                </c:pt>
                <c:pt idx="22">
                  <c:v>1918</c:v>
                </c:pt>
                <c:pt idx="23">
                  <c:v>1919</c:v>
                </c:pt>
                <c:pt idx="24">
                  <c:v>1920</c:v>
                </c:pt>
                <c:pt idx="25">
                  <c:v>1921</c:v>
                </c:pt>
                <c:pt idx="26">
                  <c:v>1922</c:v>
                </c:pt>
                <c:pt idx="27">
                  <c:v>1923</c:v>
                </c:pt>
                <c:pt idx="28">
                  <c:v>1924</c:v>
                </c:pt>
                <c:pt idx="29">
                  <c:v>1925</c:v>
                </c:pt>
                <c:pt idx="30">
                  <c:v>1926</c:v>
                </c:pt>
                <c:pt idx="31">
                  <c:v>1927</c:v>
                </c:pt>
                <c:pt idx="32">
                  <c:v>1928</c:v>
                </c:pt>
                <c:pt idx="33">
                  <c:v>1929</c:v>
                </c:pt>
                <c:pt idx="34">
                  <c:v>1930</c:v>
                </c:pt>
                <c:pt idx="35">
                  <c:v>1931</c:v>
                </c:pt>
                <c:pt idx="36">
                  <c:v>1932</c:v>
                </c:pt>
                <c:pt idx="37">
                  <c:v>1934</c:v>
                </c:pt>
                <c:pt idx="38">
                  <c:v>1935</c:v>
                </c:pt>
                <c:pt idx="39">
                  <c:v>1936</c:v>
                </c:pt>
                <c:pt idx="40">
                  <c:v>1937</c:v>
                </c:pt>
                <c:pt idx="41">
                  <c:v>1938</c:v>
                </c:pt>
                <c:pt idx="42">
                  <c:v>1939</c:v>
                </c:pt>
                <c:pt idx="43">
                  <c:v>1940</c:v>
                </c:pt>
                <c:pt idx="44">
                  <c:v>1941</c:v>
                </c:pt>
                <c:pt idx="45">
                  <c:v>1942</c:v>
                </c:pt>
                <c:pt idx="46">
                  <c:v>1945</c:v>
                </c:pt>
                <c:pt idx="47">
                  <c:v>1946</c:v>
                </c:pt>
                <c:pt idx="48">
                  <c:v>1947</c:v>
                </c:pt>
                <c:pt idx="49">
                  <c:v>1948</c:v>
                </c:pt>
                <c:pt idx="50">
                  <c:v>1949</c:v>
                </c:pt>
                <c:pt idx="51">
                  <c:v>1950</c:v>
                </c:pt>
                <c:pt idx="52">
                  <c:v>1951</c:v>
                </c:pt>
                <c:pt idx="53">
                  <c:v>1952</c:v>
                </c:pt>
                <c:pt idx="54">
                  <c:v>1953</c:v>
                </c:pt>
                <c:pt idx="55">
                  <c:v>1954</c:v>
                </c:pt>
                <c:pt idx="56">
                  <c:v>1955</c:v>
                </c:pt>
                <c:pt idx="57">
                  <c:v>1956</c:v>
                </c:pt>
                <c:pt idx="58">
                  <c:v>1957</c:v>
                </c:pt>
                <c:pt idx="59">
                  <c:v>1958</c:v>
                </c:pt>
                <c:pt idx="60">
                  <c:v>1959</c:v>
                </c:pt>
                <c:pt idx="61">
                  <c:v>1960</c:v>
                </c:pt>
                <c:pt idx="62">
                  <c:v>1961</c:v>
                </c:pt>
                <c:pt idx="63">
                  <c:v>1962</c:v>
                </c:pt>
                <c:pt idx="64">
                  <c:v>1963</c:v>
                </c:pt>
                <c:pt idx="65">
                  <c:v>1964</c:v>
                </c:pt>
                <c:pt idx="66">
                  <c:v>1965</c:v>
                </c:pt>
                <c:pt idx="67">
                  <c:v>1966</c:v>
                </c:pt>
                <c:pt idx="68">
                  <c:v>1967</c:v>
                </c:pt>
                <c:pt idx="69">
                  <c:v>1968</c:v>
                </c:pt>
                <c:pt idx="70">
                  <c:v>1969</c:v>
                </c:pt>
                <c:pt idx="71">
                  <c:v>1970</c:v>
                </c:pt>
                <c:pt idx="72">
                  <c:v>1971</c:v>
                </c:pt>
                <c:pt idx="73">
                  <c:v>1972</c:v>
                </c:pt>
                <c:pt idx="74">
                  <c:v>1973</c:v>
                </c:pt>
                <c:pt idx="75">
                  <c:v>1974</c:v>
                </c:pt>
                <c:pt idx="76">
                  <c:v>1975</c:v>
                </c:pt>
                <c:pt idx="77">
                  <c:v>1976</c:v>
                </c:pt>
                <c:pt idx="78">
                  <c:v>1977</c:v>
                </c:pt>
                <c:pt idx="79">
                  <c:v>1978</c:v>
                </c:pt>
                <c:pt idx="80">
                  <c:v>1979</c:v>
                </c:pt>
                <c:pt idx="81">
                  <c:v>1980</c:v>
                </c:pt>
                <c:pt idx="82">
                  <c:v>1981</c:v>
                </c:pt>
                <c:pt idx="83">
                  <c:v>1982</c:v>
                </c:pt>
                <c:pt idx="84">
                  <c:v>1983</c:v>
                </c:pt>
                <c:pt idx="85">
                  <c:v>1984</c:v>
                </c:pt>
                <c:pt idx="86">
                  <c:v>1985</c:v>
                </c:pt>
                <c:pt idx="87">
                  <c:v>1986</c:v>
                </c:pt>
                <c:pt idx="88">
                  <c:v>1987</c:v>
                </c:pt>
                <c:pt idx="89">
                  <c:v>1988</c:v>
                </c:pt>
                <c:pt idx="90">
                  <c:v>1989</c:v>
                </c:pt>
                <c:pt idx="91">
                  <c:v>1990</c:v>
                </c:pt>
                <c:pt idx="92">
                  <c:v>1991</c:v>
                </c:pt>
                <c:pt idx="93">
                  <c:v>1992</c:v>
                </c:pt>
                <c:pt idx="94">
                  <c:v>1993</c:v>
                </c:pt>
                <c:pt idx="95">
                  <c:v>1994</c:v>
                </c:pt>
                <c:pt idx="96">
                  <c:v>1995</c:v>
                </c:pt>
                <c:pt idx="97">
                  <c:v>1996</c:v>
                </c:pt>
                <c:pt idx="98">
                  <c:v>1997</c:v>
                </c:pt>
                <c:pt idx="99">
                  <c:v>1998</c:v>
                </c:pt>
                <c:pt idx="100">
                  <c:v>1999</c:v>
                </c:pt>
                <c:pt idx="101">
                  <c:v>2000</c:v>
                </c:pt>
                <c:pt idx="102">
                  <c:v>2001</c:v>
                </c:pt>
                <c:pt idx="103">
                  <c:v>2002</c:v>
                </c:pt>
                <c:pt idx="104">
                  <c:v>2003</c:v>
                </c:pt>
                <c:pt idx="105">
                  <c:v>2004</c:v>
                </c:pt>
                <c:pt idx="106">
                  <c:v>2005</c:v>
                </c:pt>
                <c:pt idx="107">
                  <c:v>2006</c:v>
                </c:pt>
                <c:pt idx="108">
                  <c:v>2007</c:v>
                </c:pt>
                <c:pt idx="109">
                  <c:v>2008</c:v>
                </c:pt>
                <c:pt idx="110">
                  <c:v>2009</c:v>
                </c:pt>
                <c:pt idx="111">
                  <c:v>2010</c:v>
                </c:pt>
              </c:numCache>
            </c:numRef>
          </c:xVal>
          <c:yVal>
            <c:numRef>
              <c:f>'YrBuilt Histogram'!$T$2:$T$113</c:f>
              <c:numCache>
                <c:formatCode>_("$"* #,##0_);_("$"* \(#,##0\);_("$"* "-"??_);_(@_)</c:formatCode>
                <c:ptCount val="112"/>
                <c:pt idx="0">
                  <c:v>122000</c:v>
                </c:pt>
                <c:pt idx="1">
                  <c:v>94000</c:v>
                </c:pt>
                <c:pt idx="2">
                  <c:v>200619.75</c:v>
                </c:pt>
                <c:pt idx="3">
                  <c:v>168000</c:v>
                </c:pt>
                <c:pt idx="4">
                  <c:v>111250</c:v>
                </c:pt>
                <c:pt idx="5">
                  <c:v>142200</c:v>
                </c:pt>
                <c:pt idx="6">
                  <c:v>291250</c:v>
                </c:pt>
                <c:pt idx="7">
                  <c:v>325000</c:v>
                </c:pt>
                <c:pt idx="8">
                  <c:v>106000</c:v>
                </c:pt>
                <c:pt idx="9">
                  <c:v>112492.6</c:v>
                </c:pt>
                <c:pt idx="10">
                  <c:v>157500</c:v>
                </c:pt>
                <c:pt idx="11">
                  <c:v>163000</c:v>
                </c:pt>
                <c:pt idx="12">
                  <c:v>135000</c:v>
                </c:pt>
                <c:pt idx="13">
                  <c:v>183500</c:v>
                </c:pt>
                <c:pt idx="14">
                  <c:v>111959.05882352941</c:v>
                </c:pt>
                <c:pt idx="15">
                  <c:v>130000</c:v>
                </c:pt>
                <c:pt idx="16">
                  <c:v>119466.66666666667</c:v>
                </c:pt>
                <c:pt idx="17">
                  <c:v>90350</c:v>
                </c:pt>
                <c:pt idx="18">
                  <c:v>126055.28571428571</c:v>
                </c:pt>
                <c:pt idx="19">
                  <c:v>134387.5</c:v>
                </c:pt>
                <c:pt idx="20">
                  <c:v>139800</c:v>
                </c:pt>
                <c:pt idx="21">
                  <c:v>129500</c:v>
                </c:pt>
                <c:pt idx="22">
                  <c:v>172421.42857142858</c:v>
                </c:pt>
                <c:pt idx="23">
                  <c:v>154833.33333333334</c:v>
                </c:pt>
                <c:pt idx="24">
                  <c:v>112903.33333333333</c:v>
                </c:pt>
                <c:pt idx="25">
                  <c:v>140813.33333333334</c:v>
                </c:pt>
                <c:pt idx="26">
                  <c:v>109237.5</c:v>
                </c:pt>
                <c:pt idx="27">
                  <c:v>159428.57142857142</c:v>
                </c:pt>
                <c:pt idx="28">
                  <c:v>105985.71428571429</c:v>
                </c:pt>
                <c:pt idx="29">
                  <c:v>129190.625</c:v>
                </c:pt>
                <c:pt idx="30">
                  <c:v>124144.44444444444</c:v>
                </c:pt>
                <c:pt idx="31">
                  <c:v>82666.666666666672</c:v>
                </c:pt>
                <c:pt idx="32">
                  <c:v>135557.14285714287</c:v>
                </c:pt>
                <c:pt idx="33">
                  <c:v>153000</c:v>
                </c:pt>
                <c:pt idx="34">
                  <c:v>103588.88888888889</c:v>
                </c:pt>
                <c:pt idx="35">
                  <c:v>126650</c:v>
                </c:pt>
                <c:pt idx="36">
                  <c:v>233358.5</c:v>
                </c:pt>
                <c:pt idx="37">
                  <c:v>220766.66666666666</c:v>
                </c:pt>
                <c:pt idx="38">
                  <c:v>161083.33333333334</c:v>
                </c:pt>
                <c:pt idx="39">
                  <c:v>137888.88888888888</c:v>
                </c:pt>
                <c:pt idx="40">
                  <c:v>131974.20000000001</c:v>
                </c:pt>
                <c:pt idx="41">
                  <c:v>109137.5</c:v>
                </c:pt>
                <c:pt idx="42">
                  <c:v>150825</c:v>
                </c:pt>
                <c:pt idx="43">
                  <c:v>131994.44444444444</c:v>
                </c:pt>
                <c:pt idx="44">
                  <c:v>120900</c:v>
                </c:pt>
                <c:pt idx="45">
                  <c:v>162000</c:v>
                </c:pt>
                <c:pt idx="46">
                  <c:v>133500</c:v>
                </c:pt>
                <c:pt idx="47">
                  <c:v>122400</c:v>
                </c:pt>
                <c:pt idx="48">
                  <c:v>117200</c:v>
                </c:pt>
                <c:pt idx="49">
                  <c:v>137764.28571428571</c:v>
                </c:pt>
                <c:pt idx="50">
                  <c:v>111517.58333333333</c:v>
                </c:pt>
                <c:pt idx="51">
                  <c:v>128036.25</c:v>
                </c:pt>
                <c:pt idx="52">
                  <c:v>136600</c:v>
                </c:pt>
                <c:pt idx="53">
                  <c:v>110398.6</c:v>
                </c:pt>
                <c:pt idx="54">
                  <c:v>146333.33333333334</c:v>
                </c:pt>
                <c:pt idx="55">
                  <c:v>139650</c:v>
                </c:pt>
                <c:pt idx="56">
                  <c:v>134517.1875</c:v>
                </c:pt>
                <c:pt idx="57">
                  <c:v>135810.71428571429</c:v>
                </c:pt>
                <c:pt idx="58">
                  <c:v>149959.1</c:v>
                </c:pt>
                <c:pt idx="59">
                  <c:v>143179.16666666666</c:v>
                </c:pt>
                <c:pt idx="60">
                  <c:v>154124.30769230769</c:v>
                </c:pt>
                <c:pt idx="61">
                  <c:v>161550</c:v>
                </c:pt>
                <c:pt idx="62">
                  <c:v>139846.42857142858</c:v>
                </c:pt>
                <c:pt idx="63">
                  <c:v>145742.10526315789</c:v>
                </c:pt>
                <c:pt idx="64">
                  <c:v>143403.125</c:v>
                </c:pt>
                <c:pt idx="65">
                  <c:v>161893.33333333334</c:v>
                </c:pt>
                <c:pt idx="66">
                  <c:v>153115.95833333334</c:v>
                </c:pt>
                <c:pt idx="67">
                  <c:v>159559.44444444444</c:v>
                </c:pt>
                <c:pt idx="68">
                  <c:v>142337.5</c:v>
                </c:pt>
                <c:pt idx="69">
                  <c:v>166075</c:v>
                </c:pt>
                <c:pt idx="70">
                  <c:v>160725.64285714287</c:v>
                </c:pt>
                <c:pt idx="71">
                  <c:v>134647.91666666666</c:v>
                </c:pt>
                <c:pt idx="72">
                  <c:v>131820.45454545456</c:v>
                </c:pt>
                <c:pt idx="73">
                  <c:v>140569.5652173913</c:v>
                </c:pt>
                <c:pt idx="74">
                  <c:v>139400</c:v>
                </c:pt>
                <c:pt idx="75">
                  <c:v>183050</c:v>
                </c:pt>
                <c:pt idx="76">
                  <c:v>159268.75</c:v>
                </c:pt>
                <c:pt idx="77">
                  <c:v>163831.9696969697</c:v>
                </c:pt>
                <c:pt idx="78">
                  <c:v>166860.9375</c:v>
                </c:pt>
                <c:pt idx="79">
                  <c:v>160962.5</c:v>
                </c:pt>
                <c:pt idx="80">
                  <c:v>156396.88888888888</c:v>
                </c:pt>
                <c:pt idx="81">
                  <c:v>164800</c:v>
                </c:pt>
                <c:pt idx="82">
                  <c:v>249880</c:v>
                </c:pt>
                <c:pt idx="83">
                  <c:v>132400</c:v>
                </c:pt>
                <c:pt idx="84">
                  <c:v>181400</c:v>
                </c:pt>
                <c:pt idx="85">
                  <c:v>164111.11111111112</c:v>
                </c:pt>
                <c:pt idx="86">
                  <c:v>191400</c:v>
                </c:pt>
                <c:pt idx="87">
                  <c:v>212000</c:v>
                </c:pt>
                <c:pt idx="88">
                  <c:v>198000</c:v>
                </c:pt>
                <c:pt idx="89">
                  <c:v>204636.36363636365</c:v>
                </c:pt>
                <c:pt idx="90">
                  <c:v>279500</c:v>
                </c:pt>
                <c:pt idx="91">
                  <c:v>220881.66666666666</c:v>
                </c:pt>
                <c:pt idx="92">
                  <c:v>186140</c:v>
                </c:pt>
                <c:pt idx="93">
                  <c:v>218384.61538461538</c:v>
                </c:pt>
                <c:pt idx="94">
                  <c:v>218058.82352941178</c:v>
                </c:pt>
                <c:pt idx="95">
                  <c:v>247900</c:v>
                </c:pt>
                <c:pt idx="96">
                  <c:v>262194.44444444444</c:v>
                </c:pt>
                <c:pt idx="97">
                  <c:v>259162.66666666666</c:v>
                </c:pt>
                <c:pt idx="98">
                  <c:v>214925</c:v>
                </c:pt>
                <c:pt idx="99">
                  <c:v>220450</c:v>
                </c:pt>
                <c:pt idx="100">
                  <c:v>210614.72</c:v>
                </c:pt>
                <c:pt idx="101">
                  <c:v>210766.66666666666</c:v>
                </c:pt>
                <c:pt idx="102">
                  <c:v>242630</c:v>
                </c:pt>
                <c:pt idx="103">
                  <c:v>226869.5652173913</c:v>
                </c:pt>
                <c:pt idx="104">
                  <c:v>227408.57777777777</c:v>
                </c:pt>
                <c:pt idx="105">
                  <c:v>210347.72222222222</c:v>
                </c:pt>
                <c:pt idx="106">
                  <c:v>229680.953125</c:v>
                </c:pt>
                <c:pt idx="107">
                  <c:v>251775.44776119402</c:v>
                </c:pt>
                <c:pt idx="108">
                  <c:v>255362.73469387754</c:v>
                </c:pt>
                <c:pt idx="109">
                  <c:v>348849.13043478259</c:v>
                </c:pt>
                <c:pt idx="110">
                  <c:v>269220</c:v>
                </c:pt>
                <c:pt idx="111">
                  <c:v>394432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EBC-4B6F-9C3D-51D65CC86F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3232384"/>
        <c:axId val="843233040"/>
      </c:scatterChart>
      <c:valAx>
        <c:axId val="8432323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pPr>
            <a:endParaRPr lang="en-US"/>
          </a:p>
        </c:txPr>
        <c:crossAx val="843233040"/>
        <c:crosses val="autoZero"/>
        <c:crossBetween val="midCat"/>
      </c:valAx>
      <c:valAx>
        <c:axId val="843233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pPr>
            <a:endParaRPr lang="en-US"/>
          </a:p>
        </c:txPr>
        <c:crossAx val="8432323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>
          <a:lumMod val="50000"/>
          <a:lumOff val="5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2CF27-0B5B-48BE-81B3-8A391179BCAF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46C2F-78F8-4790-B37C-FA152CA22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10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46C2F-78F8-4790-B37C-FA152CA225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09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A84BB-AA5C-4820-A57A-280CF8E7B55C}" type="datetime1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00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0EBF-74F6-4373-BB8B-0991B2BE8BAB}" type="datetime1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4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96C84-63D7-4BAB-B822-A39B58C85A63}" type="datetime1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31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72C2-64BC-4BC0-B02E-14E19649002B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62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BF5F-FB53-4170-8C29-C4A1284D2B9D}" type="datetime1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76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E777-E7EC-4E31-8B5F-C025F8306DDE}" type="datetime1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74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E05BC-4FB4-4968-B9BC-21CC6FA8FA3F}" type="datetime1">
              <a:rPr lang="en-US" smtClean="0"/>
              <a:t>5/27/2021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36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E2D7E-F360-4FD9-B654-2D904AA54227}" type="datetime1">
              <a:rPr lang="en-US" smtClean="0"/>
              <a:t>5/27/2021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51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4EE3-1027-4F40-B856-8A7F0B2F6DB5}" type="datetime1">
              <a:rPr lang="en-US" smtClean="0"/>
              <a:t>5/27/2021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53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3643-84F5-48D8-ADD3-9F2267C9B7E3}" type="datetime1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19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1C4B5-3F68-43B3-9332-F90E5015CB96}" type="datetime1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9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A4F282F6-76EE-4252-B1EE-335C6418ACD2}" type="datetime1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11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6E0D4398-84C2-41B8-BF30-3157F7B18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01A8D9-02E2-44A8-AF6F-996197F46F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8" r="12528"/>
          <a:stretch/>
        </p:blipFill>
        <p:spPr>
          <a:xfrm>
            <a:off x="20" y="10"/>
            <a:ext cx="9137156" cy="6857989"/>
          </a:xfrm>
          <a:prstGeom prst="rect">
            <a:avLst/>
          </a:prstGeom>
        </p:spPr>
      </p:pic>
      <p:sp>
        <p:nvSpPr>
          <p:cNvPr id="41" name="Rectangle 23">
            <a:extLst>
              <a:ext uri="{FF2B5EF4-FFF2-40B4-BE49-F238E27FC236}">
                <a16:creationId xmlns:a16="http://schemas.microsoft.com/office/drawing/2014/main" id="{1E519840-CB5B-442F-AF8C-F848E7699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5558" y="-6724"/>
            <a:ext cx="4265457" cy="6868736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2240216 w 5664007"/>
              <a:gd name="connsiteY0" fmla="*/ 0 h 6857998"/>
              <a:gd name="connsiteX1" fmla="*/ 5664007 w 5664007"/>
              <a:gd name="connsiteY1" fmla="*/ 0 h 6857998"/>
              <a:gd name="connsiteX2" fmla="*/ 5664007 w 5664007"/>
              <a:gd name="connsiteY2" fmla="*/ 6857998 h 6857998"/>
              <a:gd name="connsiteX3" fmla="*/ 0 w 5664007"/>
              <a:gd name="connsiteY3" fmla="*/ 6846045 h 6857998"/>
              <a:gd name="connsiteX4" fmla="*/ 2240216 w 5664007"/>
              <a:gd name="connsiteY4" fmla="*/ 0 h 6857998"/>
              <a:gd name="connsiteX0" fmla="*/ 2170935 w 5594726"/>
              <a:gd name="connsiteY0" fmla="*/ 0 h 6865085"/>
              <a:gd name="connsiteX1" fmla="*/ 5594726 w 5594726"/>
              <a:gd name="connsiteY1" fmla="*/ 0 h 6865085"/>
              <a:gd name="connsiteX2" fmla="*/ 5594726 w 5594726"/>
              <a:gd name="connsiteY2" fmla="*/ 6857998 h 6865085"/>
              <a:gd name="connsiteX3" fmla="*/ 0 w 5594726"/>
              <a:gd name="connsiteY3" fmla="*/ 6865085 h 6865085"/>
              <a:gd name="connsiteX4" fmla="*/ 2170935 w 5594726"/>
              <a:gd name="connsiteY4" fmla="*/ 0 h 6865085"/>
              <a:gd name="connsiteX0" fmla="*/ 1747097 w 5170888"/>
              <a:gd name="connsiteY0" fmla="*/ 0 h 6865085"/>
              <a:gd name="connsiteX1" fmla="*/ 5170888 w 5170888"/>
              <a:gd name="connsiteY1" fmla="*/ 0 h 6865085"/>
              <a:gd name="connsiteX2" fmla="*/ 5170888 w 5170888"/>
              <a:gd name="connsiteY2" fmla="*/ 6857998 h 6865085"/>
              <a:gd name="connsiteX3" fmla="*/ 0 w 5170888"/>
              <a:gd name="connsiteY3" fmla="*/ 6865085 h 6865085"/>
              <a:gd name="connsiteX4" fmla="*/ 1747097 w 5170888"/>
              <a:gd name="connsiteY4" fmla="*/ 0 h 6865085"/>
              <a:gd name="connsiteX0" fmla="*/ 1404766 w 5170888"/>
              <a:gd name="connsiteY0" fmla="*/ 0 h 6865085"/>
              <a:gd name="connsiteX1" fmla="*/ 5170888 w 5170888"/>
              <a:gd name="connsiteY1" fmla="*/ 0 h 6865085"/>
              <a:gd name="connsiteX2" fmla="*/ 5170888 w 5170888"/>
              <a:gd name="connsiteY2" fmla="*/ 6857998 h 6865085"/>
              <a:gd name="connsiteX3" fmla="*/ 0 w 5170888"/>
              <a:gd name="connsiteY3" fmla="*/ 6865085 h 6865085"/>
              <a:gd name="connsiteX4" fmla="*/ 1404766 w 5170888"/>
              <a:gd name="connsiteY4" fmla="*/ 0 h 686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70888" h="6865085">
                <a:moveTo>
                  <a:pt x="1404766" y="0"/>
                </a:moveTo>
                <a:lnTo>
                  <a:pt x="5170888" y="0"/>
                </a:lnTo>
                <a:lnTo>
                  <a:pt x="5170888" y="6857998"/>
                </a:lnTo>
                <a:lnTo>
                  <a:pt x="0" y="6865085"/>
                </a:lnTo>
                <a:lnTo>
                  <a:pt x="1404766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5D88FB-7F80-485C-8C63-B2BA58979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5780" y="3021576"/>
            <a:ext cx="4267200" cy="2985247"/>
          </a:xfrm>
        </p:spPr>
        <p:txBody>
          <a:bodyPr>
            <a:normAutofit/>
          </a:bodyPr>
          <a:lstStyle/>
          <a:p>
            <a:pPr algn="r"/>
            <a:r>
              <a:rPr lang="en-US" sz="4400" b="1" dirty="0">
                <a:latin typeface="Trebuchet MS" panose="020B0603020202020204" pitchFamily="34" charset="0"/>
                <a:cs typeface="Calibri" panose="020F0502020204030204" pitchFamily="34" charset="0"/>
              </a:rPr>
              <a:t>HOME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C50DCD-3C7B-45E2-8A57-887A7D187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6760" y="5942984"/>
            <a:ext cx="4378372" cy="635772"/>
          </a:xfrm>
        </p:spPr>
        <p:txBody>
          <a:bodyPr>
            <a:normAutofit/>
          </a:bodyPr>
          <a:lstStyle/>
          <a:p>
            <a:pPr algn="r"/>
            <a:r>
              <a:rPr lang="en-US" sz="1600" dirty="0">
                <a:latin typeface="Trebuchet MS" panose="020B0603020202020204" pitchFamily="34" charset="0"/>
                <a:cs typeface="Calibri" panose="020F0502020204030204" pitchFamily="34" charset="0"/>
              </a:rPr>
              <a:t>Statistical Analysis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C7EF422-3076-48F2-A38B-7CA851778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31959" y="0"/>
            <a:ext cx="5279056" cy="77792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896548C-21A4-493D-B220-64E89F1EF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81082" y="-6724"/>
            <a:ext cx="2279175" cy="686472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1E7C3A-EF76-49E8-91C9-A129617C74AB}"/>
              </a:ext>
            </a:extLst>
          </p:cNvPr>
          <p:cNvCxnSpPr>
            <a:cxnSpLocks/>
          </p:cNvCxnSpPr>
          <p:nvPr/>
        </p:nvCxnSpPr>
        <p:spPr>
          <a:xfrm flipH="1">
            <a:off x="8420669" y="5942984"/>
            <a:ext cx="358446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F2FF9B6-C1BD-47D1-AD4D-6D5AB04BB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08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ABCB6-D471-4540-A7CC-1F61E85CE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10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5671BE-C256-4DDF-937A-6507877A2FA2}"/>
              </a:ext>
            </a:extLst>
          </p:cNvPr>
          <p:cNvSpPr txBox="1"/>
          <p:nvPr/>
        </p:nvSpPr>
        <p:spPr>
          <a:xfrm>
            <a:off x="963562" y="620590"/>
            <a:ext cx="7757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rebuchet MS" panose="020B0603020202020204" pitchFamily="34" charset="0"/>
              </a:rPr>
              <a:t>Factor 3: 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OVERALL CONDITION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15F30D41-E700-48FF-A3CA-A3A95C3C9D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744047"/>
              </p:ext>
            </p:extLst>
          </p:nvPr>
        </p:nvGraphicFramePr>
        <p:xfrm>
          <a:off x="1514167" y="1461166"/>
          <a:ext cx="9016181" cy="36772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355EDF9-4F20-4BE1-A609-B8D52D85EF11}"/>
              </a:ext>
            </a:extLst>
          </p:cNvPr>
          <p:cNvSpPr txBox="1"/>
          <p:nvPr/>
        </p:nvSpPr>
        <p:spPr>
          <a:xfrm>
            <a:off x="757084" y="5394222"/>
            <a:ext cx="893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The most Overall Condition sold is ”5” and increases the home prices by $20,000.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0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0A706E-CC7B-4D5A-8E10-88DEAB2D3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562" y="1982891"/>
            <a:ext cx="4532670" cy="103445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Overall Cond ”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5”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 and Others:</a:t>
            </a:r>
          </a:p>
          <a:p>
            <a:pPr>
              <a:spcBef>
                <a:spcPts val="0"/>
              </a:spcBef>
            </a:pP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Trebuchet MS" panose="020B0603020202020204" pitchFamily="34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603020202020204" pitchFamily="34" charset="0"/>
              </a:rPr>
              <a:t>H₀: </a:t>
            </a:r>
            <a:r>
              <a:rPr lang="el-GR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603020202020204" pitchFamily="34" charset="0"/>
              </a:rPr>
              <a:t>μ₁ - μ₂ = 0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; </a:t>
            </a:r>
            <a:r>
              <a:rPr lang="en-US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603020202020204" pitchFamily="34" charset="0"/>
              </a:rPr>
              <a:t>Hₐ: </a:t>
            </a:r>
            <a:r>
              <a:rPr lang="el-GR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603020202020204" pitchFamily="34" charset="0"/>
              </a:rPr>
              <a:t>μ₁ - μ₂ </a:t>
            </a:r>
            <a:r>
              <a:rPr lang="en-US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603020202020204" pitchFamily="34" charset="0"/>
              </a:rPr>
              <a:t>≠</a:t>
            </a:r>
            <a:r>
              <a:rPr lang="el-GR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603020202020204" pitchFamily="34" charset="0"/>
              </a:rPr>
              <a:t> 0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	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EC788-3DA0-4F21-AE56-F287A7EBE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11</a:t>
            </a:fld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A391452-F59A-4BA6-B9C4-A5B884BCF9A9}"/>
              </a:ext>
            </a:extLst>
          </p:cNvPr>
          <p:cNvSpPr/>
          <p:nvPr/>
        </p:nvSpPr>
        <p:spPr>
          <a:xfrm>
            <a:off x="963562" y="1232178"/>
            <a:ext cx="4532670" cy="723900"/>
          </a:xfrm>
          <a:prstGeom prst="round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bg2">
                  <a:lumMod val="9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rebuchet MS" panose="020B0603020202020204" pitchFamily="34" charset="0"/>
              </a:rPr>
              <a:t>Hypotheses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E113F9-92E0-4E41-A37A-5E41D9E96EA7}"/>
              </a:ext>
            </a:extLst>
          </p:cNvPr>
          <p:cNvSpPr txBox="1"/>
          <p:nvPr/>
        </p:nvSpPr>
        <p:spPr>
          <a:xfrm>
            <a:off x="963562" y="620590"/>
            <a:ext cx="7757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rebuchet MS" panose="020B0603020202020204" pitchFamily="34" charset="0"/>
              </a:rPr>
              <a:t>Factor 3: 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OVERALL CONDITION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0D552A1-DE93-43DA-B651-5EBC8ACBCFC5}"/>
              </a:ext>
            </a:extLst>
          </p:cNvPr>
          <p:cNvSpPr/>
          <p:nvPr/>
        </p:nvSpPr>
        <p:spPr>
          <a:xfrm>
            <a:off x="963562" y="3017346"/>
            <a:ext cx="4532670" cy="723900"/>
          </a:xfrm>
          <a:prstGeom prst="round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bg2">
                  <a:lumMod val="9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rebuchet MS" panose="020B0603020202020204" pitchFamily="34" charset="0"/>
              </a:rPr>
              <a:t>Results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5DEABE-A17F-40ED-B06E-1C54F296714F}"/>
              </a:ext>
            </a:extLst>
          </p:cNvPr>
          <p:cNvSpPr txBox="1"/>
          <p:nvPr/>
        </p:nvSpPr>
        <p:spPr>
          <a:xfrm>
            <a:off x="963562" y="3760038"/>
            <a:ext cx="453267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 = 3.39512E-38</a:t>
            </a:r>
            <a:r>
              <a:rPr lang="en-US" b="1" dirty="0">
                <a:latin typeface="Trebuchet MS" panose="020B0603020202020204" pitchFamily="34" charset="0"/>
              </a:rPr>
              <a:t> </a:t>
            </a:r>
          </a:p>
          <a:p>
            <a:endParaRPr lang="en-US" dirty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The </a:t>
            </a:r>
            <a:r>
              <a:rPr lang="en-US" b="1" dirty="0">
                <a:latin typeface="Trebuchet MS" panose="020B0603020202020204" pitchFamily="34" charset="0"/>
              </a:rPr>
              <a:t>difference is significant </a:t>
            </a:r>
            <a:r>
              <a:rPr lang="en-US" dirty="0">
                <a:latin typeface="Trebuchet MS" panose="020B0603020202020204" pitchFamily="34" charset="0"/>
              </a:rPr>
              <a:t>at p &lt; .05. With 95% confidence, the difference is between </a:t>
            </a:r>
            <a:r>
              <a:rPr lang="en-US" b="1" dirty="0">
                <a:latin typeface="Trebuchet MS" panose="020B0603020202020204" pitchFamily="34" charset="0"/>
              </a:rPr>
              <a:t>$43,295 </a:t>
            </a:r>
            <a:r>
              <a:rPr lang="en-US" dirty="0">
                <a:latin typeface="Trebuchet MS" panose="020B0603020202020204" pitchFamily="34" charset="0"/>
              </a:rPr>
              <a:t>and </a:t>
            </a:r>
            <a:r>
              <a:rPr lang="en-US" b="1" dirty="0">
                <a:latin typeface="Trebuchet MS" panose="020B0603020202020204" pitchFamily="34" charset="0"/>
              </a:rPr>
              <a:t>$58,268</a:t>
            </a:r>
            <a:r>
              <a:rPr lang="en-US" dirty="0">
                <a:latin typeface="Trebuchet MS" panose="020B0603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rebuchet MS" panose="020B0603020202020204" pitchFamily="34" charset="0"/>
              </a:rPr>
              <a:t>Cohen's D is .69</a:t>
            </a:r>
            <a:r>
              <a:rPr lang="en-US" dirty="0">
                <a:latin typeface="Trebuchet MS" panose="020B0603020202020204" pitchFamily="34" charset="0"/>
              </a:rPr>
              <a:t>, indicating a </a:t>
            </a:r>
            <a:r>
              <a:rPr lang="en-US" b="1" dirty="0">
                <a:latin typeface="Trebuchet MS" panose="020B0603020202020204" pitchFamily="34" charset="0"/>
              </a:rPr>
              <a:t>large effect size</a:t>
            </a:r>
            <a:r>
              <a:rPr lang="en-US" dirty="0">
                <a:latin typeface="Trebuchet MS" panose="020B0603020202020204" pitchFamily="34" charset="0"/>
              </a:rPr>
              <a:t>.</a:t>
            </a:r>
          </a:p>
          <a:p>
            <a:r>
              <a:rPr lang="en-US" sz="2000" dirty="0">
                <a:latin typeface="Trebuchet MS" panose="020B0603020202020204" pitchFamily="34" charset="0"/>
              </a:rPr>
              <a:t>			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F72240F-D8BB-4232-A9A0-7B51E1923E70}"/>
              </a:ext>
            </a:extLst>
          </p:cNvPr>
          <p:cNvSpPr/>
          <p:nvPr/>
        </p:nvSpPr>
        <p:spPr>
          <a:xfrm>
            <a:off x="963562" y="1224157"/>
            <a:ext cx="4532670" cy="723900"/>
          </a:xfrm>
          <a:prstGeom prst="roundRect">
            <a:avLst/>
          </a:prstGeom>
          <a:gradFill>
            <a:gsLst>
              <a:gs pos="0">
                <a:srgbClr val="587525"/>
              </a:gs>
              <a:gs pos="100000">
                <a:srgbClr val="92D050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rebuchet MS" panose="020B0603020202020204" pitchFamily="34" charset="0"/>
              </a:rPr>
              <a:t>Hypothesis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7CD82FE-30D9-448C-BE23-3CD5B2163EE2}"/>
              </a:ext>
            </a:extLst>
          </p:cNvPr>
          <p:cNvSpPr/>
          <p:nvPr/>
        </p:nvSpPr>
        <p:spPr>
          <a:xfrm>
            <a:off x="963562" y="3009325"/>
            <a:ext cx="4532670" cy="723900"/>
          </a:xfrm>
          <a:prstGeom prst="roundRect">
            <a:avLst/>
          </a:prstGeom>
          <a:gradFill>
            <a:gsLst>
              <a:gs pos="0">
                <a:srgbClr val="587525"/>
              </a:gs>
              <a:gs pos="100000">
                <a:srgbClr val="92D050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rebuchet MS" panose="020B0603020202020204" pitchFamily="34" charset="0"/>
              </a:rPr>
              <a:t>Results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4C783774-ED91-4E6B-BDAC-7595FB2112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2735939"/>
              </p:ext>
            </p:extLst>
          </p:nvPr>
        </p:nvGraphicFramePr>
        <p:xfrm>
          <a:off x="6091291" y="1946900"/>
          <a:ext cx="4916126" cy="36574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40234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EAEE7-C31B-41B9-8780-BAFEC419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12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4ACDC8-5712-46DE-B581-D1DEE49C7A0B}"/>
              </a:ext>
            </a:extLst>
          </p:cNvPr>
          <p:cNvSpPr txBox="1"/>
          <p:nvPr/>
        </p:nvSpPr>
        <p:spPr>
          <a:xfrm>
            <a:off x="963562" y="620590"/>
            <a:ext cx="7757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rebuchet MS" panose="020B0603020202020204" pitchFamily="34" charset="0"/>
              </a:rPr>
              <a:t>Factor 4: 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FOUNDATION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166D4321-C16F-4960-9721-2489787D1F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8890893"/>
              </p:ext>
            </p:extLst>
          </p:nvPr>
        </p:nvGraphicFramePr>
        <p:xfrm>
          <a:off x="1838632" y="1461162"/>
          <a:ext cx="8534400" cy="3677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EBBA641-5690-4FAB-933B-F0F042699111}"/>
              </a:ext>
            </a:extLst>
          </p:cNvPr>
          <p:cNvSpPr txBox="1"/>
          <p:nvPr/>
        </p:nvSpPr>
        <p:spPr>
          <a:xfrm>
            <a:off x="757084" y="5394222"/>
            <a:ext cx="10441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Concrete is a very popular material used for sold homes, and plain concrete foundation increases the home prices by $45,000.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390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0A706E-CC7B-4D5A-8E10-88DEAB2D3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562" y="1982891"/>
            <a:ext cx="4532670" cy="103445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Foundation ”</a:t>
            </a:r>
            <a:r>
              <a:rPr 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Pconc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”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 and Others:</a:t>
            </a:r>
          </a:p>
          <a:p>
            <a:pPr>
              <a:spcBef>
                <a:spcPts val="0"/>
              </a:spcBef>
            </a:pP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Trebuchet MS" panose="020B0603020202020204" pitchFamily="34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603020202020204" pitchFamily="34" charset="0"/>
              </a:rPr>
              <a:t>H₀: </a:t>
            </a:r>
            <a:r>
              <a:rPr lang="el-GR" sz="18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603020202020204" pitchFamily="34" charset="0"/>
              </a:rPr>
              <a:t>μ₁ - μ₂ = 0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; </a:t>
            </a:r>
            <a:r>
              <a:rPr lang="en-US" sz="18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603020202020204" pitchFamily="34" charset="0"/>
              </a:rPr>
              <a:t>Hₐ: </a:t>
            </a:r>
            <a:r>
              <a:rPr lang="el-GR" sz="18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603020202020204" pitchFamily="34" charset="0"/>
              </a:rPr>
              <a:t>μ₁ - μ₂ </a:t>
            </a:r>
            <a:r>
              <a:rPr lang="en-US" sz="18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603020202020204" pitchFamily="34" charset="0"/>
              </a:rPr>
              <a:t>≠</a:t>
            </a:r>
            <a:r>
              <a:rPr lang="el-GR" sz="18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603020202020204" pitchFamily="34" charset="0"/>
              </a:rPr>
              <a:t> 0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	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EC788-3DA0-4F21-AE56-F287A7EBE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13</a:t>
            </a:fld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A391452-F59A-4BA6-B9C4-A5B884BCF9A9}"/>
              </a:ext>
            </a:extLst>
          </p:cNvPr>
          <p:cNvSpPr/>
          <p:nvPr/>
        </p:nvSpPr>
        <p:spPr>
          <a:xfrm>
            <a:off x="963562" y="1232178"/>
            <a:ext cx="4532670" cy="723900"/>
          </a:xfrm>
          <a:prstGeom prst="round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bg2">
                  <a:lumMod val="9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rebuchet MS" panose="020B0603020202020204" pitchFamily="34" charset="0"/>
              </a:rPr>
              <a:t>Hypotheses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E113F9-92E0-4E41-A37A-5E41D9E96EA7}"/>
              </a:ext>
            </a:extLst>
          </p:cNvPr>
          <p:cNvSpPr txBox="1"/>
          <p:nvPr/>
        </p:nvSpPr>
        <p:spPr>
          <a:xfrm>
            <a:off x="963562" y="620590"/>
            <a:ext cx="7757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rebuchet MS" panose="020B0603020202020204" pitchFamily="34" charset="0"/>
              </a:rPr>
              <a:t>Factor 4: 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FOUNDATION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0D552A1-DE93-43DA-B651-5EBC8ACBCFC5}"/>
              </a:ext>
            </a:extLst>
          </p:cNvPr>
          <p:cNvSpPr/>
          <p:nvPr/>
        </p:nvSpPr>
        <p:spPr>
          <a:xfrm>
            <a:off x="963562" y="3017346"/>
            <a:ext cx="4532670" cy="723900"/>
          </a:xfrm>
          <a:prstGeom prst="round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bg2">
                  <a:lumMod val="9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rebuchet MS" panose="020B0603020202020204" pitchFamily="34" charset="0"/>
              </a:rPr>
              <a:t>Results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5DEABE-A17F-40ED-B06E-1C54F296714F}"/>
              </a:ext>
            </a:extLst>
          </p:cNvPr>
          <p:cNvSpPr txBox="1"/>
          <p:nvPr/>
        </p:nvSpPr>
        <p:spPr>
          <a:xfrm>
            <a:off x="963562" y="3760038"/>
            <a:ext cx="46604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rebuchet MS" panose="020B0603020202020204" pitchFamily="34" charset="0"/>
              </a:rPr>
              <a:t>p =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2.74971E-79</a:t>
            </a:r>
            <a:r>
              <a:rPr lang="en-US" b="1" dirty="0">
                <a:latin typeface="Trebuchet MS" panose="020B0603020202020204" pitchFamily="34" charset="0"/>
              </a:rPr>
              <a:t> </a:t>
            </a:r>
          </a:p>
          <a:p>
            <a:endParaRPr lang="en-US" dirty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The </a:t>
            </a:r>
            <a:r>
              <a:rPr lang="en-US" b="1" dirty="0">
                <a:latin typeface="Trebuchet MS" panose="020B0603020202020204" pitchFamily="34" charset="0"/>
              </a:rPr>
              <a:t>difference is significant </a:t>
            </a:r>
            <a:r>
              <a:rPr lang="en-US" dirty="0">
                <a:latin typeface="Trebuchet MS" panose="020B0603020202020204" pitchFamily="34" charset="0"/>
              </a:rPr>
              <a:t>at p &lt; .05. With 95% confidence, the difference is between </a:t>
            </a:r>
            <a:r>
              <a:rPr lang="en-US" b="1" dirty="0">
                <a:latin typeface="Trebuchet MS" panose="020B0603020202020204" pitchFamily="34" charset="0"/>
              </a:rPr>
              <a:t>$72,029 </a:t>
            </a:r>
            <a:r>
              <a:rPr lang="en-US" dirty="0">
                <a:latin typeface="Trebuchet MS" panose="020B0603020202020204" pitchFamily="34" charset="0"/>
              </a:rPr>
              <a:t>and </a:t>
            </a:r>
            <a:r>
              <a:rPr lang="en-US" b="1" dirty="0">
                <a:latin typeface="Trebuchet MS" panose="020B0603020202020204" pitchFamily="34" charset="0"/>
              </a:rPr>
              <a:t>$87,113.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rebuchet MS" panose="020B0603020202020204" pitchFamily="34" charset="0"/>
              </a:rPr>
              <a:t>Cohen's D</a:t>
            </a:r>
            <a:r>
              <a:rPr lang="en-US" dirty="0">
                <a:latin typeface="Trebuchet MS" panose="020B0603020202020204" pitchFamily="34" charset="0"/>
              </a:rPr>
              <a:t> is </a:t>
            </a:r>
            <a:r>
              <a:rPr lang="en-US" b="1" dirty="0">
                <a:latin typeface="Trebuchet MS" panose="020B0603020202020204" pitchFamily="34" charset="0"/>
              </a:rPr>
              <a:t>1.12</a:t>
            </a:r>
            <a:r>
              <a:rPr lang="en-US" dirty="0">
                <a:latin typeface="Trebuchet MS" panose="020B0603020202020204" pitchFamily="34" charset="0"/>
              </a:rPr>
              <a:t>, indicating a </a:t>
            </a:r>
            <a:r>
              <a:rPr lang="en-US" b="1" dirty="0">
                <a:latin typeface="Trebuchet MS" panose="020B0603020202020204" pitchFamily="34" charset="0"/>
              </a:rPr>
              <a:t>large effect size</a:t>
            </a:r>
            <a:r>
              <a:rPr lang="en-US" dirty="0">
                <a:latin typeface="Trebuchet MS" panose="020B0603020202020204" pitchFamily="34" charset="0"/>
              </a:rPr>
              <a:t>.</a:t>
            </a:r>
          </a:p>
          <a:p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262FAC0-1564-4D99-89FE-CB3298C82BB5}"/>
              </a:ext>
            </a:extLst>
          </p:cNvPr>
          <p:cNvSpPr/>
          <p:nvPr/>
        </p:nvSpPr>
        <p:spPr>
          <a:xfrm>
            <a:off x="963562" y="1224157"/>
            <a:ext cx="4532670" cy="723900"/>
          </a:xfrm>
          <a:prstGeom prst="roundRect">
            <a:avLst/>
          </a:prstGeom>
          <a:gradFill>
            <a:gsLst>
              <a:gs pos="0">
                <a:srgbClr val="587525"/>
              </a:gs>
              <a:gs pos="100000">
                <a:srgbClr val="92D050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rebuchet MS" panose="020B0603020202020204" pitchFamily="34" charset="0"/>
              </a:rPr>
              <a:t>Hypothesis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FF5E153-D1D0-4521-A9D8-78EEE7A6218F}"/>
              </a:ext>
            </a:extLst>
          </p:cNvPr>
          <p:cNvSpPr/>
          <p:nvPr/>
        </p:nvSpPr>
        <p:spPr>
          <a:xfrm>
            <a:off x="963562" y="3009325"/>
            <a:ext cx="4532670" cy="723900"/>
          </a:xfrm>
          <a:prstGeom prst="roundRect">
            <a:avLst/>
          </a:prstGeom>
          <a:gradFill>
            <a:gsLst>
              <a:gs pos="0">
                <a:srgbClr val="587525"/>
              </a:gs>
              <a:gs pos="100000">
                <a:srgbClr val="92D050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rebuchet MS" panose="020B0603020202020204" pitchFamily="34" charset="0"/>
              </a:rPr>
              <a:t>Results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903E2346-1111-4F28-A611-3AA27B144D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575291"/>
              </p:ext>
            </p:extLst>
          </p:nvPr>
        </p:nvGraphicFramePr>
        <p:xfrm>
          <a:off x="6096000" y="1948057"/>
          <a:ext cx="4916125" cy="3626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81221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B8752-CFFF-47C3-B459-5120E8484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14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7F9FEB-F2E7-47F8-B7FB-226C9AE93B5F}"/>
              </a:ext>
            </a:extLst>
          </p:cNvPr>
          <p:cNvSpPr txBox="1"/>
          <p:nvPr/>
        </p:nvSpPr>
        <p:spPr>
          <a:xfrm>
            <a:off x="963562" y="620590"/>
            <a:ext cx="7757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rebuchet MS" panose="020B0603020202020204" pitchFamily="34" charset="0"/>
              </a:rPr>
              <a:t>Factor 5: 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YEAR BUILT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497BAAA8-C2E3-4438-9F2D-848F315B35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3298616"/>
              </p:ext>
            </p:extLst>
          </p:nvPr>
        </p:nvGraphicFramePr>
        <p:xfrm>
          <a:off x="1897626" y="1461175"/>
          <a:ext cx="8566933" cy="3677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9E00DC3-A3BA-4A9F-BEEA-CF17DDEFDB1E}"/>
              </a:ext>
            </a:extLst>
          </p:cNvPr>
          <p:cNvSpPr txBox="1"/>
          <p:nvPr/>
        </p:nvSpPr>
        <p:spPr>
          <a:xfrm>
            <a:off x="757084" y="5394222"/>
            <a:ext cx="7103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Year built of 2006 increases the home prices by almost $80,000.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298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0A706E-CC7B-4D5A-8E10-88DEAB2D3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562" y="1982891"/>
            <a:ext cx="4532670" cy="103445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YearBuilt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 ”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2006”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 and Others:</a:t>
            </a:r>
          </a:p>
          <a:p>
            <a:pPr>
              <a:spcBef>
                <a:spcPts val="0"/>
              </a:spcBef>
            </a:pP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Trebuchet MS" panose="020B0603020202020204" pitchFamily="34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603020202020204" pitchFamily="34" charset="0"/>
              </a:rPr>
              <a:t>H₀: </a:t>
            </a:r>
            <a:r>
              <a:rPr lang="el-GR" sz="18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603020202020204" pitchFamily="34" charset="0"/>
              </a:rPr>
              <a:t>μ₁ - μ₂ = 0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; </a:t>
            </a:r>
            <a:r>
              <a:rPr lang="en-US" sz="18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603020202020204" pitchFamily="34" charset="0"/>
              </a:rPr>
              <a:t>Hₐ: </a:t>
            </a:r>
            <a:r>
              <a:rPr lang="el-GR" sz="18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603020202020204" pitchFamily="34" charset="0"/>
              </a:rPr>
              <a:t>μ₁ - μ₂ </a:t>
            </a:r>
            <a:r>
              <a:rPr lang="en-US" sz="18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603020202020204" pitchFamily="34" charset="0"/>
              </a:rPr>
              <a:t>≠</a:t>
            </a:r>
            <a:r>
              <a:rPr lang="el-GR" sz="18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603020202020204" pitchFamily="34" charset="0"/>
              </a:rPr>
              <a:t> 0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	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EC788-3DA0-4F21-AE56-F287A7EBE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15</a:t>
            </a:fld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A391452-F59A-4BA6-B9C4-A5B884BCF9A9}"/>
              </a:ext>
            </a:extLst>
          </p:cNvPr>
          <p:cNvSpPr/>
          <p:nvPr/>
        </p:nvSpPr>
        <p:spPr>
          <a:xfrm>
            <a:off x="963562" y="1232178"/>
            <a:ext cx="4532670" cy="723900"/>
          </a:xfrm>
          <a:prstGeom prst="round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bg2">
                  <a:lumMod val="9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rebuchet MS" panose="020B0603020202020204" pitchFamily="34" charset="0"/>
              </a:rPr>
              <a:t>Hypotheses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E113F9-92E0-4E41-A37A-5E41D9E96EA7}"/>
              </a:ext>
            </a:extLst>
          </p:cNvPr>
          <p:cNvSpPr txBox="1"/>
          <p:nvPr/>
        </p:nvSpPr>
        <p:spPr>
          <a:xfrm>
            <a:off x="963562" y="620590"/>
            <a:ext cx="7757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rebuchet MS" panose="020B0603020202020204" pitchFamily="34" charset="0"/>
              </a:rPr>
              <a:t>Factor 5: 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YEAR BUILT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0D552A1-DE93-43DA-B651-5EBC8ACBCFC5}"/>
              </a:ext>
            </a:extLst>
          </p:cNvPr>
          <p:cNvSpPr/>
          <p:nvPr/>
        </p:nvSpPr>
        <p:spPr>
          <a:xfrm>
            <a:off x="963562" y="3017346"/>
            <a:ext cx="4532670" cy="723900"/>
          </a:xfrm>
          <a:prstGeom prst="round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bg2">
                  <a:lumMod val="9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rebuchet MS" panose="020B0603020202020204" pitchFamily="34" charset="0"/>
              </a:rPr>
              <a:t>Results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5DEABE-A17F-40ED-B06E-1C54F296714F}"/>
              </a:ext>
            </a:extLst>
          </p:cNvPr>
          <p:cNvSpPr txBox="1"/>
          <p:nvPr/>
        </p:nvSpPr>
        <p:spPr>
          <a:xfrm>
            <a:off x="963562" y="3760038"/>
            <a:ext cx="46801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rebuchet MS" panose="020B0603020202020204" pitchFamily="34" charset="0"/>
              </a:rPr>
              <a:t>p =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2.17264E-10</a:t>
            </a:r>
            <a:r>
              <a:rPr lang="en-US" b="1" dirty="0">
                <a:latin typeface="Trebuchet MS" panose="020B0603020202020204" pitchFamily="34" charset="0"/>
              </a:rPr>
              <a:t> </a:t>
            </a:r>
          </a:p>
          <a:p>
            <a:endParaRPr lang="en-US" dirty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The </a:t>
            </a:r>
            <a:r>
              <a:rPr lang="en-US" b="1" dirty="0">
                <a:latin typeface="Trebuchet MS" panose="020B0603020202020204" pitchFamily="34" charset="0"/>
              </a:rPr>
              <a:t>difference is significant </a:t>
            </a:r>
            <a:r>
              <a:rPr lang="en-US" dirty="0">
                <a:latin typeface="Trebuchet MS" panose="020B0603020202020204" pitchFamily="34" charset="0"/>
              </a:rPr>
              <a:t>at p &lt; .05. With 95% confidence, the difference is between </a:t>
            </a:r>
            <a:r>
              <a:rPr lang="en-US" b="1" dirty="0">
                <a:latin typeface="Trebuchet MS" panose="020B0603020202020204" pitchFamily="34" charset="0"/>
              </a:rPr>
              <a:t>$54,208 </a:t>
            </a:r>
            <a:r>
              <a:rPr lang="en-US" dirty="0">
                <a:latin typeface="Trebuchet MS" panose="020B0603020202020204" pitchFamily="34" charset="0"/>
              </a:rPr>
              <a:t>and </a:t>
            </a:r>
            <a:r>
              <a:rPr lang="en-US" b="1" dirty="0">
                <a:latin typeface="Trebuchet MS" panose="020B0603020202020204" pitchFamily="34" charset="0"/>
              </a:rPr>
              <a:t>$94,317</a:t>
            </a:r>
            <a:r>
              <a:rPr lang="en-US" dirty="0">
                <a:latin typeface="Trebuchet MS" panose="020B0603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Cohen's D is </a:t>
            </a:r>
            <a:r>
              <a:rPr lang="en-US" b="1" dirty="0">
                <a:latin typeface="Trebuchet MS" panose="020B0603020202020204" pitchFamily="34" charset="0"/>
              </a:rPr>
              <a:t>.94</a:t>
            </a:r>
            <a:r>
              <a:rPr lang="en-US" dirty="0">
                <a:latin typeface="Trebuchet MS" panose="020B0603020202020204" pitchFamily="34" charset="0"/>
              </a:rPr>
              <a:t>, which indicates a </a:t>
            </a:r>
            <a:r>
              <a:rPr lang="en-US" b="1" dirty="0">
                <a:latin typeface="Trebuchet MS" panose="020B0603020202020204" pitchFamily="34" charset="0"/>
              </a:rPr>
              <a:t>large effect size</a:t>
            </a:r>
            <a:r>
              <a:rPr lang="en-US" dirty="0">
                <a:latin typeface="Trebuchet MS" panose="020B0603020202020204" pitchFamily="34" charset="0"/>
              </a:rPr>
              <a:t>.</a:t>
            </a:r>
          </a:p>
          <a:p>
            <a:r>
              <a:rPr lang="en-US" dirty="0"/>
              <a:t>				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0B7026E-E39A-4882-8476-EEF518E2A345}"/>
              </a:ext>
            </a:extLst>
          </p:cNvPr>
          <p:cNvSpPr/>
          <p:nvPr/>
        </p:nvSpPr>
        <p:spPr>
          <a:xfrm>
            <a:off x="963562" y="1224157"/>
            <a:ext cx="4532670" cy="723900"/>
          </a:xfrm>
          <a:prstGeom prst="roundRect">
            <a:avLst/>
          </a:prstGeom>
          <a:gradFill>
            <a:gsLst>
              <a:gs pos="0">
                <a:srgbClr val="587525"/>
              </a:gs>
              <a:gs pos="100000">
                <a:srgbClr val="92D050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rebuchet MS" panose="020B0603020202020204" pitchFamily="34" charset="0"/>
              </a:rPr>
              <a:t>Hypothesis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BCA7847-1B17-4048-9146-2982EFB76B2D}"/>
              </a:ext>
            </a:extLst>
          </p:cNvPr>
          <p:cNvSpPr/>
          <p:nvPr/>
        </p:nvSpPr>
        <p:spPr>
          <a:xfrm>
            <a:off x="963562" y="3009325"/>
            <a:ext cx="4532670" cy="723900"/>
          </a:xfrm>
          <a:prstGeom prst="roundRect">
            <a:avLst/>
          </a:prstGeom>
          <a:gradFill>
            <a:gsLst>
              <a:gs pos="0">
                <a:srgbClr val="587525"/>
              </a:gs>
              <a:gs pos="100000">
                <a:srgbClr val="92D050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rebuchet MS" panose="020B0603020202020204" pitchFamily="34" charset="0"/>
              </a:rPr>
              <a:t>Results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A2662E4B-E0C8-46A7-A1D1-1F711ABE50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128161"/>
              </p:ext>
            </p:extLst>
          </p:nvPr>
        </p:nvGraphicFramePr>
        <p:xfrm>
          <a:off x="6027174" y="1925424"/>
          <a:ext cx="4916125" cy="35019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16626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0675F-1E36-4A53-96D5-C4007A9DC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8D22B70-17BB-4389-B028-E89EB20296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4994099"/>
              </p:ext>
            </p:extLst>
          </p:nvPr>
        </p:nvGraphicFramePr>
        <p:xfrm>
          <a:off x="834013" y="1165609"/>
          <a:ext cx="10500528" cy="49839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743EF1B-778A-4CCA-9D83-299B2FB53F02}"/>
              </a:ext>
            </a:extLst>
          </p:cNvPr>
          <p:cNvSpPr txBox="1"/>
          <p:nvPr/>
        </p:nvSpPr>
        <p:spPr>
          <a:xfrm>
            <a:off x="963562" y="620590"/>
            <a:ext cx="7757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Results: </a:t>
            </a:r>
            <a:r>
              <a:rPr lang="en-US" sz="3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AVERAGE PRICES BY FACTORS</a:t>
            </a:r>
          </a:p>
        </p:txBody>
      </p:sp>
    </p:spTree>
    <p:extLst>
      <p:ext uri="{BB962C8B-B14F-4D97-AF65-F5344CB8AC3E}">
        <p14:creationId xmlns:p14="http://schemas.microsoft.com/office/powerpoint/2010/main" val="425991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1D8699-067D-4768-9F87-3E302B379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4358640" cy="5334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A364443-B44B-44C9-B8C4-AED23CB6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-10633"/>
            <a:ext cx="1398104" cy="4450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3087726-EFA7-48B6-8527-80902BB55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282519" y="-10633"/>
            <a:ext cx="1909481" cy="505477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84CA14D-52DC-4F3C-A1CE-235B99A17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02400" y="0"/>
            <a:ext cx="5689600" cy="163342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5718313"/>
            <a:ext cx="5357757" cy="115032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2922F-DCF6-4086-A999-DC982A013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12CC964-A50B-4C29-B4E4-2C30BB34CCF3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5950BAB-F521-4A52-A263-D10578977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779565" y="6033977"/>
            <a:ext cx="3412435" cy="83465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6B47617-656E-4B6B-A5DB-1FCC43BB9819}"/>
              </a:ext>
            </a:extLst>
          </p:cNvPr>
          <p:cNvSpPr txBox="1"/>
          <p:nvPr/>
        </p:nvSpPr>
        <p:spPr>
          <a:xfrm>
            <a:off x="1262434" y="597070"/>
            <a:ext cx="7757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rgbClr val="619428"/>
                </a:solidFill>
                <a:latin typeface="Trebuchet MS" panose="020B0603020202020204" pitchFamily="34" charset="0"/>
              </a:rPr>
              <a:t>RECOMMENDATIONS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5449AF-9EFD-4024-A818-0AA2C531CFB8}"/>
              </a:ext>
            </a:extLst>
          </p:cNvPr>
          <p:cNvSpPr txBox="1"/>
          <p:nvPr/>
        </p:nvSpPr>
        <p:spPr>
          <a:xfrm>
            <a:off x="1196522" y="1456963"/>
            <a:ext cx="928757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rebuchet MS" panose="020B0603020202020204" pitchFamily="34" charset="0"/>
              </a:rPr>
              <a:t>I identified 3 factors out of 5 that can really raise the average prices of home prices:</a:t>
            </a:r>
          </a:p>
          <a:p>
            <a:endParaRPr lang="en-US" sz="2000" dirty="0">
              <a:latin typeface="Trebuchet MS" panose="020B0603020202020204" pitchFamily="34" charset="0"/>
            </a:endParaRPr>
          </a:p>
          <a:p>
            <a:r>
              <a:rPr lang="en-US" sz="2000" b="1" dirty="0">
                <a:latin typeface="Trebuchet MS" panose="020B0603020202020204" pitchFamily="34" charset="0"/>
              </a:rPr>
              <a:t>               1. Foundation</a:t>
            </a:r>
          </a:p>
          <a:p>
            <a:r>
              <a:rPr lang="en-US" sz="2000" b="1" dirty="0">
                <a:latin typeface="Trebuchet MS" panose="020B0603020202020204" pitchFamily="34" charset="0"/>
              </a:rPr>
              <a:t>               2. Year Built</a:t>
            </a:r>
          </a:p>
          <a:p>
            <a:r>
              <a:rPr lang="en-US" sz="2000" b="1" dirty="0">
                <a:latin typeface="Trebuchet MS" panose="020B0603020202020204" pitchFamily="34" charset="0"/>
              </a:rPr>
              <a:t>               3. Overall Condition</a:t>
            </a:r>
          </a:p>
          <a:p>
            <a:r>
              <a:rPr lang="en-US" sz="2000" dirty="0">
                <a:latin typeface="Trebuchet MS" panose="020B0603020202020204" pitchFamily="34" charset="0"/>
              </a:rPr>
              <a:t>               4. Garage Cars</a:t>
            </a:r>
          </a:p>
          <a:p>
            <a:r>
              <a:rPr lang="en-US" sz="2000" dirty="0">
                <a:latin typeface="Trebuchet MS" panose="020B0603020202020204" pitchFamily="34" charset="0"/>
              </a:rPr>
              <a:t>               5. House Style.</a:t>
            </a:r>
            <a:endParaRPr lang="en-US" sz="2000" b="1" dirty="0">
              <a:latin typeface="Trebuchet MS" panose="020B0603020202020204" pitchFamily="34" charset="0"/>
            </a:endParaRPr>
          </a:p>
          <a:p>
            <a:endParaRPr lang="en-US" sz="2000" dirty="0">
              <a:latin typeface="Trebuchet MS" panose="020B0603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rebuchet MS" panose="020B0603020202020204" pitchFamily="34" charset="0"/>
              </a:rPr>
              <a:t>My recommendation for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the allocation of dollars earmarked for investment into mortgage-backed securities is to use any of these driving factors in order of significance from the conducted analysis or combine all of them.</a:t>
            </a:r>
            <a:endParaRPr lang="en-US" sz="2000" dirty="0">
              <a:latin typeface="Trebuchet MS" panose="020B0603020202020204" pitchFamily="34" charset="0"/>
            </a:endParaRPr>
          </a:p>
          <a:p>
            <a:endParaRPr lang="en-US" sz="20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407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0675F-1E36-4A53-96D5-C4007A9DC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43EF1B-778A-4CCA-9D83-299B2FB53F02}"/>
              </a:ext>
            </a:extLst>
          </p:cNvPr>
          <p:cNvSpPr txBox="1"/>
          <p:nvPr/>
        </p:nvSpPr>
        <p:spPr>
          <a:xfrm>
            <a:off x="963562" y="620590"/>
            <a:ext cx="9684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Results: </a:t>
            </a:r>
            <a:r>
              <a:rPr lang="en-US" sz="3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AVERAGE PRICES BY MULTIPLE FACTORS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E5F4422-1238-4852-B40A-82A4825A3D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5729627"/>
              </p:ext>
            </p:extLst>
          </p:nvPr>
        </p:nvGraphicFramePr>
        <p:xfrm>
          <a:off x="604683" y="422031"/>
          <a:ext cx="10402529" cy="8742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88921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7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9">
            <a:extLst>
              <a:ext uri="{FF2B5EF4-FFF2-40B4-BE49-F238E27FC236}">
                <a16:creationId xmlns:a16="http://schemas.microsoft.com/office/drawing/2014/main" id="{B13969F2-ED52-4E5C-B3FC-01E01B8B9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63FAD3-D7AB-4536-BE0A-6376E3EFF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565" y="2018317"/>
            <a:ext cx="7570047" cy="1738421"/>
          </a:xfrm>
        </p:spPr>
        <p:txBody>
          <a:bodyPr>
            <a:normAutofit/>
          </a:bodyPr>
          <a:lstStyle/>
          <a:p>
            <a:r>
              <a:rPr lang="en-US" sz="4000" b="1" i="0" cap="none" dirty="0">
                <a:latin typeface="Trebuchet MS" panose="020B0603020202020204" pitchFamily="34" charset="0"/>
                <a:cs typeface="Calibri" panose="020F0502020204030204" pitchFamily="34" charset="0"/>
              </a:rPr>
              <a:t>Thank you for your attention!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7510E-ED13-484D-9C29-850FC7F2A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139" y="5774402"/>
            <a:ext cx="6571807" cy="4118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i="1" dirty="0">
                <a:latin typeface="Trebuchet MS" panose="020B0603020202020204" pitchFamily="34" charset="0"/>
                <a:cs typeface="Calibri" panose="020F0502020204030204" pitchFamily="34" charset="0"/>
              </a:rPr>
              <a:t>Andreea Ioana Mihai – Data Analytics Flex – </a:t>
            </a:r>
            <a:r>
              <a:rPr lang="en-US" sz="1600" b="1" i="1" dirty="0" err="1">
                <a:latin typeface="Trebuchet MS" panose="020B0603020202020204" pitchFamily="34" charset="0"/>
                <a:cs typeface="Calibri" panose="020F0502020204030204" pitchFamily="34" charset="0"/>
              </a:rPr>
              <a:t>Thinkful</a:t>
            </a:r>
            <a:endParaRPr lang="en-US" sz="1600" b="1" i="1" dirty="0">
              <a:latin typeface="Trebuchet MS" panose="020B060302020202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Trebuchet MS" panose="020B0603020202020204" pitchFamily="34" charset="0"/>
                <a:cs typeface="Calibri" panose="020F0502020204030204" pitchFamily="34" charset="0"/>
              </a:rPr>
              <a:t>Capstone II: Case study – Module 23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048393-3ECE-4543-877F-1823173E6D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26" r="35517"/>
          <a:stretch/>
        </p:blipFill>
        <p:spPr>
          <a:xfrm>
            <a:off x="7613102" y="10"/>
            <a:ext cx="4578898" cy="6857990"/>
          </a:xfrm>
          <a:custGeom>
            <a:avLst/>
            <a:gdLst/>
            <a:ahLst/>
            <a:cxnLst/>
            <a:rect l="l" t="t" r="r" b="b"/>
            <a:pathLst>
              <a:path w="4578898" h="6844352">
                <a:moveTo>
                  <a:pt x="2085784" y="0"/>
                </a:moveTo>
                <a:lnTo>
                  <a:pt x="4578898" y="0"/>
                </a:lnTo>
                <a:lnTo>
                  <a:pt x="4578898" y="6844352"/>
                </a:lnTo>
                <a:lnTo>
                  <a:pt x="0" y="6844352"/>
                </a:lnTo>
                <a:close/>
              </a:path>
            </a:pathLst>
          </a:cu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31958" y="0"/>
            <a:ext cx="532263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2922F-DCF6-4086-A999-DC982A013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12CC964-A50B-4C29-B4E4-2C30BB34CCF3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646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10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2">
            <a:extLst>
              <a:ext uri="{FF2B5EF4-FFF2-40B4-BE49-F238E27FC236}">
                <a16:creationId xmlns:a16="http://schemas.microsoft.com/office/drawing/2014/main" id="{B13969F2-ED52-4E5C-B3FC-01E01B8B9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0492C-0181-4604-B61D-B45602823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91" y="937894"/>
            <a:ext cx="7972155" cy="41183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3200" b="1" i="1" dirty="0">
                <a:solidFill>
                  <a:srgbClr val="619428"/>
                </a:solidFill>
                <a:latin typeface="Trebuchet MS" panose="020B0603020202020204" pitchFamily="34" charset="0"/>
              </a:rPr>
              <a:t>GOALS: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Find factors that drive the home prices the most</a:t>
            </a:r>
            <a:r>
              <a:rPr lang="en-US" sz="2000" dirty="0">
                <a:latin typeface="Trebuchet MS" panose="020B0603020202020204" pitchFamily="34" charset="0"/>
              </a:rPr>
              <a:t>.</a:t>
            </a:r>
          </a:p>
          <a:p>
            <a:endParaRPr lang="en-US" sz="2200" dirty="0"/>
          </a:p>
          <a:p>
            <a:endParaRPr lang="en-US" sz="22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sz="3200" b="1" i="1" dirty="0">
                <a:solidFill>
                  <a:srgbClr val="619428"/>
                </a:solidFill>
                <a:latin typeface="Trebuchet MS" panose="020B0603020202020204" pitchFamily="34" charset="0"/>
              </a:rPr>
              <a:t>TARGET: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Allocation of dollars earmarked for investment into mortgage-backed securities at an investment bank.</a:t>
            </a:r>
          </a:p>
        </p:txBody>
      </p:sp>
      <p:pic>
        <p:nvPicPr>
          <p:cNvPr id="6" name="Picture 5" descr="A picture containing plant, different, garden, variety&#10;&#10;Description automatically generated">
            <a:extLst>
              <a:ext uri="{FF2B5EF4-FFF2-40B4-BE49-F238E27FC236}">
                <a16:creationId xmlns:a16="http://schemas.microsoft.com/office/drawing/2014/main" id="{B1A1A9F7-AAB7-4207-BB8A-847BC93892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94" r="48450"/>
          <a:stretch/>
        </p:blipFill>
        <p:spPr>
          <a:xfrm>
            <a:off x="7613102" y="10"/>
            <a:ext cx="4578898" cy="6857990"/>
          </a:xfrm>
          <a:custGeom>
            <a:avLst/>
            <a:gdLst/>
            <a:ahLst/>
            <a:cxnLst/>
            <a:rect l="l" t="t" r="r" b="b"/>
            <a:pathLst>
              <a:path w="4578898" h="6844352">
                <a:moveTo>
                  <a:pt x="2085784" y="0"/>
                </a:moveTo>
                <a:lnTo>
                  <a:pt x="4578898" y="0"/>
                </a:lnTo>
                <a:lnTo>
                  <a:pt x="4578898" y="6844352"/>
                </a:lnTo>
                <a:lnTo>
                  <a:pt x="0" y="6844352"/>
                </a:lnTo>
                <a:close/>
              </a:path>
            </a:pathLst>
          </a:custGeom>
        </p:spPr>
      </p:pic>
      <p:cxnSp>
        <p:nvCxnSpPr>
          <p:cNvPr id="37" name="Straight Connector 14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31958" y="0"/>
            <a:ext cx="532263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99240-0D0C-432B-A052-7EA045812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12CC964-A50B-4C29-B4E4-2C30BB34CCF3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535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1D8699-067D-4768-9F87-3E302B379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15525B-3F87-4B7C-9C2F-AAF3CA1B7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432" y="133899"/>
            <a:ext cx="8695167" cy="1677894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619428"/>
                </a:solidFill>
                <a:latin typeface="Trebuchet MS" panose="020B0603020202020204" pitchFamily="34" charset="0"/>
              </a:rPr>
              <a:t>WHAT AFFECTS HOME PRICES?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4358640" cy="5334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A364443-B44B-44C9-B8C4-AED23CB6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-10633"/>
            <a:ext cx="1398104" cy="4450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3087726-EFA7-48B6-8527-80902BB55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282519" y="-10633"/>
            <a:ext cx="1909481" cy="505477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84CA14D-52DC-4F3C-A1CE-235B99A17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02400" y="0"/>
            <a:ext cx="5689600" cy="163342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5718313"/>
            <a:ext cx="5357757" cy="115032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62D67-B065-4B4C-ACC1-702D3109C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12CC964-A50B-4C29-B4E4-2C30BB34CCF3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5950BAB-F521-4A52-A263-D10578977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779565" y="6033977"/>
            <a:ext cx="3412435" cy="83465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A1BBFAA-56F5-40BE-9510-E5CDE084CDAB}"/>
              </a:ext>
            </a:extLst>
          </p:cNvPr>
          <p:cNvSpPr txBox="1"/>
          <p:nvPr/>
        </p:nvSpPr>
        <p:spPr>
          <a:xfrm>
            <a:off x="1174376" y="1523236"/>
            <a:ext cx="9843247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Home prices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are affected by external factors like supply, demand and economic growth.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In addition to that, qualities of the homes and properties have a big impact on the prices.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For this analysis I hypothesized that some of the biggest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driving factors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would be: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Number of car Garages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House Style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Overall Condition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Foundation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Year built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And I conducted T-tests to test the significance of their effect on the home prices.</a:t>
            </a:r>
            <a:endParaRPr lang="en-US" sz="2000" u="sng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603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513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1FBE127-D2A6-4FA3-A6B9-B8FD1DE4B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5A4F57E9-1179-4CB5-9062-3AE7BA4D7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5846" y="646011"/>
            <a:ext cx="4802084" cy="16906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>
                <a:latin typeface="Trebuchet MS" panose="020B0603020202020204" pitchFamily="34" charset="0"/>
              </a:rPr>
              <a:t>HYPOTHESIS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DD9C044-4B08-47CC-852C-B22B09675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4948518" cy="132453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033687E-2F83-4E90-B11A-4B998C154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818708" cy="642738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292DBC3-1A72-41ED-8432-D0D64FD63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2743200"/>
            <a:ext cx="4477872" cy="4114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4B7BBF8-9D29-4BF6-B5B4-204FCA0D2503}"/>
              </a:ext>
            </a:extLst>
          </p:cNvPr>
          <p:cNvSpPr txBox="1"/>
          <p:nvPr/>
        </p:nvSpPr>
        <p:spPr>
          <a:xfrm>
            <a:off x="5296580" y="2290762"/>
            <a:ext cx="6521794" cy="40338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  <a:buSzPct val="80000"/>
            </a:pPr>
            <a:endParaRPr lang="en-US" sz="2000" b="1" dirty="0">
              <a:solidFill>
                <a:schemeClr val="tx2"/>
              </a:solidFill>
              <a:latin typeface="Trebuchet MS" panose="020B0603020202020204" pitchFamily="34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/>
                </a:solidFill>
                <a:latin typeface="Trebuchet MS" panose="020B0603020202020204" pitchFamily="34" charset="0"/>
              </a:rPr>
              <a:t>H₀:</a:t>
            </a:r>
            <a:r>
              <a:rPr lang="en-US" sz="2000" dirty="0">
                <a:solidFill>
                  <a:schemeClr val="tx2"/>
                </a:solidFill>
                <a:latin typeface="Trebuchet MS" panose="020B0603020202020204" pitchFamily="34" charset="0"/>
              </a:rPr>
              <a:t> There </a:t>
            </a:r>
            <a:r>
              <a:rPr lang="en-US" sz="2000" b="1" dirty="0">
                <a:solidFill>
                  <a:schemeClr val="tx2"/>
                </a:solidFill>
                <a:latin typeface="Trebuchet MS" panose="020B0603020202020204" pitchFamily="34" charset="0"/>
              </a:rPr>
              <a:t>is no significant difference </a:t>
            </a:r>
            <a:r>
              <a:rPr lang="en-US" sz="2000" dirty="0">
                <a:solidFill>
                  <a:schemeClr val="tx2"/>
                </a:solidFill>
                <a:latin typeface="Trebuchet MS" panose="020B0603020202020204" pitchFamily="34" charset="0"/>
              </a:rPr>
              <a:t>in the means of the two groups - houses with the variable value that has the most homes sold and all of the others.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  <a:buSzPct val="80000"/>
            </a:pPr>
            <a:endParaRPr lang="en-US" sz="2000" dirty="0">
              <a:solidFill>
                <a:schemeClr val="tx2"/>
              </a:solidFill>
              <a:latin typeface="Trebuchet MS" panose="020B0603020202020204" pitchFamily="34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  <a:latin typeface="Trebuchet MS" panose="020B0603020202020204" pitchFamily="34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/>
                </a:solidFill>
                <a:latin typeface="Trebuchet MS" panose="020B0603020202020204" pitchFamily="34" charset="0"/>
              </a:rPr>
              <a:t>Hₐ: </a:t>
            </a:r>
            <a:r>
              <a:rPr lang="en-US" sz="2000" dirty="0">
                <a:solidFill>
                  <a:schemeClr val="tx2"/>
                </a:solidFill>
                <a:latin typeface="Trebuchet MS" panose="020B0603020202020204" pitchFamily="34" charset="0"/>
              </a:rPr>
              <a:t>There </a:t>
            </a:r>
            <a:r>
              <a:rPr lang="en-US" sz="2000" b="1" dirty="0">
                <a:solidFill>
                  <a:schemeClr val="tx2"/>
                </a:solidFill>
                <a:latin typeface="Trebuchet MS" panose="020B0603020202020204" pitchFamily="34" charset="0"/>
              </a:rPr>
              <a:t>is significant difference </a:t>
            </a:r>
            <a:r>
              <a:rPr lang="en-US" sz="2000" dirty="0">
                <a:solidFill>
                  <a:schemeClr val="tx2"/>
                </a:solidFill>
                <a:latin typeface="Trebuchet MS" panose="020B0603020202020204" pitchFamily="34" charset="0"/>
              </a:rPr>
              <a:t>in the means of the two groups - houses with the variable value that has the most homes sold and all of the others.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EC788-3DA0-4F21-AE56-F287A7EBE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12CC964-A50B-4C29-B4E4-2C30BB34CCF3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9309E4A-5F81-4CAB-B5DB-AB4EB90C7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602477" y="2548218"/>
            <a:ext cx="589522" cy="430978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raphic 37" descr="House">
            <a:extLst>
              <a:ext uri="{FF2B5EF4-FFF2-40B4-BE49-F238E27FC236}">
                <a16:creationId xmlns:a16="http://schemas.microsoft.com/office/drawing/2014/main" id="{CF1D243C-64B8-4DEE-B88E-0997D36C6E02}"/>
              </a:ext>
            </a:extLst>
          </p:cNvPr>
          <p:cNvSpPr/>
          <p:nvPr/>
        </p:nvSpPr>
        <p:spPr>
          <a:xfrm>
            <a:off x="1028896" y="1690073"/>
            <a:ext cx="4057495" cy="2115694"/>
          </a:xfrm>
          <a:custGeom>
            <a:avLst/>
            <a:gdLst>
              <a:gd name="connsiteX0" fmla="*/ 3188033 w 4057495"/>
              <a:gd name="connsiteY0" fmla="*/ 1101320 h 2115694"/>
              <a:gd name="connsiteX1" fmla="*/ 3188033 w 4057495"/>
              <a:gd name="connsiteY1" fmla="*/ 289821 h 2115694"/>
              <a:gd name="connsiteX2" fmla="*/ 2801604 w 4057495"/>
              <a:gd name="connsiteY2" fmla="*/ 289821 h 2115694"/>
              <a:gd name="connsiteX3" fmla="*/ 2801604 w 4057495"/>
              <a:gd name="connsiteY3" fmla="*/ 734214 h 2115694"/>
              <a:gd name="connsiteX4" fmla="*/ 2028748 w 4057495"/>
              <a:gd name="connsiteY4" fmla="*/ 0 h 2115694"/>
              <a:gd name="connsiteX5" fmla="*/ 2028748 w 4057495"/>
              <a:gd name="connsiteY5" fmla="*/ 0 h 2115694"/>
              <a:gd name="connsiteX6" fmla="*/ 0 w 4057495"/>
              <a:gd name="connsiteY6" fmla="*/ 1932141 h 2115694"/>
              <a:gd name="connsiteX7" fmla="*/ 217366 w 4057495"/>
              <a:gd name="connsiteY7" fmla="*/ 2115694 h 2115694"/>
              <a:gd name="connsiteX8" fmla="*/ 2028748 w 4057495"/>
              <a:gd name="connsiteY8" fmla="*/ 396089 h 2115694"/>
              <a:gd name="connsiteX9" fmla="*/ 2028748 w 4057495"/>
              <a:gd name="connsiteY9" fmla="*/ 396089 h 2115694"/>
              <a:gd name="connsiteX10" fmla="*/ 3840130 w 4057495"/>
              <a:gd name="connsiteY10" fmla="*/ 2115694 h 2115694"/>
              <a:gd name="connsiteX11" fmla="*/ 4057496 w 4057495"/>
              <a:gd name="connsiteY11" fmla="*/ 1932141 h 2115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57495" h="2115694">
                <a:moveTo>
                  <a:pt x="3188033" y="1101320"/>
                </a:moveTo>
                <a:lnTo>
                  <a:pt x="3188033" y="289821"/>
                </a:lnTo>
                <a:lnTo>
                  <a:pt x="2801604" y="289821"/>
                </a:lnTo>
                <a:lnTo>
                  <a:pt x="2801604" y="734214"/>
                </a:lnTo>
                <a:lnTo>
                  <a:pt x="2028748" y="0"/>
                </a:lnTo>
                <a:lnTo>
                  <a:pt x="2028748" y="0"/>
                </a:lnTo>
                <a:lnTo>
                  <a:pt x="0" y="1932141"/>
                </a:lnTo>
                <a:lnTo>
                  <a:pt x="217366" y="2115694"/>
                </a:lnTo>
                <a:lnTo>
                  <a:pt x="2028748" y="396089"/>
                </a:lnTo>
                <a:lnTo>
                  <a:pt x="2028748" y="396089"/>
                </a:lnTo>
                <a:lnTo>
                  <a:pt x="3840130" y="2115694"/>
                </a:lnTo>
                <a:lnTo>
                  <a:pt x="4057496" y="1932141"/>
                </a:lnTo>
                <a:close/>
              </a:path>
            </a:pathLst>
          </a:custGeom>
          <a:solidFill>
            <a:srgbClr val="619428"/>
          </a:solidFill>
          <a:ln w="48220" cap="flat">
            <a:solidFill>
              <a:srgbClr val="61942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Graphic 37" descr="House">
            <a:extLst>
              <a:ext uri="{FF2B5EF4-FFF2-40B4-BE49-F238E27FC236}">
                <a16:creationId xmlns:a16="http://schemas.microsoft.com/office/drawing/2014/main" id="{CF1D243C-64B8-4DEE-B88E-0997D36C6E02}"/>
              </a:ext>
            </a:extLst>
          </p:cNvPr>
          <p:cNvSpPr/>
          <p:nvPr/>
        </p:nvSpPr>
        <p:spPr>
          <a:xfrm>
            <a:off x="1608538" y="2356661"/>
            <a:ext cx="2898211" cy="2811264"/>
          </a:xfrm>
          <a:custGeom>
            <a:avLst/>
            <a:gdLst>
              <a:gd name="connsiteX0" fmla="*/ 0 w 2898211"/>
              <a:gd name="connsiteY0" fmla="*/ 1376650 h 2811264"/>
              <a:gd name="connsiteX1" fmla="*/ 0 w 2898211"/>
              <a:gd name="connsiteY1" fmla="*/ 2811265 h 2811264"/>
              <a:gd name="connsiteX2" fmla="*/ 1159285 w 2898211"/>
              <a:gd name="connsiteY2" fmla="*/ 2811265 h 2811264"/>
              <a:gd name="connsiteX3" fmla="*/ 1159285 w 2898211"/>
              <a:gd name="connsiteY3" fmla="*/ 1603677 h 2811264"/>
              <a:gd name="connsiteX4" fmla="*/ 1738927 w 2898211"/>
              <a:gd name="connsiteY4" fmla="*/ 1603677 h 2811264"/>
              <a:gd name="connsiteX5" fmla="*/ 1738927 w 2898211"/>
              <a:gd name="connsiteY5" fmla="*/ 2811265 h 2811264"/>
              <a:gd name="connsiteX6" fmla="*/ 2898211 w 2898211"/>
              <a:gd name="connsiteY6" fmla="*/ 2811265 h 2811264"/>
              <a:gd name="connsiteX7" fmla="*/ 2898211 w 2898211"/>
              <a:gd name="connsiteY7" fmla="*/ 1376650 h 2811264"/>
              <a:gd name="connsiteX8" fmla="*/ 1449106 w 2898211"/>
              <a:gd name="connsiteY8" fmla="*/ 0 h 2811264"/>
              <a:gd name="connsiteX9" fmla="*/ 0 w 2898211"/>
              <a:gd name="connsiteY9" fmla="*/ 1376650 h 2811264"/>
              <a:gd name="connsiteX10" fmla="*/ 869463 w 2898211"/>
              <a:gd name="connsiteY10" fmla="*/ 2183319 h 2811264"/>
              <a:gd name="connsiteX11" fmla="*/ 289821 w 2898211"/>
              <a:gd name="connsiteY11" fmla="*/ 2183319 h 2811264"/>
              <a:gd name="connsiteX12" fmla="*/ 289821 w 2898211"/>
              <a:gd name="connsiteY12" fmla="*/ 1603677 h 2811264"/>
              <a:gd name="connsiteX13" fmla="*/ 869463 w 2898211"/>
              <a:gd name="connsiteY13" fmla="*/ 1603677 h 2811264"/>
              <a:gd name="connsiteX14" fmla="*/ 869463 w 2898211"/>
              <a:gd name="connsiteY14" fmla="*/ 2183319 h 2811264"/>
              <a:gd name="connsiteX15" fmla="*/ 2028748 w 2898211"/>
              <a:gd name="connsiteY15" fmla="*/ 1603677 h 2811264"/>
              <a:gd name="connsiteX16" fmla="*/ 2608390 w 2898211"/>
              <a:gd name="connsiteY16" fmla="*/ 1603677 h 2811264"/>
              <a:gd name="connsiteX17" fmla="*/ 2608390 w 2898211"/>
              <a:gd name="connsiteY17" fmla="*/ 2183319 h 2811264"/>
              <a:gd name="connsiteX18" fmla="*/ 2028748 w 2898211"/>
              <a:gd name="connsiteY18" fmla="*/ 2183319 h 2811264"/>
              <a:gd name="connsiteX19" fmla="*/ 2028748 w 2898211"/>
              <a:gd name="connsiteY19" fmla="*/ 1603677 h 281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98211" h="2811264">
                <a:moveTo>
                  <a:pt x="0" y="1376650"/>
                </a:moveTo>
                <a:lnTo>
                  <a:pt x="0" y="2811265"/>
                </a:lnTo>
                <a:lnTo>
                  <a:pt x="1159285" y="2811265"/>
                </a:lnTo>
                <a:lnTo>
                  <a:pt x="1159285" y="1603677"/>
                </a:lnTo>
                <a:lnTo>
                  <a:pt x="1738927" y="1603677"/>
                </a:lnTo>
                <a:lnTo>
                  <a:pt x="1738927" y="2811265"/>
                </a:lnTo>
                <a:lnTo>
                  <a:pt x="2898211" y="2811265"/>
                </a:lnTo>
                <a:lnTo>
                  <a:pt x="2898211" y="1376650"/>
                </a:lnTo>
                <a:lnTo>
                  <a:pt x="1449106" y="0"/>
                </a:lnTo>
                <a:lnTo>
                  <a:pt x="0" y="1376650"/>
                </a:lnTo>
                <a:close/>
                <a:moveTo>
                  <a:pt x="869463" y="2183319"/>
                </a:moveTo>
                <a:lnTo>
                  <a:pt x="289821" y="2183319"/>
                </a:lnTo>
                <a:lnTo>
                  <a:pt x="289821" y="1603677"/>
                </a:lnTo>
                <a:lnTo>
                  <a:pt x="869463" y="1603677"/>
                </a:lnTo>
                <a:lnTo>
                  <a:pt x="869463" y="2183319"/>
                </a:lnTo>
                <a:close/>
                <a:moveTo>
                  <a:pt x="2028748" y="1603677"/>
                </a:moveTo>
                <a:lnTo>
                  <a:pt x="2608390" y="1603677"/>
                </a:lnTo>
                <a:lnTo>
                  <a:pt x="2608390" y="2183319"/>
                </a:lnTo>
                <a:lnTo>
                  <a:pt x="2028748" y="2183319"/>
                </a:lnTo>
                <a:lnTo>
                  <a:pt x="2028748" y="1603677"/>
                </a:lnTo>
                <a:close/>
              </a:path>
            </a:pathLst>
          </a:custGeom>
          <a:solidFill>
            <a:srgbClr val="619428"/>
          </a:solidFill>
          <a:ln w="48220" cap="flat">
            <a:solidFill>
              <a:srgbClr val="61942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99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1D8699-067D-4768-9F87-3E302B379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15525B-3F87-4B7C-9C2F-AAF3CA1B7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533401"/>
            <a:ext cx="8695167" cy="1677894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619428"/>
                </a:solidFill>
                <a:latin typeface="Trebuchet MS" panose="020B0603020202020204" pitchFamily="34" charset="0"/>
              </a:rPr>
              <a:t>ABOUT THE DATA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4358640" cy="5334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A364443-B44B-44C9-B8C4-AED23CB6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-10633"/>
            <a:ext cx="1398104" cy="4450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3087726-EFA7-48B6-8527-80902BB55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282519" y="-10633"/>
            <a:ext cx="1909481" cy="505477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84CA14D-52DC-4F3C-A1CE-235B99A17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02400" y="0"/>
            <a:ext cx="5689600" cy="163342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5718313"/>
            <a:ext cx="5357757" cy="115032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62D67-B065-4B4C-ACC1-702D3109C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12CC964-A50B-4C29-B4E4-2C30BB34CCF3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5950BAB-F521-4A52-A263-D10578977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779565" y="6033977"/>
            <a:ext cx="3412435" cy="83465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Content Placeholder 20">
            <a:extLst>
              <a:ext uri="{FF2B5EF4-FFF2-40B4-BE49-F238E27FC236}">
                <a16:creationId xmlns:a16="http://schemas.microsoft.com/office/drawing/2014/main" id="{0EA8B8D4-2276-4E67-B1D9-759F88E71E75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8188000"/>
              </p:ext>
            </p:extLst>
          </p:nvPr>
        </p:nvGraphicFramePr>
        <p:xfrm>
          <a:off x="943897" y="2038574"/>
          <a:ext cx="3991897" cy="3151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2423373" imgH="1478343" progId="Excel.Sheet.12">
                  <p:embed/>
                </p:oleObj>
              </mc:Choice>
              <mc:Fallback>
                <p:oleObj name="Worksheet" r:id="rId2" imgW="2423373" imgH="1478343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F88574A4-50AF-42AC-A1D3-CFB5CDB111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43897" y="2038574"/>
                        <a:ext cx="3991897" cy="31513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7FAD546-62ED-48E2-BD48-9D66E633D7F8}"/>
              </a:ext>
            </a:extLst>
          </p:cNvPr>
          <p:cNvSpPr txBox="1"/>
          <p:nvPr/>
        </p:nvSpPr>
        <p:spPr>
          <a:xfrm>
            <a:off x="943897" y="5355116"/>
            <a:ext cx="3669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latin typeface="Trebuchet MS" panose="020B0603020202020204" pitchFamily="34" charset="0"/>
              </a:rPr>
              <a:t>Descriptive statistics about the dataset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1BBFAA-56F5-40BE-9510-E5CDE084CDAB}"/>
              </a:ext>
            </a:extLst>
          </p:cNvPr>
          <p:cNvSpPr txBox="1"/>
          <p:nvPr/>
        </p:nvSpPr>
        <p:spPr>
          <a:xfrm>
            <a:off x="5071290" y="2061907"/>
            <a:ext cx="652176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The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dataset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 is a sample of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1460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houses in USA that were sold between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2006-2010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The distribution between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categorical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 and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numerical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data is approximately even.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Source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: </a:t>
            </a:r>
            <a:r>
              <a:rPr lang="en-US" sz="20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https://www.kaggle.com/c/house-prices-advanced-regression-techniques/data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77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96B71B-ADA3-44F3-99D6-07D3C37E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882D24C-A635-4A7E-B66B-64538BE8C2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7231102"/>
              </p:ext>
            </p:extLst>
          </p:nvPr>
        </p:nvGraphicFramePr>
        <p:xfrm>
          <a:off x="2109019" y="1386347"/>
          <a:ext cx="7973961" cy="3677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3A05F25-6590-42D0-9166-0C2B064CA0B6}"/>
              </a:ext>
            </a:extLst>
          </p:cNvPr>
          <p:cNvSpPr txBox="1"/>
          <p:nvPr/>
        </p:nvSpPr>
        <p:spPr>
          <a:xfrm>
            <a:off x="963562" y="620590"/>
            <a:ext cx="7757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rebuchet MS" panose="020B0603020202020204" pitchFamily="34" charset="0"/>
              </a:rPr>
              <a:t>Factor 1: 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GARAGE CARS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67D740-3821-4FFA-B05C-507E43BB9CB2}"/>
              </a:ext>
            </a:extLst>
          </p:cNvPr>
          <p:cNvSpPr txBox="1"/>
          <p:nvPr/>
        </p:nvSpPr>
        <p:spPr>
          <a:xfrm>
            <a:off x="757085" y="5394222"/>
            <a:ext cx="10451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Number of car garages is a very popular factor, but 2-car garages type doesn’t inflate the home prices, despite it’s popularity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0384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0A706E-CC7B-4D5A-8E10-88DEAB2D3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562" y="1982891"/>
            <a:ext cx="4532670" cy="103445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GarageCars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 ”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2”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and Others:</a:t>
            </a:r>
          </a:p>
          <a:p>
            <a:pPr>
              <a:spcBef>
                <a:spcPts val="0"/>
              </a:spcBef>
            </a:pP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Trebuchet MS" panose="020B0603020202020204" pitchFamily="34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603020202020204" pitchFamily="34" charset="0"/>
              </a:rPr>
              <a:t>H₀: </a:t>
            </a:r>
            <a:r>
              <a:rPr lang="el-GR" sz="18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603020202020204" pitchFamily="34" charset="0"/>
              </a:rPr>
              <a:t>μ₁ - μ₂ = 0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; </a:t>
            </a:r>
            <a:r>
              <a:rPr lang="en-US" sz="18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603020202020204" pitchFamily="34" charset="0"/>
              </a:rPr>
              <a:t>Hₐ: </a:t>
            </a:r>
            <a:r>
              <a:rPr lang="el-GR" sz="18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603020202020204" pitchFamily="34" charset="0"/>
              </a:rPr>
              <a:t>μ₁ - μ₂ </a:t>
            </a:r>
            <a:r>
              <a:rPr lang="en-US" sz="18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603020202020204" pitchFamily="34" charset="0"/>
              </a:rPr>
              <a:t>≠</a:t>
            </a:r>
            <a:r>
              <a:rPr lang="el-GR" sz="18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603020202020204" pitchFamily="34" charset="0"/>
              </a:rPr>
              <a:t> 0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	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EC788-3DA0-4F21-AE56-F287A7EBE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7</a:t>
            </a:fld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A391452-F59A-4BA6-B9C4-A5B884BCF9A9}"/>
              </a:ext>
            </a:extLst>
          </p:cNvPr>
          <p:cNvSpPr/>
          <p:nvPr/>
        </p:nvSpPr>
        <p:spPr>
          <a:xfrm>
            <a:off x="963562" y="1232178"/>
            <a:ext cx="4532670" cy="723900"/>
          </a:xfrm>
          <a:prstGeom prst="roundRect">
            <a:avLst/>
          </a:prstGeom>
          <a:gradFill>
            <a:gsLst>
              <a:gs pos="0">
                <a:srgbClr val="587525"/>
              </a:gs>
              <a:gs pos="100000">
                <a:srgbClr val="92D050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rebuchet MS" panose="020B0603020202020204" pitchFamily="34" charset="0"/>
              </a:rPr>
              <a:t>Hypothesis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E113F9-92E0-4E41-A37A-5E41D9E96EA7}"/>
              </a:ext>
            </a:extLst>
          </p:cNvPr>
          <p:cNvSpPr txBox="1"/>
          <p:nvPr/>
        </p:nvSpPr>
        <p:spPr>
          <a:xfrm>
            <a:off x="963562" y="620590"/>
            <a:ext cx="7757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rebuchet MS" panose="020B0603020202020204" pitchFamily="34" charset="0"/>
              </a:rPr>
              <a:t>Factor 1: 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GARAGE CARS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0D552A1-DE93-43DA-B651-5EBC8ACBCFC5}"/>
              </a:ext>
            </a:extLst>
          </p:cNvPr>
          <p:cNvSpPr/>
          <p:nvPr/>
        </p:nvSpPr>
        <p:spPr>
          <a:xfrm>
            <a:off x="963562" y="3017346"/>
            <a:ext cx="4532670" cy="723900"/>
          </a:xfrm>
          <a:prstGeom prst="roundRect">
            <a:avLst/>
          </a:prstGeom>
          <a:gradFill>
            <a:gsLst>
              <a:gs pos="0">
                <a:srgbClr val="587525"/>
              </a:gs>
              <a:gs pos="100000">
                <a:srgbClr val="92D050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rebuchet MS" panose="020B0603020202020204" pitchFamily="34" charset="0"/>
              </a:rPr>
              <a:t>Results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5DEABE-A17F-40ED-B06E-1C54F296714F}"/>
              </a:ext>
            </a:extLst>
          </p:cNvPr>
          <p:cNvSpPr txBox="1"/>
          <p:nvPr/>
        </p:nvSpPr>
        <p:spPr>
          <a:xfrm>
            <a:off x="963562" y="3760038"/>
            <a:ext cx="45326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rebuchet MS" panose="020B0603020202020204" pitchFamily="34" charset="0"/>
              </a:rPr>
              <a:t>p =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0.13.</a:t>
            </a:r>
            <a:endParaRPr lang="en-US" b="1" dirty="0">
              <a:latin typeface="Trebuchet MS" panose="020B0603020202020204" pitchFamily="34" charset="0"/>
            </a:endParaRPr>
          </a:p>
          <a:p>
            <a:endParaRPr lang="en-US" dirty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Fail to reject the null that there is no difference between population means of houses with 2-car garage and all others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The </a:t>
            </a:r>
            <a:r>
              <a:rPr lang="en-US" b="1" dirty="0">
                <a:latin typeface="Trebuchet MS" panose="020B0603020202020204" pitchFamily="34" charset="0"/>
              </a:rPr>
              <a:t>difference is not significant </a:t>
            </a:r>
            <a:r>
              <a:rPr lang="en-US" dirty="0">
                <a:latin typeface="Trebuchet MS" panose="020B0603020202020204" pitchFamily="34" charset="0"/>
              </a:rPr>
              <a:t>at p &lt; .05. </a:t>
            </a:r>
            <a:r>
              <a:rPr lang="en-US" dirty="0"/>
              <a:t>				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6356064-E1BA-4BF7-ABC0-A38EFC490A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6438450"/>
              </p:ext>
            </p:extLst>
          </p:nvPr>
        </p:nvGraphicFramePr>
        <p:xfrm>
          <a:off x="6096000" y="1956078"/>
          <a:ext cx="4994787" cy="3220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31278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2F869-E45C-461C-9B6B-92D976B8F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291528-7ADC-461C-8FA6-BF7635F28D33}"/>
              </a:ext>
            </a:extLst>
          </p:cNvPr>
          <p:cNvSpPr txBox="1"/>
          <p:nvPr/>
        </p:nvSpPr>
        <p:spPr>
          <a:xfrm>
            <a:off x="963562" y="620590"/>
            <a:ext cx="7757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rebuchet MS" panose="020B0603020202020204" pitchFamily="34" charset="0"/>
              </a:rPr>
              <a:t>Factor 2: 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HOUSE STYLE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4D268E3-A025-4986-9DDC-A594FD5BC9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147726"/>
              </p:ext>
            </p:extLst>
          </p:nvPr>
        </p:nvGraphicFramePr>
        <p:xfrm>
          <a:off x="1327354" y="1461168"/>
          <a:ext cx="9478297" cy="3677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D585356-4F65-49ED-B7EA-E82755B17691}"/>
              </a:ext>
            </a:extLst>
          </p:cNvPr>
          <p:cNvSpPr txBox="1"/>
          <p:nvPr/>
        </p:nvSpPr>
        <p:spPr>
          <a:xfrm>
            <a:off x="757084" y="5394222"/>
            <a:ext cx="1035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1 Story homes is a popular factor just like car garages, but it does not increase the home prices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7794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0A706E-CC7B-4D5A-8E10-88DEAB2D3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562" y="1982891"/>
            <a:ext cx="4532670" cy="103445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House Style ”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1Story”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 and Others:</a:t>
            </a:r>
          </a:p>
          <a:p>
            <a:pPr>
              <a:spcBef>
                <a:spcPts val="0"/>
              </a:spcBef>
            </a:pP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Trebuchet MS" panose="020B0603020202020204" pitchFamily="34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603020202020204" pitchFamily="34" charset="0"/>
              </a:rPr>
              <a:t>H₀: </a:t>
            </a:r>
            <a:r>
              <a:rPr lang="el-GR" sz="18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603020202020204" pitchFamily="34" charset="0"/>
              </a:rPr>
              <a:t>μ₁ - μ₂ = 0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; </a:t>
            </a:r>
            <a:r>
              <a:rPr lang="en-US" sz="18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603020202020204" pitchFamily="34" charset="0"/>
              </a:rPr>
              <a:t>Hₐ: </a:t>
            </a:r>
            <a:r>
              <a:rPr lang="el-GR" sz="18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603020202020204" pitchFamily="34" charset="0"/>
              </a:rPr>
              <a:t>μ₁ - μ₂ </a:t>
            </a:r>
            <a:r>
              <a:rPr lang="en-US" sz="18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603020202020204" pitchFamily="34" charset="0"/>
              </a:rPr>
              <a:t>≠</a:t>
            </a:r>
            <a:r>
              <a:rPr lang="el-GR" sz="18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603020202020204" pitchFamily="34" charset="0"/>
              </a:rPr>
              <a:t> 0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	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EC788-3DA0-4F21-AE56-F287A7EBE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9</a:t>
            </a:fld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A391452-F59A-4BA6-B9C4-A5B884BCF9A9}"/>
              </a:ext>
            </a:extLst>
          </p:cNvPr>
          <p:cNvSpPr/>
          <p:nvPr/>
        </p:nvSpPr>
        <p:spPr>
          <a:xfrm>
            <a:off x="963562" y="1232178"/>
            <a:ext cx="4532670" cy="723900"/>
          </a:xfrm>
          <a:prstGeom prst="round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bg2">
                  <a:lumMod val="9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rebuchet MS" panose="020B0603020202020204" pitchFamily="34" charset="0"/>
              </a:rPr>
              <a:t>Hypotheses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E113F9-92E0-4E41-A37A-5E41D9E96EA7}"/>
              </a:ext>
            </a:extLst>
          </p:cNvPr>
          <p:cNvSpPr txBox="1"/>
          <p:nvPr/>
        </p:nvSpPr>
        <p:spPr>
          <a:xfrm>
            <a:off x="963562" y="620590"/>
            <a:ext cx="7757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rebuchet MS" panose="020B0603020202020204" pitchFamily="34" charset="0"/>
              </a:rPr>
              <a:t>Factor 2: 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HOUSE STYLE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0D552A1-DE93-43DA-B651-5EBC8ACBCFC5}"/>
              </a:ext>
            </a:extLst>
          </p:cNvPr>
          <p:cNvSpPr/>
          <p:nvPr/>
        </p:nvSpPr>
        <p:spPr>
          <a:xfrm>
            <a:off x="963562" y="3017346"/>
            <a:ext cx="4532670" cy="723900"/>
          </a:xfrm>
          <a:prstGeom prst="round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bg2">
                  <a:lumMod val="9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rebuchet MS" panose="020B0603020202020204" pitchFamily="34" charset="0"/>
              </a:rPr>
              <a:t>Results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5DEABE-A17F-40ED-B06E-1C54F296714F}"/>
              </a:ext>
            </a:extLst>
          </p:cNvPr>
          <p:cNvSpPr txBox="1"/>
          <p:nvPr/>
        </p:nvSpPr>
        <p:spPr>
          <a:xfrm>
            <a:off x="963562" y="3760038"/>
            <a:ext cx="46506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rebuchet MS" panose="020B0603020202020204" pitchFamily="34" charset="0"/>
              </a:rPr>
              <a:t>p =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0.01.</a:t>
            </a:r>
          </a:p>
          <a:p>
            <a:endParaRPr lang="en-US" dirty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The </a:t>
            </a:r>
            <a:r>
              <a:rPr lang="en-US" b="1" dirty="0">
                <a:latin typeface="Trebuchet MS" panose="020B0603020202020204" pitchFamily="34" charset="0"/>
              </a:rPr>
              <a:t>difference is significant </a:t>
            </a:r>
            <a:r>
              <a:rPr lang="en-US" dirty="0">
                <a:latin typeface="Trebuchet MS" panose="020B0603020202020204" pitchFamily="34" charset="0"/>
              </a:rPr>
              <a:t>at p &lt; .05. With 95% confidence, the difference is between $1,676 and $17,959.		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rebuchet MS" panose="020B0603020202020204" pitchFamily="34" charset="0"/>
              </a:rPr>
              <a:t>Cohen's D is 0.12</a:t>
            </a:r>
            <a:r>
              <a:rPr lang="en-US" dirty="0">
                <a:latin typeface="Trebuchet MS" panose="020B0603020202020204" pitchFamily="34" charset="0"/>
              </a:rPr>
              <a:t>, indicating a </a:t>
            </a:r>
            <a:r>
              <a:rPr lang="en-US" b="1" dirty="0">
                <a:latin typeface="Trebuchet MS" panose="020B0603020202020204" pitchFamily="34" charset="0"/>
              </a:rPr>
              <a:t>small effect size</a:t>
            </a:r>
            <a:r>
              <a:rPr lang="en-US" dirty="0">
                <a:latin typeface="Trebuchet MS" panose="020B0603020202020204" pitchFamily="34" charset="0"/>
              </a:rPr>
              <a:t>.				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BBDD445-69BD-4B1F-83B8-CFCC8209C34F}"/>
              </a:ext>
            </a:extLst>
          </p:cNvPr>
          <p:cNvSpPr/>
          <p:nvPr/>
        </p:nvSpPr>
        <p:spPr>
          <a:xfrm>
            <a:off x="963562" y="1224157"/>
            <a:ext cx="4532670" cy="723900"/>
          </a:xfrm>
          <a:prstGeom prst="roundRect">
            <a:avLst/>
          </a:prstGeom>
          <a:gradFill>
            <a:gsLst>
              <a:gs pos="0">
                <a:srgbClr val="587525"/>
              </a:gs>
              <a:gs pos="100000">
                <a:srgbClr val="92D050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rebuchet MS" panose="020B0603020202020204" pitchFamily="34" charset="0"/>
              </a:rPr>
              <a:t>Hypothesis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44BFD34-2C59-4277-8045-70B5EEF6937B}"/>
              </a:ext>
            </a:extLst>
          </p:cNvPr>
          <p:cNvSpPr/>
          <p:nvPr/>
        </p:nvSpPr>
        <p:spPr>
          <a:xfrm>
            <a:off x="963562" y="3009325"/>
            <a:ext cx="4532670" cy="723900"/>
          </a:xfrm>
          <a:prstGeom prst="roundRect">
            <a:avLst/>
          </a:prstGeom>
          <a:gradFill>
            <a:gsLst>
              <a:gs pos="0">
                <a:srgbClr val="587525"/>
              </a:gs>
              <a:gs pos="100000">
                <a:srgbClr val="92D050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rebuchet MS" panose="020B0603020202020204" pitchFamily="34" charset="0"/>
              </a:rPr>
              <a:t>Results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FD87F98F-D3B8-4CD0-8588-7055E0AC3E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6509996"/>
              </p:ext>
            </p:extLst>
          </p:nvPr>
        </p:nvGraphicFramePr>
        <p:xfrm>
          <a:off x="6096000" y="1956078"/>
          <a:ext cx="4916121" cy="3481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05979231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1954</TotalTime>
  <Words>958</Words>
  <Application>Microsoft Office PowerPoint</Application>
  <PresentationFormat>Widescreen</PresentationFormat>
  <Paragraphs>164</Paragraphs>
  <Slides>19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Trebuchet MS</vt:lpstr>
      <vt:lpstr>Univers Condensed Light</vt:lpstr>
      <vt:lpstr>Walbaum Display Light</vt:lpstr>
      <vt:lpstr>Wingdings</vt:lpstr>
      <vt:lpstr>AngleLinesVTI</vt:lpstr>
      <vt:lpstr>Worksheet</vt:lpstr>
      <vt:lpstr>HOME PRICES</vt:lpstr>
      <vt:lpstr>PowerPoint Presentation</vt:lpstr>
      <vt:lpstr>WHAT AFFECTS HOME PRICES?</vt:lpstr>
      <vt:lpstr>HYPOTHESIS</vt:lpstr>
      <vt:lpstr>ABOUT THE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PRICES</dc:title>
  <dc:creator>Andreea Ioana Mihai</dc:creator>
  <cp:lastModifiedBy>Andreea Ioana Mihai</cp:lastModifiedBy>
  <cp:revision>170</cp:revision>
  <dcterms:created xsi:type="dcterms:W3CDTF">2021-04-09T20:34:31Z</dcterms:created>
  <dcterms:modified xsi:type="dcterms:W3CDTF">2021-05-27T14:46:43Z</dcterms:modified>
</cp:coreProperties>
</file>