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2" r:id="rId6"/>
    <p:sldId id="260" r:id="rId7"/>
    <p:sldId id="267" r:id="rId8"/>
    <p:sldId id="266" r:id="rId9"/>
    <p:sldId id="265" r:id="rId10"/>
    <p:sldId id="270" r:id="rId11"/>
    <p:sldId id="271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Desktop\11.4.%20PPT%20-%20Capstone%201%20-%20Lariat%20Rental%20-%20FINAL%20AI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Desktop\11.4.%20PPT%20-%20Capstone%201%20-%20Lariat%20Rental%20-%20FINAL%20AI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Desktop\11.4.%20PPT%20-%20Capstone%201%20-%20Lariat%20Rental%20-%20FINAL%20AI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Desktop\11.4.%20PPT%20-%20Capstone%201%20-%20Lariat%20Rental%20-%20FINAL%20AI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Desktop\11.4.%20PPT%20-%20Capstone%201%20-%20Lariat%20Rental%20-%20FINAL%20AI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Desktop\Thinkful%20-%20Data%20Analytics\11.%20Capstone%201%20-%20Case%20study\11.3.%20Revision%20-%20Capstone%201%20-%20Lariat%20Rental%20-%20FINAL%20AI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OneDrive\Desktop\Thinkful%20-%20Data%20Analytics\11.%20Capstone%201%20-%20Case%20study\11.3.%20FINAL%20-%20Capstone%201%20-%20Lariat%20Rental%20-%20FINAL%20AI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solidFill>
                  <a:schemeClr val="tx1"/>
                </a:solidFill>
                <a:effectLst/>
              </a:rPr>
              <a:t>Top 10 States by Revenue</a:t>
            </a:r>
            <a:endParaRPr lang="en-US" sz="140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902580927384076"/>
          <c:y val="0.18123495596590977"/>
          <c:w val="0.79041863517060362"/>
          <c:h val="0.5420302333417611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'Branch Dashboard'!$B$38:$B$47</c:f>
              <c:strCache>
                <c:ptCount val="10"/>
                <c:pt idx="0">
                  <c:v>Texas</c:v>
                </c:pt>
                <c:pt idx="1">
                  <c:v>California</c:v>
                </c:pt>
                <c:pt idx="2">
                  <c:v>Florida</c:v>
                </c:pt>
                <c:pt idx="3">
                  <c:v>New York</c:v>
                </c:pt>
                <c:pt idx="4">
                  <c:v>North Carolina</c:v>
                </c:pt>
                <c:pt idx="5">
                  <c:v>District of Columbia</c:v>
                </c:pt>
                <c:pt idx="6">
                  <c:v>Michigan</c:v>
                </c:pt>
                <c:pt idx="7">
                  <c:v>Iowa</c:v>
                </c:pt>
                <c:pt idx="8">
                  <c:v>Colorado</c:v>
                </c:pt>
                <c:pt idx="9">
                  <c:v>Idaho</c:v>
                </c:pt>
              </c:strCache>
            </c:strRef>
          </c:cat>
          <c:val>
            <c:numRef>
              <c:f>'Branch Dashboard'!$C$38:$C$47</c:f>
              <c:numCache>
                <c:formatCode>_("$"* #,##0_);_("$"* \(#,##0\);_("$"* "-"??_);_(@_)</c:formatCode>
                <c:ptCount val="10"/>
                <c:pt idx="0">
                  <c:v>10669325</c:v>
                </c:pt>
                <c:pt idx="1">
                  <c:v>8577869</c:v>
                </c:pt>
                <c:pt idx="2">
                  <c:v>4075123</c:v>
                </c:pt>
                <c:pt idx="3">
                  <c:v>3411370</c:v>
                </c:pt>
                <c:pt idx="4">
                  <c:v>3269030</c:v>
                </c:pt>
                <c:pt idx="5">
                  <c:v>2747309</c:v>
                </c:pt>
                <c:pt idx="6">
                  <c:v>2220924</c:v>
                </c:pt>
                <c:pt idx="7">
                  <c:v>2151274</c:v>
                </c:pt>
                <c:pt idx="8">
                  <c:v>2076027</c:v>
                </c:pt>
                <c:pt idx="9">
                  <c:v>1220567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8-4EE4-B509-A54B3CEEF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520936"/>
        <c:axId val="539524872"/>
      </c:barChart>
      <c:catAx>
        <c:axId val="53952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24872"/>
        <c:crosses val="autoZero"/>
        <c:auto val="1"/>
        <c:lblAlgn val="ctr"/>
        <c:lblOffset val="100"/>
        <c:noMultiLvlLbl val="0"/>
      </c:catAx>
      <c:valAx>
        <c:axId val="53952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2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Buttom 10 States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70152316433612"/>
          <c:y val="0.1694146428417759"/>
          <c:w val="0.8047943633268565"/>
          <c:h val="0.5583413548716246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'Branch Dashboard'!$E$38:$E$47</c:f>
              <c:strCache>
                <c:ptCount val="10"/>
                <c:pt idx="0">
                  <c:v>New Jersey</c:v>
                </c:pt>
                <c:pt idx="1">
                  <c:v>Minnesota</c:v>
                </c:pt>
                <c:pt idx="2">
                  <c:v>Pennsylvania</c:v>
                </c:pt>
                <c:pt idx="3">
                  <c:v>Missouri</c:v>
                </c:pt>
                <c:pt idx="4">
                  <c:v>Maryland</c:v>
                </c:pt>
                <c:pt idx="5">
                  <c:v>Arizona</c:v>
                </c:pt>
                <c:pt idx="6">
                  <c:v>Louisiana</c:v>
                </c:pt>
                <c:pt idx="7">
                  <c:v>Georgia</c:v>
                </c:pt>
                <c:pt idx="8">
                  <c:v>Virginia</c:v>
                </c:pt>
                <c:pt idx="9">
                  <c:v>Alabama</c:v>
                </c:pt>
              </c:strCache>
            </c:strRef>
          </c:cat>
          <c:val>
            <c:numRef>
              <c:f>'Branch Dashboard'!$F$38:$F$47</c:f>
              <c:numCache>
                <c:formatCode>_("$"* #,##0_);_("$"* \(#,##0\);_("$"* "-"??_);_(@_)</c:formatCode>
                <c:ptCount val="10"/>
                <c:pt idx="0">
                  <c:v>1084229</c:v>
                </c:pt>
                <c:pt idx="1">
                  <c:v>1081044</c:v>
                </c:pt>
                <c:pt idx="2">
                  <c:v>1049313</c:v>
                </c:pt>
                <c:pt idx="3">
                  <c:v>1032275</c:v>
                </c:pt>
                <c:pt idx="4">
                  <c:v>1022599</c:v>
                </c:pt>
                <c:pt idx="5">
                  <c:v>1018452</c:v>
                </c:pt>
                <c:pt idx="6">
                  <c:v>981914</c:v>
                </c:pt>
                <c:pt idx="7">
                  <c:v>969445</c:v>
                </c:pt>
                <c:pt idx="8">
                  <c:v>942606</c:v>
                </c:pt>
                <c:pt idx="9">
                  <c:v>923843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4-4331-8AEC-FD82C4476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454528"/>
        <c:axId val="650455512"/>
      </c:barChart>
      <c:catAx>
        <c:axId val="65045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455512"/>
        <c:crosses val="autoZero"/>
        <c:auto val="1"/>
        <c:lblAlgn val="ctr"/>
        <c:lblOffset val="100"/>
        <c:noMultiLvlLbl val="0"/>
      </c:catAx>
      <c:valAx>
        <c:axId val="65045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45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2018 vs.</a:t>
            </a:r>
            <a:r>
              <a:rPr lang="en-US" baseline="0">
                <a:solidFill>
                  <a:schemeClr val="tx1"/>
                </a:solidFill>
              </a:rPr>
              <a:t> Strategy 1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strategies'!$R$28:$R$29</c:f>
              <c:strCache>
                <c:ptCount val="2"/>
                <c:pt idx="0">
                  <c:v>Top 10 Gross Revenue</c:v>
                </c:pt>
                <c:pt idx="1">
                  <c:v>Total Revenue</c:v>
                </c:pt>
              </c:strCache>
            </c:strRef>
          </c:cat>
          <c:val>
            <c:numRef>
              <c:f>'Model strategies'!$S$28:$S$29</c:f>
              <c:numCache>
                <c:formatCode>"$"#,##0</c:formatCode>
                <c:ptCount val="2"/>
                <c:pt idx="0">
                  <c:v>41585922</c:v>
                </c:pt>
                <c:pt idx="1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0-42B7-BE0B-A17DE3517018}"/>
            </c:ext>
          </c:extLst>
        </c:ser>
        <c:ser>
          <c:idx val="1"/>
          <c:order val="1"/>
          <c:tx>
            <c:v>Strategy 1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strategies'!$R$28:$R$29</c:f>
              <c:strCache>
                <c:ptCount val="2"/>
                <c:pt idx="0">
                  <c:v>Top 10 Gross Revenue</c:v>
                </c:pt>
                <c:pt idx="1">
                  <c:v>Total Revenue</c:v>
                </c:pt>
              </c:strCache>
            </c:strRef>
          </c:cat>
          <c:val>
            <c:numRef>
              <c:f>'Model strategies'!$T$28:$T$29</c:f>
              <c:numCache>
                <c:formatCode>_("$"* #,##0_);_("$"* \(#,##0\);_("$"* "-"??_);_(@_)</c:formatCode>
                <c:ptCount val="2"/>
                <c:pt idx="0">
                  <c:v>45646005</c:v>
                </c:pt>
                <c:pt idx="1">
                  <c:v>56890290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0-42B7-BE0B-A17DE35170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2660704"/>
        <c:axId val="712665624"/>
      </c:barChart>
      <c:catAx>
        <c:axId val="71266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665624"/>
        <c:crosses val="autoZero"/>
        <c:auto val="1"/>
        <c:lblAlgn val="ctr"/>
        <c:lblOffset val="100"/>
        <c:noMultiLvlLbl val="0"/>
      </c:catAx>
      <c:valAx>
        <c:axId val="712665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66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2018 vs. Strategy 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strategies'!$R$33:$R$34</c:f>
              <c:strCache>
                <c:ptCount val="2"/>
                <c:pt idx="0">
                  <c:v>Top 10 Gross Revenue</c:v>
                </c:pt>
                <c:pt idx="1">
                  <c:v>Total Revenue</c:v>
                </c:pt>
              </c:strCache>
            </c:strRef>
          </c:cat>
          <c:val>
            <c:numRef>
              <c:f>'Model strategies'!$S$33:$S$34</c:f>
              <c:numCache>
                <c:formatCode>"$"#,##0</c:formatCode>
                <c:ptCount val="2"/>
                <c:pt idx="0">
                  <c:v>41585922</c:v>
                </c:pt>
                <c:pt idx="1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7D-4D5D-814D-E760D7F5AD58}"/>
            </c:ext>
          </c:extLst>
        </c:ser>
        <c:ser>
          <c:idx val="1"/>
          <c:order val="1"/>
          <c:tx>
            <c:v>Strategy 2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strategies'!$R$33:$R$34</c:f>
              <c:strCache>
                <c:ptCount val="2"/>
                <c:pt idx="0">
                  <c:v>Top 10 Gross Revenue</c:v>
                </c:pt>
                <c:pt idx="1">
                  <c:v>Total Revenue</c:v>
                </c:pt>
              </c:strCache>
            </c:strRef>
          </c:cat>
          <c:val>
            <c:numRef>
              <c:f>'Model strategies'!$T$33:$T$34</c:f>
              <c:numCache>
                <c:formatCode>_("$"* #,##0_);_("$"* \(#,##0\);_("$"* "-"??_);_(@_)</c:formatCode>
                <c:ptCount val="2"/>
                <c:pt idx="0">
                  <c:v>42802352</c:v>
                </c:pt>
                <c:pt idx="1">
                  <c:v>54046637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7D-4D5D-814D-E760D7F5A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9500360"/>
        <c:axId val="659499704"/>
      </c:barChart>
      <c:catAx>
        <c:axId val="65950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99704"/>
        <c:crosses val="autoZero"/>
        <c:auto val="1"/>
        <c:lblAlgn val="ctr"/>
        <c:lblOffset val="100"/>
        <c:noMultiLvlLbl val="0"/>
      </c:catAx>
      <c:valAx>
        <c:axId val="659499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00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2018 vs. Strategy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strategies'!$R$37:$R$38</c:f>
              <c:strCache>
                <c:ptCount val="2"/>
                <c:pt idx="0">
                  <c:v>Top 10 Gross Revenue</c:v>
                </c:pt>
                <c:pt idx="1">
                  <c:v>Total Revenue</c:v>
                </c:pt>
              </c:strCache>
            </c:strRef>
          </c:cat>
          <c:val>
            <c:numRef>
              <c:f>'Model strategies'!$S$37:$S$38</c:f>
              <c:numCache>
                <c:formatCode>"$"#,##0</c:formatCode>
                <c:ptCount val="2"/>
                <c:pt idx="0">
                  <c:v>41585922</c:v>
                </c:pt>
                <c:pt idx="1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B9-49A6-A35E-28679ABC3C59}"/>
            </c:ext>
          </c:extLst>
        </c:ser>
        <c:ser>
          <c:idx val="1"/>
          <c:order val="1"/>
          <c:tx>
            <c:v>Strategy 3</c:v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2B9-49A6-A35E-28679ABC3C5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B9-49A6-A35E-28679ABC3C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strategies'!$R$37:$R$38</c:f>
              <c:strCache>
                <c:ptCount val="2"/>
                <c:pt idx="0">
                  <c:v>Top 10 Gross Revenue</c:v>
                </c:pt>
                <c:pt idx="1">
                  <c:v>Total Revenue</c:v>
                </c:pt>
              </c:strCache>
            </c:strRef>
          </c:cat>
          <c:val>
            <c:numRef>
              <c:f>'Model strategies'!$T$37:$T$38</c:f>
              <c:numCache>
                <c:formatCode>_("$"* #,##0_);_("$"* \(#,##0\);_("$"* "-"??_);_(@_)</c:formatCode>
                <c:ptCount val="2"/>
                <c:pt idx="0">
                  <c:v>44926164</c:v>
                </c:pt>
                <c:pt idx="1">
                  <c:v>56170449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B9-49A6-A35E-28679ABC3C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8769464"/>
        <c:axId val="708769792"/>
      </c:barChart>
      <c:catAx>
        <c:axId val="70876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769792"/>
        <c:crosses val="autoZero"/>
        <c:auto val="1"/>
        <c:lblAlgn val="ctr"/>
        <c:lblOffset val="100"/>
        <c:noMultiLvlLbl val="0"/>
      </c:catAx>
      <c:valAx>
        <c:axId val="70876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76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93689884426842"/>
          <c:y val="0.93967055382119935"/>
          <c:w val="0.20612620231146311"/>
          <c:h val="4.4130311620753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449967568044E-2"/>
          <c:y val="3.8067511925484764E-2"/>
          <c:w val="0.79348166195502157"/>
          <c:h val="0.8614506674444915"/>
        </c:manualLayout>
      </c:layout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strategies'!$A$15</c:f>
              <c:strCache>
                <c:ptCount val="1"/>
                <c:pt idx="0">
                  <c:v>Total Revenue</c:v>
                </c:pt>
              </c:strCache>
            </c:strRef>
          </c:cat>
          <c:val>
            <c:numRef>
              <c:f>'Model strategies'!$B$15</c:f>
              <c:numCache>
                <c:formatCode>"$"#,##0</c:formatCode>
                <c:ptCount val="1"/>
                <c:pt idx="0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0-4257-8A03-6EDE30534CB1}"/>
            </c:ext>
          </c:extLst>
        </c:ser>
        <c:ser>
          <c:idx val="1"/>
          <c:order val="1"/>
          <c:tx>
            <c:v>Strategy 1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strategies'!$J$15</c:f>
              <c:numCache>
                <c:formatCode>"$"#,##0</c:formatCode>
                <c:ptCount val="1"/>
                <c:pt idx="0">
                  <c:v>56890290.253398545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80-4257-8A03-6EDE30534CB1}"/>
            </c:ext>
          </c:extLst>
        </c:ser>
        <c:ser>
          <c:idx val="2"/>
          <c:order val="2"/>
          <c:tx>
            <c:v>Strategy 2</c:v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strategies'!$J$40</c:f>
              <c:numCache>
                <c:formatCode>"$"#,##0</c:formatCode>
                <c:ptCount val="1"/>
                <c:pt idx="0">
                  <c:v>54046637.418505102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80-4257-8A03-6EDE30534CB1}"/>
            </c:ext>
          </c:extLst>
        </c:ser>
        <c:ser>
          <c:idx val="3"/>
          <c:order val="3"/>
          <c:tx>
            <c:v>Strategy 3</c:v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strategies'!$J$66</c:f>
              <c:numCache>
                <c:formatCode>"$"#,##0</c:formatCode>
                <c:ptCount val="1"/>
                <c:pt idx="0">
                  <c:v>56170449.381366193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80-4257-8A03-6EDE30534C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3297928"/>
        <c:axId val="623295632"/>
      </c:barChart>
      <c:catAx>
        <c:axId val="62329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295632"/>
        <c:crosses val="autoZero"/>
        <c:auto val="1"/>
        <c:lblAlgn val="ctr"/>
        <c:lblOffset val="100"/>
        <c:noMultiLvlLbl val="0"/>
      </c:catAx>
      <c:valAx>
        <c:axId val="62329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2979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7999418307068722"/>
          <c:y val="0.32649222885090096"/>
          <c:w val="9.1880816064247542E-2"/>
          <c:h val="0.257615018565996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498325834466889E-2"/>
          <c:y val="2.5262950788603716E-2"/>
          <c:w val="0.8029992040239764"/>
          <c:h val="0.91592030651174705"/>
        </c:manualLayout>
      </c:layout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strategies'!$B$17</c:f>
              <c:numCache>
                <c:formatCode>"$"#,##0</c:formatCode>
                <c:ptCount val="1"/>
                <c:pt idx="0">
                  <c:v>19753518.360000048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1-48F8-A506-4DBB21701E47}"/>
            </c:ext>
          </c:extLst>
        </c:ser>
        <c:ser>
          <c:idx val="1"/>
          <c:order val="1"/>
          <c:tx>
            <c:v>Strategy 1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strategies'!$J$17</c:f>
              <c:numCache>
                <c:formatCode>"$"#,##0</c:formatCode>
                <c:ptCount val="1"/>
                <c:pt idx="0">
                  <c:v>23813601.613398593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31-48F8-A506-4DBB21701E47}"/>
            </c:ext>
          </c:extLst>
        </c:ser>
        <c:ser>
          <c:idx val="2"/>
          <c:order val="2"/>
          <c:tx>
            <c:v>Strategy 2</c:v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strategies'!$J$44</c:f>
              <c:numCache>
                <c:formatCode>"$"#,##0</c:formatCode>
                <c:ptCount val="1"/>
                <c:pt idx="0">
                  <c:v>19671688.749385238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31-48F8-A506-4DBB21701E47}"/>
            </c:ext>
          </c:extLst>
        </c:ser>
        <c:ser>
          <c:idx val="3"/>
          <c:order val="3"/>
          <c:tx>
            <c:v>Strategy 3</c:v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strategies'!$J$72</c:f>
              <c:numCache>
                <c:formatCode>"$"#,##0</c:formatCode>
                <c:ptCount val="1"/>
                <c:pt idx="0">
                  <c:v>21274542.866166331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31-48F8-A506-4DBB21701E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3966896"/>
        <c:axId val="623965912"/>
      </c:barChart>
      <c:catAx>
        <c:axId val="62396689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Total Profit</a:t>
                </a:r>
              </a:p>
            </c:rich>
          </c:tx>
          <c:layout>
            <c:manualLayout>
              <c:xMode val="edge"/>
              <c:yMode val="edge"/>
              <c:x val="0.46158799085188118"/>
              <c:y val="0.951382292100110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623965912"/>
        <c:crosses val="autoZero"/>
        <c:auto val="1"/>
        <c:lblAlgn val="ctr"/>
        <c:lblOffset val="100"/>
        <c:noMultiLvlLbl val="0"/>
      </c:catAx>
      <c:valAx>
        <c:axId val="623965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96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7354108432114"/>
          <c:y val="0.34683553963706343"/>
          <c:w val="7.9975317269316434E-2"/>
          <c:h val="0.239726415082397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5D84E-FC75-404E-8029-62D979D241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E1D78A-C2F3-48C6-B13B-C4E4D70D7A66}">
      <dgm:prSet/>
      <dgm:spPr/>
      <dgm:t>
        <a:bodyPr/>
        <a:lstStyle/>
        <a:p>
          <a:r>
            <a:rPr lang="en-US" b="1" dirty="0"/>
            <a:t>Strategy 1: </a:t>
          </a:r>
          <a:r>
            <a:rPr lang="en-US" dirty="0"/>
            <a:t>Increase the base cost of the cars in the top 10 states by 10%.</a:t>
          </a:r>
        </a:p>
      </dgm:t>
    </dgm:pt>
    <dgm:pt modelId="{854AD9A4-CF0C-48F9-87A5-039B097595F5}" type="parTrans" cxnId="{9CEEF1E7-EA61-49BB-9CD7-1997E1FC236C}">
      <dgm:prSet/>
      <dgm:spPr/>
      <dgm:t>
        <a:bodyPr/>
        <a:lstStyle/>
        <a:p>
          <a:endParaRPr lang="en-US"/>
        </a:p>
      </dgm:t>
    </dgm:pt>
    <dgm:pt modelId="{B1C90F4D-EE53-4860-8059-C49997FF6973}" type="sibTrans" cxnId="{9CEEF1E7-EA61-49BB-9CD7-1997E1FC236C}">
      <dgm:prSet/>
      <dgm:spPr/>
      <dgm:t>
        <a:bodyPr/>
        <a:lstStyle/>
        <a:p>
          <a:endParaRPr lang="en-US"/>
        </a:p>
      </dgm:t>
    </dgm:pt>
    <dgm:pt modelId="{702D66CA-46E8-453C-9ED4-ED09AD8FAC93}">
      <dgm:prSet/>
      <dgm:spPr/>
      <dgm:t>
        <a:bodyPr/>
        <a:lstStyle/>
        <a:p>
          <a:r>
            <a:rPr lang="en-US" b="1" dirty="0"/>
            <a:t>Strategy 2: </a:t>
          </a:r>
          <a:r>
            <a:rPr lang="en-US" dirty="0"/>
            <a:t>Increase fleet in the top 10 states by 5%.</a:t>
          </a:r>
        </a:p>
      </dgm:t>
    </dgm:pt>
    <dgm:pt modelId="{A295F6D4-F716-490F-A4A7-257CF45F9CFD}" type="parTrans" cxnId="{1B0AD6B4-7751-447C-9B88-F60AFA2C561C}">
      <dgm:prSet/>
      <dgm:spPr/>
      <dgm:t>
        <a:bodyPr/>
        <a:lstStyle/>
        <a:p>
          <a:endParaRPr lang="en-US"/>
        </a:p>
      </dgm:t>
    </dgm:pt>
    <dgm:pt modelId="{EC69EFA5-C6C4-451F-82F4-438A48C1F201}" type="sibTrans" cxnId="{1B0AD6B4-7751-447C-9B88-F60AFA2C561C}">
      <dgm:prSet/>
      <dgm:spPr/>
      <dgm:t>
        <a:bodyPr/>
        <a:lstStyle/>
        <a:p>
          <a:endParaRPr lang="en-US"/>
        </a:p>
      </dgm:t>
    </dgm:pt>
    <dgm:pt modelId="{00948078-6428-41C3-9408-0A6F37F22C0A}">
      <dgm:prSet/>
      <dgm:spPr/>
      <dgm:t>
        <a:bodyPr/>
        <a:lstStyle/>
        <a:p>
          <a:r>
            <a:rPr lang="en-US" b="1" dirty="0"/>
            <a:t>Strategy 3: </a:t>
          </a:r>
          <a:r>
            <a:rPr lang="en-US" dirty="0"/>
            <a:t>Combine Strategy 1 &amp; Strategy 2.</a:t>
          </a:r>
        </a:p>
      </dgm:t>
    </dgm:pt>
    <dgm:pt modelId="{825A05D6-56C4-444F-8BE4-6206516ECB77}" type="parTrans" cxnId="{05D42EF2-4359-4236-BC2F-F141469EE77C}">
      <dgm:prSet/>
      <dgm:spPr/>
      <dgm:t>
        <a:bodyPr/>
        <a:lstStyle/>
        <a:p>
          <a:endParaRPr lang="en-US"/>
        </a:p>
      </dgm:t>
    </dgm:pt>
    <dgm:pt modelId="{B36263C5-90D1-4273-B33D-4CB2073661BF}" type="sibTrans" cxnId="{05D42EF2-4359-4236-BC2F-F141469EE77C}">
      <dgm:prSet/>
      <dgm:spPr/>
      <dgm:t>
        <a:bodyPr/>
        <a:lstStyle/>
        <a:p>
          <a:endParaRPr lang="en-US"/>
        </a:p>
      </dgm:t>
    </dgm:pt>
    <dgm:pt modelId="{4D93EF3C-D403-4AFE-8461-BBD7A6C53119}" type="pres">
      <dgm:prSet presAssocID="{A665D84E-FC75-404E-8029-62D979D24127}" presName="root" presStyleCnt="0">
        <dgm:presLayoutVars>
          <dgm:dir/>
          <dgm:resizeHandles val="exact"/>
        </dgm:presLayoutVars>
      </dgm:prSet>
      <dgm:spPr/>
    </dgm:pt>
    <dgm:pt modelId="{62B37871-CC4E-4EA6-8A18-569F73441E27}" type="pres">
      <dgm:prSet presAssocID="{3DE1D78A-C2F3-48C6-B13B-C4E4D70D7A66}" presName="compNode" presStyleCnt="0"/>
      <dgm:spPr/>
    </dgm:pt>
    <dgm:pt modelId="{56FF9522-431A-4826-A79A-93969A9191F2}" type="pres">
      <dgm:prSet presAssocID="{3DE1D78A-C2F3-48C6-B13B-C4E4D70D7A66}" presName="bgRect" presStyleLbl="bgShp" presStyleIdx="0" presStyleCnt="3"/>
      <dgm:spPr/>
    </dgm:pt>
    <dgm:pt modelId="{25709C71-5E83-44BE-973B-BBD13FE8ED20}" type="pres">
      <dgm:prSet presAssocID="{3DE1D78A-C2F3-48C6-B13B-C4E4D70D7A66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chemeClr val="bg1"/>
          </a:outerShdw>
        </a:effectLst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4DB7782-4F0E-4FC6-9D8F-536FD7C9A163}" type="pres">
      <dgm:prSet presAssocID="{3DE1D78A-C2F3-48C6-B13B-C4E4D70D7A66}" presName="spaceRect" presStyleCnt="0"/>
      <dgm:spPr/>
    </dgm:pt>
    <dgm:pt modelId="{006B66C2-25BD-4592-A6BF-D241735148AE}" type="pres">
      <dgm:prSet presAssocID="{3DE1D78A-C2F3-48C6-B13B-C4E4D70D7A66}" presName="parTx" presStyleLbl="revTx" presStyleIdx="0" presStyleCnt="3">
        <dgm:presLayoutVars>
          <dgm:chMax val="0"/>
          <dgm:chPref val="0"/>
        </dgm:presLayoutVars>
      </dgm:prSet>
      <dgm:spPr/>
    </dgm:pt>
    <dgm:pt modelId="{AD004CB5-6E60-4620-83BD-1AE1D1CE279F}" type="pres">
      <dgm:prSet presAssocID="{B1C90F4D-EE53-4860-8059-C49997FF6973}" presName="sibTrans" presStyleCnt="0"/>
      <dgm:spPr/>
    </dgm:pt>
    <dgm:pt modelId="{41E2BF9E-9232-47A4-871A-AAB9F84E1AD6}" type="pres">
      <dgm:prSet presAssocID="{702D66CA-46E8-453C-9ED4-ED09AD8FAC93}" presName="compNode" presStyleCnt="0"/>
      <dgm:spPr/>
    </dgm:pt>
    <dgm:pt modelId="{5FBC5D8B-7BD3-4819-BBF3-58B015478D8F}" type="pres">
      <dgm:prSet presAssocID="{702D66CA-46E8-453C-9ED4-ED09AD8FAC93}" presName="bgRect" presStyleLbl="bgShp" presStyleIdx="1" presStyleCnt="3" custLinFactNeighborX="690" custLinFactNeighborY="-674"/>
      <dgm:spPr/>
    </dgm:pt>
    <dgm:pt modelId="{5A6C167D-68AF-43C3-A425-8CBB11AFC0CF}" type="pres">
      <dgm:prSet presAssocID="{702D66CA-46E8-453C-9ED4-ED09AD8FAC93}" presName="iconRect" presStyleLbl="node1" presStyleIdx="1" presStyleCnt="3"/>
      <dgm:spPr>
        <a:blipFill rotWithShape="1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chemeClr val="bg1"/>
          </a:outerShdw>
        </a:effectLst>
      </dgm:spPr>
    </dgm:pt>
    <dgm:pt modelId="{40323D7E-1190-4014-BB71-B73B8D931F69}" type="pres">
      <dgm:prSet presAssocID="{702D66CA-46E8-453C-9ED4-ED09AD8FAC93}" presName="spaceRect" presStyleCnt="0"/>
      <dgm:spPr/>
    </dgm:pt>
    <dgm:pt modelId="{F8445114-2125-4FE1-A903-D3976FCECCD2}" type="pres">
      <dgm:prSet presAssocID="{702D66CA-46E8-453C-9ED4-ED09AD8FAC93}" presName="parTx" presStyleLbl="revTx" presStyleIdx="1" presStyleCnt="3">
        <dgm:presLayoutVars>
          <dgm:chMax val="0"/>
          <dgm:chPref val="0"/>
        </dgm:presLayoutVars>
      </dgm:prSet>
      <dgm:spPr/>
    </dgm:pt>
    <dgm:pt modelId="{790A41D1-5F2B-4B90-A080-B46840A83C8B}" type="pres">
      <dgm:prSet presAssocID="{EC69EFA5-C6C4-451F-82F4-438A48C1F201}" presName="sibTrans" presStyleCnt="0"/>
      <dgm:spPr/>
    </dgm:pt>
    <dgm:pt modelId="{DBAFB49F-7C4B-4F02-8ABB-B2E5A9A2C034}" type="pres">
      <dgm:prSet presAssocID="{00948078-6428-41C3-9408-0A6F37F22C0A}" presName="compNode" presStyleCnt="0"/>
      <dgm:spPr/>
    </dgm:pt>
    <dgm:pt modelId="{BCED9EA9-FF21-4E7D-930A-6FA703B95B76}" type="pres">
      <dgm:prSet presAssocID="{00948078-6428-41C3-9408-0A6F37F22C0A}" presName="bgRect" presStyleLbl="bgShp" presStyleIdx="2" presStyleCnt="3"/>
      <dgm:spPr/>
    </dgm:pt>
    <dgm:pt modelId="{4CFBA108-05BF-4539-93FC-528162EFBA8D}" type="pres">
      <dgm:prSet presAssocID="{00948078-6428-41C3-9408-0A6F37F22C0A}" presName="iconRect" presStyleLbl="node1" presStyleIdx="2" presStyleCnt="3" custLinFactNeighborX="6585" custLinFactNeighborY="1482"/>
      <dgm:spPr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chemeClr val="bg1"/>
          </a:outerShdw>
        </a:effectLst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293D239-41AF-4F81-8C93-782C14FA994A}" type="pres">
      <dgm:prSet presAssocID="{00948078-6428-41C3-9408-0A6F37F22C0A}" presName="spaceRect" presStyleCnt="0"/>
      <dgm:spPr/>
    </dgm:pt>
    <dgm:pt modelId="{A674CE91-03B2-462B-9D78-34BE3A5446D9}" type="pres">
      <dgm:prSet presAssocID="{00948078-6428-41C3-9408-0A6F37F22C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B03E08-9200-4169-9558-BAC261B28C9F}" type="presOf" srcId="{702D66CA-46E8-453C-9ED4-ED09AD8FAC93}" destId="{F8445114-2125-4FE1-A903-D3976FCECCD2}" srcOrd="0" destOrd="0" presId="urn:microsoft.com/office/officeart/2018/2/layout/IconVerticalSolidList"/>
    <dgm:cxn modelId="{213FFD61-AE5C-42A6-868A-AC2B957F6DB1}" type="presOf" srcId="{3DE1D78A-C2F3-48C6-B13B-C4E4D70D7A66}" destId="{006B66C2-25BD-4592-A6BF-D241735148AE}" srcOrd="0" destOrd="0" presId="urn:microsoft.com/office/officeart/2018/2/layout/IconVerticalSolidList"/>
    <dgm:cxn modelId="{1B0AD6B4-7751-447C-9B88-F60AFA2C561C}" srcId="{A665D84E-FC75-404E-8029-62D979D24127}" destId="{702D66CA-46E8-453C-9ED4-ED09AD8FAC93}" srcOrd="1" destOrd="0" parTransId="{A295F6D4-F716-490F-A4A7-257CF45F9CFD}" sibTransId="{EC69EFA5-C6C4-451F-82F4-438A48C1F201}"/>
    <dgm:cxn modelId="{C60A57B9-FA28-482F-A04E-AED0CEEC7C76}" type="presOf" srcId="{00948078-6428-41C3-9408-0A6F37F22C0A}" destId="{A674CE91-03B2-462B-9D78-34BE3A5446D9}" srcOrd="0" destOrd="0" presId="urn:microsoft.com/office/officeart/2018/2/layout/IconVerticalSolidList"/>
    <dgm:cxn modelId="{9CEEF1E7-EA61-49BB-9CD7-1997E1FC236C}" srcId="{A665D84E-FC75-404E-8029-62D979D24127}" destId="{3DE1D78A-C2F3-48C6-B13B-C4E4D70D7A66}" srcOrd="0" destOrd="0" parTransId="{854AD9A4-CF0C-48F9-87A5-039B097595F5}" sibTransId="{B1C90F4D-EE53-4860-8059-C49997FF6973}"/>
    <dgm:cxn modelId="{05D42EF2-4359-4236-BC2F-F141469EE77C}" srcId="{A665D84E-FC75-404E-8029-62D979D24127}" destId="{00948078-6428-41C3-9408-0A6F37F22C0A}" srcOrd="2" destOrd="0" parTransId="{825A05D6-56C4-444F-8BE4-6206516ECB77}" sibTransId="{B36263C5-90D1-4273-B33D-4CB2073661BF}"/>
    <dgm:cxn modelId="{6445BCFD-1232-4CD9-95CA-4ED9A69BACDE}" type="presOf" srcId="{A665D84E-FC75-404E-8029-62D979D24127}" destId="{4D93EF3C-D403-4AFE-8461-BBD7A6C53119}" srcOrd="0" destOrd="0" presId="urn:microsoft.com/office/officeart/2018/2/layout/IconVerticalSolidList"/>
    <dgm:cxn modelId="{EA809344-FF04-40FC-AF35-3D4E8A94087C}" type="presParOf" srcId="{4D93EF3C-D403-4AFE-8461-BBD7A6C53119}" destId="{62B37871-CC4E-4EA6-8A18-569F73441E27}" srcOrd="0" destOrd="0" presId="urn:microsoft.com/office/officeart/2018/2/layout/IconVerticalSolidList"/>
    <dgm:cxn modelId="{75E76480-F10A-4F52-B781-493F64F8D82A}" type="presParOf" srcId="{62B37871-CC4E-4EA6-8A18-569F73441E27}" destId="{56FF9522-431A-4826-A79A-93969A9191F2}" srcOrd="0" destOrd="0" presId="urn:microsoft.com/office/officeart/2018/2/layout/IconVerticalSolidList"/>
    <dgm:cxn modelId="{82590CDC-06F0-485C-B518-203E8332D8E2}" type="presParOf" srcId="{62B37871-CC4E-4EA6-8A18-569F73441E27}" destId="{25709C71-5E83-44BE-973B-BBD13FE8ED20}" srcOrd="1" destOrd="0" presId="urn:microsoft.com/office/officeart/2018/2/layout/IconVerticalSolidList"/>
    <dgm:cxn modelId="{AE70AE6E-5D8D-4D93-89FB-0E7406678274}" type="presParOf" srcId="{62B37871-CC4E-4EA6-8A18-569F73441E27}" destId="{B4DB7782-4F0E-4FC6-9D8F-536FD7C9A163}" srcOrd="2" destOrd="0" presId="urn:microsoft.com/office/officeart/2018/2/layout/IconVerticalSolidList"/>
    <dgm:cxn modelId="{B03D96F7-3E43-46E0-A013-86A795215A7D}" type="presParOf" srcId="{62B37871-CC4E-4EA6-8A18-569F73441E27}" destId="{006B66C2-25BD-4592-A6BF-D241735148AE}" srcOrd="3" destOrd="0" presId="urn:microsoft.com/office/officeart/2018/2/layout/IconVerticalSolidList"/>
    <dgm:cxn modelId="{E9A0FC7B-03E1-4999-8E58-956F77D6E625}" type="presParOf" srcId="{4D93EF3C-D403-4AFE-8461-BBD7A6C53119}" destId="{AD004CB5-6E60-4620-83BD-1AE1D1CE279F}" srcOrd="1" destOrd="0" presId="urn:microsoft.com/office/officeart/2018/2/layout/IconVerticalSolidList"/>
    <dgm:cxn modelId="{3FCD3693-C7CB-425E-9FA2-FB8075DEC89C}" type="presParOf" srcId="{4D93EF3C-D403-4AFE-8461-BBD7A6C53119}" destId="{41E2BF9E-9232-47A4-871A-AAB9F84E1AD6}" srcOrd="2" destOrd="0" presId="urn:microsoft.com/office/officeart/2018/2/layout/IconVerticalSolidList"/>
    <dgm:cxn modelId="{14695A9D-95F4-4F6C-B006-8601FE4AF635}" type="presParOf" srcId="{41E2BF9E-9232-47A4-871A-AAB9F84E1AD6}" destId="{5FBC5D8B-7BD3-4819-BBF3-58B015478D8F}" srcOrd="0" destOrd="0" presId="urn:microsoft.com/office/officeart/2018/2/layout/IconVerticalSolidList"/>
    <dgm:cxn modelId="{5A3BB257-3C87-40B4-8240-C687E9CDA805}" type="presParOf" srcId="{41E2BF9E-9232-47A4-871A-AAB9F84E1AD6}" destId="{5A6C167D-68AF-43C3-A425-8CBB11AFC0CF}" srcOrd="1" destOrd="0" presId="urn:microsoft.com/office/officeart/2018/2/layout/IconVerticalSolidList"/>
    <dgm:cxn modelId="{73D8F70B-3657-4B59-A00A-94C5795DCDC0}" type="presParOf" srcId="{41E2BF9E-9232-47A4-871A-AAB9F84E1AD6}" destId="{40323D7E-1190-4014-BB71-B73B8D931F69}" srcOrd="2" destOrd="0" presId="urn:microsoft.com/office/officeart/2018/2/layout/IconVerticalSolidList"/>
    <dgm:cxn modelId="{9029BEDB-4F26-4BC1-9CF2-E8674347B584}" type="presParOf" srcId="{41E2BF9E-9232-47A4-871A-AAB9F84E1AD6}" destId="{F8445114-2125-4FE1-A903-D3976FCECCD2}" srcOrd="3" destOrd="0" presId="urn:microsoft.com/office/officeart/2018/2/layout/IconVerticalSolidList"/>
    <dgm:cxn modelId="{9ABE614D-97F9-4D3A-8459-83137A3700B0}" type="presParOf" srcId="{4D93EF3C-D403-4AFE-8461-BBD7A6C53119}" destId="{790A41D1-5F2B-4B90-A080-B46840A83C8B}" srcOrd="3" destOrd="0" presId="urn:microsoft.com/office/officeart/2018/2/layout/IconVerticalSolidList"/>
    <dgm:cxn modelId="{7FC5730C-E3E0-4D1F-B48C-C3A67F9A2019}" type="presParOf" srcId="{4D93EF3C-D403-4AFE-8461-BBD7A6C53119}" destId="{DBAFB49F-7C4B-4F02-8ABB-B2E5A9A2C034}" srcOrd="4" destOrd="0" presId="urn:microsoft.com/office/officeart/2018/2/layout/IconVerticalSolidList"/>
    <dgm:cxn modelId="{1C9CB518-92EE-4499-9909-D265E097F198}" type="presParOf" srcId="{DBAFB49F-7C4B-4F02-8ABB-B2E5A9A2C034}" destId="{BCED9EA9-FF21-4E7D-930A-6FA703B95B76}" srcOrd="0" destOrd="0" presId="urn:microsoft.com/office/officeart/2018/2/layout/IconVerticalSolidList"/>
    <dgm:cxn modelId="{1905C588-4AE0-4AA7-A86A-42DEA39F324E}" type="presParOf" srcId="{DBAFB49F-7C4B-4F02-8ABB-B2E5A9A2C034}" destId="{4CFBA108-05BF-4539-93FC-528162EFBA8D}" srcOrd="1" destOrd="0" presId="urn:microsoft.com/office/officeart/2018/2/layout/IconVerticalSolidList"/>
    <dgm:cxn modelId="{A43E3271-1985-4184-B2D8-67DF678BFE0E}" type="presParOf" srcId="{DBAFB49F-7C4B-4F02-8ABB-B2E5A9A2C034}" destId="{6293D239-41AF-4F81-8C93-782C14FA994A}" srcOrd="2" destOrd="0" presId="urn:microsoft.com/office/officeart/2018/2/layout/IconVerticalSolidList"/>
    <dgm:cxn modelId="{A626C4A6-A9E3-4EF9-A76A-EF7E7747EC4E}" type="presParOf" srcId="{DBAFB49F-7C4B-4F02-8ABB-B2E5A9A2C034}" destId="{A674CE91-03B2-462B-9D78-34BE3A5446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F9522-431A-4826-A79A-93969A9191F2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09C71-5E83-44BE-973B-BBD13FE8ED20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B66C2-25BD-4592-A6BF-D241735148AE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Strategy 1: </a:t>
          </a:r>
          <a:r>
            <a:rPr lang="en-US" sz="2500" kern="1200" dirty="0"/>
            <a:t>Increase the base cost of the cars in the top 10 states by 10%.</a:t>
          </a:r>
        </a:p>
      </dsp:txBody>
      <dsp:txXfrm>
        <a:off x="1642860" y="607"/>
        <a:ext cx="4985943" cy="1422390"/>
      </dsp:txXfrm>
    </dsp:sp>
    <dsp:sp modelId="{5FBC5D8B-7BD3-4819-BBF3-58B015478D8F}">
      <dsp:nvSpPr>
        <dsp:cNvPr id="0" name=""/>
        <dsp:cNvSpPr/>
      </dsp:nvSpPr>
      <dsp:spPr>
        <a:xfrm>
          <a:off x="0" y="1769008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C167D-68AF-43C3-A425-8CBB11AFC0CF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45114-2125-4FE1-A903-D3976FCECCD2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Strategy 2: </a:t>
          </a:r>
          <a:r>
            <a:rPr lang="en-US" sz="2500" kern="1200" dirty="0"/>
            <a:t>Increase fleet in the top 10 states by 5%.</a:t>
          </a:r>
        </a:p>
      </dsp:txBody>
      <dsp:txXfrm>
        <a:off x="1642860" y="1778595"/>
        <a:ext cx="4985943" cy="1422390"/>
      </dsp:txXfrm>
    </dsp:sp>
    <dsp:sp modelId="{BCED9EA9-FF21-4E7D-930A-6FA703B95B76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BA108-05BF-4539-93FC-528162EFBA8D}">
      <dsp:nvSpPr>
        <dsp:cNvPr id="0" name=""/>
        <dsp:cNvSpPr/>
      </dsp:nvSpPr>
      <dsp:spPr>
        <a:xfrm>
          <a:off x="481788" y="3888214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4CE91-03B2-462B-9D78-34BE3A5446D9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Strategy 3: </a:t>
          </a:r>
          <a:r>
            <a:rPr lang="en-US" sz="2500" kern="1200" dirty="0"/>
            <a:t>Combine Strategy 1 &amp; Strategy 2.</a:t>
          </a: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BBAB9-2B0D-430C-B015-F1708100FD2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5559-BAE3-4156-8868-C5E0ABB0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8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D2F-9E0A-4905-A55E-6BAA17193F7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20C-AE73-4405-B4CD-240411E13C18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7715-FAAF-4AAD-94A3-222AB1A757AF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9356-6352-46E1-B126-E35610D69AF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2033-34DF-487B-A6DA-7326291EA99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EB63-4CC6-49C1-9119-C992E3DAA4D0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D543-F267-46F2-A848-CB8271AD3ED3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693F-E7F2-47B1-B69C-D2B23328FA8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8E01-5B99-4562-A753-FEACBC756BAC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9AC4-871C-4237-BD15-66659E1AD02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E47-632A-48A8-B34E-D8424EF4F8B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0891-43E4-40EF-BAAD-71CE7177BDB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7B2E-8462-416C-AB47-1A1A62E15193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201-AF08-43C0-8A8C-53725A00C49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9896-3522-4725-B994-96F4F9A44DE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F3F6-34A6-4736-B6C1-B691AB9A084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1455-1F29-42E3-9165-C79BACC24A07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outdoor, mountain, lined&#10;&#10;Description automatically generated">
            <a:extLst>
              <a:ext uri="{FF2B5EF4-FFF2-40B4-BE49-F238E27FC236}">
                <a16:creationId xmlns:a16="http://schemas.microsoft.com/office/drawing/2014/main" id="{83B8A644-A391-4515-806A-1D0BA2AA5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9091" t="3181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B64BC-A9ED-4781-9848-406262B1E49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27137" y="1678665"/>
            <a:ext cx="5073131" cy="2369131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LARIAT RENTAL </a:t>
            </a:r>
            <a:r>
              <a:rPr lang="en-US" sz="4400" i="1" dirty="0">
                <a:solidFill>
                  <a:schemeClr val="bg1"/>
                </a:solidFill>
              </a:rPr>
              <a:t>REVENUE ANALYSIS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595551C-E4DD-4A83-9CA2-F8B59631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32" y="4115439"/>
            <a:ext cx="2975247" cy="11315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B816-4783-4690-A857-D4A64E3A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8259" y="63432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A76E-EC12-4F04-9A9B-2A75596CD5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3" y="609600"/>
            <a:ext cx="10971741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2018 vs. 2019 STRATEGIES – Total Revenue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E813C7-417B-4B99-A4C6-CC429D395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219223"/>
              </p:ext>
            </p:extLst>
          </p:nvPr>
        </p:nvGraphicFramePr>
        <p:xfrm>
          <a:off x="677333" y="1247775"/>
          <a:ext cx="10837333" cy="5762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7205-90C0-43DD-BA1B-F6503F3D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7778" y="613901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1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17C-A0A2-4AA3-999E-F294D06AD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3" y="609600"/>
            <a:ext cx="10971741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2018 vs. 2019 STRATEGIES – Total Profit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3CAAC9-F796-4BFC-81A4-F0F168060C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748558"/>
              </p:ext>
            </p:extLst>
          </p:nvPr>
        </p:nvGraphicFramePr>
        <p:xfrm>
          <a:off x="677333" y="1208313"/>
          <a:ext cx="10703840" cy="5529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1F532-4635-492F-B90A-D0DD4BB2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1976" y="613685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3AE0-E7E6-4365-B88B-7719DD5918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DO WE DO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D165-1809-4078-BE47-7E1459A3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09591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Test these strategies in the top 10 states for the next 3 months.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Analyze data monthly to see the cost of expanding the fleet and increasing the revenue.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Expand strategies to the other states.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829C-9FEA-4F6D-A118-2909A62D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289" y="615677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8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7D78-D88E-412F-A4D5-D535ACCBBA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OTHER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0FEE-F23F-4BBC-969D-CBE5C4E1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28641" cy="388077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Increase fleet with most commonly rented cars and decrease fleet with the least rented cars.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Increase rental charges for car classes with higher end.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Close down low earning branches.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8366-E7D0-4336-AC97-47918764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677" y="624554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844-9024-4B4A-869D-A7FC54DD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659" y="2416993"/>
            <a:ext cx="7312783" cy="1803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Thank you for your attention!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FAB4-668A-4FBC-96F2-A0E27EBF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6604" y="5073100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Andreea Ioana Mihai – Data Analytics Flex – </a:t>
            </a:r>
            <a:r>
              <a:rPr lang="en-US" sz="1600" b="1" i="1" dirty="0" err="1">
                <a:solidFill>
                  <a:schemeClr val="bg1"/>
                </a:solidFill>
              </a:rPr>
              <a:t>Thinkful</a:t>
            </a:r>
            <a:endParaRPr lang="en-US" sz="1600" b="1" i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Capstone I: Case study – Module 11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D9A0-D7EC-4251-B68F-336FDEC3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556" y="612126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bg1"/>
                </a:solidFill>
              </a:rPr>
              <a:pPr/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2110C7-4AA7-4AAD-A135-49C60B13B127}"/>
              </a:ext>
            </a:extLst>
          </p:cNvPr>
          <p:cNvSpPr txBox="1"/>
          <p:nvPr/>
        </p:nvSpPr>
        <p:spPr>
          <a:xfrm>
            <a:off x="677334" y="1204843"/>
            <a:ext cx="4562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GOALS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Minimizing COSTS.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5C77D-1D88-4249-B1EF-FF8CCB79DC8D}"/>
              </a:ext>
            </a:extLst>
          </p:cNvPr>
          <p:cNvSpPr txBox="1"/>
          <p:nvPr/>
        </p:nvSpPr>
        <p:spPr>
          <a:xfrm>
            <a:off x="809625" y="3562350"/>
            <a:ext cx="893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TARGET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Increase REVENUE for the year of 2019.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039D2-405D-4B59-BE41-A130494F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4985" y="634965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8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ACC5AFE-838A-4A88-9D29-FD4FFB8C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49" y="1930399"/>
            <a:ext cx="2143125" cy="214312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1660A56-EB00-48FD-A41C-43756030D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67" y="2029446"/>
            <a:ext cx="2143125" cy="2143125"/>
          </a:xfrm>
          <a:prstGeom prst="rect">
            <a:avLst/>
          </a:prstGeom>
        </p:spPr>
      </p:pic>
      <p:pic>
        <p:nvPicPr>
          <p:cNvPr id="8" name="Picture 7" descr="A close - up of a logo&#10;&#10;Description automatically generated with medium confidence">
            <a:extLst>
              <a:ext uri="{FF2B5EF4-FFF2-40B4-BE49-F238E27FC236}">
                <a16:creationId xmlns:a16="http://schemas.microsoft.com/office/drawing/2014/main" id="{E1369A17-55EA-4EEF-B31A-1FA8F2F39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585" y="2270124"/>
            <a:ext cx="2163977" cy="1463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FA858-69FD-4302-8DB9-C6898B3AC1A1}"/>
              </a:ext>
            </a:extLst>
          </p:cNvPr>
          <p:cNvSpPr txBox="1"/>
          <p:nvPr/>
        </p:nvSpPr>
        <p:spPr>
          <a:xfrm>
            <a:off x="1646827" y="4043013"/>
            <a:ext cx="1284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    50</a:t>
            </a:r>
          </a:p>
          <a:p>
            <a:r>
              <a:rPr lang="en-US" sz="2400" b="1" dirty="0"/>
              <a:t> </a:t>
            </a:r>
            <a:r>
              <a:rPr lang="en-US" sz="2400" dirty="0"/>
              <a:t>STORES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F8C59-901A-4187-B009-91EF6D2DAF47}"/>
              </a:ext>
            </a:extLst>
          </p:cNvPr>
          <p:cNvSpPr txBox="1"/>
          <p:nvPr/>
        </p:nvSpPr>
        <p:spPr>
          <a:xfrm>
            <a:off x="5218932" y="4043012"/>
            <a:ext cx="1470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   4000</a:t>
            </a:r>
            <a:endParaRPr lang="en-US" sz="2400" i="1" dirty="0"/>
          </a:p>
          <a:p>
            <a:r>
              <a:rPr lang="en-US" sz="2400" dirty="0"/>
              <a:t>VEHICLES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91B21-804D-476B-92D2-B6B47EF81BD6}"/>
              </a:ext>
            </a:extLst>
          </p:cNvPr>
          <p:cNvSpPr txBox="1"/>
          <p:nvPr/>
        </p:nvSpPr>
        <p:spPr>
          <a:xfrm>
            <a:off x="8118185" y="4058885"/>
            <a:ext cx="3112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    </a:t>
            </a:r>
            <a:r>
              <a:rPr lang="en-US" sz="2400" b="1" i="1" u="none" strike="noStrike" dirty="0">
                <a:solidFill>
                  <a:srgbClr val="000000"/>
                </a:solidFill>
                <a:effectLst/>
              </a:rPr>
              <a:t>$52,830,207</a:t>
            </a:r>
          </a:p>
          <a:p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TOTAL REVENUE 2018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C0272-D964-4A94-AF4C-509831C1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3863" y="628105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2A68DA-CB57-45FC-97FA-B8E85485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3" y="0"/>
            <a:ext cx="8335705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LARIAT RENTAL 2018 FINANCIAL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F49BBE-7901-4D10-84F1-7F739EA5E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0959"/>
              </p:ext>
            </p:extLst>
          </p:nvPr>
        </p:nvGraphicFramePr>
        <p:xfrm>
          <a:off x="995621" y="1721069"/>
          <a:ext cx="6606248" cy="3642357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60587">
                  <a:extLst>
                    <a:ext uri="{9D8B030D-6E8A-4147-A177-3AD203B41FA5}">
                      <a16:colId xmlns:a16="http://schemas.microsoft.com/office/drawing/2014/main" val="3350683990"/>
                    </a:ext>
                  </a:extLst>
                </a:gridCol>
                <a:gridCol w="2845661">
                  <a:extLst>
                    <a:ext uri="{9D8B030D-6E8A-4147-A177-3AD203B41FA5}">
                      <a16:colId xmlns:a16="http://schemas.microsoft.com/office/drawing/2014/main" val="4106175925"/>
                    </a:ext>
                  </a:extLst>
                </a:gridCol>
              </a:tblGrid>
              <a:tr h="1214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 Revenue</a:t>
                      </a:r>
                      <a:endParaRPr lang="en-US" sz="2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325" marR="0" marT="39807" marB="29855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$ 52,830,207</a:t>
                      </a:r>
                      <a:endParaRPr lang="en-US" sz="2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325" marR="0" marT="39807" marB="298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45837"/>
                  </a:ext>
                </a:extLst>
              </a:tr>
              <a:tr h="1214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 Costs</a:t>
                      </a:r>
                      <a:endParaRPr lang="en-US" sz="2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325" marR="0" marT="39807" marB="29855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$ 33,076,689</a:t>
                      </a:r>
                      <a:endParaRPr lang="en-US" sz="2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325" marR="0" marT="39807" marB="298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431702"/>
                  </a:ext>
                </a:extLst>
              </a:tr>
              <a:tr h="1214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 Profit</a:t>
                      </a:r>
                      <a:endParaRPr lang="en-US" sz="2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325" marR="0" marT="39807" marB="29855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2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19,753,518</a:t>
                      </a:r>
                      <a:endParaRPr lang="en-US" sz="2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325" marR="0" marT="39807" marB="2985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920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BEBBA-7B16-44CE-A50B-DAF519D9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292" y="621891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8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D295-7D56-430F-B018-A09D8676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28866" cy="132080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2018 BRANCH ANNUAL REVENUE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EA7261-DE03-4F46-B88E-758BC196D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653750"/>
              </p:ext>
            </p:extLst>
          </p:nvPr>
        </p:nvGraphicFramePr>
        <p:xfrm>
          <a:off x="524935" y="1930401"/>
          <a:ext cx="5374408" cy="413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0CA123-40B2-4E06-8E2C-3CF1FC5C9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400317"/>
              </p:ext>
            </p:extLst>
          </p:nvPr>
        </p:nvGraphicFramePr>
        <p:xfrm>
          <a:off x="6140259" y="2000248"/>
          <a:ext cx="4901047" cy="406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0FD3-18F2-42FA-8B35-9F8CA6E5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475" y="621686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6699D-1A7F-446E-9539-C5F645B087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2019 FY LARIAT RECOMMENDATIONS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B8241-5428-42C1-B684-55BF17D5B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64724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E4F19-9AD6-4D91-A6B4-BB9770B4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687" y="627218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3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C38B-83CB-4DB4-9C45-3518B12B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3" y="609600"/>
            <a:ext cx="10514541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Strategy 1: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Increase base cost in top 10 states by 10%.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04AC47-A07F-4304-8A09-8B1B189A505B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677333" y="1270000"/>
            <a:ext cx="1051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EF0067-7B3D-4CBE-8595-56CD57A7D71B}"/>
              </a:ext>
            </a:extLst>
          </p:cNvPr>
          <p:cNvSpPr/>
          <p:nvPr/>
        </p:nvSpPr>
        <p:spPr>
          <a:xfrm>
            <a:off x="677331" y="1714500"/>
            <a:ext cx="4181475" cy="72390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88000">
                <a:schemeClr val="accent2">
                  <a:tint val="9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007721-F04A-4A52-88B8-971F0FF1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4927601"/>
            <a:ext cx="4181475" cy="72390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88000">
                <a:schemeClr val="accent2">
                  <a:tint val="9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Results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C41686-96D0-4560-83A0-D0054C7DA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421118"/>
              </p:ext>
            </p:extLst>
          </p:nvPr>
        </p:nvGraphicFramePr>
        <p:xfrm>
          <a:off x="5373914" y="1692275"/>
          <a:ext cx="5817960" cy="47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D13710-0751-4467-BDCB-9B4B2CA8A5A3}"/>
              </a:ext>
            </a:extLst>
          </p:cNvPr>
          <p:cNvSpPr txBox="1"/>
          <p:nvPr/>
        </p:nvSpPr>
        <p:spPr>
          <a:xfrm>
            <a:off x="677330" y="5651501"/>
            <a:ext cx="4181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revenue: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$4,060,083 </a:t>
            </a:r>
            <a:r>
              <a:rPr lang="en-US" sz="2000" dirty="0"/>
              <a:t>(7.68% vs. 2018).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B4DCF-8327-4670-9625-AABBB0C7CE7B}"/>
              </a:ext>
            </a:extLst>
          </p:cNvPr>
          <p:cNvSpPr txBox="1"/>
          <p:nvPr/>
        </p:nvSpPr>
        <p:spPr>
          <a:xfrm>
            <a:off x="677330" y="2528838"/>
            <a:ext cx="4181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Same number of cars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Constant</a:t>
            </a:r>
            <a:r>
              <a:rPr lang="en-US" sz="2400" dirty="0"/>
              <a:t> amount of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Assuming company </a:t>
            </a:r>
            <a:r>
              <a:rPr lang="en-US" sz="2400" b="1" dirty="0"/>
              <a:t>increases base costs by 10%.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86DCAA-498D-44E3-A030-B9F881B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1874" y="629993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3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C38B-83CB-4DB4-9C45-3518B12B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3" y="609600"/>
            <a:ext cx="10514541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Strategy 2: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Increase fleet in the top 10 states by 5%.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04AC47-A07F-4304-8A09-8B1B189A505B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677333" y="1270000"/>
            <a:ext cx="1051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EF0067-7B3D-4CBE-8595-56CD57A7D71B}"/>
              </a:ext>
            </a:extLst>
          </p:cNvPr>
          <p:cNvSpPr/>
          <p:nvPr/>
        </p:nvSpPr>
        <p:spPr>
          <a:xfrm>
            <a:off x="677331" y="1714500"/>
            <a:ext cx="4181475" cy="72390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88000">
                <a:schemeClr val="accent2">
                  <a:tint val="9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007721-F04A-4A52-88B8-971F0FF1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4927601"/>
            <a:ext cx="4181475" cy="72390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88000">
                <a:schemeClr val="accent2">
                  <a:tint val="9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Results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7281B75-7570-47BC-BE06-9AF48D5A4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975446"/>
              </p:ext>
            </p:extLst>
          </p:nvPr>
        </p:nvGraphicFramePr>
        <p:xfrm>
          <a:off x="5411559" y="1631497"/>
          <a:ext cx="5780315" cy="4786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CE8389-E469-475C-A50E-CAB58A2C2017}"/>
              </a:ext>
            </a:extLst>
          </p:cNvPr>
          <p:cNvSpPr txBox="1"/>
          <p:nvPr/>
        </p:nvSpPr>
        <p:spPr>
          <a:xfrm>
            <a:off x="677331" y="5651501"/>
            <a:ext cx="4181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revenue: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$1,216,430 </a:t>
            </a:r>
            <a:r>
              <a:rPr lang="en-US" sz="2000" dirty="0"/>
              <a:t>(2.30% vs. 2018).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623BE-1A3C-4B38-8B7F-6F8FC76C7709}"/>
              </a:ext>
            </a:extLst>
          </p:cNvPr>
          <p:cNvSpPr txBox="1"/>
          <p:nvPr/>
        </p:nvSpPr>
        <p:spPr>
          <a:xfrm>
            <a:off x="677330" y="2528838"/>
            <a:ext cx="4181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Same base costs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Constant</a:t>
            </a:r>
            <a:r>
              <a:rPr lang="en-US" sz="2400" dirty="0"/>
              <a:t> amount of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Assuming company </a:t>
            </a:r>
            <a:r>
              <a:rPr lang="en-US" sz="2400" b="1" dirty="0"/>
              <a:t>increases fleet by 5%.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2B100-E332-41DE-98C3-0E8D9285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2999" y="623591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3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C38B-83CB-4DB4-9C45-3518B12B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3" y="609600"/>
            <a:ext cx="10514541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Strategy 3: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Combine Strategy 1 &amp; Strategy 2.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04AC47-A07F-4304-8A09-8B1B189A505B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677333" y="1270000"/>
            <a:ext cx="10514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EF0067-7B3D-4CBE-8595-56CD57A7D71B}"/>
              </a:ext>
            </a:extLst>
          </p:cNvPr>
          <p:cNvSpPr/>
          <p:nvPr/>
        </p:nvSpPr>
        <p:spPr>
          <a:xfrm>
            <a:off x="677331" y="1714500"/>
            <a:ext cx="4181475" cy="72390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88000">
                <a:schemeClr val="accent2">
                  <a:tint val="9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007721-F04A-4A52-88B8-971F0FF1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4927601"/>
            <a:ext cx="4181475" cy="72390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88000">
                <a:schemeClr val="accent2">
                  <a:tint val="9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Results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4CE990E-9C20-4815-B3B9-B1C772F00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378959"/>
              </p:ext>
            </p:extLst>
          </p:nvPr>
        </p:nvGraphicFramePr>
        <p:xfrm>
          <a:off x="5373914" y="1714499"/>
          <a:ext cx="5817960" cy="470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DDB689-C7D6-45CF-A571-8CA309F3E0C1}"/>
              </a:ext>
            </a:extLst>
          </p:cNvPr>
          <p:cNvSpPr txBox="1"/>
          <p:nvPr/>
        </p:nvSpPr>
        <p:spPr>
          <a:xfrm>
            <a:off x="677331" y="5651501"/>
            <a:ext cx="4181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revenue: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$3,340,242 </a:t>
            </a:r>
            <a:r>
              <a:rPr lang="en-US" sz="2000" dirty="0"/>
              <a:t>(6.32% vs. 2018).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48549-B751-45C1-9E60-5019892E3512}"/>
              </a:ext>
            </a:extLst>
          </p:cNvPr>
          <p:cNvSpPr txBox="1"/>
          <p:nvPr/>
        </p:nvSpPr>
        <p:spPr>
          <a:xfrm>
            <a:off x="677330" y="2528838"/>
            <a:ext cx="4181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Constant</a:t>
            </a:r>
            <a:r>
              <a:rPr lang="en-US" sz="2400" dirty="0"/>
              <a:t> amount of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Assuming company </a:t>
            </a:r>
            <a:r>
              <a:rPr lang="en-US" sz="2400" b="1" dirty="0"/>
              <a:t>increases base costs by 3% and fleet by 7%.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A1903-DB34-45A5-B751-52A1B18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7817" y="623589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01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395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  LARIAT RENTAL REVENUE ANALYSIS</vt:lpstr>
      <vt:lpstr>PowerPoint Presentation</vt:lpstr>
      <vt:lpstr>PowerPoint Presentation</vt:lpstr>
      <vt:lpstr>LARIAT RENTAL 2018 FINANCIAL ANALYSIS</vt:lpstr>
      <vt:lpstr>2018 BRANCH ANNUAL REVENUE</vt:lpstr>
      <vt:lpstr>2019 FY LARIAT RECOMMENDATIONS</vt:lpstr>
      <vt:lpstr>Strategy 1: Increase base cost in top 10 states by 10%. </vt:lpstr>
      <vt:lpstr>Strategy 2: Increase fleet in the top 10 states by 5%.  </vt:lpstr>
      <vt:lpstr>Strategy 3: Combine Strategy 1 &amp; Strategy 2.  </vt:lpstr>
      <vt:lpstr>2018 vs. 2019 STRATEGIES – Total Revenue</vt:lpstr>
      <vt:lpstr>2018 vs. 2019 STRATEGIES – Total Profit</vt:lpstr>
      <vt:lpstr>WHAT DO WE DO FROM HERE?</vt:lpstr>
      <vt:lpstr>OTHER STRATEGIES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RENTAL REVENUE ANALYSIS</dc:title>
  <dc:creator>Andreea Ioana Mihai</dc:creator>
  <cp:lastModifiedBy>Andreea Ioana Mihai</cp:lastModifiedBy>
  <cp:revision>67</cp:revision>
  <dcterms:created xsi:type="dcterms:W3CDTF">2021-02-04T17:13:41Z</dcterms:created>
  <dcterms:modified xsi:type="dcterms:W3CDTF">2021-05-27T14:43:34Z</dcterms:modified>
</cp:coreProperties>
</file>