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8" r:id="rId7"/>
    <p:sldId id="262" r:id="rId8"/>
    <p:sldId id="271" r:id="rId9"/>
    <p:sldId id="263" r:id="rId10"/>
    <p:sldId id="277" r:id="rId11"/>
    <p:sldId id="257" r:id="rId12"/>
    <p:sldId id="266" r:id="rId13"/>
    <p:sldId id="264" r:id="rId14"/>
    <p:sldId id="265" r:id="rId15"/>
    <p:sldId id="267" r:id="rId16"/>
    <p:sldId id="269" r:id="rId17"/>
    <p:sldId id="272" r:id="rId18"/>
    <p:sldId id="273" r:id="rId19"/>
    <p:sldId id="274" r:id="rId20"/>
    <p:sldId id="275" r:id="rId21"/>
    <p:sldId id="276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84" y="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ea mangar" userId="27925e5480a45e8d" providerId="LiveId" clId="{47F6E039-A133-4ECF-A9F9-8661E7581ED1}"/>
    <pc:docChg chg="modSld">
      <pc:chgData name="andreea mangar" userId="27925e5480a45e8d" providerId="LiveId" clId="{47F6E039-A133-4ECF-A9F9-8661E7581ED1}" dt="2020-12-09T12:11:00.905" v="0" actId="1076"/>
      <pc:docMkLst>
        <pc:docMk/>
      </pc:docMkLst>
      <pc:sldChg chg="modSp">
        <pc:chgData name="andreea mangar" userId="27925e5480a45e8d" providerId="LiveId" clId="{47F6E039-A133-4ECF-A9F9-8661E7581ED1}" dt="2020-12-09T12:11:00.905" v="0" actId="1076"/>
        <pc:sldMkLst>
          <pc:docMk/>
          <pc:sldMk cId="3282600550" sldId="262"/>
        </pc:sldMkLst>
        <pc:picChg chg="mod">
          <ac:chgData name="andreea mangar" userId="27925e5480a45e8d" providerId="LiveId" clId="{47F6E039-A133-4ECF-A9F9-8661E7581ED1}" dt="2020-12-09T12:11:00.905" v="0" actId="1076"/>
          <ac:picMkLst>
            <pc:docMk/>
            <pc:sldMk cId="3282600550" sldId="262"/>
            <ac:picMk id="4" creationId="{F65B103D-6C6F-4815-A410-498844F323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Curso</a:t>
            </a:r>
            <a:r>
              <a:rPr lang="en-US" dirty="0"/>
              <a:t>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ADCB9-01EA-4309-B8ED-5C30CADF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Scientist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810D7D6-673B-47A2-85FB-48CA61FA9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72" y="1605194"/>
            <a:ext cx="6441345" cy="490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Imagen 17" descr="Imagen que contiene cd&#10;&#10;Descripción generada con confianza muy alta">
            <a:extLst>
              <a:ext uri="{FF2B5EF4-FFF2-40B4-BE49-F238E27FC236}">
                <a16:creationId xmlns:a16="http://schemas.microsoft.com/office/drawing/2014/main" id="{218BC388-7A71-4350-A972-4FFF91B5C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474" y="1125706"/>
            <a:ext cx="9085477" cy="461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6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2" descr="Imagen que contiene cd&#10;&#10;Descripción generada con confianza muy alta">
            <a:extLst>
              <a:ext uri="{FF2B5EF4-FFF2-40B4-BE49-F238E27FC236}">
                <a16:creationId xmlns:a16="http://schemas.microsoft.com/office/drawing/2014/main" id="{9C025253-DB42-4614-A371-E2E8BF87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34" y="480515"/>
            <a:ext cx="8478131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45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348AD-F8BB-48BF-A232-CADDEFA0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para ser Data </a:t>
            </a:r>
            <a:r>
              <a:rPr lang="es-ES" dirty="0" err="1"/>
              <a:t>Scientist</a:t>
            </a:r>
            <a:r>
              <a:rPr lang="es-ES" dirty="0"/>
              <a:t>: conocimientos y 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8E32D-8B0F-4D85-88BE-6598CECA1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948546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dirty="0">
                <a:ea typeface="+mn-lt"/>
                <a:cs typeface="+mn-lt"/>
              </a:rPr>
              <a:t>Machine </a:t>
            </a:r>
            <a:r>
              <a:rPr lang="es-ES" dirty="0" err="1">
                <a:ea typeface="+mn-lt"/>
                <a:cs typeface="+mn-lt"/>
              </a:rPr>
              <a:t>Learning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Statistics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 </a:t>
            </a:r>
            <a:r>
              <a:rPr lang="es-ES" dirty="0" err="1">
                <a:ea typeface="+mn-lt"/>
                <a:cs typeface="+mn-lt"/>
              </a:rPr>
              <a:t>Visualization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Databases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Software </a:t>
            </a:r>
            <a:r>
              <a:rPr lang="es-ES" dirty="0" err="1">
                <a:ea typeface="+mn-lt"/>
                <a:cs typeface="+mn-lt"/>
              </a:rPr>
              <a:t>Engineering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 </a:t>
            </a:r>
            <a:r>
              <a:rPr lang="es-ES" dirty="0" err="1">
                <a:ea typeface="+mn-lt"/>
                <a:cs typeface="+mn-lt"/>
              </a:rPr>
              <a:t>Mining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Domain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Knowledge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 </a:t>
            </a:r>
            <a:r>
              <a:rPr lang="es-ES" dirty="0" err="1">
                <a:ea typeface="+mn-lt"/>
                <a:cs typeface="+mn-lt"/>
              </a:rPr>
              <a:t>Wrangling</a:t>
            </a:r>
            <a:endParaRPr lang="es-ES" dirty="0" err="1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89C372F-1B7B-474B-A735-E3F18E4A00F9}"/>
              </a:ext>
            </a:extLst>
          </p:cNvPr>
          <p:cNvSpPr txBox="1">
            <a:spLocks/>
          </p:cNvSpPr>
          <p:nvPr/>
        </p:nvSpPr>
        <p:spPr>
          <a:xfrm>
            <a:off x="6573982" y="2175164"/>
            <a:ext cx="3948546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Python and/</a:t>
            </a:r>
            <a:r>
              <a:rPr lang="es-ES" dirty="0" err="1">
                <a:ea typeface="+mn-lt"/>
                <a:cs typeface="+mn-lt"/>
              </a:rPr>
              <a:t>or</a:t>
            </a:r>
            <a:r>
              <a:rPr lang="es-ES" dirty="0">
                <a:ea typeface="+mn-lt"/>
                <a:cs typeface="+mn-lt"/>
              </a:rPr>
              <a:t> R</a:t>
            </a:r>
          </a:p>
          <a:p>
            <a:pPr marL="383540" indent="-383540"/>
            <a:r>
              <a:rPr lang="es-ES" dirty="0">
                <a:ea typeface="+mn-lt"/>
                <a:cs typeface="+mn-lt"/>
              </a:rPr>
              <a:t>SQL</a:t>
            </a:r>
          </a:p>
          <a:p>
            <a:pPr marL="383540" indent="-383540"/>
            <a:r>
              <a:rPr lang="es-ES" dirty="0">
                <a:ea typeface="+mn-lt"/>
                <a:cs typeface="+mn-lt"/>
              </a:rPr>
              <a:t>Cloud </a:t>
            </a:r>
            <a:r>
              <a:rPr lang="es-ES" dirty="0" err="1">
                <a:ea typeface="+mn-lt"/>
                <a:cs typeface="+mn-lt"/>
              </a:rPr>
              <a:t>computing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Machine </a:t>
            </a:r>
            <a:r>
              <a:rPr lang="es-ES" dirty="0" err="1">
                <a:ea typeface="+mn-lt"/>
                <a:cs typeface="+mn-lt"/>
              </a:rPr>
              <a:t>Learning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Libraries</a:t>
            </a:r>
            <a:r>
              <a:rPr lang="es-ES" dirty="0">
                <a:ea typeface="+mn-lt"/>
                <a:cs typeface="+mn-lt"/>
              </a:rPr>
              <a:t>:</a:t>
            </a:r>
          </a:p>
          <a:p>
            <a:pPr lvl="1" indent="-383540"/>
            <a:r>
              <a:rPr lang="es-ES" i="0" dirty="0" err="1"/>
              <a:t>Numpy</a:t>
            </a:r>
            <a:endParaRPr lang="es-ES" i="0" dirty="0"/>
          </a:p>
          <a:p>
            <a:pPr lvl="1" indent="-383540"/>
            <a:r>
              <a:rPr lang="es-ES" i="0" dirty="0"/>
              <a:t>Pandas</a:t>
            </a:r>
          </a:p>
          <a:p>
            <a:pPr lvl="1" indent="-383540"/>
            <a:r>
              <a:rPr lang="es-ES" i="0" dirty="0" err="1"/>
              <a:t>Tensorflow</a:t>
            </a:r>
          </a:p>
          <a:p>
            <a:pPr lvl="1" indent="-383540"/>
            <a:r>
              <a:rPr lang="es-ES" i="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62350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348AD-F8BB-48BF-A232-CADDEFA0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para ser Data </a:t>
            </a:r>
            <a:r>
              <a:rPr lang="es-ES" dirty="0" err="1"/>
              <a:t>Analyst</a:t>
            </a:r>
            <a:r>
              <a:rPr lang="es-ES" dirty="0"/>
              <a:t>: conocimientos y 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8E32D-8B0F-4D85-88BE-6598CECA1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948546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Statistics</a:t>
            </a: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 </a:t>
            </a:r>
            <a:r>
              <a:rPr lang="es-ES" dirty="0" err="1">
                <a:ea typeface="+mn-lt"/>
                <a:cs typeface="+mn-lt"/>
              </a:rPr>
              <a:t>Visualization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 </a:t>
            </a:r>
            <a:r>
              <a:rPr lang="es-ES" dirty="0" err="1">
                <a:ea typeface="+mn-lt"/>
                <a:cs typeface="+mn-lt"/>
              </a:rPr>
              <a:t>Wrangling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Databases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Data </a:t>
            </a:r>
            <a:r>
              <a:rPr lang="es-ES" dirty="0" err="1">
                <a:ea typeface="+mn-lt"/>
                <a:cs typeface="+mn-lt"/>
              </a:rPr>
              <a:t>Mining</a:t>
            </a:r>
            <a:endParaRPr lang="es-ES" dirty="0">
              <a:ea typeface="+mn-lt"/>
              <a:cs typeface="+mn-lt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89C372F-1B7B-474B-A735-E3F18E4A00F9}"/>
              </a:ext>
            </a:extLst>
          </p:cNvPr>
          <p:cNvSpPr txBox="1">
            <a:spLocks/>
          </p:cNvSpPr>
          <p:nvPr/>
        </p:nvSpPr>
        <p:spPr>
          <a:xfrm>
            <a:off x="6573982" y="2175164"/>
            <a:ext cx="3948546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SQL</a:t>
            </a:r>
          </a:p>
          <a:p>
            <a:pPr marL="383540" indent="-383540"/>
            <a:r>
              <a:rPr lang="es-ES" dirty="0">
                <a:ea typeface="+mn-lt"/>
                <a:cs typeface="+mn-lt"/>
              </a:rPr>
              <a:t>Cloud </a:t>
            </a:r>
            <a:r>
              <a:rPr lang="es-ES" dirty="0" err="1">
                <a:ea typeface="+mn-lt"/>
                <a:cs typeface="+mn-lt"/>
              </a:rPr>
              <a:t>computing</a:t>
            </a: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Optional</a:t>
            </a:r>
            <a:r>
              <a:rPr lang="es-ES" dirty="0">
                <a:ea typeface="+mn-lt"/>
                <a:cs typeface="+mn-lt"/>
              </a:rPr>
              <a:t>:</a:t>
            </a:r>
          </a:p>
          <a:p>
            <a:pPr lvl="1" indent="-383540"/>
            <a:r>
              <a:rPr lang="es-ES" i="0" dirty="0">
                <a:ea typeface="+mn-lt"/>
                <a:cs typeface="+mn-lt"/>
              </a:rPr>
              <a:t>Python and/</a:t>
            </a:r>
            <a:r>
              <a:rPr lang="es-ES" i="0" dirty="0" err="1">
                <a:ea typeface="+mn-lt"/>
                <a:cs typeface="+mn-lt"/>
              </a:rPr>
              <a:t>or</a:t>
            </a:r>
            <a:r>
              <a:rPr lang="es-ES" i="0" dirty="0">
                <a:ea typeface="+mn-lt"/>
                <a:cs typeface="+mn-lt"/>
              </a:rPr>
              <a:t> R</a:t>
            </a:r>
          </a:p>
          <a:p>
            <a:pPr lvl="1" indent="-383540"/>
            <a:r>
              <a:rPr lang="es-ES" dirty="0" err="1">
                <a:ea typeface="+mn-lt"/>
                <a:cs typeface="+mn-lt"/>
              </a:rPr>
              <a:t>Visualization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programs</a:t>
            </a:r>
            <a:r>
              <a:rPr lang="es-ES" dirty="0">
                <a:ea typeface="+mn-lt"/>
                <a:cs typeface="+mn-lt"/>
              </a:rPr>
              <a:t>:</a:t>
            </a:r>
            <a:endParaRPr lang="es-ES" i="0" dirty="0">
              <a:ea typeface="+mn-lt"/>
              <a:cs typeface="+mn-lt"/>
            </a:endParaRPr>
          </a:p>
          <a:p>
            <a:pPr lvl="2" indent="-383540"/>
            <a:r>
              <a:rPr lang="es-ES" dirty="0" err="1"/>
              <a:t>Power</a:t>
            </a:r>
            <a:r>
              <a:rPr lang="es-ES" i="0" dirty="0"/>
              <a:t> BI</a:t>
            </a:r>
          </a:p>
          <a:p>
            <a:pPr lvl="2" indent="-383540"/>
            <a:r>
              <a:rPr lang="es-ES" dirty="0" err="1"/>
              <a:t>Tableau</a:t>
            </a:r>
          </a:p>
          <a:p>
            <a:pPr lvl="2" indent="-383540"/>
            <a:endParaRPr lang="es-ES" i="0" dirty="0"/>
          </a:p>
          <a:p>
            <a:pPr lvl="2" indent="-38354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7490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4FED5-B4D7-4C2A-B65A-B1BF30D6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567453"/>
            <a:ext cx="6855481" cy="3954527"/>
          </a:xfrm>
        </p:spPr>
        <p:txBody>
          <a:bodyPr>
            <a:normAutofit/>
          </a:bodyPr>
          <a:lstStyle/>
          <a:p>
            <a:pPr marL="742950" indent="-742950">
              <a:buFont typeface="Arial"/>
              <a:buChar char="•"/>
            </a:pPr>
            <a:r>
              <a:rPr lang="es-ES" dirty="0">
                <a:ea typeface="+mj-lt"/>
                <a:cs typeface="+mj-lt"/>
              </a:rPr>
              <a:t>Mundo laboral:</a:t>
            </a:r>
            <a:br>
              <a:rPr lang="es-ES" dirty="0">
                <a:ea typeface="+mj-lt"/>
                <a:cs typeface="+mj-lt"/>
              </a:rPr>
            </a:br>
            <a:br>
              <a:rPr lang="es-ES" dirty="0">
                <a:ea typeface="+mj-lt"/>
                <a:cs typeface="+mj-lt"/>
              </a:rPr>
            </a:br>
            <a:r>
              <a:rPr lang="es-ES" sz="3200" dirty="0">
                <a:ea typeface="+mj-lt"/>
                <a:cs typeface="+mj-lt"/>
              </a:rPr>
              <a:t>¿de qué quieres trabajar?</a:t>
            </a:r>
            <a:br>
              <a:rPr lang="es-ES" sz="3200" dirty="0">
                <a:ea typeface="+mj-lt"/>
                <a:cs typeface="+mj-lt"/>
              </a:rPr>
            </a:br>
            <a:br>
              <a:rPr lang="es-ES" sz="3200" dirty="0">
                <a:ea typeface="+mj-lt"/>
                <a:cs typeface="+mj-lt"/>
              </a:rPr>
            </a:br>
            <a:r>
              <a:rPr lang="es-ES" sz="3200" dirty="0">
                <a:ea typeface="+mj-lt"/>
                <a:cs typeface="+mj-lt"/>
              </a:rPr>
              <a:t>¿dónde?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1305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68E3E-DE1B-4BE4-95F3-7C499CEF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8824513" cy="1485900"/>
          </a:xfrm>
        </p:spPr>
        <p:txBody>
          <a:bodyPr>
            <a:normAutofit/>
          </a:bodyPr>
          <a:lstStyle/>
          <a:p>
            <a:r>
              <a:rPr lang="es-ES" sz="4100" dirty="0"/>
              <a:t>Curso Data </a:t>
            </a:r>
            <a:r>
              <a:rPr lang="es-ES" sz="4100" dirty="0" err="1"/>
              <a:t>Science</a:t>
            </a:r>
            <a:r>
              <a:rPr lang="es-ES" sz="4100" dirty="0"/>
              <a:t>: </a:t>
            </a:r>
            <a:r>
              <a:rPr lang="es-ES" sz="4100" dirty="0" err="1"/>
              <a:t>The</a:t>
            </a:r>
            <a:r>
              <a:rPr lang="es-ES" sz="4100" dirty="0"/>
              <a:t> bridge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3EDA76-F194-46F0-82D8-BB0FAD126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4" y="1981200"/>
            <a:ext cx="3732967" cy="25353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1900" b="1" dirty="0">
                <a:ea typeface="+mn-lt"/>
                <a:cs typeface="+mn-lt"/>
              </a:rPr>
              <a:t>Unidad 1: Data </a:t>
            </a:r>
            <a:r>
              <a:rPr lang="es-ES" sz="1900" b="1" dirty="0" err="1">
                <a:ea typeface="+mn-lt"/>
                <a:cs typeface="+mn-lt"/>
              </a:rPr>
              <a:t>Analysis</a:t>
            </a:r>
            <a:endParaRPr lang="es-ES" sz="1900" b="1" dirty="0">
              <a:ea typeface="+mn-lt"/>
              <a:cs typeface="+mn-lt"/>
            </a:endParaRPr>
          </a:p>
          <a:p>
            <a:pPr marL="383540" indent="-383540"/>
            <a:r>
              <a:rPr lang="es-ES" sz="1900" dirty="0">
                <a:ea typeface="+mn-lt"/>
                <a:cs typeface="+mn-lt"/>
              </a:rPr>
              <a:t>Introducción a Data </a:t>
            </a:r>
            <a:r>
              <a:rPr lang="es-ES" sz="1900" dirty="0" err="1">
                <a:ea typeface="+mn-lt"/>
                <a:cs typeface="+mn-lt"/>
              </a:rPr>
              <a:t>Science</a:t>
            </a:r>
            <a:r>
              <a:rPr lang="es-ES" sz="1900" dirty="0">
                <a:ea typeface="+mn-lt"/>
                <a:cs typeface="+mn-lt"/>
              </a:rPr>
              <a:t> y Acceso a Datos</a:t>
            </a:r>
          </a:p>
          <a:p>
            <a:pPr marL="383540" indent="-383540"/>
            <a:r>
              <a:rPr lang="es-ES" sz="1900" dirty="0">
                <a:ea typeface="+mn-lt"/>
                <a:cs typeface="+mn-lt"/>
              </a:rPr>
              <a:t>Exploratorio de datos</a:t>
            </a:r>
          </a:p>
          <a:p>
            <a:pPr marL="383540" indent="-383540"/>
            <a:r>
              <a:rPr lang="es-ES" sz="1900" dirty="0" err="1">
                <a:ea typeface="+mn-lt"/>
                <a:cs typeface="+mn-lt"/>
              </a:rPr>
              <a:t>Feature</a:t>
            </a:r>
            <a:r>
              <a:rPr lang="es-ES" sz="1900" dirty="0">
                <a:ea typeface="+mn-lt"/>
                <a:cs typeface="+mn-lt"/>
              </a:rPr>
              <a:t> </a:t>
            </a:r>
            <a:r>
              <a:rPr lang="es-ES" sz="1900" dirty="0" err="1">
                <a:ea typeface="+mn-lt"/>
                <a:cs typeface="+mn-lt"/>
              </a:rPr>
              <a:t>engineering</a:t>
            </a:r>
            <a:endParaRPr lang="es-ES" sz="1900" dirty="0" err="1"/>
          </a:p>
          <a:p>
            <a:pPr marL="383540" indent="-383540"/>
            <a:r>
              <a:rPr lang="es-ES" sz="1900" dirty="0">
                <a:ea typeface="+mn-lt"/>
                <a:cs typeface="+mn-lt"/>
              </a:rPr>
              <a:t>Visualización de datos</a:t>
            </a:r>
            <a:endParaRPr lang="es-ES" sz="1900" dirty="0"/>
          </a:p>
          <a:p>
            <a:pPr marL="383540" indent="-383540"/>
            <a:endParaRPr lang="es-ES" sz="19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385075D-FD98-4D6D-8F67-604E115CD61E}"/>
              </a:ext>
            </a:extLst>
          </p:cNvPr>
          <p:cNvSpPr txBox="1"/>
          <p:nvPr/>
        </p:nvSpPr>
        <p:spPr>
          <a:xfrm>
            <a:off x="7065819" y="1981200"/>
            <a:ext cx="3131127" cy="15955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s-ES" b="1" dirty="0"/>
              <a:t>Unidad </a:t>
            </a:r>
            <a:r>
              <a:rPr lang="es-ES" b="1" dirty="0">
                <a:ea typeface="+mn-lt"/>
                <a:cs typeface="+mn-lt"/>
              </a:rPr>
              <a:t>2: Machine </a:t>
            </a:r>
            <a:r>
              <a:rPr lang="es-ES" b="1" dirty="0" err="1">
                <a:ea typeface="+mn-lt"/>
                <a:cs typeface="+mn-lt"/>
              </a:rPr>
              <a:t>Learning</a:t>
            </a:r>
            <a:endParaRPr lang="es-ES" dirty="0" err="1">
              <a:ea typeface="+mn-lt"/>
              <a:cs typeface="+mn-lt"/>
            </a:endParaRP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,Sans-Serif"/>
              <a:buChar char="■"/>
            </a:pPr>
            <a:r>
              <a:rPr lang="es-ES" dirty="0">
                <a:ea typeface="+mn-lt"/>
                <a:cs typeface="+mn-lt"/>
              </a:rPr>
              <a:t>Aprendizaje supervisado</a:t>
            </a:r>
            <a:endParaRPr lang="en-US" dirty="0">
              <a:ea typeface="+mn-lt"/>
              <a:cs typeface="+mn-lt"/>
            </a:endParaRP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,Sans-Serif"/>
              <a:buChar char="■"/>
            </a:pPr>
            <a:r>
              <a:rPr lang="es-ES" dirty="0">
                <a:ea typeface="+mn-lt"/>
                <a:cs typeface="+mn-lt"/>
              </a:rPr>
              <a:t>Aprendizaje no-</a:t>
            </a:r>
            <a:r>
              <a:rPr lang="es-ES" dirty="0" err="1">
                <a:ea typeface="+mn-lt"/>
                <a:cs typeface="+mn-lt"/>
              </a:rPr>
              <a:t>superviado</a:t>
            </a: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,Sans-Serif"/>
              <a:buChar char="■"/>
            </a:pPr>
            <a:r>
              <a:rPr lang="es-ES" dirty="0">
                <a:ea typeface="+mn-lt"/>
                <a:cs typeface="+mn-lt"/>
              </a:rPr>
              <a:t>Deep </a:t>
            </a:r>
            <a:r>
              <a:rPr lang="es-ES" dirty="0" err="1">
                <a:ea typeface="+mn-lt"/>
                <a:cs typeface="+mn-lt"/>
              </a:rPr>
              <a:t>Learning</a:t>
            </a:r>
            <a:endParaRPr lang="es-ES" dirty="0">
              <a:ea typeface="+mn-lt"/>
              <a:cs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3FD3303-4AEF-4712-9520-BA31EECAD4DC}"/>
              </a:ext>
            </a:extLst>
          </p:cNvPr>
          <p:cNvSpPr txBox="1"/>
          <p:nvPr/>
        </p:nvSpPr>
        <p:spPr>
          <a:xfrm>
            <a:off x="4076492" y="4971038"/>
            <a:ext cx="5624945" cy="11722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/>
              <a:t>Unidad </a:t>
            </a:r>
            <a:r>
              <a:rPr lang="es-ES" b="1" dirty="0">
                <a:ea typeface="+mn-lt"/>
                <a:cs typeface="+mn-lt"/>
              </a:rPr>
              <a:t>3: Data Science y negocio</a:t>
            </a:r>
            <a:endParaRPr lang="es-ES" b="1" dirty="0"/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,Sans-Serif"/>
              <a:buChar char="■"/>
            </a:pPr>
            <a:r>
              <a:rPr lang="es-ES" dirty="0" err="1">
                <a:ea typeface="+mn-lt"/>
                <a:cs typeface="+mn-lt"/>
              </a:rPr>
              <a:t>Productización</a:t>
            </a:r>
            <a:r>
              <a:rPr lang="es-ES" dirty="0">
                <a:ea typeface="+mn-lt"/>
                <a:cs typeface="+mn-lt"/>
              </a:rPr>
              <a:t> de ciencia de datos</a:t>
            </a: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,Sans-Serif"/>
              <a:buChar char="■"/>
            </a:pPr>
            <a:r>
              <a:rPr lang="es-ES" dirty="0" err="1">
                <a:ea typeface="+mn-lt"/>
                <a:cs typeface="+mn-lt"/>
              </a:rPr>
              <a:t>Storytelling</a:t>
            </a:r>
            <a:r>
              <a:rPr lang="es-ES" dirty="0">
                <a:ea typeface="+mn-lt"/>
                <a:cs typeface="+mn-lt"/>
              </a:rPr>
              <a:t> y productos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538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927F1-B994-400C-B69E-607033C6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010" y="1265441"/>
            <a:ext cx="8113486" cy="1485900"/>
          </a:xfrm>
        </p:spPr>
        <p:txBody>
          <a:bodyPr>
            <a:normAutofit/>
          </a:bodyPr>
          <a:lstStyle/>
          <a:p>
            <a:r>
              <a:rPr lang="es-ES" dirty="0"/>
              <a:t>¿Qué se espera de vosotros?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2C40241-37DD-450B-9CA4-6CF4AEDF2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518" y="2566703"/>
            <a:ext cx="8113486" cy="35814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Leer </a:t>
            </a:r>
            <a:r>
              <a:rPr lang="en-US" dirty="0" err="1"/>
              <a:t>contenido</a:t>
            </a:r>
            <a:r>
              <a:rPr lang="en-US" dirty="0"/>
              <a:t> en </a:t>
            </a:r>
            <a:r>
              <a:rPr lang="en-US" dirty="0" err="1"/>
              <a:t>inglés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a typeface="+mn-lt"/>
                <a:cs typeface="+mn-lt"/>
              </a:rPr>
              <a:t>Preguntar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cualquier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tipo</a:t>
            </a:r>
            <a:r>
              <a:rPr lang="en-US" dirty="0">
                <a:ea typeface="+mn-lt"/>
                <a:cs typeface="+mn-lt"/>
              </a:rPr>
              <a:t> de </a:t>
            </a:r>
            <a:r>
              <a:rPr lang="en-US" dirty="0" err="1">
                <a:ea typeface="+mn-lt"/>
                <a:cs typeface="+mn-lt"/>
              </a:rPr>
              <a:t>duda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después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haberla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intentado</a:t>
            </a:r>
            <a:r>
              <a:rPr lang="en-US" dirty="0">
                <a:ea typeface="+mn-lt"/>
                <a:cs typeface="+mn-lt"/>
              </a:rPr>
              <a:t> resolver </a:t>
            </a:r>
            <a:r>
              <a:rPr lang="en-US" dirty="0" err="1">
                <a:ea typeface="+mn-lt"/>
                <a:cs typeface="+mn-lt"/>
              </a:rPr>
              <a:t>mediante</a:t>
            </a:r>
            <a:r>
              <a:rPr lang="en-US" dirty="0">
                <a:ea typeface="+mn-lt"/>
                <a:cs typeface="+mn-lt"/>
              </a:rPr>
              <a:t> Google. </a:t>
            </a:r>
            <a:r>
              <a:rPr lang="en-US" b="1" dirty="0">
                <a:ea typeface="+mn-lt"/>
                <a:cs typeface="+mn-lt"/>
              </a:rPr>
              <a:t>Lo que </a:t>
            </a:r>
            <a:r>
              <a:rPr lang="en-US" b="1" dirty="0" err="1">
                <a:ea typeface="+mn-lt"/>
                <a:cs typeface="+mn-lt"/>
              </a:rPr>
              <a:t>más</a:t>
            </a:r>
            <a:r>
              <a:rPr lang="en-US" b="1" dirty="0">
                <a:ea typeface="+mn-lt"/>
                <a:cs typeface="+mn-lt"/>
              </a:rPr>
              <a:t> se </a:t>
            </a:r>
            <a:r>
              <a:rPr lang="en-US" b="1" dirty="0" err="1">
                <a:ea typeface="+mn-lt"/>
                <a:cs typeface="+mn-lt"/>
              </a:rPr>
              <a:t>aprende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en</a:t>
            </a:r>
            <a:r>
              <a:rPr lang="en-US" b="1" dirty="0">
                <a:ea typeface="+mn-lt"/>
                <a:cs typeface="+mn-lt"/>
              </a:rPr>
              <a:t> un bootcamp es a </a:t>
            </a:r>
            <a:r>
              <a:rPr lang="en-US" b="1" dirty="0" err="1">
                <a:ea typeface="+mn-lt"/>
                <a:cs typeface="+mn-lt"/>
              </a:rPr>
              <a:t>buscar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respuestas</a:t>
            </a:r>
            <a:r>
              <a:rPr lang="en-US" b="1" dirty="0">
                <a:ea typeface="+mn-lt"/>
                <a:cs typeface="+mn-lt"/>
              </a:rPr>
              <a:t> de forma </a:t>
            </a:r>
            <a:r>
              <a:rPr lang="en-US" b="1" dirty="0" err="1">
                <a:ea typeface="+mn-lt"/>
                <a:cs typeface="+mn-lt"/>
              </a:rPr>
              <a:t>independiente</a:t>
            </a:r>
            <a:endParaRPr lang="en-US" b="1" dirty="0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b="1" dirty="0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Tener una </a:t>
            </a:r>
            <a:r>
              <a:rPr lang="en-US" dirty="0" err="1"/>
              <a:t>buena</a:t>
            </a:r>
            <a:r>
              <a:rPr lang="en-US" dirty="0"/>
              <a:t> </a:t>
            </a:r>
            <a:r>
              <a:rPr lang="en-US" dirty="0" err="1"/>
              <a:t>actitud</a:t>
            </a:r>
            <a:r>
              <a:rPr lang="en-US" dirty="0"/>
              <a:t> de </a:t>
            </a:r>
            <a:r>
              <a:rPr lang="en-US" dirty="0" err="1"/>
              <a:t>respeto</a:t>
            </a:r>
            <a:r>
              <a:rPr lang="en-US" dirty="0"/>
              <a:t> a </a:t>
            </a:r>
            <a:r>
              <a:rPr lang="en-US" dirty="0" err="1"/>
              <a:t>profesores</a:t>
            </a:r>
            <a:r>
              <a:rPr lang="en-US" dirty="0"/>
              <a:t> y </a:t>
            </a:r>
            <a:r>
              <a:rPr lang="en-US" dirty="0" err="1"/>
              <a:t>compañeros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Realizar</a:t>
            </a:r>
            <a:r>
              <a:rPr lang="en-US" dirty="0"/>
              <a:t> los </a:t>
            </a:r>
            <a:r>
              <a:rPr lang="en-US" dirty="0" err="1"/>
              <a:t>entregables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Dormir</a:t>
            </a:r>
            <a:r>
              <a:rPr lang="en-US" dirty="0"/>
              <a:t> bien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66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927F1-B994-400C-B69E-607033C6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009" y="1107180"/>
            <a:ext cx="8113486" cy="1485900"/>
          </a:xfrm>
        </p:spPr>
        <p:txBody>
          <a:bodyPr>
            <a:normAutofit/>
          </a:bodyPr>
          <a:lstStyle/>
          <a:p>
            <a:r>
              <a:rPr lang="es-ES" dirty="0"/>
              <a:t>A tener en cuenta: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2C40241-37DD-450B-9CA4-6CF4AEDF2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2047" y="1850130"/>
            <a:ext cx="6286499" cy="47905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Horario</a:t>
            </a:r>
            <a:r>
              <a:rPr lang="en-US" dirty="0"/>
              <a:t> de 9:00 a 17:30 </a:t>
            </a:r>
            <a:r>
              <a:rPr lang="en-US" dirty="0" err="1"/>
              <a:t>durante</a:t>
            </a:r>
            <a:r>
              <a:rPr lang="en-US" dirty="0"/>
              <a:t> el </a:t>
            </a:r>
            <a:r>
              <a:rPr lang="en-US" dirty="0" err="1"/>
              <a:t>curso</a:t>
            </a:r>
            <a:r>
              <a:rPr lang="en-US" dirty="0"/>
              <a:t>*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Horario</a:t>
            </a:r>
            <a:r>
              <a:rPr lang="en-US" dirty="0"/>
              <a:t> para </a:t>
            </a:r>
            <a:r>
              <a:rPr lang="en-US" dirty="0" err="1"/>
              <a:t>almorzar</a:t>
            </a:r>
            <a:r>
              <a:rPr lang="en-US" dirty="0"/>
              <a:t>: 14:00*. Se </a:t>
            </a:r>
            <a:r>
              <a:rPr lang="en-US" dirty="0" err="1"/>
              <a:t>reanudan</a:t>
            </a:r>
            <a:r>
              <a:rPr lang="en-US" dirty="0"/>
              <a:t> las </a:t>
            </a:r>
            <a:r>
              <a:rPr lang="en-US" dirty="0" err="1"/>
              <a:t>clases</a:t>
            </a:r>
            <a:r>
              <a:rPr lang="en-US" dirty="0"/>
              <a:t> o </a:t>
            </a:r>
            <a:r>
              <a:rPr lang="en-US" dirty="0" err="1"/>
              <a:t>tutorías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las 16:00*.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Utilizaremos</a:t>
            </a:r>
            <a:r>
              <a:rPr lang="en-US" dirty="0"/>
              <a:t> Discord, Slack, O’Reilly, Google APPs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compañeros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 a los que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sentir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estuvieran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aula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Weekly (</a:t>
            </a:r>
            <a:r>
              <a:rPr lang="en-US" dirty="0" err="1"/>
              <a:t>curso</a:t>
            </a:r>
            <a:r>
              <a:rPr lang="en-US" dirty="0"/>
              <a:t>) check </a:t>
            </a:r>
            <a:r>
              <a:rPr lang="en-US" b="1" dirty="0" err="1"/>
              <a:t>obligatorio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*: </a:t>
            </a:r>
            <a:r>
              <a:rPr lang="en-US" sz="1050" dirty="0" err="1"/>
              <a:t>supeditado</a:t>
            </a:r>
            <a:r>
              <a:rPr lang="en-US" sz="1050" dirty="0"/>
              <a:t> a Covid-19 y a la </a:t>
            </a:r>
            <a:r>
              <a:rPr lang="en-US" sz="1050" dirty="0" err="1"/>
              <a:t>parte</a:t>
            </a:r>
            <a:r>
              <a:rPr lang="en-US" sz="1050" dirty="0"/>
              <a:t> de </a:t>
            </a:r>
            <a:r>
              <a:rPr lang="en-US" sz="1050" dirty="0" err="1"/>
              <a:t>teoría</a:t>
            </a:r>
            <a:r>
              <a:rPr lang="en-US" sz="1050" dirty="0"/>
              <a:t> del </a:t>
            </a:r>
            <a:r>
              <a:rPr lang="en-US" sz="1050" dirty="0" err="1"/>
              <a:t>día</a:t>
            </a:r>
            <a:r>
              <a:rPr lang="en-US" sz="105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87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927F1-B994-400C-B69E-607033C6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009" y="1107180"/>
            <a:ext cx="8113486" cy="1485900"/>
          </a:xfrm>
        </p:spPr>
        <p:txBody>
          <a:bodyPr>
            <a:normAutofit/>
          </a:bodyPr>
          <a:lstStyle/>
          <a:p>
            <a:r>
              <a:rPr lang="es-ES" dirty="0"/>
              <a:t>A tener en cuenta: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2C40241-37DD-450B-9CA4-6CF4AEDF2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0" y="1790750"/>
            <a:ext cx="6286499" cy="4948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No </a:t>
            </a:r>
            <a:r>
              <a:rPr lang="en-US" dirty="0" err="1"/>
              <a:t>entregar</a:t>
            </a:r>
            <a:r>
              <a:rPr lang="en-US" dirty="0"/>
              <a:t> los </a:t>
            </a:r>
            <a:r>
              <a:rPr lang="en-US" dirty="0" err="1"/>
              <a:t>entregables</a:t>
            </a:r>
            <a:r>
              <a:rPr lang="en-US" dirty="0"/>
              <a:t>, </a:t>
            </a:r>
            <a:r>
              <a:rPr lang="en-US" dirty="0" err="1"/>
              <a:t>faltar</a:t>
            </a:r>
            <a:r>
              <a:rPr lang="en-US" dirty="0"/>
              <a:t> a </a:t>
            </a:r>
            <a:r>
              <a:rPr lang="en-US" dirty="0" err="1"/>
              <a:t>clase</a:t>
            </a:r>
            <a:r>
              <a:rPr lang="en-US" dirty="0"/>
              <a:t> o una mala </a:t>
            </a:r>
            <a:r>
              <a:rPr lang="en-US" dirty="0" err="1"/>
              <a:t>actitud</a:t>
            </a:r>
            <a:r>
              <a:rPr lang="en-US" dirty="0"/>
              <a:t> </a:t>
            </a:r>
            <a:r>
              <a:rPr lang="en-US" dirty="0" err="1"/>
              <a:t>serán</a:t>
            </a:r>
            <a:r>
              <a:rPr lang="en-US" dirty="0"/>
              <a:t> </a:t>
            </a:r>
            <a:r>
              <a:rPr lang="en-US" dirty="0" err="1"/>
              <a:t>motivos</a:t>
            </a:r>
            <a:r>
              <a:rPr lang="en-US" dirty="0"/>
              <a:t> para no </a:t>
            </a:r>
            <a:r>
              <a:rPr lang="en-US" dirty="0" err="1"/>
              <a:t>aprobar</a:t>
            </a:r>
            <a:r>
              <a:rPr lang="en-US" dirty="0"/>
              <a:t> el </a:t>
            </a:r>
            <a:r>
              <a:rPr lang="en-US" dirty="0" err="1"/>
              <a:t>curso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Habrá</a:t>
            </a:r>
            <a:r>
              <a:rPr lang="en-US" dirty="0"/>
              <a:t> un </a:t>
            </a:r>
            <a:r>
              <a:rPr lang="en-US" dirty="0" err="1"/>
              <a:t>delegado</a:t>
            </a:r>
            <a:r>
              <a:rPr lang="en-US" dirty="0"/>
              <a:t> y </a:t>
            </a:r>
            <a:r>
              <a:rPr lang="en-US" dirty="0" err="1"/>
              <a:t>subdelegado</a:t>
            </a:r>
            <a:r>
              <a:rPr lang="en-US" dirty="0"/>
              <a:t> de </a:t>
            </a:r>
            <a:r>
              <a:rPr lang="en-US" dirty="0" err="1"/>
              <a:t>clase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Es </a:t>
            </a:r>
            <a:r>
              <a:rPr lang="en-US" b="1" dirty="0" err="1"/>
              <a:t>obligatorio</a:t>
            </a:r>
            <a:r>
              <a:rPr lang="en-US" b="1" dirty="0"/>
              <a:t> </a:t>
            </a:r>
            <a:r>
              <a:rPr lang="en-US" dirty="0"/>
              <a:t>que </a:t>
            </a:r>
            <a:r>
              <a:rPr lang="en-US" dirty="0" err="1"/>
              <a:t>l@s</a:t>
            </a:r>
            <a:r>
              <a:rPr lang="en-US" dirty="0"/>
              <a:t> que </a:t>
            </a:r>
            <a:r>
              <a:rPr lang="en-US" dirty="0" err="1"/>
              <a:t>estén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 </a:t>
            </a:r>
            <a:r>
              <a:rPr lang="en-US" dirty="0" err="1"/>
              <a:t>tengan</a:t>
            </a:r>
            <a:r>
              <a:rPr lang="en-US" dirty="0"/>
              <a:t> la </a:t>
            </a:r>
            <a:r>
              <a:rPr lang="en-US" dirty="0" err="1"/>
              <a:t>cámara</a:t>
            </a:r>
            <a:r>
              <a:rPr lang="en-US" dirty="0"/>
              <a:t> </a:t>
            </a:r>
            <a:r>
              <a:rPr lang="en-US" dirty="0" err="1"/>
              <a:t>puesta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el </a:t>
            </a:r>
            <a:r>
              <a:rPr lang="en-US" dirty="0" err="1"/>
              <a:t>tiempo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b="1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Las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serán</a:t>
            </a:r>
            <a:r>
              <a:rPr lang="en-US" dirty="0"/>
              <a:t> </a:t>
            </a:r>
            <a:r>
              <a:rPr lang="en-US" dirty="0" err="1"/>
              <a:t>grabadas</a:t>
            </a:r>
            <a:r>
              <a:rPr lang="en-US" dirty="0"/>
              <a:t> y se </a:t>
            </a:r>
            <a:r>
              <a:rPr lang="en-US" dirty="0" err="1"/>
              <a:t>compartirá</a:t>
            </a:r>
            <a:r>
              <a:rPr lang="en-US" dirty="0"/>
              <a:t> el enlace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se </a:t>
            </a:r>
            <a:r>
              <a:rPr lang="en-US" dirty="0" err="1"/>
              <a:t>hablarán</a:t>
            </a:r>
            <a:r>
              <a:rPr lang="en-US" dirty="0"/>
              <a:t> de </a:t>
            </a:r>
            <a:r>
              <a:rPr lang="en-US" dirty="0" err="1"/>
              <a:t>temas</a:t>
            </a:r>
            <a:r>
              <a:rPr lang="en-US" dirty="0"/>
              <a:t> </a:t>
            </a:r>
            <a:r>
              <a:rPr lang="en-US" dirty="0" err="1"/>
              <a:t>lectivos</a:t>
            </a:r>
            <a:r>
              <a:rPr lang="en-US" dirty="0"/>
              <a:t>.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temática</a:t>
            </a:r>
            <a:r>
              <a:rPr lang="en-US" dirty="0"/>
              <a:t> se </a:t>
            </a:r>
            <a:r>
              <a:rPr lang="en-US" dirty="0" err="1"/>
              <a:t>hablará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tutoría</a:t>
            </a:r>
            <a:r>
              <a:rPr lang="en-US" dirty="0"/>
              <a:t> o con el student experience advisor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3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6EA58-B071-4B77-9D86-A6618865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s-ES" dirty="0"/>
              <a:t>Contenido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197824-F100-4192-B79A-DD9670D97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s-ES" sz="1800"/>
              <a:t>Definiendo DS:</a:t>
            </a:r>
          </a:p>
          <a:p>
            <a:pPr lvl="1" indent="-383540"/>
            <a:r>
              <a:rPr lang="es-ES" sz="1800" i="0"/>
              <a:t>¿Qué es? </a:t>
            </a:r>
          </a:p>
          <a:p>
            <a:pPr lvl="1" indent="-383540"/>
            <a:r>
              <a:rPr lang="es-ES" sz="1800" i="0"/>
              <a:t>¿Dónde se puede ubicar?</a:t>
            </a:r>
          </a:p>
          <a:p>
            <a:pPr lvl="1" indent="-383540"/>
            <a:r>
              <a:rPr lang="es-ES" sz="1800" i="0"/>
              <a:t>Data Análisis</a:t>
            </a:r>
          </a:p>
          <a:p>
            <a:pPr lvl="1" indent="-383540"/>
            <a:r>
              <a:rPr lang="es-ES" sz="1800" i="0"/>
              <a:t>Data Science</a:t>
            </a:r>
          </a:p>
          <a:p>
            <a:pPr marL="383540" indent="-383540"/>
            <a:r>
              <a:rPr lang="es-ES" sz="1800"/>
              <a:t>Requisitos para ser Data Scientist</a:t>
            </a:r>
          </a:p>
          <a:p>
            <a:pPr marL="383540" indent="-383540"/>
            <a:r>
              <a:rPr lang="es-ES" sz="1800"/>
              <a:t>Mundo laboral, ¿de qué quieres trabajar? ¿dónde?</a:t>
            </a:r>
          </a:p>
          <a:p>
            <a:pPr marL="383540" indent="-383540"/>
            <a:r>
              <a:rPr lang="es-ES" sz="1800"/>
              <a:t>Curso The Bridge</a:t>
            </a:r>
          </a:p>
          <a:p>
            <a:pPr marL="383540" indent="-383540"/>
            <a:endParaRPr lang="es-ES" sz="1800"/>
          </a:p>
        </p:txBody>
      </p:sp>
      <p:pic>
        <p:nvPicPr>
          <p:cNvPr id="6" name="Imagen 6" descr="Imagen que contiene foto, hombre, negro, blanco&#10;&#10;Descripción generada con confianza muy alta">
            <a:extLst>
              <a:ext uri="{FF2B5EF4-FFF2-40B4-BE49-F238E27FC236}">
                <a16:creationId xmlns:a16="http://schemas.microsoft.com/office/drawing/2014/main" id="{23ADB183-BC26-4083-863A-30278FCFC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41" y="2353129"/>
            <a:ext cx="5105445" cy="28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23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927F1-B994-400C-B69E-607033C6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009" y="1107180"/>
            <a:ext cx="8113486" cy="1485900"/>
          </a:xfrm>
        </p:spPr>
        <p:txBody>
          <a:bodyPr>
            <a:normAutofit/>
          </a:bodyPr>
          <a:lstStyle/>
          <a:p>
            <a:r>
              <a:rPr lang="es-ES" dirty="0"/>
              <a:t>A tener en cuenta: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2C40241-37DD-450B-9CA4-6CF4AEDF2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0" y="1790750"/>
            <a:ext cx="6286499" cy="494834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Este bootcamp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enfocado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enseñar</a:t>
            </a:r>
            <a:r>
              <a:rPr lang="en-US" dirty="0"/>
              <a:t> las </a:t>
            </a:r>
            <a:r>
              <a:rPr lang="en-US" dirty="0" err="1"/>
              <a:t>tecnologías</a:t>
            </a:r>
            <a:r>
              <a:rPr lang="en-US" dirty="0"/>
              <a:t> y </a:t>
            </a:r>
            <a:r>
              <a:rPr lang="en-US" dirty="0" err="1"/>
              <a:t>herramientas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punteras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Data Science con el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trabajo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Data Science es una </a:t>
            </a:r>
            <a:r>
              <a:rPr lang="en-US" dirty="0" err="1"/>
              <a:t>rama</a:t>
            </a:r>
            <a:r>
              <a:rPr lang="en-US" dirty="0"/>
              <a:t> de la </a:t>
            </a:r>
            <a:r>
              <a:rPr lang="en-US" dirty="0" err="1"/>
              <a:t>informática</a:t>
            </a:r>
            <a:r>
              <a:rPr lang="en-US" dirty="0"/>
              <a:t> que </a:t>
            </a:r>
            <a:r>
              <a:rPr lang="en-US" dirty="0" err="1"/>
              <a:t>abarca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disciplinas</a:t>
            </a:r>
            <a:r>
              <a:rPr lang="en-US" dirty="0"/>
              <a:t>. Se </a:t>
            </a:r>
            <a:r>
              <a:rPr lang="en-US" dirty="0" err="1"/>
              <a:t>verá</a:t>
            </a:r>
            <a:r>
              <a:rPr lang="en-US" dirty="0"/>
              <a:t> lo </a:t>
            </a:r>
            <a:r>
              <a:rPr lang="en-US" dirty="0" err="1"/>
              <a:t>suficiente</a:t>
            </a:r>
            <a:r>
              <a:rPr lang="en-US" dirty="0"/>
              <a:t> para ser: Python Developer, Data/Business Analyst, Machine Learning Engineer o Data Scientist.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Si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teórica</a:t>
            </a:r>
            <a:r>
              <a:rPr lang="en-US" dirty="0"/>
              <a:t> </a:t>
            </a:r>
            <a:r>
              <a:rPr lang="en-US" dirty="0" err="1"/>
              <a:t>acaba</a:t>
            </a:r>
            <a:r>
              <a:rPr lang="en-US" dirty="0"/>
              <a:t> antes de las 14:00, los </a:t>
            </a:r>
            <a:r>
              <a:rPr lang="en-US" dirty="0" err="1"/>
              <a:t>profesores</a:t>
            </a:r>
            <a:r>
              <a:rPr lang="en-US" dirty="0"/>
              <a:t> </a:t>
            </a:r>
            <a:r>
              <a:rPr lang="en-US" dirty="0" err="1"/>
              <a:t>estaremos</a:t>
            </a:r>
            <a:r>
              <a:rPr lang="en-US" dirty="0"/>
              <a:t> para resolver </a:t>
            </a:r>
            <a:r>
              <a:rPr lang="en-US" dirty="0" err="1"/>
              <a:t>dudas</a:t>
            </a:r>
            <a:r>
              <a:rPr lang="en-US" dirty="0"/>
              <a:t> a </a:t>
            </a:r>
            <a:r>
              <a:rPr lang="en-US" dirty="0" err="1"/>
              <a:t>excepción</a:t>
            </a:r>
            <a:r>
              <a:rPr lang="en-US" dirty="0"/>
              <a:t> de </a:t>
            </a:r>
            <a:r>
              <a:rPr lang="en-US" dirty="0" err="1"/>
              <a:t>alguna</a:t>
            </a:r>
            <a:r>
              <a:rPr lang="en-US" dirty="0"/>
              <a:t> </a:t>
            </a:r>
            <a:r>
              <a:rPr lang="en-US" dirty="0" err="1"/>
              <a:t>reunión</a:t>
            </a:r>
            <a:r>
              <a:rPr lang="en-US" dirty="0"/>
              <a:t> por </a:t>
            </a:r>
            <a:r>
              <a:rPr lang="en-US" dirty="0" err="1"/>
              <a:t>parte</a:t>
            </a:r>
            <a:r>
              <a:rPr lang="en-US" dirty="0"/>
              <a:t> de The Bridge.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 </a:t>
            </a:r>
            <a:r>
              <a:rPr lang="en-US" dirty="0" err="1"/>
              <a:t>utilizará</a:t>
            </a:r>
            <a:r>
              <a:rPr lang="en-US" dirty="0"/>
              <a:t> Calendly: </a:t>
            </a:r>
            <a:r>
              <a:rPr lang="es-ES" dirty="0"/>
              <a:t>https://calendly.com/gabrielvazqueztb/15-min-gabriel-tutorials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54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927F1-B994-400C-B69E-607033C6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009" y="1107180"/>
            <a:ext cx="8113486" cy="1485900"/>
          </a:xfrm>
        </p:spPr>
        <p:txBody>
          <a:bodyPr>
            <a:normAutofit/>
          </a:bodyPr>
          <a:lstStyle/>
          <a:p>
            <a:r>
              <a:rPr lang="es-ES" dirty="0"/>
              <a:t>A tener en cuenta: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2C40241-37DD-450B-9CA4-6CF4AEDF2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0" y="1790750"/>
            <a:ext cx="6286499" cy="49483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A </a:t>
            </a:r>
            <a:r>
              <a:rPr lang="es-ES" dirty="0" err="1"/>
              <a:t>The</a:t>
            </a:r>
            <a:r>
              <a:rPr lang="es-ES" dirty="0"/>
              <a:t> Bridge vienen diferentes profesionales representantes de empresas o expertos de RRHH buscando talento. Normalmente buscan alumnos con diferentes habilidades más allá de lo técnico: compañerismo, buen humor, ganas de aprender, trabajo en equipo, </a:t>
            </a:r>
            <a:r>
              <a:rPr lang="es-ES" dirty="0" err="1"/>
              <a:t>etc</a:t>
            </a:r>
            <a:endParaRPr lang="es-E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Valoramos </a:t>
            </a:r>
            <a:r>
              <a:rPr lang="es-ES" b="1" dirty="0"/>
              <a:t>muy positivamente</a:t>
            </a:r>
            <a:r>
              <a:rPr lang="es-ES" dirty="0"/>
              <a:t> la ayuda entre los compañeros para resolver dudas tanto por los canales de </a:t>
            </a:r>
            <a:r>
              <a:rPr lang="es-ES" dirty="0" err="1"/>
              <a:t>Discord</a:t>
            </a:r>
            <a:r>
              <a:rPr lang="es-ES" dirty="0"/>
              <a:t> como presencialmente.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Valoramos </a:t>
            </a:r>
            <a:r>
              <a:rPr lang="es-ES" b="1" dirty="0"/>
              <a:t>muy positivamente </a:t>
            </a:r>
            <a:r>
              <a:rPr lang="es-ES" dirty="0"/>
              <a:t>las propuestas para hacer cualquier tipo de actividad fuera de horario que pueda incrementar el nivel de compañerismo </a:t>
            </a:r>
            <a:r>
              <a:rPr lang="es-ES" dirty="0">
                <a:sym typeface="Wingdings" panose="05000000000000000000" pitchFamily="2" charset="2"/>
              </a:rPr>
              <a:t> </a:t>
            </a:r>
            <a:endParaRPr lang="es-E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80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" name="Rectangle 12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EF6CD8-E53E-4656-B9C5-B030A361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 dirty="0"/>
              <a:t>PREGUNTAS</a:t>
            </a: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522F80F0-DA55-49B4-9E2F-68D974B8F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130" y="1459809"/>
            <a:ext cx="4207669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7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7661D-808F-4E6A-8549-24D45D32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Definiendo Data </a:t>
            </a:r>
            <a:r>
              <a:rPr lang="es-ES" dirty="0" err="1"/>
              <a:t>Science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6A6B4-8BC0-4F1F-87BC-9CE8169D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900409"/>
            <a:ext cx="6086819" cy="40977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83540" indent="-383540"/>
            <a:r>
              <a:rPr lang="es-ES" dirty="0">
                <a:ea typeface="+mn-lt"/>
                <a:cs typeface="+mn-lt"/>
              </a:rPr>
              <a:t>Cada vez son más las empresas que cuentan con un científico de datos en la plantilla. </a:t>
            </a:r>
          </a:p>
          <a:p>
            <a:pPr marL="383540" indent="-383540"/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Empresas como Microsoft, IBM, Facebook, LinkedIn, Twitter, Apple…trabajan con científicos de datos. </a:t>
            </a:r>
            <a:r>
              <a:rPr lang="es-ES" b="1" dirty="0">
                <a:ea typeface="+mn-lt"/>
                <a:cs typeface="+mn-lt"/>
              </a:rPr>
              <a:t>Su objetivo es lograr determinar cuáles serán las tendencias y cómo reaccionará el público</a:t>
            </a:r>
            <a:r>
              <a:rPr lang="es-ES" dirty="0">
                <a:ea typeface="+mn-lt"/>
                <a:cs typeface="+mn-lt"/>
              </a:rPr>
              <a:t>. </a:t>
            </a:r>
          </a:p>
          <a:p>
            <a:pPr marL="383540" indent="-383540"/>
            <a:endParaRPr lang="es-ES" dirty="0">
              <a:ea typeface="+mn-lt"/>
              <a:cs typeface="+mn-lt"/>
            </a:endParaRPr>
          </a:p>
          <a:p>
            <a:pPr marL="383540" indent="-383540"/>
            <a:r>
              <a:rPr lang="es-ES" dirty="0">
                <a:ea typeface="+mn-lt"/>
                <a:cs typeface="+mn-lt"/>
              </a:rPr>
              <a:t>Otras organizaciones tienen enfoques diferentes: bioinformática (farmacia), videojuegos, ventas, automovilismo, seguridad, </a:t>
            </a:r>
            <a:r>
              <a:rPr lang="es-ES" dirty="0" err="1">
                <a:ea typeface="+mn-lt"/>
                <a:cs typeface="+mn-lt"/>
              </a:rPr>
              <a:t>IoT</a:t>
            </a:r>
            <a:r>
              <a:rPr lang="es-ES" dirty="0">
                <a:ea typeface="+mn-lt"/>
                <a:cs typeface="+mn-lt"/>
              </a:rPr>
              <a:t>, inteligencia militar, ciencias, </a:t>
            </a:r>
            <a:r>
              <a:rPr lang="es-ES" dirty="0" err="1">
                <a:ea typeface="+mn-lt"/>
                <a:cs typeface="+mn-lt"/>
              </a:rPr>
              <a:t>etc</a:t>
            </a:r>
            <a:endParaRPr lang="es-ES" dirty="0">
              <a:ea typeface="+mn-lt"/>
              <a:cs typeface="+mn-lt"/>
            </a:endParaRPr>
          </a:p>
          <a:p>
            <a:pPr marL="383540" indent="-383540"/>
            <a:endParaRPr lang="es-ES" dirty="0"/>
          </a:p>
        </p:txBody>
      </p:sp>
      <p:pic>
        <p:nvPicPr>
          <p:cNvPr id="1030" name="Picture 6" descr="Junior Data Scientist | element61">
            <a:extLst>
              <a:ext uri="{FF2B5EF4-FFF2-40B4-BE49-F238E27FC236}">
                <a16:creationId xmlns:a16="http://schemas.microsoft.com/office/drawing/2014/main" id="{38E3DB85-7E3E-48E4-BFDC-F0E120F37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668" y="1900409"/>
            <a:ext cx="4823114" cy="361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73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68E3E-DE1B-4BE4-95F3-7C499CEF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s-ES" sz="4100"/>
              <a:t>Definiendo Data </a:t>
            </a:r>
            <a:r>
              <a:rPr lang="es-ES" sz="4100" err="1"/>
              <a:t>Science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3EDA76-F194-46F0-82D8-BB0FAD126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s-ES" sz="1900">
                <a:ea typeface="+mn-lt"/>
                <a:cs typeface="+mn-lt"/>
              </a:rPr>
              <a:t>A raíz del aumento de la demanda de productos o servicios personalizados, la profesión de Data </a:t>
            </a:r>
            <a:r>
              <a:rPr lang="es-ES" sz="1900" err="1">
                <a:ea typeface="+mn-lt"/>
                <a:cs typeface="+mn-lt"/>
              </a:rPr>
              <a:t>Scientist</a:t>
            </a:r>
            <a:r>
              <a:rPr lang="es-ES" sz="1900">
                <a:ea typeface="+mn-lt"/>
                <a:cs typeface="+mn-lt"/>
              </a:rPr>
              <a:t> está siendo cada año más demandada. </a:t>
            </a:r>
            <a:endParaRPr lang="en-US" sz="1900">
              <a:ea typeface="+mn-lt"/>
              <a:cs typeface="+mn-lt"/>
            </a:endParaRPr>
          </a:p>
          <a:p>
            <a:pPr marL="383540" indent="-383540"/>
            <a:r>
              <a:rPr lang="es-ES" sz="1900">
                <a:ea typeface="+mn-lt"/>
                <a:cs typeface="+mn-lt"/>
              </a:rPr>
              <a:t>La ciencia de datos puede utilizarse en cualquier tipo de empresa, negocio o industria.</a:t>
            </a:r>
            <a:endParaRPr lang="es-ES" sz="1900"/>
          </a:p>
        </p:txBody>
      </p:sp>
      <p:pic>
        <p:nvPicPr>
          <p:cNvPr id="4" name="Imagen 4" descr="Imagen que contiene mapa&#10;&#10;Descripción generada con confianza muy alta">
            <a:extLst>
              <a:ext uri="{FF2B5EF4-FFF2-40B4-BE49-F238E27FC236}">
                <a16:creationId xmlns:a16="http://schemas.microsoft.com/office/drawing/2014/main" id="{36C5E7ED-35DE-4CF2-BBDE-70914B097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142787"/>
            <a:ext cx="6517065" cy="425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2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98E23-18FD-41EC-BE1E-78547575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Science</a:t>
            </a:r>
            <a:r>
              <a:rPr lang="es-ES" dirty="0"/>
              <a:t>: Interés</a:t>
            </a:r>
          </a:p>
        </p:txBody>
      </p:sp>
      <p:pic>
        <p:nvPicPr>
          <p:cNvPr id="4" name="Imagen 4" descr="Captura de pantalla de un celular con letras&#10;&#10;Descripción generada con confianza alta">
            <a:extLst>
              <a:ext uri="{FF2B5EF4-FFF2-40B4-BE49-F238E27FC236}">
                <a16:creationId xmlns:a16="http://schemas.microsoft.com/office/drawing/2014/main" id="{6B1AC103-0CD2-4810-B30A-CE63FB5CC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127" y="2126437"/>
            <a:ext cx="10591799" cy="3110818"/>
          </a:xfrm>
        </p:spPr>
      </p:pic>
    </p:spTree>
    <p:extLst>
      <p:ext uri="{BB962C8B-B14F-4D97-AF65-F5344CB8AC3E}">
        <p14:creationId xmlns:p14="http://schemas.microsoft.com/office/powerpoint/2010/main" val="50389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98E23-18FD-41EC-BE1E-78547575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Science</a:t>
            </a:r>
            <a:r>
              <a:rPr lang="es-ES" dirty="0"/>
              <a:t>: data</a:t>
            </a: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4830B358-9C62-48A8-A7A7-1D2F8969F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66647" y="1648161"/>
            <a:ext cx="13884143" cy="5210368"/>
          </a:xfrm>
        </p:spPr>
      </p:pic>
    </p:spTree>
    <p:extLst>
      <p:ext uri="{BB962C8B-B14F-4D97-AF65-F5344CB8AC3E}">
        <p14:creationId xmlns:p14="http://schemas.microsoft.com/office/powerpoint/2010/main" val="284493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EBDFB-896A-4658-81AF-95FD5ECC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Analysis</a:t>
            </a:r>
            <a:r>
              <a:rPr lang="es-ES" dirty="0"/>
              <a:t> (</a:t>
            </a:r>
            <a:r>
              <a:rPr lang="es-ES" dirty="0" err="1"/>
              <a:t>business</a:t>
            </a:r>
            <a:r>
              <a:rPr lang="es-ES" dirty="0"/>
              <a:t>)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F65B103D-6C6F-4815-A410-498844F32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968" y="1747058"/>
            <a:ext cx="7377889" cy="4565072"/>
          </a:xfrm>
        </p:spPr>
      </p:pic>
    </p:spTree>
    <p:extLst>
      <p:ext uri="{BB962C8B-B14F-4D97-AF65-F5344CB8AC3E}">
        <p14:creationId xmlns:p14="http://schemas.microsoft.com/office/powerpoint/2010/main" val="328260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ADCB9-01EA-4309-B8ED-5C30CADF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Analyst</a:t>
            </a:r>
            <a:endParaRPr lang="es-E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097132-D31D-4496-BAE2-9962B4CBF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421" y="1676476"/>
            <a:ext cx="7888441" cy="466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7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ADCB9-01EA-4309-B8ED-5C30CADF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Scientist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ABB88538-4DCD-432C-9B74-0BBE5D0E1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440" y="1565564"/>
            <a:ext cx="7161156" cy="5015344"/>
          </a:xfrm>
        </p:spPr>
      </p:pic>
    </p:spTree>
    <p:extLst>
      <p:ext uri="{BB962C8B-B14F-4D97-AF65-F5344CB8AC3E}">
        <p14:creationId xmlns:p14="http://schemas.microsoft.com/office/powerpoint/2010/main" val="6204259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533</TotalTime>
  <Words>527</Words>
  <Application>Microsoft Office PowerPoint</Application>
  <PresentationFormat>Panorámica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Franklin Gothic Book</vt:lpstr>
      <vt:lpstr>Franklin Gothic Book,Sans-Serif</vt:lpstr>
      <vt:lpstr>Crop</vt:lpstr>
      <vt:lpstr>Curso data science</vt:lpstr>
      <vt:lpstr>Contenido</vt:lpstr>
      <vt:lpstr>Definiendo Data Science</vt:lpstr>
      <vt:lpstr>Definiendo Data Science</vt:lpstr>
      <vt:lpstr>Data Science: Interés</vt:lpstr>
      <vt:lpstr>Data Science: data</vt:lpstr>
      <vt:lpstr>Data Analysis (business)</vt:lpstr>
      <vt:lpstr>Data Analyst</vt:lpstr>
      <vt:lpstr>Data Scientist</vt:lpstr>
      <vt:lpstr>Data Scientist</vt:lpstr>
      <vt:lpstr>Presentación de PowerPoint</vt:lpstr>
      <vt:lpstr>Presentación de PowerPoint</vt:lpstr>
      <vt:lpstr>Requisitos para ser Data Scientist: conocimientos y herramientas</vt:lpstr>
      <vt:lpstr>Requisitos para ser Data Analyst: conocimientos y herramientas</vt:lpstr>
      <vt:lpstr>Mundo laboral:  ¿de qué quieres trabajar?  ¿dónde?</vt:lpstr>
      <vt:lpstr>Curso Data Science: The bridge</vt:lpstr>
      <vt:lpstr>¿Qué se espera de vosotros?</vt:lpstr>
      <vt:lpstr>A tener en cuenta:</vt:lpstr>
      <vt:lpstr>A tener en cuenta:</vt:lpstr>
      <vt:lpstr>A tener en cuenta:</vt:lpstr>
      <vt:lpstr>A tener en cuenta: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andreea mangar</cp:lastModifiedBy>
  <cp:revision>345</cp:revision>
  <dcterms:created xsi:type="dcterms:W3CDTF">2015-09-21T23:24:45Z</dcterms:created>
  <dcterms:modified xsi:type="dcterms:W3CDTF">2020-12-09T12:11:10Z</dcterms:modified>
</cp:coreProperties>
</file>