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6" r:id="rId3"/>
    <p:sldId id="276" r:id="rId4"/>
    <p:sldId id="260" r:id="rId5"/>
    <p:sldId id="277" r:id="rId6"/>
    <p:sldId id="279" r:id="rId7"/>
    <p:sldId id="283" r:id="rId8"/>
    <p:sldId id="289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1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07" y="2766218"/>
            <a:ext cx="7263465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 – Conceptos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029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49" y="1828030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A </a:t>
            </a:r>
            <a:r>
              <a:rPr lang="en-GB" sz="1800" dirty="0" err="1"/>
              <a:t>partir</a:t>
            </a:r>
            <a:r>
              <a:rPr lang="en-GB" sz="1800" dirty="0"/>
              <a:t> de una </a:t>
            </a:r>
            <a:r>
              <a:rPr lang="en-GB" sz="1800" dirty="0" err="1"/>
              <a:t>serie</a:t>
            </a:r>
            <a:r>
              <a:rPr lang="en-GB" sz="1800" dirty="0"/>
              <a:t> de </a:t>
            </a:r>
            <a:r>
              <a:rPr lang="en-GB" sz="1800" dirty="0" err="1"/>
              <a:t>ejemplos</a:t>
            </a:r>
            <a:r>
              <a:rPr lang="en-GB" sz="1800" dirty="0"/>
              <a:t> (</a:t>
            </a:r>
            <a:r>
              <a:rPr lang="en-GB" sz="1800" dirty="0" err="1"/>
              <a:t>datos</a:t>
            </a:r>
            <a:r>
              <a:rPr lang="en-GB" sz="1800" dirty="0"/>
              <a:t>), el </a:t>
            </a:r>
            <a:r>
              <a:rPr lang="en-GB" sz="1800" dirty="0" err="1"/>
              <a:t>algoritmo</a:t>
            </a:r>
            <a:r>
              <a:rPr lang="en-GB" sz="1800" dirty="0"/>
              <a:t> de ML </a:t>
            </a:r>
            <a:r>
              <a:rPr lang="en-GB" sz="1800" dirty="0" err="1"/>
              <a:t>encuentra</a:t>
            </a:r>
            <a:r>
              <a:rPr lang="en-GB" sz="1800" dirty="0"/>
              <a:t> </a:t>
            </a:r>
            <a:r>
              <a:rPr lang="en-GB" sz="1800" dirty="0" err="1"/>
              <a:t>patrones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ellos</a:t>
            </a:r>
            <a:r>
              <a:rPr lang="en-GB" sz="1800" dirty="0"/>
              <a:t> con la </a:t>
            </a:r>
            <a:r>
              <a:rPr lang="en-GB" sz="1800" dirty="0" err="1"/>
              <a:t>finalidad</a:t>
            </a:r>
            <a:r>
              <a:rPr lang="en-GB" sz="1800" dirty="0"/>
              <a:t> de </a:t>
            </a:r>
            <a:r>
              <a:rPr lang="en-GB" sz="1800" dirty="0" err="1"/>
              <a:t>proporcionar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tipo</a:t>
            </a:r>
            <a:r>
              <a:rPr lang="en-GB" sz="1800" dirty="0"/>
              <a:t> de </a:t>
            </a:r>
            <a:r>
              <a:rPr lang="en-GB" sz="1800" dirty="0" err="1"/>
              <a:t>información</a:t>
            </a:r>
            <a:r>
              <a:rPr lang="en-GB" sz="1800" dirty="0"/>
              <a:t> </a:t>
            </a:r>
            <a:r>
              <a:rPr lang="en-GB" sz="1800" dirty="0" err="1"/>
              <a:t>relevante</a:t>
            </a:r>
            <a:r>
              <a:rPr lang="en-GB" sz="1800" dirty="0"/>
              <a:t> (</a:t>
            </a:r>
            <a:r>
              <a:rPr lang="en-GB" sz="1800" dirty="0" err="1"/>
              <a:t>inferencia</a:t>
            </a:r>
            <a:r>
              <a:rPr lang="en-GB" sz="1800" dirty="0"/>
              <a:t>).</a:t>
            </a:r>
          </a:p>
          <a:p>
            <a:endParaRPr lang="en-GB" sz="1800" dirty="0"/>
          </a:p>
          <a:p>
            <a:r>
              <a:rPr lang="en-US" sz="1800" dirty="0" err="1"/>
              <a:t>Existe</a:t>
            </a:r>
            <a:r>
              <a:rPr lang="en-US" sz="1800" dirty="0"/>
              <a:t> un </a:t>
            </a:r>
            <a:r>
              <a:rPr lang="en-US" sz="1800" dirty="0" err="1"/>
              <a:t>periodo</a:t>
            </a:r>
            <a:r>
              <a:rPr lang="en-US" sz="1800" dirty="0"/>
              <a:t> de </a:t>
            </a:r>
            <a:r>
              <a:rPr lang="en-US" sz="1800" dirty="0" err="1"/>
              <a:t>entrenamiento</a:t>
            </a:r>
            <a:r>
              <a:rPr lang="en-US" sz="1800" dirty="0"/>
              <a:t> del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cuál</a:t>
            </a:r>
            <a:r>
              <a:rPr lang="en-US" sz="1800" dirty="0"/>
              <a:t> 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aprende</a:t>
            </a:r>
            <a:r>
              <a:rPr lang="en-US" sz="1800" dirty="0"/>
              <a:t> las </a:t>
            </a:r>
            <a:r>
              <a:rPr lang="en-US" sz="1800" dirty="0" err="1"/>
              <a:t>pautas</a:t>
            </a:r>
            <a:r>
              <a:rPr lang="en-US" sz="1800" dirty="0"/>
              <a:t> para resolver un </a:t>
            </a:r>
            <a:r>
              <a:rPr lang="en-US" sz="1800" dirty="0" err="1"/>
              <a:t>problema</a:t>
            </a:r>
            <a:r>
              <a:rPr lang="en-US" sz="1800" dirty="0"/>
              <a:t> dado.</a:t>
            </a:r>
          </a:p>
          <a:p>
            <a:endParaRPr lang="en-US" sz="1800" dirty="0"/>
          </a:p>
          <a:p>
            <a:r>
              <a:rPr lang="en-US" sz="1800" dirty="0" err="1"/>
              <a:t>Después</a:t>
            </a:r>
            <a:r>
              <a:rPr lang="en-US" sz="1800" dirty="0"/>
              <a:t>, el </a:t>
            </a:r>
            <a:r>
              <a:rPr lang="en-US" sz="1800" dirty="0" err="1"/>
              <a:t>algoritmo</a:t>
            </a:r>
            <a:r>
              <a:rPr lang="en-US" sz="1800" dirty="0"/>
              <a:t> es </a:t>
            </a:r>
            <a:r>
              <a:rPr lang="en-US" sz="1800" dirty="0" err="1"/>
              <a:t>capaz</a:t>
            </a:r>
            <a:r>
              <a:rPr lang="en-US" sz="1800" dirty="0"/>
              <a:t> de </a:t>
            </a:r>
            <a:r>
              <a:rPr lang="en-US" sz="1800" dirty="0" err="1"/>
              <a:t>inferir</a:t>
            </a:r>
            <a:r>
              <a:rPr lang="en-US" sz="1800" dirty="0"/>
              <a:t> un nuevo </a:t>
            </a:r>
            <a:r>
              <a:rPr lang="en-US" sz="1800" dirty="0" err="1"/>
              <a:t>caso</a:t>
            </a:r>
            <a:r>
              <a:rPr lang="en-US" sz="1800" dirty="0"/>
              <a:t> a </a:t>
            </a:r>
            <a:r>
              <a:rPr lang="en-US" sz="1800" dirty="0" err="1"/>
              <a:t>partir</a:t>
            </a:r>
            <a:r>
              <a:rPr lang="en-US" sz="1800" dirty="0"/>
              <a:t> de lo </a:t>
            </a:r>
            <a:r>
              <a:rPr lang="en-US" sz="1800" dirty="0" err="1"/>
              <a:t>entrenado</a:t>
            </a:r>
            <a:r>
              <a:rPr lang="en-US" sz="1800" dirty="0"/>
              <a:t>.</a:t>
            </a:r>
          </a:p>
          <a:p>
            <a:endParaRPr lang="es-ES" dirty="0"/>
          </a:p>
        </p:txBody>
      </p:sp>
      <p:pic>
        <p:nvPicPr>
          <p:cNvPr id="5" name="Picture 2" descr="Resultado de imagen de aprendizaje automatico">
            <a:extLst>
              <a:ext uri="{FF2B5EF4-FFF2-40B4-BE49-F238E27FC236}">
                <a16:creationId xmlns:a16="http://schemas.microsoft.com/office/drawing/2014/main" id="{376487AA-3B51-47A8-9E24-59906B9F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42" y="1966666"/>
            <a:ext cx="5155777" cy="38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Hands-On for Data Science / Machine &amp; Deep Learning / Stat ...">
            <a:extLst>
              <a:ext uri="{FF2B5EF4-FFF2-40B4-BE49-F238E27FC236}">
                <a16:creationId xmlns:a16="http://schemas.microsoft.com/office/drawing/2014/main" id="{90AD5046-8AB0-475C-8532-E1B53151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3149" y="1391452"/>
            <a:ext cx="8625702" cy="48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ED95A12-289C-4E29-8931-1E88A295B4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19505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3D145B-5BA1-435C-A965-3CA99DF5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2" y="1555934"/>
            <a:ext cx="7229475" cy="445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A92A4D-723C-49C4-9C00-6657B5F5B2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26392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técnicas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principales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ML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4266" y="2299570"/>
            <a:ext cx="2582732" cy="38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E1CE0-AB13-4DB1-BCC3-57FF3910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8" y="2987781"/>
            <a:ext cx="4647623" cy="265019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6549DC-5AA4-4A04-93F0-9663CF8A9CF2}"/>
              </a:ext>
            </a:extLst>
          </p:cNvPr>
          <p:cNvSpPr txBox="1">
            <a:spLocks/>
          </p:cNvSpPr>
          <p:nvPr/>
        </p:nvSpPr>
        <p:spPr>
          <a:xfrm>
            <a:off x="7975004" y="230776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endParaRPr lang="es-ES" dirty="0"/>
          </a:p>
        </p:txBody>
      </p:sp>
      <p:pic>
        <p:nvPicPr>
          <p:cNvPr id="9" name="Picture 2" descr="Resultado de imagen de arbol de decision">
            <a:extLst>
              <a:ext uri="{FF2B5EF4-FFF2-40B4-BE49-F238E27FC236}">
                <a16:creationId xmlns:a16="http://schemas.microsoft.com/office/drawing/2014/main" id="{88438430-6219-452B-B01F-6BF0F2AB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57" y="3135363"/>
            <a:ext cx="5009549" cy="23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9F3D52-A264-4B08-A6B2-D882F954FDDA}"/>
              </a:ext>
            </a:extLst>
          </p:cNvPr>
          <p:cNvSpPr txBox="1">
            <a:spLocks/>
          </p:cNvSpPr>
          <p:nvPr/>
        </p:nvSpPr>
        <p:spPr>
          <a:xfrm>
            <a:off x="8544755" y="575534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Árbol de </a:t>
            </a:r>
            <a:r>
              <a:rPr lang="en-GB" sz="1400" dirty="0" err="1"/>
              <a:t>decisión</a:t>
            </a:r>
            <a:endParaRPr lang="es-ES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BF42B2A-AAD0-497E-A000-95C4D44F3364}"/>
              </a:ext>
            </a:extLst>
          </p:cNvPr>
          <p:cNvSpPr txBox="1">
            <a:spLocks/>
          </p:cNvSpPr>
          <p:nvPr/>
        </p:nvSpPr>
        <p:spPr>
          <a:xfrm>
            <a:off x="1959471" y="5805317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err="1"/>
              <a:t>Regresión</a:t>
            </a:r>
            <a:r>
              <a:rPr lang="en-GB" sz="1400" dirty="0"/>
              <a:t> no lineal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697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ABBAF947-E263-4D5C-B610-993BF427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049410"/>
            <a:ext cx="5344428" cy="421663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Machine Learning, el conjunto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, </a:t>
            </a:r>
            <a:r>
              <a:rPr lang="en-US" sz="1800" dirty="0" err="1"/>
              <a:t>normalmente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partes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entrenamiento</a:t>
            </a:r>
            <a:r>
              <a:rPr lang="en-US" sz="1600" dirty="0"/>
              <a:t>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entrenar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validación</a:t>
            </a:r>
            <a:r>
              <a:rPr lang="en-US" sz="1600" dirty="0"/>
              <a:t>: </a:t>
            </a:r>
            <a:r>
              <a:rPr lang="en-US" sz="1600" dirty="0" err="1"/>
              <a:t>sirve</a:t>
            </a:r>
            <a:r>
              <a:rPr lang="en-US" sz="1600" dirty="0"/>
              <a:t> para que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sobreentrenamiento</a:t>
            </a:r>
            <a:r>
              <a:rPr lang="en-US" sz="1600" dirty="0"/>
              <a:t>* (overfitting)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test: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testear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 El </a:t>
            </a:r>
            <a:r>
              <a:rPr lang="en-US" sz="1600" dirty="0" err="1"/>
              <a:t>resultado</a:t>
            </a:r>
            <a:r>
              <a:rPr lang="en-US" sz="1600" dirty="0"/>
              <a:t> final del </a:t>
            </a:r>
            <a:r>
              <a:rPr lang="en-US" sz="1600" dirty="0" err="1"/>
              <a:t>testeo</a:t>
            </a:r>
            <a:r>
              <a:rPr lang="en-US" sz="1600" dirty="0"/>
              <a:t> ha de ser un </a:t>
            </a:r>
            <a:r>
              <a:rPr lang="en-US" sz="1600" dirty="0" err="1"/>
              <a:t>porcentaje</a:t>
            </a:r>
            <a:r>
              <a:rPr lang="en-US" sz="1600" dirty="0"/>
              <a:t> de </a:t>
            </a:r>
            <a:r>
              <a:rPr lang="en-US" sz="1600" dirty="0" err="1"/>
              <a:t>acierto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conjunto de test. 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En</a:t>
            </a:r>
            <a:r>
              <a:rPr lang="en-US" sz="1800" dirty="0"/>
              <a:t> Kaggle, para </a:t>
            </a:r>
            <a:r>
              <a:rPr lang="en-US" sz="1800" dirty="0" err="1"/>
              <a:t>comparar</a:t>
            </a:r>
            <a:r>
              <a:rPr lang="en-US" sz="1800" dirty="0"/>
              <a:t> los </a:t>
            </a:r>
            <a:r>
              <a:rPr lang="en-US" sz="1800" dirty="0" err="1"/>
              <a:t>resultados</a:t>
            </a:r>
            <a:r>
              <a:rPr lang="en-US" sz="1800" dirty="0"/>
              <a:t> de dos </a:t>
            </a:r>
            <a:r>
              <a:rPr lang="en-US" sz="1800" dirty="0" err="1"/>
              <a:t>participantes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, se </a:t>
            </a:r>
            <a:r>
              <a:rPr lang="en-US" sz="1800" dirty="0" err="1"/>
              <a:t>observa</a:t>
            </a:r>
            <a:r>
              <a:rPr lang="en-US" sz="1800" dirty="0"/>
              <a:t> el </a:t>
            </a:r>
            <a:r>
              <a:rPr lang="en-US" sz="1800" dirty="0" err="1"/>
              <a:t>porcetaje</a:t>
            </a:r>
            <a:r>
              <a:rPr lang="en-US" sz="1800" dirty="0"/>
              <a:t> de error (o </a:t>
            </a:r>
            <a:r>
              <a:rPr lang="en-US" sz="1800" dirty="0" err="1"/>
              <a:t>acierto</a:t>
            </a:r>
            <a:r>
              <a:rPr lang="en-US" sz="1800" dirty="0"/>
              <a:t>) de la </a:t>
            </a:r>
            <a:r>
              <a:rPr lang="en-US" sz="1800" dirty="0" err="1"/>
              <a:t>predicción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conjunto de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2" descr="Resultado de imagen de conjunto de entrenamiento validacion y test">
            <a:extLst>
              <a:ext uri="{FF2B5EF4-FFF2-40B4-BE49-F238E27FC236}">
                <a16:creationId xmlns:a16="http://schemas.microsoft.com/office/drawing/2014/main" id="{6C1EDC25-B563-4C0F-8E27-A0E02B37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3" y="2458776"/>
            <a:ext cx="5743922" cy="2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387</Words>
  <Application>Microsoft Office PowerPoint</Application>
  <PresentationFormat>Widescreen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Conceptos</vt:lpstr>
      <vt:lpstr>¿Qué es Machine Learning?</vt:lpstr>
      <vt:lpstr>Machine Learning: Lógica</vt:lpstr>
      <vt:lpstr>PowerPoint Presentation</vt:lpstr>
      <vt:lpstr>PowerPoint Presentation</vt:lpstr>
      <vt:lpstr>Tipos de técnicas principales en ML</vt:lpstr>
      <vt:lpstr>Algoritmos de Machine Learning</vt:lpstr>
      <vt:lpstr>Modelo de Machine Learning</vt:lpstr>
      <vt:lpstr>Algoritmos de Machine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28</cp:revision>
  <dcterms:created xsi:type="dcterms:W3CDTF">2020-05-12T19:48:30Z</dcterms:created>
  <dcterms:modified xsi:type="dcterms:W3CDTF">2021-01-25T22:39:03Z</dcterms:modified>
</cp:coreProperties>
</file>