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79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B90-1343-4199-95C5-CDB60F8F3DB2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963F-D606-4F2C-9E73-2F5B8DCC33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0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B90-1343-4199-95C5-CDB60F8F3DB2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963F-D606-4F2C-9E73-2F5B8DCC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1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B90-1343-4199-95C5-CDB60F8F3DB2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963F-D606-4F2C-9E73-2F5B8DCC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7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B90-1343-4199-95C5-CDB60F8F3DB2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963F-D606-4F2C-9E73-2F5B8DCC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0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B90-1343-4199-95C5-CDB60F8F3DB2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963F-D606-4F2C-9E73-2F5B8DCC33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1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B90-1343-4199-95C5-CDB60F8F3DB2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963F-D606-4F2C-9E73-2F5B8DCC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4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B90-1343-4199-95C5-CDB60F8F3DB2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963F-D606-4F2C-9E73-2F5B8DCC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7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B90-1343-4199-95C5-CDB60F8F3DB2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963F-D606-4F2C-9E73-2F5B8DCC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0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B90-1343-4199-95C5-CDB60F8F3DB2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963F-D606-4F2C-9E73-2F5B8DCC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2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E11B90-1343-4199-95C5-CDB60F8F3DB2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4A963F-D606-4F2C-9E73-2F5B8DCC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1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B90-1343-4199-95C5-CDB60F8F3DB2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963F-D606-4F2C-9E73-2F5B8DCC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1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E11B90-1343-4199-95C5-CDB60F8F3DB2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4A963F-D606-4F2C-9E73-2F5B8DCC33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SIPCMContentMarking" descr="{&quot;HashCode&quot;:-1757866826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3C99799B-904D-D1F6-A655-1E986CE73D34}"/>
              </a:ext>
            </a:extLst>
          </p:cNvPr>
          <p:cNvSpPr txBox="1"/>
          <p:nvPr userDrawn="1"/>
        </p:nvSpPr>
        <p:spPr>
          <a:xfrm>
            <a:off x="0" y="0"/>
            <a:ext cx="263340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737373"/>
                </a:solidFill>
                <a:latin typeface="Calibri" panose="020F0502020204030204" pitchFamily="34" charset="0"/>
              </a:rPr>
              <a:t>Dell Customer Communication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4967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5830-16F3-C2A3-8116-31BCF4042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892" y="504427"/>
            <a:ext cx="10324708" cy="4548339"/>
          </a:xfrm>
        </p:spPr>
        <p:txBody>
          <a:bodyPr>
            <a:normAutofit/>
          </a:bodyPr>
          <a:lstStyle/>
          <a:p>
            <a:pPr algn="ctr"/>
            <a:br>
              <a:rPr lang="ro-RO" sz="2800" dirty="0"/>
            </a:br>
            <a:r>
              <a:rPr lang="ro-RO" sz="2000" spc="-150" dirty="0">
                <a:latin typeface="Georgia" panose="02040502050405020303" pitchFamily="18" charset="0"/>
              </a:rPr>
              <a:t>UNIVERSITATEA DIN BUCUREȘTI</a:t>
            </a:r>
            <a:br>
              <a:rPr lang="ro-RO" sz="2000" spc="-150" dirty="0">
                <a:latin typeface="Georgia" panose="02040502050405020303" pitchFamily="18" charset="0"/>
              </a:rPr>
            </a:br>
            <a:r>
              <a:rPr lang="ro-RO" sz="2000" spc="-150" dirty="0">
                <a:latin typeface="Georgia" panose="02040502050405020303" pitchFamily="18" charset="0"/>
              </a:rPr>
              <a:t>FACULTATEA DE MATEMATICĂ ȘI INFORMATICĂ</a:t>
            </a:r>
            <a:br>
              <a:rPr lang="ro-RO" sz="2000" spc="-150" dirty="0">
                <a:latin typeface="Georgia" panose="02040502050405020303" pitchFamily="18" charset="0"/>
              </a:rPr>
            </a:br>
            <a:r>
              <a:rPr lang="ro-RO" sz="2000" spc="-150" dirty="0">
                <a:latin typeface="Georgia" panose="02040502050405020303" pitchFamily="18" charset="0"/>
              </a:rPr>
              <a:t>SPECIALIZAREA CALCULATOARE ȘI TEHNOLOGIA INFORMAȚIEI</a:t>
            </a:r>
            <a:br>
              <a:rPr lang="ro-RO" sz="2800" dirty="0"/>
            </a:br>
            <a:br>
              <a:rPr lang="ro-RO" sz="2800" dirty="0"/>
            </a:br>
            <a:br>
              <a:rPr lang="ro-RO" sz="2800" dirty="0"/>
            </a:br>
            <a:br>
              <a:rPr lang="ro-RO" sz="2800" dirty="0">
                <a:solidFill>
                  <a:schemeClr val="accent2"/>
                </a:solidFill>
              </a:rPr>
            </a:br>
            <a:br>
              <a:rPr lang="ro-RO" sz="2800" b="1" spc="-15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o-RO" sz="2800" spc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APLICAȚIE WEB PENTRU GESTIONAREA </a:t>
            </a:r>
            <a:br>
              <a:rPr lang="ro-RO" sz="2800" spc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ro-RO" sz="2800" spc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PRODUSELOR ELECTRONICE</a:t>
            </a:r>
            <a:br>
              <a:rPr lang="ro-RO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</a:br>
            <a:br>
              <a:rPr lang="ro-RO" sz="2800" dirty="0"/>
            </a:br>
            <a:br>
              <a:rPr lang="ro-RO" sz="2800" dirty="0"/>
            </a:br>
            <a:endParaRPr lang="en-US" sz="2800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995F4EFD-D919-3CF9-5ADD-E0383BB0D99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892" y="528895"/>
            <a:ext cx="1223645" cy="1510665"/>
          </a:xfrm>
          <a:prstGeom prst="rect">
            <a:avLst/>
          </a:prstGeom>
        </p:spPr>
      </p:pic>
      <p:pic>
        <p:nvPicPr>
          <p:cNvPr id="5" name="image2.png">
            <a:extLst>
              <a:ext uri="{FF2B5EF4-FFF2-40B4-BE49-F238E27FC236}">
                <a16:creationId xmlns:a16="http://schemas.microsoft.com/office/drawing/2014/main" id="{BDAC138B-89B4-8319-12F6-D406638ACF5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37718" y="528895"/>
            <a:ext cx="1339882" cy="15519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B8C638-99FD-D00D-7DBF-7D18AFA1CA98}"/>
              </a:ext>
            </a:extLst>
          </p:cNvPr>
          <p:cNvSpPr txBox="1"/>
          <p:nvPr/>
        </p:nvSpPr>
        <p:spPr>
          <a:xfrm>
            <a:off x="1171281" y="4818440"/>
            <a:ext cx="103247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dirty="0">
                <a:latin typeface="Georgia" panose="02040502050405020303" pitchFamily="18" charset="0"/>
              </a:rPr>
              <a:t>Absolvent: Nistor Andreea-Cristina</a:t>
            </a:r>
            <a:br>
              <a:rPr lang="ro-RO" sz="1800" dirty="0">
                <a:latin typeface="Georgia" panose="02040502050405020303" pitchFamily="18" charset="0"/>
              </a:rPr>
            </a:br>
            <a:r>
              <a:rPr lang="ro-RO" sz="1800" dirty="0">
                <a:latin typeface="Georgia" panose="02040502050405020303" pitchFamily="18" charset="0"/>
              </a:rPr>
              <a:t>Coordonator științific: Lect. Dr. Carmen Elena Chiriță</a:t>
            </a:r>
          </a:p>
          <a:p>
            <a:endParaRPr lang="ro-RO" sz="1800" dirty="0">
              <a:latin typeface="Georgia" panose="02040502050405020303" pitchFamily="18" charset="0"/>
            </a:endParaRPr>
          </a:p>
          <a:p>
            <a:endParaRPr lang="ro-RO" sz="1800" dirty="0">
              <a:latin typeface="Georgia" panose="02040502050405020303" pitchFamily="18" charset="0"/>
            </a:endParaRPr>
          </a:p>
          <a:p>
            <a:pPr algn="ctr"/>
            <a:r>
              <a:rPr lang="ro-RO" dirty="0">
                <a:latin typeface="Georgia" panose="02040502050405020303" pitchFamily="18" charset="0"/>
              </a:rPr>
              <a:t>București, iunie-iulie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8EAB-2E23-7AFF-5996-1E5B5385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22279"/>
            <a:ext cx="10058400" cy="933253"/>
          </a:xfrm>
        </p:spPr>
        <p:txBody>
          <a:bodyPr>
            <a:normAutofit/>
          </a:bodyPr>
          <a:lstStyle/>
          <a:p>
            <a:pPr algn="ctr"/>
            <a:r>
              <a:rPr lang="ro-RO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Introducere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9BD5AD-8DC5-54E0-305A-1DC00862F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>
              <a:buFont typeface="Wingdings" panose="05000000000000000000" pitchFamily="2" charset="2"/>
              <a:buChar char="q"/>
            </a:pPr>
            <a:r>
              <a:rPr lang="ro-RO" sz="2400" dirty="0"/>
              <a:t> </a:t>
            </a:r>
            <a:r>
              <a:rPr lang="ro-RO" sz="2400" dirty="0">
                <a:latin typeface="Georgia" panose="02040502050405020303" pitchFamily="18" charset="0"/>
              </a:rPr>
              <a:t>Aplicația </a:t>
            </a:r>
            <a:r>
              <a:rPr lang="ro-R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Device World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o-RO" sz="2400" dirty="0">
                <a:latin typeface="Georgia" panose="02040502050405020303" pitchFamily="18" charset="0"/>
              </a:rPr>
              <a:t> Motivația alegerii temei</a:t>
            </a:r>
            <a:endParaRPr lang="en-US" sz="2400" dirty="0">
              <a:latin typeface="Georgia" panose="02040502050405020303" pitchFamily="18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90713B1-A794-5557-F0B7-33C8C5488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266" y="1819374"/>
            <a:ext cx="5886414" cy="371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5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8EAB-2E23-7AFF-5996-1E5B5385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22279"/>
            <a:ext cx="10058400" cy="933253"/>
          </a:xfrm>
        </p:spPr>
        <p:txBody>
          <a:bodyPr>
            <a:normAutofit/>
          </a:bodyPr>
          <a:lstStyle/>
          <a:p>
            <a:pPr algn="ctr"/>
            <a:r>
              <a:rPr lang="ro-RO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Tehnologiile utilizate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9BD5AD-8DC5-54E0-305A-1DC00862F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155" y="1742040"/>
            <a:ext cx="7654565" cy="4023360"/>
          </a:xfrm>
        </p:spPr>
        <p:txBody>
          <a:bodyPr numCol="1">
            <a:normAutofit fontScale="92500" lnSpcReduction="20000"/>
          </a:bodyPr>
          <a:lstStyle/>
          <a:p>
            <a:endParaRPr lang="ro-RO" dirty="0"/>
          </a:p>
          <a:p>
            <a:pPr marL="0" indent="0">
              <a:lnSpc>
                <a:spcPct val="120000"/>
              </a:lnSpc>
              <a:buNone/>
            </a:pPr>
            <a:r>
              <a:rPr lang="ro-RO" sz="2400" dirty="0">
                <a:solidFill>
                  <a:schemeClr val="accent2"/>
                </a:solidFill>
                <a:latin typeface="Georgia" panose="02040502050405020303" pitchFamily="18" charset="0"/>
              </a:rPr>
              <a:t>MEDIUL DE DEZVOLTARE: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o-RO" sz="2400" dirty="0">
                <a:solidFill>
                  <a:schemeClr val="accent2"/>
                </a:solidFill>
                <a:latin typeface="Georgia" panose="02040502050405020303" pitchFamily="18" charset="0"/>
              </a:rPr>
              <a:t>	</a:t>
            </a:r>
            <a:r>
              <a:rPr lang="ro-RO" sz="2400" dirty="0">
                <a:latin typeface="Georgia" panose="02040502050405020303" pitchFamily="18" charset="0"/>
              </a:rPr>
              <a:t>Visual Studio Code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o-RO" sz="24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ro-RO" sz="2400" dirty="0">
                <a:solidFill>
                  <a:schemeClr val="accent2"/>
                </a:solidFill>
                <a:latin typeface="Georgia" panose="02040502050405020303" pitchFamily="18" charset="0"/>
              </a:rPr>
              <a:t>FRONTEND: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o-RO" sz="2400" dirty="0">
                <a:latin typeface="Georgia" panose="02040502050405020303" pitchFamily="18" charset="0"/>
              </a:rPr>
              <a:t>	React.js, Material-UI,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o-RO" sz="2400" dirty="0">
                <a:latin typeface="Georgia" panose="02040502050405020303" pitchFamily="18" charset="0"/>
              </a:rPr>
              <a:t>	HTML, CSS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o-RO" sz="24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ro-RO" sz="2400" dirty="0">
                <a:solidFill>
                  <a:schemeClr val="accent2"/>
                </a:solidFill>
                <a:latin typeface="Georgia" panose="02040502050405020303" pitchFamily="18" charset="0"/>
              </a:rPr>
              <a:t>BACKEND: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o-RO" sz="2400" dirty="0">
                <a:latin typeface="Georgia" panose="02040502050405020303" pitchFamily="18" charset="0"/>
              </a:rPr>
              <a:t>	</a:t>
            </a:r>
            <a:r>
              <a:rPr lang="en-US" sz="2400">
                <a:latin typeface="Georgia" panose="02040502050405020303" pitchFamily="18" charset="0"/>
              </a:rPr>
              <a:t>Express </a:t>
            </a:r>
            <a:r>
              <a:rPr lang="ro-RO" sz="2400">
                <a:latin typeface="Georgia" panose="02040502050405020303" pitchFamily="18" charset="0"/>
              </a:rPr>
              <a:t>Node</a:t>
            </a:r>
            <a:r>
              <a:rPr lang="ro-RO" sz="2400" dirty="0">
                <a:latin typeface="Georgia" panose="02040502050405020303" pitchFamily="18" charset="0"/>
              </a:rPr>
              <a:t>.js, PostgreSQL</a:t>
            </a:r>
            <a:endParaRPr lang="en-US" sz="2400" dirty="0"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045867-2F43-5879-2E3E-CA1685D5E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2" r="746" b="707"/>
          <a:stretch/>
        </p:blipFill>
        <p:spPr>
          <a:xfrm>
            <a:off x="5725940" y="2252451"/>
            <a:ext cx="5429740" cy="300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8EAB-2E23-7AFF-5996-1E5B5385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22279"/>
            <a:ext cx="10058400" cy="933253"/>
          </a:xfrm>
        </p:spPr>
        <p:txBody>
          <a:bodyPr>
            <a:normAutofit/>
          </a:bodyPr>
          <a:lstStyle/>
          <a:p>
            <a:pPr algn="ctr"/>
            <a:r>
              <a:rPr lang="ro-RO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Structura bazei de date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9BD5AD-8DC5-54E0-305A-1DC00862F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231" y="1740188"/>
            <a:ext cx="10058400" cy="4023360"/>
          </a:xfrm>
        </p:spPr>
        <p:txBody>
          <a:bodyPr numCol="1"/>
          <a:lstStyle/>
          <a:p>
            <a:endParaRPr lang="ro-RO" dirty="0"/>
          </a:p>
          <a:p>
            <a:endParaRPr lang="ro-RO" dirty="0"/>
          </a:p>
          <a:p>
            <a:pPr>
              <a:buFont typeface="Wingdings" panose="05000000000000000000" pitchFamily="2" charset="2"/>
              <a:buChar char="q"/>
            </a:pPr>
            <a:r>
              <a:rPr lang="ro-RO" dirty="0"/>
              <a:t> </a:t>
            </a:r>
            <a:r>
              <a:rPr lang="ro-RO" dirty="0">
                <a:latin typeface="Georgia" panose="02040502050405020303" pitchFamily="18" charset="0"/>
              </a:rPr>
              <a:t>Users – utilizatorii aplicației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o-RO" dirty="0">
                <a:latin typeface="Georgia" panose="02040502050405020303" pitchFamily="18" charset="0"/>
              </a:rPr>
              <a:t> Products – produsele comercializate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o-RO" dirty="0">
                <a:latin typeface="Georgia" panose="02040502050405020303" pitchFamily="18" charset="0"/>
              </a:rPr>
              <a:t> Orders – comenzile plasate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o-RO" dirty="0">
                <a:latin typeface="Georgia" panose="02040502050405020303" pitchFamily="18" charset="0"/>
              </a:rPr>
              <a:t> Order Items – produsele unei comenzi</a:t>
            </a: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5587CE-2983-BB9F-69CD-C20A17455539}"/>
              </a:ext>
            </a:extLst>
          </p:cNvPr>
          <p:cNvSpPr/>
          <p:nvPr/>
        </p:nvSpPr>
        <p:spPr>
          <a:xfrm>
            <a:off x="6300873" y="2271860"/>
            <a:ext cx="1648907" cy="9521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spc="-150" dirty="0">
                <a:solidFill>
                  <a:schemeClr val="accent2"/>
                </a:solidFill>
              </a:rPr>
              <a:t>USERS</a:t>
            </a:r>
          </a:p>
          <a:p>
            <a:pPr algn="just"/>
            <a:r>
              <a:rPr lang="ro-RO" dirty="0">
                <a:solidFill>
                  <a:schemeClr val="accent2"/>
                </a:solidFill>
              </a:rPr>
              <a:t>PK id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D6CEEA-DEA2-1132-40DE-28DD96DCD7AB}"/>
              </a:ext>
            </a:extLst>
          </p:cNvPr>
          <p:cNvSpPr/>
          <p:nvPr/>
        </p:nvSpPr>
        <p:spPr>
          <a:xfrm>
            <a:off x="8968659" y="2271860"/>
            <a:ext cx="1648907" cy="9521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spc="-150" dirty="0">
                <a:solidFill>
                  <a:schemeClr val="accent2"/>
                </a:solidFill>
              </a:rPr>
              <a:t>ORDERS</a:t>
            </a:r>
          </a:p>
          <a:p>
            <a:pPr algn="just"/>
            <a:r>
              <a:rPr lang="ro-RO" dirty="0">
                <a:solidFill>
                  <a:schemeClr val="accent2"/>
                </a:solidFill>
              </a:rPr>
              <a:t>PK id</a:t>
            </a:r>
          </a:p>
          <a:p>
            <a:pPr algn="just"/>
            <a:r>
              <a:rPr lang="ro-RO" dirty="0">
                <a:solidFill>
                  <a:schemeClr val="accent2"/>
                </a:solidFill>
              </a:rPr>
              <a:t>FK user_id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73AB9E-7BAF-B749-B1AD-498373B797F8}"/>
              </a:ext>
            </a:extLst>
          </p:cNvPr>
          <p:cNvSpPr/>
          <p:nvPr/>
        </p:nvSpPr>
        <p:spPr>
          <a:xfrm>
            <a:off x="8968659" y="4279769"/>
            <a:ext cx="1648907" cy="9521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spc="-150" dirty="0">
                <a:solidFill>
                  <a:schemeClr val="accent2"/>
                </a:solidFill>
              </a:rPr>
              <a:t>ORDER_ITEMS</a:t>
            </a:r>
          </a:p>
          <a:p>
            <a:pPr algn="just"/>
            <a:r>
              <a:rPr lang="ro-RO" sz="1400" dirty="0">
                <a:solidFill>
                  <a:schemeClr val="accent2"/>
                </a:solidFill>
              </a:rPr>
              <a:t>PK id</a:t>
            </a:r>
          </a:p>
          <a:p>
            <a:pPr algn="just"/>
            <a:r>
              <a:rPr lang="ro-RO" sz="1400" dirty="0">
                <a:solidFill>
                  <a:schemeClr val="accent2"/>
                </a:solidFill>
              </a:rPr>
              <a:t>FK order_id</a:t>
            </a:r>
          </a:p>
          <a:p>
            <a:pPr algn="just"/>
            <a:r>
              <a:rPr lang="ro-RO" sz="1400" dirty="0">
                <a:solidFill>
                  <a:schemeClr val="accent2"/>
                </a:solidFill>
              </a:rPr>
              <a:t>FK product_id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71A7FF-4871-710C-8ED2-8E3DFC3BA72A}"/>
              </a:ext>
            </a:extLst>
          </p:cNvPr>
          <p:cNvSpPr/>
          <p:nvPr/>
        </p:nvSpPr>
        <p:spPr>
          <a:xfrm>
            <a:off x="6300872" y="4279769"/>
            <a:ext cx="1648907" cy="9521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spc="-150" dirty="0">
                <a:solidFill>
                  <a:schemeClr val="accent2"/>
                </a:solidFill>
              </a:rPr>
              <a:t>PRODUCTS</a:t>
            </a:r>
          </a:p>
          <a:p>
            <a:pPr algn="just"/>
            <a:r>
              <a:rPr lang="ro-RO" dirty="0">
                <a:solidFill>
                  <a:schemeClr val="accent2"/>
                </a:solidFill>
              </a:rPr>
              <a:t>PK id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77759C-B86D-03B2-DBA0-AB905829E71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949780" y="2747914"/>
            <a:ext cx="10188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FEE2E8-C716-B1AF-E5CD-C9800756790C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9793113" y="3223967"/>
            <a:ext cx="0" cy="1055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6392A5-09B9-4F17-46A8-675032609C10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7949779" y="4755823"/>
            <a:ext cx="10188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90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ABEE-77B9-F690-BC47-72AA53B4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497" y="311085"/>
            <a:ext cx="9985392" cy="1162325"/>
          </a:xfrm>
        </p:spPr>
        <p:txBody>
          <a:bodyPr>
            <a:normAutofit/>
          </a:bodyPr>
          <a:lstStyle/>
          <a:p>
            <a:pPr algn="ctr"/>
            <a:r>
              <a:rPr lang="ro-RO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Tipuri de utilizatori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870D3-EE37-F5A6-3DF6-BEA4A30AE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20" y="2128855"/>
            <a:ext cx="2701722" cy="736282"/>
          </a:xfrm>
        </p:spPr>
        <p:txBody>
          <a:bodyPr/>
          <a:lstStyle/>
          <a:p>
            <a:r>
              <a:rPr lang="ro-RO" b="1" spc="-150" dirty="0">
                <a:latin typeface="Georgia" panose="02040502050405020303" pitchFamily="18" charset="0"/>
              </a:rPr>
              <a:t>Administrator</a:t>
            </a:r>
            <a:endParaRPr lang="en-US" b="1" spc="-150" dirty="0">
              <a:latin typeface="Georgia" panose="020405020504050203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E86B6-6B40-897A-50EA-921BC087A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43425" y="2865138"/>
            <a:ext cx="3220196" cy="3286760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o-RO" dirty="0">
                <a:latin typeface="Georgia" panose="02040502050405020303" pitchFamily="18" charset="0"/>
              </a:rPr>
              <a:t> </a:t>
            </a:r>
            <a:r>
              <a:rPr lang="ro-RO" sz="1800" dirty="0">
                <a:latin typeface="Georgia" panose="02040502050405020303" pitchFamily="18" charset="0"/>
              </a:rPr>
              <a:t>Necesită credențiale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o-RO" sz="1800" dirty="0">
                <a:latin typeface="Georgia" panose="02040502050405020303" pitchFamily="18" charset="0"/>
              </a:rPr>
              <a:t> Poate gestiona produsele și utilizatorii aplicației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o-RO" sz="1800" dirty="0">
                <a:latin typeface="Georgia" panose="02040502050405020303" pitchFamily="18" charset="0"/>
              </a:rPr>
              <a:t> Poate plasa comenzi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o-RO" sz="1800" dirty="0">
                <a:latin typeface="Georgia" panose="02040502050405020303" pitchFamily="18" charset="0"/>
              </a:rPr>
              <a:t> Poate salva produse în wishlist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7AE88-5C1E-02FF-BA25-3EF5654BD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996337" y="2128855"/>
            <a:ext cx="3148552" cy="736282"/>
          </a:xfrm>
        </p:spPr>
        <p:txBody>
          <a:bodyPr/>
          <a:lstStyle/>
          <a:p>
            <a:r>
              <a:rPr lang="ro-RO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Guest</a:t>
            </a:r>
            <a:endParaRPr lang="en-US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ACFE7-B17A-32CD-920F-32151A8DB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4535" y="2865137"/>
            <a:ext cx="3145516" cy="328676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ro-RO" dirty="0">
                <a:latin typeface="Georgia" panose="02040502050405020303" pitchFamily="18" charset="0"/>
              </a:rPr>
              <a:t> </a:t>
            </a:r>
            <a:r>
              <a:rPr lang="ro-RO" sz="1800" dirty="0">
                <a:latin typeface="Georgia" panose="02040502050405020303" pitchFamily="18" charset="0"/>
              </a:rPr>
              <a:t>Necesită credențiale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ro-RO" sz="1800" dirty="0">
                <a:latin typeface="Georgia" panose="02040502050405020303" pitchFamily="18" charset="0"/>
              </a:rPr>
              <a:t> Poate plasa comenzi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ro-RO" sz="1800" dirty="0">
                <a:latin typeface="Georgia" panose="02040502050405020303" pitchFamily="18" charset="0"/>
              </a:rPr>
              <a:t> Poate adăuga produse în wishlist</a:t>
            </a:r>
            <a:endParaRPr lang="en-US" sz="1800" dirty="0">
              <a:latin typeface="Georgia" panose="02040502050405020303" pitchFamily="18" charset="0"/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434C8E3-40A8-A535-CAFF-EF942A85F2F6}"/>
              </a:ext>
            </a:extLst>
          </p:cNvPr>
          <p:cNvSpPr txBox="1">
            <a:spLocks/>
          </p:cNvSpPr>
          <p:nvPr/>
        </p:nvSpPr>
        <p:spPr>
          <a:xfrm>
            <a:off x="7908459" y="2865137"/>
            <a:ext cx="3365370" cy="32867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o-RO" dirty="0"/>
              <a:t> </a:t>
            </a:r>
            <a:r>
              <a:rPr lang="ro-RO" sz="1800" dirty="0">
                <a:latin typeface="Georgia" panose="02040502050405020303" pitchFamily="18" charset="0"/>
              </a:rPr>
              <a:t>Nu necesită credențiale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o-RO" sz="1800" dirty="0">
                <a:latin typeface="Georgia" panose="02040502050405020303" pitchFamily="18" charset="0"/>
              </a:rPr>
              <a:t> Poate vizualiza produsele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o-RO" sz="1800" dirty="0">
                <a:latin typeface="Georgia" panose="02040502050405020303" pitchFamily="18" charset="0"/>
              </a:rPr>
              <a:t> Nu poate plasa comenzi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o-RO" sz="1800" dirty="0">
                <a:latin typeface="Georgia" panose="02040502050405020303" pitchFamily="18" charset="0"/>
              </a:rPr>
              <a:t> Nu poate adăuga produse în wishlist</a:t>
            </a:r>
            <a:endParaRPr lang="en-US" sz="1800" dirty="0">
              <a:latin typeface="Georgia" panose="02040502050405020303" pitchFamily="18" charset="0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DED9091-E0B7-E2E5-7FA1-3EE7A9BAEF60}"/>
              </a:ext>
            </a:extLst>
          </p:cNvPr>
          <p:cNvSpPr txBox="1">
            <a:spLocks/>
          </p:cNvSpPr>
          <p:nvPr/>
        </p:nvSpPr>
        <p:spPr>
          <a:xfrm>
            <a:off x="4759907" y="2128855"/>
            <a:ext cx="3148552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b="1" spc="-150" dirty="0">
                <a:latin typeface="Georgia" panose="02040502050405020303" pitchFamily="18" charset="0"/>
              </a:rPr>
              <a:t>CLIENT</a:t>
            </a:r>
            <a:endParaRPr lang="en-US" b="1" spc="-15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76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8EAB-2E23-7AFF-5996-1E5B5385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22279"/>
            <a:ext cx="10058400" cy="933253"/>
          </a:xfrm>
        </p:spPr>
        <p:txBody>
          <a:bodyPr>
            <a:normAutofit/>
          </a:bodyPr>
          <a:lstStyle/>
          <a:p>
            <a:pPr algn="ctr"/>
            <a:r>
              <a:rPr lang="ro-RO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Plasarea unei comenzi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9BD5AD-8DC5-54E0-305A-1DC00862F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091" y="1930576"/>
            <a:ext cx="10058400" cy="4023360"/>
          </a:xfrm>
        </p:spPr>
        <p:txBody>
          <a:bodyPr numCol="1"/>
          <a:lstStyle/>
          <a:p>
            <a:endParaRPr lang="ro-RO" dirty="0"/>
          </a:p>
          <a:p>
            <a:pPr marL="0" indent="0">
              <a:buNone/>
            </a:pPr>
            <a:endParaRPr lang="ro-RO" dirty="0">
              <a:solidFill>
                <a:schemeClr val="tx1"/>
              </a:solidFill>
            </a:endParaRPr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C3C90426-1E09-60BA-85CB-00DFEE565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2103" y="2688491"/>
            <a:ext cx="1038082" cy="1038082"/>
          </a:xfrm>
          <a:prstGeom prst="rect">
            <a:avLst/>
          </a:prstGeom>
        </p:spPr>
      </p:pic>
      <p:pic>
        <p:nvPicPr>
          <p:cNvPr id="11" name="Graphic 10" descr="Paper with solid fill">
            <a:extLst>
              <a:ext uri="{FF2B5EF4-FFF2-40B4-BE49-F238E27FC236}">
                <a16:creationId xmlns:a16="http://schemas.microsoft.com/office/drawing/2014/main" id="{DD2D4EFF-3155-5FA6-FD87-3C7BCA7ED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3864" y="2688490"/>
            <a:ext cx="1038083" cy="1038083"/>
          </a:xfrm>
          <a:prstGeom prst="rect">
            <a:avLst/>
          </a:prstGeom>
        </p:spPr>
      </p:pic>
      <p:pic>
        <p:nvPicPr>
          <p:cNvPr id="13" name="Graphic 12" descr="Continuous Improvement with solid fill">
            <a:extLst>
              <a:ext uri="{FF2B5EF4-FFF2-40B4-BE49-F238E27FC236}">
                <a16:creationId xmlns:a16="http://schemas.microsoft.com/office/drawing/2014/main" id="{406D247D-05BC-2E88-1961-0F565E1B59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78953" y="2704420"/>
            <a:ext cx="1038082" cy="1038082"/>
          </a:xfrm>
          <a:prstGeom prst="rect">
            <a:avLst/>
          </a:prstGeom>
        </p:spPr>
      </p:pic>
      <p:pic>
        <p:nvPicPr>
          <p:cNvPr id="15" name="Graphic 14" descr="Heart with solid fill">
            <a:extLst>
              <a:ext uri="{FF2B5EF4-FFF2-40B4-BE49-F238E27FC236}">
                <a16:creationId xmlns:a16="http://schemas.microsoft.com/office/drawing/2014/main" id="{2B3F2F1E-4D00-103A-03F0-0927886F87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46058" y="4394457"/>
            <a:ext cx="1038082" cy="1038082"/>
          </a:xfrm>
          <a:prstGeom prst="rect">
            <a:avLst/>
          </a:prstGeom>
        </p:spPr>
      </p:pic>
      <p:pic>
        <p:nvPicPr>
          <p:cNvPr id="17" name="Graphic 16" descr="Shopping cart with solid fill">
            <a:extLst>
              <a:ext uri="{FF2B5EF4-FFF2-40B4-BE49-F238E27FC236}">
                <a16:creationId xmlns:a16="http://schemas.microsoft.com/office/drawing/2014/main" id="{02104A73-A2C5-FEDA-63DF-9B8DA44596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00011" y="2704419"/>
            <a:ext cx="1038083" cy="1038083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B7A389E9-5FA3-64D2-1BAD-26D462CC87D7}"/>
              </a:ext>
            </a:extLst>
          </p:cNvPr>
          <p:cNvSpPr/>
          <p:nvPr/>
        </p:nvSpPr>
        <p:spPr>
          <a:xfrm>
            <a:off x="2673183" y="3050433"/>
            <a:ext cx="1626828" cy="346053"/>
          </a:xfrm>
          <a:prstGeom prst="rightArrow">
            <a:avLst/>
          </a:prstGeom>
          <a:solidFill>
            <a:srgbClr val="FAA1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dirty="0">
                <a:solidFill>
                  <a:schemeClr val="tx1"/>
                </a:solidFill>
                <a:latin typeface="Georgia" panose="02040502050405020303" pitchFamily="18" charset="0"/>
              </a:rPr>
              <a:t>ADAUGĂ </a:t>
            </a:r>
          </a:p>
          <a:p>
            <a:pPr algn="ctr"/>
            <a:endParaRPr lang="ro-RO" sz="1400" dirty="0">
              <a:solidFill>
                <a:schemeClr val="tx1"/>
              </a:solidFill>
            </a:endParaRPr>
          </a:p>
          <a:p>
            <a:pPr algn="ctr"/>
            <a:r>
              <a:rPr lang="ro-RO" sz="1400" dirty="0">
                <a:solidFill>
                  <a:schemeClr val="tx1"/>
                </a:solidFill>
                <a:latin typeface="Georgia" panose="02040502050405020303" pitchFamily="18" charset="0"/>
              </a:rPr>
              <a:t>ÎN COȘ</a:t>
            </a:r>
            <a:endParaRPr lang="en-US" sz="1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445C439-1D66-F9A5-81AA-9BFADFFE3CD9}"/>
              </a:ext>
            </a:extLst>
          </p:cNvPr>
          <p:cNvSpPr/>
          <p:nvPr/>
        </p:nvSpPr>
        <p:spPr>
          <a:xfrm rot="18853399">
            <a:off x="3786745" y="3958479"/>
            <a:ext cx="1303193" cy="383848"/>
          </a:xfrm>
          <a:prstGeom prst="rightArrow">
            <a:avLst/>
          </a:prstGeom>
          <a:solidFill>
            <a:srgbClr val="FAA1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dirty="0">
                <a:solidFill>
                  <a:schemeClr val="tx1"/>
                </a:solidFill>
                <a:latin typeface="Georgia" panose="02040502050405020303" pitchFamily="18" charset="0"/>
              </a:rPr>
              <a:t>ADAUGĂ</a:t>
            </a:r>
          </a:p>
          <a:p>
            <a:pPr algn="ctr"/>
            <a:endParaRPr lang="ro-RO" sz="1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ctr"/>
            <a:r>
              <a:rPr lang="ro-RO" sz="1200" dirty="0">
                <a:solidFill>
                  <a:schemeClr val="tx1"/>
                </a:solidFill>
                <a:latin typeface="Georgia" panose="02040502050405020303" pitchFamily="18" charset="0"/>
              </a:rPr>
              <a:t> ÎN COȘ</a:t>
            </a:r>
            <a:endParaRPr lang="en-US" sz="12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A2B3A20-09D3-D10F-D3C8-BBDACF79A19D}"/>
              </a:ext>
            </a:extLst>
          </p:cNvPr>
          <p:cNvSpPr/>
          <p:nvPr/>
        </p:nvSpPr>
        <p:spPr>
          <a:xfrm>
            <a:off x="8087954" y="3070782"/>
            <a:ext cx="1626828" cy="346053"/>
          </a:xfrm>
          <a:prstGeom prst="rightArrow">
            <a:avLst/>
          </a:prstGeom>
          <a:solidFill>
            <a:srgbClr val="FAA1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dirty="0">
                <a:solidFill>
                  <a:schemeClr val="tx1"/>
                </a:solidFill>
                <a:latin typeface="Georgia" panose="02040502050405020303" pitchFamily="18" charset="0"/>
              </a:rPr>
              <a:t>COMANDĂ</a:t>
            </a:r>
          </a:p>
          <a:p>
            <a:pPr algn="ctr"/>
            <a:endParaRPr lang="ro-RO" sz="1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ctr"/>
            <a:r>
              <a:rPr lang="ro-RO" sz="1400" dirty="0">
                <a:solidFill>
                  <a:schemeClr val="tx1"/>
                </a:solidFill>
                <a:latin typeface="Georgia" panose="02040502050405020303" pitchFamily="18" charset="0"/>
              </a:rPr>
              <a:t> PLASATA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718F80C-85CB-EA4D-D102-06BB2FDC3C20}"/>
              </a:ext>
            </a:extLst>
          </p:cNvPr>
          <p:cNvSpPr/>
          <p:nvPr/>
        </p:nvSpPr>
        <p:spPr>
          <a:xfrm>
            <a:off x="5482025" y="3050432"/>
            <a:ext cx="1626828" cy="346053"/>
          </a:xfrm>
          <a:prstGeom prst="rightArrow">
            <a:avLst/>
          </a:prstGeom>
          <a:solidFill>
            <a:srgbClr val="FAA1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dirty="0">
                <a:solidFill>
                  <a:schemeClr val="tx1"/>
                </a:solidFill>
                <a:latin typeface="Georgia" panose="02040502050405020303" pitchFamily="18" charset="0"/>
              </a:rPr>
              <a:t>PLASEAZĂ</a:t>
            </a:r>
            <a:r>
              <a:rPr lang="ro-RO" sz="1400" dirty="0">
                <a:solidFill>
                  <a:srgbClr val="FFFF00"/>
                </a:solidFill>
                <a:latin typeface="Georgia" panose="02040502050405020303" pitchFamily="18" charset="0"/>
              </a:rPr>
              <a:t> </a:t>
            </a:r>
          </a:p>
          <a:p>
            <a:pPr algn="ctr"/>
            <a:endParaRPr lang="ro-RO" sz="1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ctr"/>
            <a:r>
              <a:rPr lang="ro-RO" sz="1400" dirty="0">
                <a:solidFill>
                  <a:schemeClr val="tx1"/>
                </a:solidFill>
                <a:latin typeface="Georgia" panose="02040502050405020303" pitchFamily="18" charset="0"/>
              </a:rPr>
              <a:t>COMANDA</a:t>
            </a:r>
            <a:endParaRPr lang="en-US" sz="1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14A0FEC-3826-87F2-DEB6-91A59038AEAB}"/>
              </a:ext>
            </a:extLst>
          </p:cNvPr>
          <p:cNvSpPr/>
          <p:nvPr/>
        </p:nvSpPr>
        <p:spPr>
          <a:xfrm rot="2752681">
            <a:off x="1914185" y="4009693"/>
            <a:ext cx="1276063" cy="383848"/>
          </a:xfrm>
          <a:prstGeom prst="rightArrow">
            <a:avLst/>
          </a:prstGeom>
          <a:solidFill>
            <a:srgbClr val="FAA1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 dirty="0">
                <a:solidFill>
                  <a:schemeClr val="tx1"/>
                </a:solidFill>
                <a:latin typeface="Georgia" panose="02040502050405020303" pitchFamily="18" charset="0"/>
              </a:rPr>
              <a:t>ADAUGĂ</a:t>
            </a:r>
          </a:p>
          <a:p>
            <a:pPr algn="ctr"/>
            <a:endParaRPr lang="ro-RO" sz="105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ctr"/>
            <a:r>
              <a:rPr lang="ro-RO" sz="1050" dirty="0">
                <a:solidFill>
                  <a:schemeClr val="tx1"/>
                </a:solidFill>
                <a:latin typeface="Georgia" panose="02040502050405020303" pitchFamily="18" charset="0"/>
              </a:rPr>
              <a:t> ÎN WISHLIST</a:t>
            </a:r>
            <a:endParaRPr lang="en-US" sz="10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54B426-5C34-0DF7-1EBD-5E7A1344EAA9}"/>
              </a:ext>
            </a:extLst>
          </p:cNvPr>
          <p:cNvSpPr txBox="1"/>
          <p:nvPr/>
        </p:nvSpPr>
        <p:spPr>
          <a:xfrm>
            <a:off x="9978031" y="3211819"/>
            <a:ext cx="95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PDF</a:t>
            </a:r>
            <a:endParaRPr 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845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8EAB-2E23-7AFF-5996-1E5B5385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22279"/>
            <a:ext cx="10058400" cy="933253"/>
          </a:xfrm>
        </p:spPr>
        <p:txBody>
          <a:bodyPr>
            <a:normAutofit/>
          </a:bodyPr>
          <a:lstStyle/>
          <a:p>
            <a:pPr algn="ctr"/>
            <a:r>
              <a:rPr lang="ro-RO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Concluzii și îmbunătățiri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9BD5AD-8DC5-54E0-305A-1DC00862F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287" y="1621394"/>
            <a:ext cx="9153426" cy="4593681"/>
          </a:xfrm>
        </p:spPr>
        <p:txBody>
          <a:bodyPr numCol="1">
            <a:normAutofit fontScale="32500" lnSpcReduction="20000"/>
          </a:bodyPr>
          <a:lstStyle/>
          <a:p>
            <a:pPr marL="0" indent="0">
              <a:buNone/>
            </a:pPr>
            <a:endParaRPr lang="ro-RO" dirty="0"/>
          </a:p>
          <a:p>
            <a:pPr marL="0" indent="0">
              <a:lnSpc>
                <a:spcPct val="150000"/>
              </a:lnSpc>
              <a:buNone/>
            </a:pPr>
            <a:r>
              <a:rPr lang="ro-RO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sz="6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CONCLUZII: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o-RO" sz="4400" dirty="0">
                <a:latin typeface="Georgia" panose="02040502050405020303" pitchFamily="18" charset="0"/>
              </a:rPr>
              <a:t> Mai multe tipuri de utilizatori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o-RO" sz="4400" dirty="0">
                <a:latin typeface="Georgia" panose="02040502050405020303" pitchFamily="18" charset="0"/>
              </a:rPr>
              <a:t> Coș de cumpărături și listă de dorințe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o-RO" sz="4400" dirty="0">
                <a:latin typeface="Georgia" panose="02040502050405020303" pitchFamily="18" charset="0"/>
              </a:rPr>
              <a:t> Funcții de filtrare, sortare, căutare a produselor, recomandări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o-RO" sz="4400" dirty="0">
                <a:latin typeface="Georgia" panose="02040502050405020303" pitchFamily="18" charset="0"/>
              </a:rPr>
              <a:t> Plasarea comenzilor bine definită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o-RO" sz="4400" dirty="0">
                <a:latin typeface="Georgia" panose="02040502050405020303" pitchFamily="18" charset="0"/>
              </a:rPr>
              <a:t> Aplicație responisve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o-RO" sz="6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ÎMBUNĂTĂȚIRI: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o-RO" sz="44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ro-RO" sz="4400" dirty="0">
                <a:latin typeface="Georgia" panose="02040502050405020303" pitchFamily="18" charset="0"/>
              </a:rPr>
              <a:t>Adăugarea recenziilor pentru produse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o-RO" sz="4400" dirty="0">
                <a:latin typeface="Georgia" panose="02040502050405020303" pitchFamily="18" charset="0"/>
              </a:rPr>
              <a:t> Implementarea unui sistem de plată online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ro-RO" sz="2400" dirty="0">
              <a:solidFill>
                <a:schemeClr val="accent2"/>
              </a:solidFill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accent2"/>
              </a:solidFill>
              <a:latin typeface="Georgia" panose="0204050205040502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4" name="Graphic 3" descr="Filter outline">
            <a:extLst>
              <a:ext uri="{FF2B5EF4-FFF2-40B4-BE49-F238E27FC236}">
                <a16:creationId xmlns:a16="http://schemas.microsoft.com/office/drawing/2014/main" id="{0B08EC32-C972-2B61-D6F1-2E20D6010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11259">
            <a:off x="7551490" y="2892923"/>
            <a:ext cx="914400" cy="914400"/>
          </a:xfrm>
          <a:prstGeom prst="rect">
            <a:avLst/>
          </a:prstGeom>
        </p:spPr>
      </p:pic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E176A405-83B0-02F8-6FDB-22A70D52F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427404">
            <a:off x="9110837" y="2197835"/>
            <a:ext cx="914400" cy="914400"/>
          </a:xfrm>
          <a:prstGeom prst="rect">
            <a:avLst/>
          </a:prstGeom>
        </p:spPr>
      </p:pic>
      <p:pic>
        <p:nvPicPr>
          <p:cNvPr id="9" name="Graphic 8" descr="Rating Star with solid fill">
            <a:extLst>
              <a:ext uri="{FF2B5EF4-FFF2-40B4-BE49-F238E27FC236}">
                <a16:creationId xmlns:a16="http://schemas.microsoft.com/office/drawing/2014/main" id="{FAF378D7-90DE-CEA8-0CFE-9273E232FB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58003">
            <a:off x="7528762" y="4613217"/>
            <a:ext cx="914400" cy="914400"/>
          </a:xfrm>
          <a:prstGeom prst="rect">
            <a:avLst/>
          </a:prstGeom>
        </p:spPr>
      </p:pic>
      <p:pic>
        <p:nvPicPr>
          <p:cNvPr id="11" name="Graphic 10" descr="Credit card outline">
            <a:extLst>
              <a:ext uri="{FF2B5EF4-FFF2-40B4-BE49-F238E27FC236}">
                <a16:creationId xmlns:a16="http://schemas.microsoft.com/office/drawing/2014/main" id="{C28F2A3A-1B9E-04E2-96A9-80DACBF8E6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273984">
            <a:off x="9220036" y="41762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4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042EBE-97D9-8185-63F1-DD5700DEEA8F}"/>
              </a:ext>
            </a:extLst>
          </p:cNvPr>
          <p:cNvSpPr txBox="1"/>
          <p:nvPr/>
        </p:nvSpPr>
        <p:spPr>
          <a:xfrm>
            <a:off x="4018568" y="5255465"/>
            <a:ext cx="41548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Vă mulțumesc!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A picture containing text, slot machine, screenshot, graphics&#10;&#10;Description automatically generated">
            <a:extLst>
              <a:ext uri="{FF2B5EF4-FFF2-40B4-BE49-F238E27FC236}">
                <a16:creationId xmlns:a16="http://schemas.microsoft.com/office/drawing/2014/main" id="{1A53B10D-CE20-16F4-373C-0A3314175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286" y="-275159"/>
            <a:ext cx="6275427" cy="637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370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152</TotalTime>
  <Words>281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Georgia</vt:lpstr>
      <vt:lpstr>Wingdings</vt:lpstr>
      <vt:lpstr>Retrospect</vt:lpstr>
      <vt:lpstr> UNIVERSITATEA DIN BUCUREȘTI FACULTATEA DE MATEMATICĂ ȘI INFORMATICĂ SPECIALIZAREA CALCULATOARE ȘI TEHNOLOGIA INFORMAȚIEI     APLICAȚIE WEB PENTRU GESTIONAREA  PRODUSELOR ELECTRONICE   </vt:lpstr>
      <vt:lpstr>Introducere</vt:lpstr>
      <vt:lpstr>Tehnologiile utilizate</vt:lpstr>
      <vt:lpstr>Structura bazei de date</vt:lpstr>
      <vt:lpstr>Tipuri de utilizatori</vt:lpstr>
      <vt:lpstr>Plasarea unei comenzi</vt:lpstr>
      <vt:lpstr>Concluzii și îmbunătățiri</vt:lpstr>
      <vt:lpstr>PowerPoint Presentation</vt:lpstr>
    </vt:vector>
  </TitlesOfParts>
  <Company>Dell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UNIVERSITATEA DIN BUCUREȘTI FACULTATEA DE MATEMATICĂ ȘI INFORMATICĂ SPECIALIZAREA CALCULATOARE ȘI TEHNOLOGIA INFORMAȚIEI     APLICAȚIE WEB PENTRU GESTIONAREA  PRODUSELOR ELECTRONICE   </dc:title>
  <dc:creator>Nistor, Andreea</dc:creator>
  <cp:lastModifiedBy>Nistor, Andreea</cp:lastModifiedBy>
  <cp:revision>13</cp:revision>
  <dcterms:created xsi:type="dcterms:W3CDTF">2023-06-29T08:30:33Z</dcterms:created>
  <dcterms:modified xsi:type="dcterms:W3CDTF">2023-07-02T16:27:00Z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0744d05-bb34-4b7a-90cc-132cbdb578be_Enabled">
    <vt:lpwstr>true</vt:lpwstr>
  </property>
  <property fmtid="{D5CDD505-2E9C-101B-9397-08002B2CF9AE}" pid="3" name="MSIP_Label_80744d05-bb34-4b7a-90cc-132cbdb578be_SetDate">
    <vt:lpwstr>2023-07-02T16:26:59Z</vt:lpwstr>
  </property>
  <property fmtid="{D5CDD505-2E9C-101B-9397-08002B2CF9AE}" pid="4" name="MSIP_Label_80744d05-bb34-4b7a-90cc-132cbdb578be_Method">
    <vt:lpwstr>Privileged</vt:lpwstr>
  </property>
  <property fmtid="{D5CDD505-2E9C-101B-9397-08002B2CF9AE}" pid="5" name="MSIP_Label_80744d05-bb34-4b7a-90cc-132cbdb578be_Name">
    <vt:lpwstr>No Protection (Label Only)</vt:lpwstr>
  </property>
  <property fmtid="{D5CDD505-2E9C-101B-9397-08002B2CF9AE}" pid="6" name="MSIP_Label_80744d05-bb34-4b7a-90cc-132cbdb578be_SiteId">
    <vt:lpwstr>945c199a-83a2-4e80-9f8c-5a91be5752dd</vt:lpwstr>
  </property>
  <property fmtid="{D5CDD505-2E9C-101B-9397-08002B2CF9AE}" pid="7" name="MSIP_Label_80744d05-bb34-4b7a-90cc-132cbdb578be_ActionId">
    <vt:lpwstr>50abad7c-64ea-4e3c-9aae-28ca986973e4</vt:lpwstr>
  </property>
  <property fmtid="{D5CDD505-2E9C-101B-9397-08002B2CF9AE}" pid="8" name="MSIP_Label_80744d05-bb34-4b7a-90cc-132cbdb578be_ContentBits">
    <vt:lpwstr>1</vt:lpwstr>
  </property>
</Properties>
</file>