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ă liberă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ă liberă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u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o-RO"/>
              <a:t>Faceți clic pentru a edita stilul de titlu Coordonator</a:t>
            </a:r>
            <a:endParaRPr kumimoji="0" lang="en-US"/>
          </a:p>
        </p:txBody>
      </p:sp>
      <p:sp>
        <p:nvSpPr>
          <p:cNvPr id="17" name="Subtitlu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o-RO"/>
              <a:t>Faceți clic pentru editarea stilului de subtitlu al coordonatorului</a:t>
            </a:r>
            <a:endParaRPr kumimoji="0" lang="en-US"/>
          </a:p>
        </p:txBody>
      </p:sp>
      <p:sp>
        <p:nvSpPr>
          <p:cNvPr id="30" name="Substituent dată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DB9D-3E16-46A4-8536-D1C1C05E2D1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19" name="Substituent subsol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ubstituent număr diapozitiv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1722-74F8-41E2-81FE-0C1646C8A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o-RO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o-RO"/>
              <a:t>Faceți clic pentru a edita stilurile de text Coordonator</a:t>
            </a:r>
          </a:p>
          <a:p>
            <a:pPr lvl="1" eaLnBrk="1" latinLnBrk="0" hangingPunct="1"/>
            <a:r>
              <a:rPr lang="ro-RO"/>
              <a:t>Al doilea nivel</a:t>
            </a:r>
          </a:p>
          <a:p>
            <a:pPr lvl="2" eaLnBrk="1" latinLnBrk="0" hangingPunct="1"/>
            <a:r>
              <a:rPr lang="ro-RO"/>
              <a:t>Al treilea nivel</a:t>
            </a:r>
          </a:p>
          <a:p>
            <a:pPr lvl="3" eaLnBrk="1" latinLnBrk="0" hangingPunct="1"/>
            <a:r>
              <a:rPr lang="ro-RO"/>
              <a:t>Al patrulea nivel</a:t>
            </a:r>
          </a:p>
          <a:p>
            <a:pPr lvl="4" eaLnBrk="1" latinLnBrk="0" hangingPunct="1"/>
            <a:r>
              <a:rPr lang="ro-RO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DB9D-3E16-46A4-8536-D1C1C05E2D1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1722-74F8-41E2-81FE-0C1646C8A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o-RO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o-RO"/>
              <a:t>Faceți clic pentru a edita stilurile de text Coordonator</a:t>
            </a:r>
          </a:p>
          <a:p>
            <a:pPr lvl="1" eaLnBrk="1" latinLnBrk="0" hangingPunct="1"/>
            <a:r>
              <a:rPr lang="ro-RO"/>
              <a:t>Al doilea nivel</a:t>
            </a:r>
          </a:p>
          <a:p>
            <a:pPr lvl="2" eaLnBrk="1" latinLnBrk="0" hangingPunct="1"/>
            <a:r>
              <a:rPr lang="ro-RO"/>
              <a:t>Al treilea nivel</a:t>
            </a:r>
          </a:p>
          <a:p>
            <a:pPr lvl="3" eaLnBrk="1" latinLnBrk="0" hangingPunct="1"/>
            <a:r>
              <a:rPr lang="ro-RO"/>
              <a:t>Al patrulea nivel</a:t>
            </a:r>
          </a:p>
          <a:p>
            <a:pPr lvl="4" eaLnBrk="1" latinLnBrk="0" hangingPunct="1"/>
            <a:r>
              <a:rPr lang="ro-RO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DB9D-3E16-46A4-8536-D1C1C05E2D1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1722-74F8-41E2-81FE-0C1646C8A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o-RO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o-RO"/>
              <a:t>Faceți clic pentru a edita stilurile de text Coordonator</a:t>
            </a:r>
          </a:p>
          <a:p>
            <a:pPr lvl="1" eaLnBrk="1" latinLnBrk="0" hangingPunct="1"/>
            <a:r>
              <a:rPr lang="ro-RO"/>
              <a:t>Al doilea nivel</a:t>
            </a:r>
          </a:p>
          <a:p>
            <a:pPr lvl="2" eaLnBrk="1" latinLnBrk="0" hangingPunct="1"/>
            <a:r>
              <a:rPr lang="ro-RO"/>
              <a:t>Al treilea nivel</a:t>
            </a:r>
          </a:p>
          <a:p>
            <a:pPr lvl="3" eaLnBrk="1" latinLnBrk="0" hangingPunct="1"/>
            <a:r>
              <a:rPr lang="ro-RO"/>
              <a:t>Al patrulea nivel</a:t>
            </a:r>
          </a:p>
          <a:p>
            <a:pPr lvl="4" eaLnBrk="1" latinLnBrk="0" hangingPunct="1"/>
            <a:r>
              <a:rPr lang="ro-RO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DB9D-3E16-46A4-8536-D1C1C05E2D1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1722-74F8-41E2-81FE-0C1646C8A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ă liberă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ă liberă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o-RO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o-RO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DB9D-3E16-46A4-8536-D1C1C05E2D1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1722-74F8-41E2-81FE-0C1646C8A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o-RO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o-RO"/>
              <a:t>Faceți clic pentru a edita stilurile de text Coordonator</a:t>
            </a:r>
          </a:p>
          <a:p>
            <a:pPr lvl="1" eaLnBrk="1" latinLnBrk="0" hangingPunct="1"/>
            <a:r>
              <a:rPr lang="ro-RO"/>
              <a:t>Al doilea nivel</a:t>
            </a:r>
          </a:p>
          <a:p>
            <a:pPr lvl="2" eaLnBrk="1" latinLnBrk="0" hangingPunct="1"/>
            <a:r>
              <a:rPr lang="ro-RO"/>
              <a:t>Al treilea nivel</a:t>
            </a:r>
          </a:p>
          <a:p>
            <a:pPr lvl="3" eaLnBrk="1" latinLnBrk="0" hangingPunct="1"/>
            <a:r>
              <a:rPr lang="ro-RO"/>
              <a:t>Al patrulea nivel</a:t>
            </a:r>
          </a:p>
          <a:p>
            <a:pPr lvl="4" eaLnBrk="1" latinLnBrk="0" hangingPunct="1"/>
            <a:r>
              <a:rPr lang="ro-RO"/>
              <a:t>Al cincilea nivel</a:t>
            </a:r>
            <a:endParaRPr kumimoji="0"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o-RO"/>
              <a:t>Faceți clic pentru a edita stilurile de text Coordonator</a:t>
            </a:r>
          </a:p>
          <a:p>
            <a:pPr lvl="1" eaLnBrk="1" latinLnBrk="0" hangingPunct="1"/>
            <a:r>
              <a:rPr lang="ro-RO"/>
              <a:t>Al doilea nivel</a:t>
            </a:r>
          </a:p>
          <a:p>
            <a:pPr lvl="2" eaLnBrk="1" latinLnBrk="0" hangingPunct="1"/>
            <a:r>
              <a:rPr lang="ro-RO"/>
              <a:t>Al treilea nivel</a:t>
            </a:r>
          </a:p>
          <a:p>
            <a:pPr lvl="3" eaLnBrk="1" latinLnBrk="0" hangingPunct="1"/>
            <a:r>
              <a:rPr lang="ro-RO"/>
              <a:t>Al patrulea nivel</a:t>
            </a:r>
          </a:p>
          <a:p>
            <a:pPr lvl="4" eaLnBrk="1" latinLnBrk="0" hangingPunct="1"/>
            <a:r>
              <a:rPr lang="ro-RO"/>
              <a:t>Al cincilea nivel</a:t>
            </a:r>
            <a:endParaRPr kumimoji="0"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DB9D-3E16-46A4-8536-D1C1C05E2D1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1722-74F8-41E2-81FE-0C1646C8A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o-RO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o-RO"/>
              <a:t>Faceți clic pentru a edita stilurile de text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o-RO"/>
              <a:t>Faceți clic pentru a edita stilurile de text Coordonator</a:t>
            </a:r>
          </a:p>
        </p:txBody>
      </p:sp>
      <p:sp>
        <p:nvSpPr>
          <p:cNvPr id="5" name="Substituent conținut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o-RO"/>
              <a:t>Faceți clic pentru a edita stilurile de text Coordonator</a:t>
            </a:r>
          </a:p>
          <a:p>
            <a:pPr lvl="1" eaLnBrk="1" latinLnBrk="0" hangingPunct="1"/>
            <a:r>
              <a:rPr lang="ro-RO"/>
              <a:t>Al doilea nivel</a:t>
            </a:r>
          </a:p>
          <a:p>
            <a:pPr lvl="2" eaLnBrk="1" latinLnBrk="0" hangingPunct="1"/>
            <a:r>
              <a:rPr lang="ro-RO"/>
              <a:t>Al treilea nivel</a:t>
            </a:r>
          </a:p>
          <a:p>
            <a:pPr lvl="3" eaLnBrk="1" latinLnBrk="0" hangingPunct="1"/>
            <a:r>
              <a:rPr lang="ro-RO"/>
              <a:t>Al patrulea nivel</a:t>
            </a:r>
          </a:p>
          <a:p>
            <a:pPr lvl="4" eaLnBrk="1" latinLnBrk="0" hangingPunct="1"/>
            <a:r>
              <a:rPr lang="ro-RO"/>
              <a:t>Al cincilea nivel</a:t>
            </a:r>
            <a:endParaRPr kumimoji="0" lang="en-US"/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o-RO"/>
              <a:t>Faceți clic pentru a edita stilurile de text Coordonator</a:t>
            </a:r>
          </a:p>
          <a:p>
            <a:pPr lvl="1" eaLnBrk="1" latinLnBrk="0" hangingPunct="1"/>
            <a:r>
              <a:rPr lang="ro-RO"/>
              <a:t>Al doilea nivel</a:t>
            </a:r>
          </a:p>
          <a:p>
            <a:pPr lvl="2" eaLnBrk="1" latinLnBrk="0" hangingPunct="1"/>
            <a:r>
              <a:rPr lang="ro-RO"/>
              <a:t>Al treilea nivel</a:t>
            </a:r>
          </a:p>
          <a:p>
            <a:pPr lvl="3" eaLnBrk="1" latinLnBrk="0" hangingPunct="1"/>
            <a:r>
              <a:rPr lang="ro-RO"/>
              <a:t>Al patrulea nivel</a:t>
            </a:r>
          </a:p>
          <a:p>
            <a:pPr lvl="4" eaLnBrk="1" latinLnBrk="0" hangingPunct="1"/>
            <a:r>
              <a:rPr lang="ro-RO"/>
              <a:t>Al cincilea nivel</a:t>
            </a:r>
            <a:endParaRPr kumimoji="0"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DB9D-3E16-46A4-8536-D1C1C05E2D1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1722-74F8-41E2-81FE-0C1646C8A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o-RO"/>
              <a:t>Faceți clic pentru a edita stilul de titlu Coordonator</a:t>
            </a:r>
            <a:endParaRPr kumimoji="0"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DB9D-3E16-46A4-8536-D1C1C05E2D1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Substituent număr diapozitiv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01722-74F8-41E2-81FE-0C1646C8AB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stituent subsol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DB9D-3E16-46A4-8536-D1C1C05E2D1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1722-74F8-41E2-81FE-0C1646C8A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o-RO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o-RO"/>
              <a:t>Faceți clic pentru a edita stilurile de text Coordonator</a:t>
            </a:r>
          </a:p>
          <a:p>
            <a:pPr lvl="1" eaLnBrk="1" latinLnBrk="0" hangingPunct="1"/>
            <a:r>
              <a:rPr lang="ro-RO"/>
              <a:t>Al doilea nivel</a:t>
            </a:r>
          </a:p>
          <a:p>
            <a:pPr lvl="2" eaLnBrk="1" latinLnBrk="0" hangingPunct="1"/>
            <a:r>
              <a:rPr lang="ro-RO"/>
              <a:t>Al treilea nivel</a:t>
            </a:r>
          </a:p>
          <a:p>
            <a:pPr lvl="3" eaLnBrk="1" latinLnBrk="0" hangingPunct="1"/>
            <a:r>
              <a:rPr lang="ro-RO"/>
              <a:t>Al patrulea nivel</a:t>
            </a:r>
          </a:p>
          <a:p>
            <a:pPr lvl="4" eaLnBrk="1" latinLnBrk="0" hangingPunct="1"/>
            <a:r>
              <a:rPr lang="ro-RO"/>
              <a:t>Al cincilea nivel</a:t>
            </a:r>
            <a:endParaRPr kumimoji="0"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DB9D-3E16-46A4-8536-D1C1C05E2D1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8901722-74F8-41E2-81FE-0C1646C8A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o-RO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o-RO"/>
              <a:t>Faceți clic pe pictogramă pentru a adăuga o imagine</a:t>
            </a:r>
            <a:endParaRPr kumimoji="0" lang="en-US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o-RO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07EDB9D-3E16-46A4-8536-D1C1C05E2D1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1722-74F8-41E2-81FE-0C1646C8A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ă liberă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ă liberă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ubstituent titl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o-RO"/>
              <a:t>Faceți clic pentru a edita stilul de titlu Coordonator</a:t>
            </a:r>
            <a:endParaRPr kumimoji="0" lang="en-US"/>
          </a:p>
        </p:txBody>
      </p:sp>
      <p:sp>
        <p:nvSpPr>
          <p:cNvPr id="30" name="Substituent text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o-RO"/>
              <a:t>Faceți clic pentru a edita stilurile de text Coordonator</a:t>
            </a:r>
          </a:p>
          <a:p>
            <a:pPr lvl="1" eaLnBrk="1" latinLnBrk="0" hangingPunct="1"/>
            <a:r>
              <a:rPr kumimoji="0" lang="ro-RO"/>
              <a:t>Al doilea nivel</a:t>
            </a:r>
          </a:p>
          <a:p>
            <a:pPr lvl="2" eaLnBrk="1" latinLnBrk="0" hangingPunct="1"/>
            <a:r>
              <a:rPr kumimoji="0" lang="ro-RO"/>
              <a:t>Al treilea nivel</a:t>
            </a:r>
          </a:p>
          <a:p>
            <a:pPr lvl="3" eaLnBrk="1" latinLnBrk="0" hangingPunct="1"/>
            <a:r>
              <a:rPr kumimoji="0" lang="ro-RO"/>
              <a:t>Al patrulea nivel</a:t>
            </a:r>
          </a:p>
          <a:p>
            <a:pPr lvl="4" eaLnBrk="1" latinLnBrk="0" hangingPunct="1"/>
            <a:r>
              <a:rPr kumimoji="0" lang="ro-RO"/>
              <a:t>Al cincilea nivel</a:t>
            </a:r>
            <a:endParaRPr kumimoji="0" lang="en-US"/>
          </a:p>
        </p:txBody>
      </p:sp>
      <p:sp>
        <p:nvSpPr>
          <p:cNvPr id="10" name="Substituent dată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07EDB9D-3E16-46A4-8536-D1C1C05E2D1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22" name="Substituent subsol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ubstituent număr diapozitiv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8901722-74F8-41E2-81FE-0C1646C8ABE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5943600" cy="1470025"/>
          </a:xfrm>
        </p:spPr>
        <p:txBody>
          <a:bodyPr>
            <a:normAutofit/>
          </a:bodyPr>
          <a:lstStyle/>
          <a:p>
            <a:r>
              <a:rPr lang="en-US" sz="6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ETICA DIGITALA 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433050" y="1828800"/>
            <a:ext cx="6480048" cy="146861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B3872EA-BAA1-40E9-B5EB-B3A6AF18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7487414-3C04-4BA6-A50C-06F7CB75F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"/>
            <a:ext cx="4648200" cy="6705600"/>
          </a:xfrm>
        </p:spPr>
        <p:txBody>
          <a:bodyPr>
            <a:normAutofit fontScale="62500" lnSpcReduction="20000"/>
          </a:bodyPr>
          <a:lstStyle/>
          <a:p>
            <a:r>
              <a:rPr lang="ro-RO" dirty="0"/>
              <a:t>Tehnologia informației și a comunicațiilor este deja omniprezentă, deși uneori invizibilă. De aici apar întrebări legate de protecția datelor sau utilizarea acesteia ca instrument de control. Președintele </a:t>
            </a:r>
            <a:r>
              <a:rPr lang="ro-RO" dirty="0" err="1"/>
              <a:t>Autorităţii</a:t>
            </a:r>
            <a:r>
              <a:rPr lang="ro-RO" dirty="0"/>
              <a:t> Europene pentru </a:t>
            </a:r>
            <a:r>
              <a:rPr lang="ro-RO" dirty="0" err="1"/>
              <a:t>Protecţia</a:t>
            </a:r>
            <a:r>
              <a:rPr lang="ro-RO" dirty="0"/>
              <a:t> Datelor, Peter </a:t>
            </a:r>
            <a:r>
              <a:rPr lang="ro-RO" dirty="0" err="1"/>
              <a:t>Hustinx</a:t>
            </a:r>
            <a:r>
              <a:rPr lang="ro-RO" dirty="0"/>
              <a:t>, a arătat că „există decizii mai mult sau mai puțin automatice, bazate pe profiluri și presupunerea că cineva reprezintă un risc sau o țintă atractivă“. Conform dumnealui, „felul în care acest lucru se întâmplă în societățile noastre este îngrijorător“.</a:t>
            </a:r>
            <a:br>
              <a:rPr lang="ro-RO" dirty="0"/>
            </a:br>
            <a:r>
              <a:rPr lang="ro-RO" dirty="0"/>
              <a:t>„Astăzi, toate lucrurile sunt din ce în ce mai mici, putem pune implanturi chiar și într-o foaie de hârtie“, a arătat </a:t>
            </a:r>
            <a:r>
              <a:rPr lang="ro-RO" dirty="0" err="1"/>
              <a:t>Florent</a:t>
            </a:r>
            <a:r>
              <a:rPr lang="ro-RO" dirty="0"/>
              <a:t> </a:t>
            </a:r>
            <a:r>
              <a:rPr lang="ro-RO" dirty="0" err="1"/>
              <a:t>Frederix</a:t>
            </a:r>
            <a:r>
              <a:rPr lang="ro-RO" dirty="0"/>
              <a:t>, de la Comisia Europeană. „Îți dai seama la un moment dat că sistemul își amintește mai multe decât îți amintești tu“, a adăugat dumnealui, dând exemplul orașelor, caselor și ușilor de hotel „inteligente“.</a:t>
            </a: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3F25BAAA-BA94-4AB0-A782-238B0C4A7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87079"/>
            <a:ext cx="3751433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1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Protectia</a:t>
            </a:r>
            <a:r>
              <a:rPr lang="en-US" dirty="0"/>
              <a:t> </a:t>
            </a:r>
            <a:r>
              <a:rPr lang="en-US" dirty="0" err="1"/>
              <a:t>informatiilor</a:t>
            </a:r>
            <a:r>
              <a:rPr lang="en-US" dirty="0"/>
              <a:t> </a:t>
            </a:r>
            <a:r>
              <a:rPr lang="en-US" dirty="0" err="1"/>
              <a:t>personale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1600" dirty="0"/>
              <a:t>In data de 25 </a:t>
            </a:r>
            <a:r>
              <a:rPr lang="en-US" sz="1600" dirty="0" err="1"/>
              <a:t>mai</a:t>
            </a:r>
            <a:r>
              <a:rPr lang="en-US" sz="1600" dirty="0"/>
              <a:t> 2018 </a:t>
            </a:r>
            <a:r>
              <a:rPr lang="en-US" sz="1600" dirty="0" err="1"/>
              <a:t>devine</a:t>
            </a:r>
            <a:r>
              <a:rPr lang="en-US" sz="1600" dirty="0"/>
              <a:t> </a:t>
            </a:r>
            <a:r>
              <a:rPr lang="en-US" sz="1600" dirty="0" err="1"/>
              <a:t>aplicabil</a:t>
            </a:r>
            <a:r>
              <a:rPr lang="en-US" sz="1600" dirty="0"/>
              <a:t> </a:t>
            </a:r>
            <a:r>
              <a:rPr lang="en-US" sz="1600" dirty="0" err="1"/>
              <a:t>Regulamentul</a:t>
            </a:r>
            <a:r>
              <a:rPr lang="en-US" sz="1600" dirty="0"/>
              <a:t> European 2016/679 </a:t>
            </a:r>
            <a:r>
              <a:rPr lang="en-US" sz="1600" dirty="0" err="1"/>
              <a:t>privind</a:t>
            </a:r>
            <a:r>
              <a:rPr lang="en-US" sz="1600" dirty="0"/>
              <a:t> </a:t>
            </a:r>
            <a:r>
              <a:rPr lang="en-US" sz="1600" dirty="0" err="1"/>
              <a:t>protectia</a:t>
            </a:r>
            <a:r>
              <a:rPr lang="en-US" sz="1600" dirty="0"/>
              <a:t> </a:t>
            </a:r>
            <a:r>
              <a:rPr lang="en-US" sz="1600" dirty="0" err="1"/>
              <a:t>persoanelor</a:t>
            </a:r>
            <a:r>
              <a:rPr lang="en-US" sz="1600" dirty="0"/>
              <a:t> </a:t>
            </a:r>
            <a:r>
              <a:rPr lang="en-US" sz="1600" dirty="0" err="1"/>
              <a:t>fizice</a:t>
            </a:r>
            <a:r>
              <a:rPr lang="en-US" sz="1600" dirty="0"/>
              <a:t> </a:t>
            </a:r>
            <a:r>
              <a:rPr lang="en-US" sz="1600" dirty="0" err="1"/>
              <a:t>referitor</a:t>
            </a:r>
            <a:r>
              <a:rPr lang="en-US" sz="1600" dirty="0"/>
              <a:t> la </a:t>
            </a:r>
            <a:r>
              <a:rPr lang="en-US" sz="1600" dirty="0" err="1"/>
              <a:t>prelucrarea</a:t>
            </a:r>
            <a:r>
              <a:rPr lang="en-US" sz="1600" dirty="0"/>
              <a:t> </a:t>
            </a:r>
            <a:r>
              <a:rPr lang="en-US" sz="1600" dirty="0" err="1"/>
              <a:t>datelor</a:t>
            </a:r>
            <a:r>
              <a:rPr lang="en-US" sz="1600" dirty="0"/>
              <a:t> cu </a:t>
            </a:r>
            <a:r>
              <a:rPr lang="en-US" sz="1600" dirty="0" err="1"/>
              <a:t>caracter</a:t>
            </a:r>
            <a:r>
              <a:rPr lang="en-US" sz="1600" dirty="0"/>
              <a:t> personal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libera</a:t>
            </a:r>
            <a:r>
              <a:rPr lang="en-US" sz="1600" dirty="0"/>
              <a:t> </a:t>
            </a:r>
            <a:r>
              <a:rPr lang="en-US" sz="1600" dirty="0" err="1"/>
              <a:t>circulatie</a:t>
            </a:r>
            <a:r>
              <a:rPr lang="en-US" sz="1600" dirty="0"/>
              <a:t> a </a:t>
            </a:r>
            <a:r>
              <a:rPr lang="en-US" sz="1600" dirty="0" err="1"/>
              <a:t>acestor</a:t>
            </a:r>
            <a:r>
              <a:rPr lang="en-US" sz="1600" dirty="0"/>
              <a:t> date.</a:t>
            </a:r>
          </a:p>
          <a:p>
            <a:pPr fontAlgn="base"/>
            <a:r>
              <a:rPr lang="en-US" sz="1600" dirty="0" err="1"/>
              <a:t>Scopul</a:t>
            </a:r>
            <a:r>
              <a:rPr lang="en-US" sz="1600" dirty="0"/>
              <a:t> principal al </a:t>
            </a:r>
            <a:r>
              <a:rPr lang="en-US" sz="1600" dirty="0" err="1"/>
              <a:t>acestuia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cresterea</a:t>
            </a:r>
            <a:r>
              <a:rPr lang="en-US" sz="1600" dirty="0"/>
              <a:t> </a:t>
            </a:r>
            <a:r>
              <a:rPr lang="en-US" sz="1600" dirty="0" err="1"/>
              <a:t>nivelului</a:t>
            </a:r>
            <a:r>
              <a:rPr lang="en-US" sz="1600" dirty="0"/>
              <a:t> de </a:t>
            </a:r>
            <a:r>
              <a:rPr lang="en-US" sz="1600" dirty="0" err="1"/>
              <a:t>protectie</a:t>
            </a:r>
            <a:r>
              <a:rPr lang="en-US" sz="1600" dirty="0"/>
              <a:t> a </a:t>
            </a:r>
            <a:r>
              <a:rPr lang="en-US" sz="1600" dirty="0" err="1"/>
              <a:t>datelor</a:t>
            </a:r>
            <a:r>
              <a:rPr lang="en-US" sz="1600" dirty="0"/>
              <a:t> </a:t>
            </a:r>
            <a:r>
              <a:rPr lang="en-US" sz="1600" dirty="0" err="1"/>
              <a:t>personale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crearea</a:t>
            </a:r>
            <a:r>
              <a:rPr lang="en-US" sz="1600" dirty="0"/>
              <a:t> </a:t>
            </a:r>
            <a:r>
              <a:rPr lang="en-US" sz="1600" dirty="0" err="1"/>
              <a:t>unui</a:t>
            </a:r>
            <a:r>
              <a:rPr lang="en-US" sz="1600" dirty="0"/>
              <a:t> </a:t>
            </a:r>
            <a:r>
              <a:rPr lang="en-US" sz="1600" dirty="0" err="1"/>
              <a:t>climat</a:t>
            </a:r>
            <a:r>
              <a:rPr lang="en-US" sz="1600" dirty="0"/>
              <a:t> de </a:t>
            </a:r>
            <a:r>
              <a:rPr lang="en-US" sz="1600" dirty="0" err="1"/>
              <a:t>incredere</a:t>
            </a:r>
            <a:r>
              <a:rPr lang="en-US" sz="1600" dirty="0"/>
              <a:t> care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permita</a:t>
            </a:r>
            <a:r>
              <a:rPr lang="en-US" sz="1600" dirty="0"/>
              <a:t> </a:t>
            </a:r>
            <a:r>
              <a:rPr lang="en-US" sz="1600" dirty="0" err="1"/>
              <a:t>fiecarei</a:t>
            </a:r>
            <a:r>
              <a:rPr lang="en-US" sz="1600" dirty="0"/>
              <a:t> </a:t>
            </a:r>
            <a:r>
              <a:rPr lang="en-US" sz="1600" dirty="0" err="1"/>
              <a:t>persoane</a:t>
            </a:r>
            <a:r>
              <a:rPr lang="en-US" sz="1600" dirty="0"/>
              <a:t> </a:t>
            </a:r>
            <a:r>
              <a:rPr lang="en-US" sz="1600" dirty="0" err="1"/>
              <a:t>controlul</a:t>
            </a:r>
            <a:r>
              <a:rPr lang="en-US" sz="1600" dirty="0"/>
              <a:t> </a:t>
            </a:r>
            <a:r>
              <a:rPr lang="en-US" sz="1600" dirty="0" err="1"/>
              <a:t>asupra</a:t>
            </a:r>
            <a:r>
              <a:rPr lang="en-US" sz="1600" dirty="0"/>
              <a:t> </a:t>
            </a:r>
            <a:r>
              <a:rPr lang="en-US" sz="1600" dirty="0" err="1"/>
              <a:t>propriilor</a:t>
            </a:r>
            <a:r>
              <a:rPr lang="en-US" sz="1600" dirty="0"/>
              <a:t> date.</a:t>
            </a:r>
          </a:p>
          <a:p>
            <a:pPr fontAlgn="base"/>
            <a:r>
              <a:rPr lang="en-US" sz="1600" dirty="0" err="1"/>
              <a:t>Prin</a:t>
            </a:r>
            <a:r>
              <a:rPr lang="en-US" sz="1600" dirty="0"/>
              <a:t> </a:t>
            </a:r>
            <a:r>
              <a:rPr lang="en-US" sz="1600" dirty="0" err="1"/>
              <a:t>prezentul</a:t>
            </a:r>
            <a:r>
              <a:rPr lang="en-US" sz="1600" dirty="0"/>
              <a:t> document - </a:t>
            </a:r>
            <a:r>
              <a:rPr lang="en-US" sz="1600" dirty="0" err="1"/>
              <a:t>Politica</a:t>
            </a:r>
            <a:r>
              <a:rPr lang="en-US" sz="1600" dirty="0"/>
              <a:t> cu </a:t>
            </a:r>
            <a:r>
              <a:rPr lang="en-US" sz="1600" dirty="0" err="1"/>
              <a:t>privire</a:t>
            </a:r>
            <a:r>
              <a:rPr lang="en-US" sz="1600" dirty="0"/>
              <a:t> la </a:t>
            </a:r>
            <a:r>
              <a:rPr lang="en-US" sz="1600" dirty="0" err="1"/>
              <a:t>Protectia</a:t>
            </a:r>
            <a:r>
              <a:rPr lang="en-US" sz="1600" dirty="0"/>
              <a:t> </a:t>
            </a:r>
            <a:r>
              <a:rPr lang="en-US" sz="1600" dirty="0" err="1"/>
              <a:t>datelor</a:t>
            </a:r>
            <a:r>
              <a:rPr lang="en-US" sz="1600" dirty="0"/>
              <a:t> cu </a:t>
            </a:r>
            <a:r>
              <a:rPr lang="en-US" sz="1600" dirty="0" err="1"/>
              <a:t>caracter</a:t>
            </a:r>
            <a:r>
              <a:rPr lang="en-US" sz="1600" dirty="0"/>
              <a:t> personal </a:t>
            </a:r>
            <a:r>
              <a:rPr lang="en-US" sz="1600" dirty="0" err="1"/>
              <a:t>va</a:t>
            </a:r>
            <a:r>
              <a:rPr lang="en-US" sz="1600" dirty="0"/>
              <a:t> </a:t>
            </a:r>
            <a:r>
              <a:rPr lang="en-US" sz="1600" dirty="0" err="1"/>
              <a:t>informam</a:t>
            </a:r>
            <a:r>
              <a:rPr lang="en-US" sz="1600" dirty="0"/>
              <a:t> cum </a:t>
            </a:r>
            <a:r>
              <a:rPr lang="en-US" sz="1600" dirty="0" err="1"/>
              <a:t>protejam</a:t>
            </a:r>
            <a:r>
              <a:rPr lang="en-US" sz="1600" dirty="0"/>
              <a:t> </a:t>
            </a:r>
            <a:r>
              <a:rPr lang="en-US" sz="1600" dirty="0" err="1"/>
              <a:t>datele</a:t>
            </a:r>
            <a:r>
              <a:rPr lang="en-US" sz="1600" dirty="0"/>
              <a:t> </a:t>
            </a:r>
            <a:r>
              <a:rPr lang="en-US" sz="1600" dirty="0" err="1"/>
              <a:t>dumneavoastra</a:t>
            </a:r>
            <a:r>
              <a:rPr lang="en-US" sz="1600" dirty="0"/>
              <a:t> </a:t>
            </a:r>
            <a:r>
              <a:rPr lang="en-US" sz="1600" dirty="0" err="1"/>
              <a:t>personale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cum ne </a:t>
            </a:r>
            <a:r>
              <a:rPr lang="en-US" sz="1600" dirty="0" err="1"/>
              <a:t>insusim</a:t>
            </a:r>
            <a:r>
              <a:rPr lang="en-US" sz="1600" dirty="0"/>
              <a:t> </a:t>
            </a:r>
            <a:r>
              <a:rPr lang="en-US" sz="1600" dirty="0" err="1"/>
              <a:t>prevederile</a:t>
            </a:r>
            <a:r>
              <a:rPr lang="en-US" sz="1600" dirty="0"/>
              <a:t> </a:t>
            </a:r>
            <a:r>
              <a:rPr lang="en-US" sz="1600" dirty="0" err="1"/>
              <a:t>Regulamentului</a:t>
            </a:r>
            <a:r>
              <a:rPr lang="en-US" sz="1600" dirty="0"/>
              <a:t>.</a:t>
            </a:r>
          </a:p>
        </p:txBody>
      </p:sp>
      <p:pic>
        <p:nvPicPr>
          <p:cNvPr id="4" name="Imagine 3" descr="protectia-datel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3400" y="4267200"/>
            <a:ext cx="3086872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Substituent conținut 3" descr="th35QK6R8U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304885"/>
            <a:ext cx="6896100" cy="424823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Surse</a:t>
            </a:r>
            <a:r>
              <a:rPr lang="en-US" sz="2800" dirty="0"/>
              <a:t> de </a:t>
            </a:r>
            <a:r>
              <a:rPr lang="en-US" sz="2800" dirty="0" err="1"/>
              <a:t>informare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motoare</a:t>
            </a:r>
            <a:r>
              <a:rPr lang="en-US" sz="2800" dirty="0"/>
              <a:t> de </a:t>
            </a:r>
            <a:r>
              <a:rPr lang="en-US" sz="2800" dirty="0" err="1"/>
              <a:t>cautare</a:t>
            </a:r>
            <a:endParaRPr lang="en-US" sz="280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3048000"/>
          </a:xfrm>
        </p:spPr>
        <p:txBody>
          <a:bodyPr>
            <a:noAutofit/>
          </a:bodyPr>
          <a:lstStyle/>
          <a:p>
            <a:r>
              <a:rPr lang="ro-RO" sz="1400" dirty="0"/>
              <a:t>Deoarece exista o multitudine de </a:t>
            </a:r>
            <a:r>
              <a:rPr lang="ro-RO" sz="1400" dirty="0" err="1"/>
              <a:t>informatii</a:t>
            </a:r>
            <a:r>
              <a:rPr lang="ro-RO" sz="1400" dirty="0"/>
              <a:t> accesibile pe Web, acestea trebuie organizate. De asemenea, trebuie sa existe instrumente sau programe care sa ajute la a localiza </a:t>
            </a:r>
            <a:r>
              <a:rPr lang="ro-RO" sz="1400" dirty="0" err="1"/>
              <a:t>informatia</a:t>
            </a:r>
            <a:r>
              <a:rPr lang="ro-RO" sz="1400" dirty="0"/>
              <a:t>.</a:t>
            </a:r>
          </a:p>
          <a:p>
            <a:r>
              <a:rPr lang="ro-RO" sz="1400" dirty="0"/>
              <a:t>Pe World </a:t>
            </a:r>
            <a:r>
              <a:rPr lang="ro-RO" sz="1400" dirty="0" err="1"/>
              <a:t>Wide</a:t>
            </a:r>
            <a:r>
              <a:rPr lang="ro-RO" sz="1400" dirty="0"/>
              <a:t> Web sunt disponibile mai multe tipuri de surse de informare si instrumente de </a:t>
            </a:r>
            <a:r>
              <a:rPr lang="ro-RO" sz="1400" dirty="0" err="1"/>
              <a:t>cautare</a:t>
            </a:r>
            <a:r>
              <a:rPr lang="ro-RO" sz="1400" dirty="0"/>
              <a:t>. Cele mai importante dintre ele sunt:</a:t>
            </a:r>
          </a:p>
          <a:p>
            <a:r>
              <a:rPr lang="ro-RO" sz="1400" dirty="0"/>
              <a:t>1.     Directoare dintr-o </a:t>
            </a:r>
            <a:r>
              <a:rPr lang="ro-RO" sz="1400" dirty="0" err="1"/>
              <a:t>colectie</a:t>
            </a:r>
            <a:r>
              <a:rPr lang="ro-RO" sz="1400" dirty="0"/>
              <a:t> generala de resurse pe Internet si WWW, aranjate in </a:t>
            </a:r>
            <a:r>
              <a:rPr lang="ro-RO" sz="1400" dirty="0" err="1"/>
              <a:t>functie</a:t>
            </a:r>
            <a:r>
              <a:rPr lang="ro-RO" sz="1400" dirty="0"/>
              <a:t> de subiect;</a:t>
            </a:r>
          </a:p>
          <a:p>
            <a:r>
              <a:rPr lang="ro-RO" sz="1400" dirty="0"/>
              <a:t>2.     Motoare de </a:t>
            </a:r>
            <a:r>
              <a:rPr lang="ro-RO" sz="1400" dirty="0" err="1"/>
              <a:t>cautare</a:t>
            </a:r>
            <a:r>
              <a:rPr lang="ro-RO" sz="1400" dirty="0"/>
              <a:t> care sunt  instrumente ce au capacitatea de </a:t>
            </a:r>
            <a:r>
              <a:rPr lang="ro-RO" sz="1400" dirty="0" err="1"/>
              <a:t>cautare</a:t>
            </a:r>
            <a:r>
              <a:rPr lang="ro-RO" sz="1400" dirty="0"/>
              <a:t> in </a:t>
            </a:r>
            <a:r>
              <a:rPr lang="ro-RO" sz="1400" dirty="0" err="1"/>
              <a:t>functie</a:t>
            </a:r>
            <a:r>
              <a:rPr lang="ro-RO" sz="1400" dirty="0"/>
              <a:t> de un </a:t>
            </a:r>
            <a:r>
              <a:rPr lang="ro-RO" sz="1400" dirty="0" err="1"/>
              <a:t>cuvant</a:t>
            </a:r>
            <a:r>
              <a:rPr lang="ro-RO" sz="1400" dirty="0"/>
              <a:t> cheie; </a:t>
            </a:r>
          </a:p>
        </p:txBody>
      </p:sp>
      <p:pic>
        <p:nvPicPr>
          <p:cNvPr id="4" name="Imagine 3" descr="search-engin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42300" y="3886151"/>
            <a:ext cx="4034700" cy="26670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990600"/>
            <a:ext cx="7467600" cy="5135563"/>
          </a:xfrm>
        </p:spPr>
        <p:txBody>
          <a:bodyPr>
            <a:normAutofit/>
          </a:bodyPr>
          <a:lstStyle/>
          <a:p>
            <a:r>
              <a:rPr lang="ro-RO" sz="2000" dirty="0"/>
              <a:t>3.     Instrumente de </a:t>
            </a:r>
            <a:r>
              <a:rPr lang="ro-RO" sz="2000" dirty="0" err="1"/>
              <a:t>metacautare</a:t>
            </a:r>
            <a:r>
              <a:rPr lang="ro-RO" sz="2000" dirty="0"/>
              <a:t> care permit accesul la bazele de date;</a:t>
            </a:r>
          </a:p>
          <a:p>
            <a:r>
              <a:rPr lang="ro-RO" sz="2000" dirty="0"/>
              <a:t>4.     Bibliotecile virtuale care sunt directoare sau cataloage de subiecte ce </a:t>
            </a:r>
            <a:r>
              <a:rPr lang="ro-RO" sz="2000" dirty="0" err="1"/>
              <a:t>contin</a:t>
            </a:r>
            <a:r>
              <a:rPr lang="ro-RO" sz="2000" dirty="0"/>
              <a:t> resurse Web selectate;</a:t>
            </a:r>
          </a:p>
          <a:p>
            <a:r>
              <a:rPr lang="ro-RO" sz="2000" dirty="0"/>
              <a:t>5.     Baze de date specializate care </a:t>
            </a:r>
            <a:r>
              <a:rPr lang="ro-RO" sz="2000" dirty="0" err="1"/>
              <a:t>contin</a:t>
            </a:r>
            <a:r>
              <a:rPr lang="ro-RO" sz="2000" dirty="0"/>
              <a:t> </a:t>
            </a:r>
            <a:r>
              <a:rPr lang="ro-RO" sz="2000" dirty="0" err="1"/>
              <a:t>colectii</a:t>
            </a:r>
            <a:r>
              <a:rPr lang="ro-RO" sz="2000" dirty="0"/>
              <a:t> </a:t>
            </a:r>
            <a:r>
              <a:rPr lang="ro-RO" sz="2000" dirty="0" err="1"/>
              <a:t>cuprinzatoare</a:t>
            </a:r>
            <a:r>
              <a:rPr lang="ro-RO" sz="2000" dirty="0"/>
              <a:t> de </a:t>
            </a:r>
            <a:r>
              <a:rPr lang="ro-RO" sz="2000" dirty="0" err="1"/>
              <a:t>hiperlink-uri</a:t>
            </a:r>
            <a:r>
              <a:rPr lang="ro-RO" sz="2000" dirty="0"/>
              <a:t> pentru un anumit domeniu sau indexuri ce pot fi </a:t>
            </a:r>
            <a:r>
              <a:rPr lang="ro-RO" sz="2000" dirty="0" err="1"/>
              <a:t>cautate</a:t>
            </a:r>
            <a:r>
              <a:rPr lang="ro-RO" sz="2000" dirty="0"/>
              <a:t> si accesibile pe Web;</a:t>
            </a:r>
          </a:p>
          <a:p>
            <a:r>
              <a:rPr lang="ro-RO" sz="2000" dirty="0"/>
              <a:t>6.     Cataloage accesibile pe World </a:t>
            </a:r>
            <a:r>
              <a:rPr lang="ro-RO" sz="2000" dirty="0" err="1"/>
              <a:t>Wide</a:t>
            </a:r>
            <a:r>
              <a:rPr lang="ro-RO" sz="2000" dirty="0"/>
              <a:t> Web; 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F41AC9-C086-46A8-99FC-EAE3C5E2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E33C4D6-8064-4829-A3EB-4685B51B2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8610600" cy="5211763"/>
          </a:xfrm>
        </p:spPr>
        <p:txBody>
          <a:bodyPr>
            <a:normAutofit fontScale="70000" lnSpcReduction="20000"/>
          </a:bodyPr>
          <a:lstStyle/>
          <a:p>
            <a:pPr fontAlgn="t"/>
            <a:r>
              <a:rPr lang="ro-RO" dirty="0"/>
              <a:t>Cetățenia digitală și interacțiunea om-mașină sunt deja prezente în societate. Acestea creează multiple dileme etice. Site-urile de socializare și alte forme de interacțiune merg dincolo de simpla problemă a protecției datelor pe Internet, acestea contribuind la re-formarea societății. „</a:t>
            </a:r>
            <a:r>
              <a:rPr lang="ro-RO" i="1" dirty="0"/>
              <a:t>Cetățenia digitală este un concept care îi ajută pe profesori, liderii tehnologici și părinți să înțeleagă ceea ce elevii/copiii/utilizatorii de tehnologie ar trebui să știe pentru a utiliza tehnologia în mod corespunzător. Cetățenia digitală este mai mult decât un instrument didactic; ea reprezintă și o modalitate de a pregăti elevii/utilizatorii  pentru o </a:t>
            </a:r>
            <a:r>
              <a:rPr lang="ro-RO" i="1" dirty="0" err="1"/>
              <a:t>societatate</a:t>
            </a:r>
            <a:r>
              <a:rPr lang="ro-RO" i="1" dirty="0"/>
              <a:t> plină de tehnologie. Mult prea des observăm studenți ca și adulți care folosesc greșit sau abuzează de tehnologie fără a fi siguri de ceea ce fac. Problema o reprezintă nu atât ceea nu știu utilizatorii, cât ceea ce se consideră utilizarea adecvată a tehnologiei</a:t>
            </a:r>
            <a:r>
              <a:rPr lang="ro-RO" dirty="0"/>
              <a:t>”.</a:t>
            </a:r>
          </a:p>
          <a:p>
            <a:br>
              <a:rPr lang="ro-RO" dirty="0"/>
            </a:b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87548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ED8B4DB-336B-418B-A6F5-47E918D9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o-RO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28C365CB-87AC-45C6-A4DF-54DF7A6A1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04" y="827477"/>
            <a:ext cx="8150705" cy="4354123"/>
          </a:xfrm>
        </p:spPr>
      </p:pic>
    </p:spTree>
    <p:extLst>
      <p:ext uri="{BB962C8B-B14F-4D97-AF65-F5344CB8AC3E}">
        <p14:creationId xmlns:p14="http://schemas.microsoft.com/office/powerpoint/2010/main" val="262552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C80D543-86F3-46C7-80A5-049E4B15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071A5D0-21E4-44D4-8596-2DD107AFA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1000"/>
            <a:ext cx="7467600" cy="5745163"/>
          </a:xfrm>
        </p:spPr>
        <p:txBody>
          <a:bodyPr>
            <a:normAutofit fontScale="85000" lnSpcReduction="20000"/>
          </a:bodyPr>
          <a:lstStyle/>
          <a:p>
            <a:r>
              <a:rPr lang="ro-RO" dirty="0"/>
              <a:t>Cetățenia digitală și interacțiunea om-mașină sunt deja prezente în societate. Acestea creează multiple dileme etice. Site-urile de socializare și alte forme de interacțiune merg dincolo de simpla problemă a protecției datelor pe internet, acestea contribuind la re-formarea societății.</a:t>
            </a:r>
            <a:br>
              <a:rPr lang="ro-RO" dirty="0"/>
            </a:br>
            <a:r>
              <a:rPr lang="ro-RO" dirty="0"/>
              <a:t>Simon </a:t>
            </a:r>
            <a:r>
              <a:rPr lang="ro-RO" dirty="0" err="1"/>
              <a:t>Rogerson</a:t>
            </a:r>
            <a:r>
              <a:rPr lang="ro-RO" dirty="0"/>
              <a:t>, directorul Centrului pentru Computere și Responsabilitate Socială, a spus în cadrul reuniunii de la Parlamentul European că este necesară abordarea chestiunilor etice precum marketingul orientat către anumite grupuri pe site-urile de socializare și formarea personalităților.</a:t>
            </a:r>
          </a:p>
        </p:txBody>
      </p:sp>
    </p:spTree>
    <p:extLst>
      <p:ext uri="{BB962C8B-B14F-4D97-AF65-F5344CB8AC3E}">
        <p14:creationId xmlns:p14="http://schemas.microsoft.com/office/powerpoint/2010/main" val="3832313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D7BEC5F-20E8-4ACB-BA4E-45F302B6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o-RO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5D2F819B-CB04-4F49-A63A-6232F044C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6" y="827477"/>
            <a:ext cx="8327288" cy="4663281"/>
          </a:xfrm>
        </p:spPr>
      </p:pic>
    </p:spTree>
    <p:extLst>
      <p:ext uri="{BB962C8B-B14F-4D97-AF65-F5344CB8AC3E}">
        <p14:creationId xmlns:p14="http://schemas.microsoft.com/office/powerpoint/2010/main" val="2379169298"/>
      </p:ext>
    </p:extLst>
  </p:cSld>
  <p:clrMapOvr>
    <a:masterClrMapping/>
  </p:clrMapOvr>
</p:sld>
</file>

<file path=ppt/theme/theme1.xml><?xml version="1.0" encoding="utf-8"?>
<a:theme xmlns:a="http://schemas.openxmlformats.org/drawingml/2006/main" name="Tehnic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Vervă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Te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43</TotalTime>
  <Words>332</Words>
  <Application>Microsoft Office PowerPoint</Application>
  <PresentationFormat>Expunere pe ecran (4:3)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2</vt:lpstr>
      <vt:lpstr>Tehnic</vt:lpstr>
      <vt:lpstr>ETICA DIGITALA </vt:lpstr>
      <vt:lpstr>Protectia informatiilor personale</vt:lpstr>
      <vt:lpstr> </vt:lpstr>
      <vt:lpstr>Surse de informare si motoare de cautare</vt:lpstr>
      <vt:lpstr> </vt:lpstr>
      <vt:lpstr> </vt:lpstr>
      <vt:lpstr> </vt:lpstr>
      <vt:lpstr> </vt:lpstr>
      <vt:lpstr> </vt:lpstr>
      <vt:lpstr> </vt:lpstr>
    </vt:vector>
  </TitlesOfParts>
  <Company>Unitate Scolara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ETICA DIGITALA</dc:title>
  <dc:creator>Elev</dc:creator>
  <cp:lastModifiedBy>Andreea</cp:lastModifiedBy>
  <cp:revision>6</cp:revision>
  <dcterms:created xsi:type="dcterms:W3CDTF">2019-02-11T16:14:14Z</dcterms:created>
  <dcterms:modified xsi:type="dcterms:W3CDTF">2019-02-14T20:26:21Z</dcterms:modified>
</cp:coreProperties>
</file>