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87" r:id="rId22"/>
    <p:sldId id="277" r:id="rId23"/>
    <p:sldId id="288" r:id="rId24"/>
    <p:sldId id="289" r:id="rId25"/>
    <p:sldId id="280" r:id="rId26"/>
    <p:sldId id="290" r:id="rId27"/>
    <p:sldId id="291" r:id="rId28"/>
    <p:sldId id="292" r:id="rId29"/>
    <p:sldId id="293" r:id="rId30"/>
    <p:sldId id="294" r:id="rId3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6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9560C-7476-40D9-8ED3-D4672589A0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07AF3-2B29-4D21-BC59-6836D82990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07A5-6F4B-44A1-969B-2FEBD3372D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323E-806C-4728-9802-E1DDBCBA98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28BBB-E52C-42AA-AA9A-DC12B4F595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2A30F-E0E1-4225-9252-57A6C0CE13A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CAC2E-A88C-4F8A-9C3C-2F6D73B6FC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EECF-540A-4DCC-BBAB-DC327EF2F6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CF7A5-77B9-4453-BFAB-A6C4D79B39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ADB77-FDD5-4689-9020-5818FDC3F6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47F78-2213-4CF2-88F3-482C2D974B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51EA008-1D40-4077-A568-BD2543C640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rfc/rfc791.tx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772400" cy="2160588"/>
          </a:xfrm>
        </p:spPr>
        <p:txBody>
          <a:bodyPr/>
          <a:lstStyle/>
          <a:p>
            <a:pPr eaLnBrk="1" hangingPunct="1"/>
            <a:r>
              <a:rPr lang="es-ES" sz="2400" b="1" smtClean="0"/>
              <a:t>¿Qué es un </a:t>
            </a:r>
            <a:r>
              <a:rPr lang="es-ES" sz="2400" b="1" i="1" smtClean="0"/>
              <a:t>socket</a:t>
            </a:r>
            <a:r>
              <a:rPr lang="es-ES" sz="2400" b="1" smtClean="0"/>
              <a:t>?</a:t>
            </a:r>
            <a:br>
              <a:rPr lang="es-ES" sz="2400" b="1" smtClean="0"/>
            </a:br>
            <a:r>
              <a:rPr lang="es-ES" sz="2400" b="1" smtClean="0"/>
              <a:t/>
            </a:r>
            <a:br>
              <a:rPr lang="es-ES" sz="2400" b="1" smtClean="0"/>
            </a:br>
            <a:r>
              <a:rPr lang="es-ES" sz="2400" b="1" smtClean="0"/>
              <a:t>http://www.unlu.edu.ar/~tyr/tyr/TYR-trab/satobigal/documentacion/beej/index.html</a:t>
            </a:r>
            <a:r>
              <a:rPr lang="es-ES" sz="4000" smtClean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852738"/>
            <a:ext cx="6400800" cy="386556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s-ES" sz="2400" smtClean="0"/>
              <a:t>Es una forma de comunicarse con otros programas usando descriptores de archivo estándar de Unix. </a:t>
            </a:r>
          </a:p>
          <a:p>
            <a:pPr algn="l" eaLnBrk="1" hangingPunct="1">
              <a:lnSpc>
                <a:spcPct val="80000"/>
              </a:lnSpc>
            </a:pPr>
            <a:r>
              <a:rPr lang="es-ES" sz="2400" smtClean="0"/>
              <a:t>Un descriptor de archivo no es más que un entero asociado a un archivo abierto. </a:t>
            </a:r>
          </a:p>
          <a:p>
            <a:pPr algn="l" eaLnBrk="1" hangingPunct="1">
              <a:lnSpc>
                <a:spcPct val="80000"/>
              </a:lnSpc>
            </a:pPr>
            <a:r>
              <a:rPr lang="es-ES" sz="2400" smtClean="0"/>
              <a:t>Pero (y aquí está el </a:t>
            </a:r>
            <a:r>
              <a:rPr lang="es-ES" sz="2400" i="1" smtClean="0"/>
              <a:t>quid</a:t>
            </a:r>
            <a:r>
              <a:rPr lang="es-ES" sz="2400" smtClean="0"/>
              <a:t> de la cuestión) ese archivo puede ser una conexión de red, una cola FIFO, un tubo [</a:t>
            </a:r>
            <a:r>
              <a:rPr lang="es-ES" sz="2400" i="1" smtClean="0"/>
              <a:t>pipe</a:t>
            </a:r>
            <a:r>
              <a:rPr lang="es-ES" sz="2400" smtClean="0"/>
              <a:t>], un terminal, un archivo real de disco, o cualquier otra cosa. </a:t>
            </a:r>
          </a:p>
          <a:p>
            <a:pPr algn="l" eaLnBrk="1" hangingPunct="1">
              <a:lnSpc>
                <a:spcPct val="80000"/>
              </a:lnSpc>
            </a:pPr>
            <a:r>
              <a:rPr lang="es-ES" sz="2400" smtClean="0"/>
              <a:t>¡Todo en Unix </a:t>
            </a:r>
            <a:r>
              <a:rPr lang="es-ES" sz="2400" i="1" smtClean="0"/>
              <a:t>es</a:t>
            </a:r>
            <a:r>
              <a:rPr lang="es-ES" sz="2400" smtClean="0"/>
              <a:t> un archivo! Por eso, para comunicarse con otro programa a través de Internet se hace con un descriptor de archivo.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Función </a:t>
            </a:r>
            <a:r>
              <a:rPr lang="es-ES" sz="2400" b="1" smtClean="0"/>
              <a:t>connect()</a:t>
            </a:r>
            <a:r>
              <a:rPr lang="es-ES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2981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600" smtClean="0"/>
              <a:t>#include &lt;sys/types.h&gt;</a:t>
            </a:r>
          </a:p>
          <a:p>
            <a:pPr eaLnBrk="1" hangingPunct="1">
              <a:buFontTx/>
              <a:buNone/>
            </a:pPr>
            <a:r>
              <a:rPr lang="es-ES" sz="1600" smtClean="0"/>
              <a:t>#include &lt;sys/socket.h&gt;</a:t>
            </a:r>
          </a:p>
          <a:p>
            <a:pPr eaLnBrk="1" hangingPunct="1">
              <a:buFontTx/>
              <a:buNone/>
            </a:pPr>
            <a:r>
              <a:rPr lang="es-ES" sz="1600" smtClean="0"/>
              <a:t>int connect(int sockfd, struct sockaddr *serv_addr, int addrlen); 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s-ES" sz="1600" i="1" smtClean="0"/>
              <a:t>sockfd</a:t>
            </a:r>
            <a:r>
              <a:rPr lang="es-ES" sz="1600" smtClean="0"/>
              <a:t> es nuestro famoso descriptor de fichero de </a:t>
            </a:r>
            <a:r>
              <a:rPr lang="es-ES" sz="1600" i="1" smtClean="0"/>
              <a:t>socket</a:t>
            </a:r>
            <a:r>
              <a:rPr lang="es-ES" sz="1600" smtClean="0"/>
              <a:t>, tal y como nos lo devolvió nuestra llamada a socket( )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serv_addr</a:t>
            </a:r>
            <a:r>
              <a:rPr lang="es-ES" sz="1600" smtClean="0"/>
              <a:t> es una estructura struct sockaddr que contiene el puerto y la dirección IP de destino.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addrlen</a:t>
            </a:r>
            <a:r>
              <a:rPr lang="es-ES" sz="1600" smtClean="0"/>
              <a:t> le podemos asignar el valor sizeof(struct sockaddr).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792162"/>
          </a:xfrm>
        </p:spPr>
        <p:txBody>
          <a:bodyPr/>
          <a:lstStyle/>
          <a:p>
            <a:pPr eaLnBrk="1" hangingPunct="1"/>
            <a:r>
              <a:rPr lang="en-US" sz="2400" b="1" smtClean="0"/>
              <a:t>Función </a:t>
            </a:r>
            <a:r>
              <a:rPr lang="es-ES" sz="2400" b="1" smtClean="0"/>
              <a:t>listen( )</a:t>
            </a:r>
            <a:r>
              <a:rPr lang="es-ES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700213"/>
            <a:ext cx="8578850" cy="3989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2400" smtClean="0"/>
              <a:t>Es para esperar a que lleguen conexiones de entrada y gestionarlas de alguna manera. 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s-ES" sz="2400" b="1" smtClean="0"/>
              <a:t>int listen(int sockfd, int backlog); </a:t>
            </a:r>
          </a:p>
          <a:p>
            <a:pPr eaLnBrk="1" hangingPunct="1">
              <a:buFontTx/>
              <a:buNone/>
            </a:pPr>
            <a:endParaRPr lang="en-US" sz="2400" b="1" smtClean="0"/>
          </a:p>
          <a:p>
            <a:pPr eaLnBrk="1" hangingPunct="1">
              <a:buFontTx/>
              <a:buNone/>
            </a:pPr>
            <a:r>
              <a:rPr lang="es-ES" sz="2400" i="1" smtClean="0"/>
              <a:t>sockfd</a:t>
            </a:r>
            <a:r>
              <a:rPr lang="es-ES" sz="2400" smtClean="0"/>
              <a:t> es el habitual descriptor de fichero de </a:t>
            </a:r>
            <a:r>
              <a:rPr lang="es-ES" sz="2400" i="1" smtClean="0"/>
              <a:t>socket</a:t>
            </a:r>
            <a:r>
              <a:rPr lang="es-ES" sz="2400" smtClean="0"/>
              <a:t> que nos fue devuelto por la llamada al sistema socket( ) </a:t>
            </a:r>
          </a:p>
          <a:p>
            <a:pPr eaLnBrk="1" hangingPunct="1">
              <a:buFontTx/>
              <a:buNone/>
            </a:pPr>
            <a:r>
              <a:rPr lang="es-ES" sz="2400" i="1" smtClean="0"/>
              <a:t>backlog</a:t>
            </a:r>
            <a:r>
              <a:rPr lang="es-ES" sz="2400" smtClean="0"/>
              <a:t> es el número de conexiones permitidas en la cola de entrada.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s-ES" sz="2400" b="1" smtClean="0"/>
              <a:t>Función accept( )</a:t>
            </a:r>
            <a:r>
              <a:rPr lang="es-ES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600" smtClean="0"/>
              <a:t>Cuando alguien intenta conectar (</a:t>
            </a:r>
            <a:r>
              <a:rPr lang="es-ES" sz="1600" b="1" smtClean="0"/>
              <a:t>connect( )</a:t>
            </a:r>
            <a:r>
              <a:rPr lang="es-ES" sz="1600" smtClean="0"/>
              <a:t> ) con una máquina en un puerto en el que se está escuchando (</a:t>
            </a:r>
            <a:r>
              <a:rPr lang="es-ES" sz="1600" b="1" smtClean="0"/>
              <a:t>listen()</a:t>
            </a:r>
            <a:r>
              <a:rPr lang="es-ES" sz="1600" smtClean="0"/>
              <a:t>)</a:t>
            </a:r>
            <a:r>
              <a:rPr lang="es-ES" sz="1600" b="1" smtClean="0"/>
              <a:t>,</a:t>
            </a:r>
            <a:r>
              <a:rPr lang="es-ES" sz="1600" smtClean="0"/>
              <a:t> su conexión pasará a la cola, esperando a ser aceptada (</a:t>
            </a:r>
            <a:r>
              <a:rPr lang="es-ES" sz="1600" b="1" smtClean="0"/>
              <a:t>accept( )</a:t>
            </a:r>
            <a:r>
              <a:rPr lang="es-ES" sz="1600" smtClean="0"/>
              <a:t>). Cuando se llama a </a:t>
            </a:r>
            <a:r>
              <a:rPr lang="es-ES" sz="1600" b="1" smtClean="0"/>
              <a:t>accept( )</a:t>
            </a:r>
            <a:r>
              <a:rPr lang="es-ES" sz="1600" smtClean="0"/>
              <a:t> se le está diciendo que queremos obtener una conexión pendiente. La llamada al sistema, a su vez, devolverá un descriptor de </a:t>
            </a:r>
            <a:r>
              <a:rPr lang="es-ES" sz="1600" i="1" smtClean="0"/>
              <a:t>socket</a:t>
            </a:r>
            <a:r>
              <a:rPr lang="es-ES" sz="1600" smtClean="0"/>
              <a:t> completamente nuevo para que se lo use en esta nueva conexión. Así se tienen dos descriptores de </a:t>
            </a:r>
            <a:r>
              <a:rPr lang="es-ES" sz="1600" i="1" smtClean="0"/>
              <a:t>socket</a:t>
            </a:r>
            <a:r>
              <a:rPr lang="es-ES" sz="1600" smtClean="0"/>
              <a:t>. El original está todavía escuchando en el puerto, y el de nueva creación está listo para enviar (</a:t>
            </a:r>
            <a:r>
              <a:rPr lang="es-ES" sz="1600" b="1" smtClean="0"/>
              <a:t>send( )</a:t>
            </a:r>
            <a:r>
              <a:rPr lang="es-ES" sz="1600" smtClean="0"/>
              <a:t>) y recibir (</a:t>
            </a:r>
            <a:r>
              <a:rPr lang="es-ES" sz="1600" b="1" smtClean="0"/>
              <a:t>recv( )</a:t>
            </a:r>
            <a:r>
              <a:rPr lang="es-ES" sz="1600" smtClean="0"/>
              <a:t>). 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s-ES" sz="1400" b="1" smtClean="0"/>
              <a:t>#include &lt;sys/socket.h&gt; </a:t>
            </a:r>
          </a:p>
          <a:p>
            <a:pPr eaLnBrk="1" hangingPunct="1">
              <a:buFontTx/>
              <a:buNone/>
            </a:pPr>
            <a:r>
              <a:rPr lang="es-ES" sz="1400" b="1" smtClean="0"/>
              <a:t>int accept(int sockfd, void *addr, int *addrlen); </a:t>
            </a:r>
          </a:p>
          <a:p>
            <a:pPr eaLnBrk="1" hangingPunct="1">
              <a:buFontTx/>
              <a:buNone/>
            </a:pPr>
            <a:endParaRPr lang="en-US" sz="1400" b="1" smtClean="0"/>
          </a:p>
          <a:p>
            <a:pPr eaLnBrk="1" hangingPunct="1">
              <a:buFontTx/>
              <a:buNone/>
            </a:pPr>
            <a:r>
              <a:rPr lang="es-ES" sz="1600" i="1" smtClean="0"/>
              <a:t>sockfd</a:t>
            </a:r>
            <a:r>
              <a:rPr lang="es-ES" sz="1600" smtClean="0"/>
              <a:t> es el descriptor de fichero donde se está escuchando (</a:t>
            </a:r>
            <a:r>
              <a:rPr lang="es-ES" sz="1600" b="1" smtClean="0"/>
              <a:t>listen( )</a:t>
            </a:r>
            <a:r>
              <a:rPr lang="es-ES" sz="1600" smtClean="0"/>
              <a:t>). 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addr</a:t>
            </a:r>
            <a:r>
              <a:rPr lang="es-ES" sz="1600" smtClean="0"/>
              <a:t> es normalmente un puntero a una estructura struct sockaddr_in local.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Ahí es donde se guardará la información de la conexión entrante 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addrlen</a:t>
            </a:r>
            <a:r>
              <a:rPr lang="es-ES" sz="1600" smtClean="0"/>
              <a:t> es un puntero a una variable local int a la que se debe asignar el valor de sizeof(struct sockaddr_in) </a:t>
            </a:r>
            <a:endParaRPr lang="en-US" sz="1600" b="1" smtClean="0"/>
          </a:p>
          <a:p>
            <a:pPr eaLnBrk="1" hangingPunct="1">
              <a:buFontTx/>
              <a:buNone/>
            </a:pPr>
            <a:endParaRPr lang="es-ES" sz="1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s-ES" sz="2400" b="1" smtClean="0"/>
              <a:t>Funciones send( ) y recv( )</a:t>
            </a:r>
            <a:endParaRPr lang="es-ES" b="1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600" smtClean="0"/>
              <a:t>Estas dos funciones sirven para comunicarse a través de </a:t>
            </a:r>
            <a:r>
              <a:rPr lang="es-ES" sz="1600" i="1" smtClean="0"/>
              <a:t>sockets</a:t>
            </a:r>
            <a:r>
              <a:rPr lang="es-ES" sz="1600" smtClean="0"/>
              <a:t> de flujo o </a:t>
            </a:r>
            <a:r>
              <a:rPr lang="es-ES" sz="1600" i="1" smtClean="0"/>
              <a:t>sockets</a:t>
            </a:r>
            <a:r>
              <a:rPr lang="es-ES" sz="1600" smtClean="0"/>
              <a:t> de datagramas conectados. 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s-ES" sz="1600" b="1" smtClean="0"/>
              <a:t>int send(int sockfd, const void *msg, int len, int flags); </a:t>
            </a:r>
          </a:p>
          <a:p>
            <a:pPr eaLnBrk="1" hangingPunct="1">
              <a:buFontTx/>
              <a:buNone/>
            </a:pPr>
            <a:endParaRPr lang="en-US" sz="1600" b="1" smtClean="0"/>
          </a:p>
          <a:p>
            <a:pPr eaLnBrk="1" hangingPunct="1">
              <a:buFontTx/>
              <a:buNone/>
            </a:pPr>
            <a:r>
              <a:rPr lang="es-ES" sz="1600" i="1" smtClean="0"/>
              <a:t>sockfd</a:t>
            </a:r>
            <a:r>
              <a:rPr lang="es-ES" sz="1600" smtClean="0"/>
              <a:t> es el descriptor de </a:t>
            </a:r>
            <a:r>
              <a:rPr lang="es-ES" sz="1600" i="1" smtClean="0"/>
              <a:t>socket</a:t>
            </a:r>
            <a:r>
              <a:rPr lang="es-ES" sz="1600" smtClean="0"/>
              <a:t> al que se quiere enviar datos.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msg</a:t>
            </a:r>
            <a:r>
              <a:rPr lang="es-ES" sz="1600" smtClean="0"/>
              <a:t> es un puntero a los datos que se quieren enviar.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len</a:t>
            </a:r>
            <a:r>
              <a:rPr lang="es-ES" sz="1600" smtClean="0"/>
              <a:t> es la longitud de esos datos en </a:t>
            </a:r>
            <a:r>
              <a:rPr lang="es-ES" sz="1600" i="1" smtClean="0"/>
              <a:t>bytes</a:t>
            </a:r>
            <a:r>
              <a:rPr lang="es-ES" sz="1600" smtClean="0"/>
              <a:t>.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Se debe asignar a </a:t>
            </a:r>
            <a:r>
              <a:rPr lang="es-ES" sz="1600" i="1" smtClean="0"/>
              <a:t>flags</a:t>
            </a:r>
            <a:r>
              <a:rPr lang="es-ES" sz="1600" smtClean="0"/>
              <a:t> el valor 0.</a:t>
            </a:r>
          </a:p>
          <a:p>
            <a:pPr eaLnBrk="1" hangingPunct="1">
              <a:buFontTx/>
              <a:buNone/>
            </a:pPr>
            <a:r>
              <a:rPr lang="es-ES" sz="1600" smtClean="0"/>
              <a:t>send( ) devuelve el múmero de bytes que se enviaron. 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 </a:t>
            </a:r>
          </a:p>
          <a:p>
            <a:pPr eaLnBrk="1" hangingPunct="1">
              <a:buFontTx/>
              <a:buNone/>
            </a:pPr>
            <a:r>
              <a:rPr lang="es-ES" sz="1600" b="1" smtClean="0"/>
              <a:t>int recv(int sockfd, void *buf, int len, unsigned int flags); </a:t>
            </a:r>
          </a:p>
          <a:p>
            <a:pPr eaLnBrk="1" hangingPunct="1">
              <a:buFontTx/>
              <a:buNone/>
            </a:pPr>
            <a:endParaRPr lang="en-US" sz="1600" b="1" smtClean="0"/>
          </a:p>
          <a:p>
            <a:pPr eaLnBrk="1" hangingPunct="1">
              <a:buFontTx/>
              <a:buNone/>
            </a:pPr>
            <a:r>
              <a:rPr lang="es-ES" sz="1800" i="1" smtClean="0"/>
              <a:t>sockfd</a:t>
            </a:r>
            <a:r>
              <a:rPr lang="es-ES" sz="1800" smtClean="0"/>
              <a:t> es el descriptor del archivo del que se va a leer.</a:t>
            </a:r>
          </a:p>
          <a:p>
            <a:pPr eaLnBrk="1" hangingPunct="1">
              <a:buFontTx/>
              <a:buNone/>
            </a:pPr>
            <a:r>
              <a:rPr lang="es-ES" sz="1800" i="1" smtClean="0"/>
              <a:t>buff</a:t>
            </a:r>
            <a:r>
              <a:rPr lang="es-ES" sz="1800" smtClean="0"/>
              <a:t> es el </a:t>
            </a:r>
            <a:r>
              <a:rPr lang="es-ES" sz="1800" i="1" smtClean="0"/>
              <a:t>buffer</a:t>
            </a:r>
            <a:r>
              <a:rPr lang="es-ES" sz="1800" smtClean="0"/>
              <a:t> donde se va a depositar la información leída.</a:t>
            </a:r>
          </a:p>
          <a:p>
            <a:pPr eaLnBrk="1" hangingPunct="1">
              <a:buFontTx/>
              <a:buNone/>
            </a:pPr>
            <a:r>
              <a:rPr lang="es-ES" sz="1800" i="1" smtClean="0"/>
              <a:t>len</a:t>
            </a:r>
            <a:r>
              <a:rPr lang="es-ES" sz="1800" smtClean="0"/>
              <a:t> es la longitud máxima del </a:t>
            </a:r>
            <a:r>
              <a:rPr lang="es-ES" sz="1800" i="1" smtClean="0"/>
              <a:t>buffer.</a:t>
            </a:r>
          </a:p>
          <a:p>
            <a:pPr eaLnBrk="1" hangingPunct="1">
              <a:buFontTx/>
              <a:buNone/>
            </a:pPr>
            <a:r>
              <a:rPr lang="es-ES" sz="1800" i="1" smtClean="0"/>
              <a:t>flags</a:t>
            </a:r>
            <a:r>
              <a:rPr lang="es-ES" sz="1800" smtClean="0"/>
              <a:t>, como antes, puede asignarse a 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362950" cy="865187"/>
          </a:xfrm>
        </p:spPr>
        <p:txBody>
          <a:bodyPr/>
          <a:lstStyle/>
          <a:p>
            <a:pPr eaLnBrk="1" hangingPunct="1"/>
            <a:r>
              <a:rPr lang="es-ES" sz="2400" b="1" smtClean="0"/>
              <a:t>Funciones sendto( ) y recvfrom( ): para </a:t>
            </a:r>
            <a:r>
              <a:rPr lang="es-ES" sz="2400" b="1" i="1" smtClean="0"/>
              <a:t>sockets</a:t>
            </a:r>
            <a:r>
              <a:rPr lang="es-ES" sz="2400" b="1" smtClean="0"/>
              <a:t> de datagramas</a:t>
            </a:r>
            <a:r>
              <a:rPr lang="es-ES" sz="4000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964612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600" b="1" smtClean="0"/>
              <a:t>int sendto(int sockfd, const void *msg, int len, unsigned int flags, const struct sockaddr *to, int tolen);</a:t>
            </a:r>
            <a:r>
              <a:rPr lang="es-ES" sz="1400" smtClean="0"/>
              <a:t> </a:t>
            </a:r>
          </a:p>
          <a:p>
            <a:pPr eaLnBrk="1" hangingPunct="1">
              <a:buFontTx/>
              <a:buNone/>
            </a:pPr>
            <a:endParaRPr lang="en-US" sz="1400" smtClean="0"/>
          </a:p>
          <a:p>
            <a:pPr eaLnBrk="1" hangingPunct="1">
              <a:buFontTx/>
              <a:buNone/>
            </a:pPr>
            <a:r>
              <a:rPr lang="es-ES" sz="1600" i="1" smtClean="0"/>
              <a:t>to</a:t>
            </a:r>
            <a:r>
              <a:rPr lang="es-ES" sz="1600" smtClean="0"/>
              <a:t> es un puntero a una estructura struct sockaddr que contiene la dirección IP y el puerto de destino.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Al argumento </a:t>
            </a:r>
            <a:r>
              <a:rPr lang="es-ES" sz="1600" i="1" smtClean="0"/>
              <a:t>tolen</a:t>
            </a:r>
            <a:r>
              <a:rPr lang="es-ES" sz="1600" smtClean="0"/>
              <a:t> se le asígna el valor sizeof(struct sockaddr).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sendto( ) devuelve el número de </a:t>
            </a:r>
            <a:r>
              <a:rPr lang="es-ES" sz="1600" i="1" smtClean="0"/>
              <a:t>bytes</a:t>
            </a:r>
            <a:r>
              <a:rPr lang="es-ES" sz="1600" smtClean="0"/>
              <a:t> que realmente se enviaron.</a:t>
            </a:r>
          </a:p>
          <a:p>
            <a:pPr eaLnBrk="1" hangingPunct="1">
              <a:buFontTx/>
              <a:buNone/>
            </a:pPr>
            <a:endParaRPr lang="es-ES" sz="1600" smtClean="0"/>
          </a:p>
          <a:p>
            <a:pPr eaLnBrk="1" hangingPunct="1">
              <a:buFontTx/>
              <a:buNone/>
            </a:pPr>
            <a:r>
              <a:rPr lang="es-ES" sz="1600" b="1" smtClean="0"/>
              <a:t>int recvfrom(int sockfd, void *buf, int len, unsigned int flags, struct sockaddr *from, int *fromlen);</a:t>
            </a:r>
            <a:r>
              <a:rPr lang="es-ES" sz="1600" smtClean="0"/>
              <a:t>  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s-ES" sz="1600" i="1" smtClean="0"/>
              <a:t>from</a:t>
            </a:r>
            <a:r>
              <a:rPr lang="es-ES" sz="1600" smtClean="0"/>
              <a:t> es un puntero a una estructura struct sockaddr local que será rellenada con la dirección IP y el puerto de la máquina de origen. 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fromlen</a:t>
            </a:r>
            <a:r>
              <a:rPr lang="es-ES" sz="1600" smtClean="0"/>
              <a:t> es un puntero a un int local que tiene que inicializarse a sizeof(struct sockaddr). Cuando la función finalice, </a:t>
            </a:r>
            <a:r>
              <a:rPr lang="es-ES" sz="1600" i="1" smtClean="0"/>
              <a:t>fromlen</a:t>
            </a:r>
            <a:r>
              <a:rPr lang="es-ES" sz="1600" smtClean="0"/>
              <a:t> contendrá la longitud real de la dirección almacenada en </a:t>
            </a:r>
            <a:r>
              <a:rPr lang="es-ES" sz="1600" i="1" smtClean="0"/>
              <a:t>from</a:t>
            </a:r>
            <a:r>
              <a:rPr lang="es-ES" sz="1600" smtClean="0"/>
              <a:t>.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recvfrom( ) devuelve el número de </a:t>
            </a:r>
            <a:r>
              <a:rPr lang="es-ES" sz="1600" i="1" smtClean="0"/>
              <a:t>bytes</a:t>
            </a:r>
            <a:r>
              <a:rPr lang="es-ES" sz="1600" smtClean="0"/>
              <a:t> recibidos.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s-ES" sz="2400" b="1" smtClean="0"/>
              <a:t>Funciones close() y shutdown()</a:t>
            </a:r>
            <a:endParaRPr lang="es-ES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600" smtClean="0"/>
              <a:t>La función Unix </a:t>
            </a:r>
            <a:r>
              <a:rPr lang="es-ES" sz="1600" b="1" smtClean="0"/>
              <a:t>close( )</a:t>
            </a:r>
            <a:r>
              <a:rPr lang="es-ES" sz="1600" smtClean="0"/>
              <a:t> cierra descriptores de archivo: </a:t>
            </a:r>
          </a:p>
          <a:p>
            <a:pPr eaLnBrk="1" hangingPunct="1">
              <a:buFontTx/>
              <a:buNone/>
            </a:pPr>
            <a:endParaRPr lang="es-ES" sz="1600" smtClean="0"/>
          </a:p>
          <a:p>
            <a:pPr eaLnBrk="1" hangingPunct="1">
              <a:buFontTx/>
              <a:buNone/>
            </a:pPr>
            <a:r>
              <a:rPr lang="es-ES" sz="1600" b="1" smtClean="0"/>
              <a:t>close(sockfd); </a:t>
            </a:r>
          </a:p>
          <a:p>
            <a:pPr eaLnBrk="1" hangingPunct="1">
              <a:buFontTx/>
              <a:buNone/>
            </a:pPr>
            <a:endParaRPr lang="en-US" sz="1600" b="1" smtClean="0"/>
          </a:p>
          <a:p>
            <a:pPr eaLnBrk="1" hangingPunct="1">
              <a:buFontTx/>
              <a:buNone/>
            </a:pPr>
            <a:r>
              <a:rPr lang="es-ES" sz="1600" smtClean="0"/>
              <a:t>Esto impedirá más lecturas y escrituras al </a:t>
            </a:r>
            <a:r>
              <a:rPr lang="es-ES" sz="1600" i="1" smtClean="0"/>
              <a:t>socket</a:t>
            </a:r>
            <a:r>
              <a:rPr lang="es-ES" sz="1600" smtClean="0"/>
              <a:t>. 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s-ES" sz="1600" smtClean="0"/>
              <a:t>Para más control sobre cómo se cierra el </a:t>
            </a:r>
            <a:r>
              <a:rPr lang="es-ES" sz="1600" i="1" smtClean="0"/>
              <a:t>socket</a:t>
            </a:r>
            <a:r>
              <a:rPr lang="es-ES" sz="1600" smtClean="0"/>
              <a:t> se puede usar la función shutdown( ):</a:t>
            </a:r>
          </a:p>
          <a:p>
            <a:pPr eaLnBrk="1" hangingPunct="1">
              <a:buFontTx/>
              <a:buNone/>
            </a:pPr>
            <a:r>
              <a:rPr lang="es-ES" sz="1600" b="1" smtClean="0"/>
              <a:t>int shutdown(int sockfd, int how);</a:t>
            </a:r>
            <a:r>
              <a:rPr lang="es-ES" smtClean="0"/>
              <a:t>  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sockfd</a:t>
            </a:r>
            <a:r>
              <a:rPr lang="es-ES" sz="1600" smtClean="0"/>
              <a:t> es el descriptor de </a:t>
            </a:r>
            <a:r>
              <a:rPr lang="es-ES" sz="1600" i="1" smtClean="0"/>
              <a:t>socket</a:t>
            </a:r>
            <a:r>
              <a:rPr lang="es-ES" sz="1600" smtClean="0"/>
              <a:t> que se quiere desconectar, y </a:t>
            </a:r>
            <a:r>
              <a:rPr lang="es-ES" sz="1600" i="1" smtClean="0"/>
              <a:t>how</a:t>
            </a:r>
            <a:r>
              <a:rPr lang="es-ES" sz="1600" smtClean="0"/>
              <a:t> es uno de los siguientes valores:</a:t>
            </a:r>
            <a:br>
              <a:rPr lang="es-ES" sz="1600" smtClean="0"/>
            </a:br>
            <a:endParaRPr lang="es-ES" sz="1600" smtClean="0"/>
          </a:p>
          <a:p>
            <a:pPr eaLnBrk="1" hangingPunct="1"/>
            <a:r>
              <a:rPr lang="es-ES" sz="1600" smtClean="0"/>
              <a:t>0 -- No se permite recibir más datos</a:t>
            </a:r>
          </a:p>
          <a:p>
            <a:pPr eaLnBrk="1" hangingPunct="1"/>
            <a:r>
              <a:rPr lang="es-ES" sz="1600" smtClean="0"/>
              <a:t>1 -- No se permite enviar más datos</a:t>
            </a:r>
          </a:p>
          <a:p>
            <a:pPr eaLnBrk="1" hangingPunct="1"/>
            <a:r>
              <a:rPr lang="es-ES" sz="1600" smtClean="0"/>
              <a:t>2 -- No se permite enviar ni recibir más datos (lo mismo que </a:t>
            </a:r>
            <a:r>
              <a:rPr lang="es-ES" sz="1600" b="1" smtClean="0"/>
              <a:t>close( )</a:t>
            </a:r>
            <a:r>
              <a:rPr lang="es-ES" sz="1600" smtClean="0"/>
              <a:t>)</a:t>
            </a:r>
          </a:p>
          <a:p>
            <a:pPr eaLnBrk="1" hangingPunct="1"/>
            <a:r>
              <a:rPr lang="es-ES" sz="1600" smtClean="0"/>
              <a:t>shutdown() devuelve 0 si tiene éxito, y -1 en caso de error (con </a:t>
            </a:r>
            <a:r>
              <a:rPr lang="es-ES" sz="1600" i="1" smtClean="0"/>
              <a:t>errno</a:t>
            </a:r>
            <a:r>
              <a:rPr lang="es-ES" sz="1600" smtClean="0"/>
              <a:t> establecido adecuadamente)</a:t>
            </a:r>
          </a:p>
          <a:p>
            <a:pPr eaLnBrk="1" hangingPunct="1">
              <a:buFontTx/>
              <a:buNone/>
            </a:pPr>
            <a:r>
              <a:rPr lang="es-ES" sz="1600" smtClean="0"/>
              <a:t>Es importante destacar que </a:t>
            </a:r>
            <a:r>
              <a:rPr lang="es-ES" sz="1600" b="1" smtClean="0"/>
              <a:t>shutdown( )</a:t>
            </a:r>
            <a:r>
              <a:rPr lang="es-ES" sz="1600" smtClean="0"/>
              <a:t> no cierra realmente el descriptor, sólo cambia sus condiciones de uso. Para liberar un descriptor de </a:t>
            </a:r>
            <a:r>
              <a:rPr lang="es-ES" sz="1600" i="1" smtClean="0"/>
              <a:t>socket</a:t>
            </a:r>
            <a:r>
              <a:rPr lang="es-ES" sz="1600" smtClean="0"/>
              <a:t> se debe usar </a:t>
            </a:r>
            <a:r>
              <a:rPr lang="es-ES" sz="1600" b="1" smtClean="0"/>
              <a:t>close( )</a:t>
            </a:r>
            <a:r>
              <a:rPr lang="es-ES" sz="1600" smtClean="0"/>
              <a:t>.</a:t>
            </a:r>
            <a:endParaRPr lang="en-US" sz="1600" smtClean="0"/>
          </a:p>
          <a:p>
            <a:pPr eaLnBrk="1" hangingPunct="1">
              <a:buFontTx/>
              <a:buNone/>
            </a:pPr>
            <a:endParaRPr lang="es-E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s-ES" sz="2400" b="1" dirty="0" smtClean="0"/>
              <a:t>Función </a:t>
            </a:r>
            <a:r>
              <a:rPr lang="es-ES" sz="2400" b="1" dirty="0" err="1" smtClean="0"/>
              <a:t>getpeername</a:t>
            </a:r>
            <a:r>
              <a:rPr lang="es-ES" sz="2400" b="1" dirty="0" smtClean="0"/>
              <a:t>( )</a:t>
            </a:r>
            <a:r>
              <a:rPr lang="es-ES" dirty="0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29600" cy="3197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600" smtClean="0"/>
              <a:t>La función </a:t>
            </a:r>
            <a:r>
              <a:rPr lang="es-ES" sz="1600" b="1" smtClean="0"/>
              <a:t>getpeername( )</a:t>
            </a:r>
            <a:r>
              <a:rPr lang="es-ES" sz="1600" smtClean="0"/>
              <a:t> dirá quién está al otro lado de un </a:t>
            </a:r>
            <a:r>
              <a:rPr lang="es-ES" sz="1600" i="1" smtClean="0"/>
              <a:t>socket</a:t>
            </a:r>
            <a:r>
              <a:rPr lang="es-ES" sz="1600" smtClean="0"/>
              <a:t> de flujo conectado. La sinopsis: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s-ES" sz="1600" b="1" smtClean="0"/>
              <a:t>#include &lt;sys/socket.h&gt; </a:t>
            </a:r>
          </a:p>
          <a:p>
            <a:pPr eaLnBrk="1" hangingPunct="1">
              <a:buFontTx/>
              <a:buNone/>
            </a:pPr>
            <a:r>
              <a:rPr lang="es-ES" sz="1600" b="1" smtClean="0"/>
              <a:t>int getpeername(int sockfd, struct sockaddr *addr, int *addrlen); </a:t>
            </a:r>
          </a:p>
          <a:p>
            <a:pPr eaLnBrk="1" hangingPunct="1">
              <a:buFontTx/>
              <a:buNone/>
            </a:pPr>
            <a:endParaRPr lang="en-US" sz="1600" b="1" smtClean="0"/>
          </a:p>
          <a:p>
            <a:pPr eaLnBrk="1" hangingPunct="1">
              <a:buFontTx/>
              <a:buNone/>
            </a:pPr>
            <a:r>
              <a:rPr lang="es-ES" sz="1600" i="1" smtClean="0"/>
              <a:t>sockfd</a:t>
            </a:r>
            <a:r>
              <a:rPr lang="es-ES" sz="1600" smtClean="0"/>
              <a:t> es el descriptor del </a:t>
            </a:r>
            <a:r>
              <a:rPr lang="es-ES" sz="1600" i="1" smtClean="0"/>
              <a:t>socket</a:t>
            </a:r>
            <a:r>
              <a:rPr lang="es-ES" sz="1600" smtClean="0"/>
              <a:t> de flujo conectado.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addr</a:t>
            </a:r>
            <a:r>
              <a:rPr lang="es-ES" sz="1600" smtClean="0"/>
              <a:t> es un puntero a una estructura struct sockaddr (o struct sockaddr_in) que guardará la información acerca del otro lado de la conexión.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addrlen</a:t>
            </a:r>
            <a:r>
              <a:rPr lang="es-ES" sz="1600" smtClean="0"/>
              <a:t> es un puntero a un int, que se debe inicializar a sizeof(struct sockaddr)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s-ES" sz="2400" b="1" smtClean="0"/>
              <a:t>Función gethostname( )</a:t>
            </a:r>
            <a:r>
              <a:rPr lang="es-ES" sz="4000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35290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600" smtClean="0"/>
              <a:t>Devuelve el nombre del ordenador sobre el que el programa en uso se está ejecutando. El nombre puede usarse entonces con </a:t>
            </a:r>
            <a:r>
              <a:rPr lang="es-ES" sz="1600" b="1" smtClean="0"/>
              <a:t>gethostbyname( )</a:t>
            </a:r>
            <a:r>
              <a:rPr lang="es-ES" sz="1600" smtClean="0"/>
              <a:t>, como se indica en la siguiente sección, para determinar la dirección IP de la máquina local. 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s-ES" sz="1600" b="1" smtClean="0"/>
              <a:t>#include &lt;unistd.h&gt; </a:t>
            </a:r>
          </a:p>
          <a:p>
            <a:pPr eaLnBrk="1" hangingPunct="1">
              <a:buFontTx/>
              <a:buNone/>
            </a:pPr>
            <a:r>
              <a:rPr lang="es-ES" sz="1600" b="1" smtClean="0"/>
              <a:t>int gethostname(char *hostname, size_t size); </a:t>
            </a:r>
          </a:p>
          <a:p>
            <a:pPr eaLnBrk="1" hangingPunct="1">
              <a:buFontTx/>
              <a:buNone/>
            </a:pPr>
            <a:endParaRPr lang="en-US" sz="1600" b="1" smtClean="0"/>
          </a:p>
          <a:p>
            <a:pPr eaLnBrk="1" hangingPunct="1">
              <a:buFontTx/>
              <a:buNone/>
            </a:pPr>
            <a:r>
              <a:rPr lang="es-ES" sz="1600" i="1" smtClean="0"/>
              <a:t>hostname</a:t>
            </a:r>
            <a:r>
              <a:rPr lang="es-ES" sz="1600" smtClean="0"/>
              <a:t> es un puntero a una cadena de carácteres donde se almacenará el nombre de la máquina cuando la función retorne.</a:t>
            </a:r>
          </a:p>
          <a:p>
            <a:pPr eaLnBrk="1" hangingPunct="1">
              <a:buFontTx/>
              <a:buNone/>
            </a:pPr>
            <a:r>
              <a:rPr lang="es-ES" sz="1600" i="1" smtClean="0"/>
              <a:t>size</a:t>
            </a:r>
            <a:r>
              <a:rPr lang="es-ES" sz="1600" smtClean="0"/>
              <a:t> es la longitud en </a:t>
            </a:r>
            <a:r>
              <a:rPr lang="es-ES" sz="1600" i="1" smtClean="0"/>
              <a:t>bytes</a:t>
            </a:r>
            <a:r>
              <a:rPr lang="es-ES" sz="1600" smtClean="0"/>
              <a:t> de esa cadena de caracteres.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b="1" smtClean="0"/>
              <a:t>Modelo Cliente-Servidor</a:t>
            </a:r>
            <a:r>
              <a:rPr lang="es-ES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" sz="1800" smtClean="0"/>
              <a:t>Interacción Cliente-Servidor: Con frecuencia, solamente habrá un servidor en una máquina determinada, que atenderá a múltiples clientes usando </a:t>
            </a:r>
          </a:p>
          <a:p>
            <a:pPr eaLnBrk="1" hangingPunct="1">
              <a:buFontTx/>
              <a:buNone/>
            </a:pPr>
            <a:r>
              <a:rPr lang="es-ES" sz="1800" smtClean="0"/>
              <a:t>     </a:t>
            </a:r>
            <a:r>
              <a:rPr lang="es-ES" sz="1800" b="1" smtClean="0"/>
              <a:t>fork( ).</a:t>
            </a:r>
            <a:r>
              <a:rPr lang="es-ES" sz="1800" smtClean="0"/>
              <a:t> El funcionamiento básico es: el servidor espera una conexión, la acepta (</a:t>
            </a:r>
            <a:r>
              <a:rPr lang="es-ES" sz="1800" b="1" smtClean="0"/>
              <a:t>accept( )</a:t>
            </a:r>
            <a:r>
              <a:rPr lang="es-ES" sz="1800" smtClean="0"/>
              <a:t>) y usa </a:t>
            </a:r>
            <a:r>
              <a:rPr lang="es-ES" sz="1800" b="1" smtClean="0"/>
              <a:t>fork( )</a:t>
            </a:r>
            <a:r>
              <a:rPr lang="es-ES" sz="1800" smtClean="0"/>
              <a:t> para obtener un proceso hijo que la atienda. Eso es lo que hace nuestro servidor de ejemplo en la siguiente sección.</a:t>
            </a:r>
          </a:p>
          <a:p>
            <a:pPr eaLnBrk="1" hangingPunct="1">
              <a:buFontTx/>
              <a:buNone/>
            </a:pPr>
            <a:r>
              <a:rPr lang="es-ES" smtClean="0"/>
              <a:t> </a:t>
            </a:r>
          </a:p>
          <a:p>
            <a:pPr eaLnBrk="1" hangingPunct="1">
              <a:buFontTx/>
              <a:buNone/>
            </a:pPr>
            <a:endParaRPr lang="es-ES" smtClean="0"/>
          </a:p>
        </p:txBody>
      </p:sp>
      <p:pic>
        <p:nvPicPr>
          <p:cNvPr id="19460" name="Picture 4" descr="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149725"/>
            <a:ext cx="482441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/>
          <a:lstStyle/>
          <a:p>
            <a:pPr eaLnBrk="1" hangingPunct="1"/>
            <a:r>
              <a:rPr lang="es-ES" sz="2000" b="1" smtClean="0"/>
              <a:t>Un servidor sencillo</a:t>
            </a:r>
            <a:r>
              <a:rPr lang="es-ES" sz="400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761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Todo lo que hace este servidor es enviar la cadena " </a:t>
            </a:r>
            <a:r>
              <a:rPr lang="es-ES" sz="1400" dirty="0" err="1" smtClean="0"/>
              <a:t>Hello</a:t>
            </a:r>
            <a:r>
              <a:rPr lang="es-ES" sz="1400" dirty="0" smtClean="0"/>
              <a:t>, </a:t>
            </a:r>
            <a:r>
              <a:rPr lang="es-ES" sz="1400" dirty="0" err="1" smtClean="0"/>
              <a:t>World</a:t>
            </a:r>
            <a:r>
              <a:rPr lang="es-ES" sz="1400" dirty="0" smtClean="0"/>
              <a:t>!" sobre una conexión de flujo.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AR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/*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** </a:t>
            </a:r>
            <a:r>
              <a:rPr lang="es-ES" sz="1400" dirty="0" err="1" smtClean="0"/>
              <a:t>server.c</a:t>
            </a:r>
            <a:r>
              <a:rPr lang="es-ES" sz="1400" dirty="0" smtClean="0"/>
              <a:t> -- Ejemplo de servidor de </a:t>
            </a:r>
            <a:r>
              <a:rPr lang="es-ES" sz="1400" i="1" dirty="0" smtClean="0"/>
              <a:t>sockets</a:t>
            </a:r>
            <a:r>
              <a:rPr lang="es-ES" sz="1400" dirty="0" smtClean="0"/>
              <a:t> de flujo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stdio.h</a:t>
            </a:r>
            <a:r>
              <a:rPr lang="es-ES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stdlib.h</a:t>
            </a:r>
            <a:r>
              <a:rPr lang="es-ES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errno.h</a:t>
            </a:r>
            <a:r>
              <a:rPr lang="es-ES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string.h</a:t>
            </a:r>
            <a:r>
              <a:rPr lang="es-ES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sys</a:t>
            </a:r>
            <a:r>
              <a:rPr lang="es-ES" sz="1400" dirty="0" smtClean="0"/>
              <a:t>/</a:t>
            </a:r>
            <a:r>
              <a:rPr lang="es-ES" sz="1400" dirty="0" err="1" smtClean="0"/>
              <a:t>types.h</a:t>
            </a:r>
            <a:r>
              <a:rPr lang="es-ES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sys</a:t>
            </a:r>
            <a:r>
              <a:rPr lang="es-ES" sz="1400" dirty="0" smtClean="0"/>
              <a:t>/</a:t>
            </a:r>
            <a:r>
              <a:rPr lang="es-ES" sz="1400" dirty="0" err="1" smtClean="0"/>
              <a:t>socket.h</a:t>
            </a:r>
            <a:r>
              <a:rPr lang="es-ES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netinet</a:t>
            </a:r>
            <a:r>
              <a:rPr lang="es-ES" sz="1400" dirty="0" smtClean="0"/>
              <a:t>/</a:t>
            </a:r>
            <a:r>
              <a:rPr lang="es-ES" sz="1400" dirty="0" err="1" smtClean="0"/>
              <a:t>in.h</a:t>
            </a:r>
            <a:r>
              <a:rPr lang="es-ES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</a:t>
            </a:r>
            <a:r>
              <a:rPr lang="es-ES" sz="1400" dirty="0" err="1" smtClean="0"/>
              <a:t>include</a:t>
            </a:r>
            <a:r>
              <a:rPr lang="es-ES" sz="1400" dirty="0" smtClean="0"/>
              <a:t> &lt;</a:t>
            </a:r>
            <a:r>
              <a:rPr lang="es-ES" sz="1400" dirty="0" err="1" smtClean="0"/>
              <a:t>sys</a:t>
            </a:r>
            <a:r>
              <a:rPr lang="es-ES" sz="1400" dirty="0" smtClean="0"/>
              <a:t>/</a:t>
            </a:r>
            <a:r>
              <a:rPr lang="es-ES" sz="1400" dirty="0" err="1" smtClean="0"/>
              <a:t>wait.h</a:t>
            </a:r>
            <a:r>
              <a:rPr lang="es-ES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#define MYPORT 3490 // Puerto al que conectarán los usuarios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400" dirty="0" smtClean="0"/>
              <a:t>#define BACKLOG 10 // Cuántas conexiones pendientes se mantienen en cola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800" smtClean="0"/>
              <a:t>Dos tipos de </a:t>
            </a:r>
            <a:r>
              <a:rPr lang="es-ES" sz="2800" i="1" smtClean="0"/>
              <a:t>sockets</a:t>
            </a:r>
            <a:r>
              <a:rPr lang="es-ES" sz="2800" smtClean="0"/>
              <a:t> de internet: "SOCK_STREAM" y " SOCK_DGRAM ".</a:t>
            </a:r>
            <a:r>
              <a:rPr lang="es-ES" sz="4000" smtClean="0"/>
              <a:t>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000" smtClean="0"/>
              <a:t>El primer tipo de </a:t>
            </a:r>
            <a:r>
              <a:rPr lang="es-ES" sz="2000" i="1" smtClean="0"/>
              <a:t>sockets</a:t>
            </a:r>
            <a:r>
              <a:rPr lang="es-ES" sz="2000" smtClean="0"/>
              <a:t> lo definen los </a:t>
            </a:r>
            <a:r>
              <a:rPr lang="es-ES" sz="2000" i="1" smtClean="0"/>
              <a:t>sockets</a:t>
            </a:r>
            <a:r>
              <a:rPr lang="es-ES" sz="2000" smtClean="0"/>
              <a:t> de flujo [</a:t>
            </a:r>
            <a:r>
              <a:rPr lang="es-ES" sz="2000" i="1" smtClean="0"/>
              <a:t>Stream sockets</a:t>
            </a:r>
            <a:r>
              <a:rPr lang="es-ES" sz="2000" smtClean="0"/>
              <a:t>]. Los </a:t>
            </a:r>
            <a:r>
              <a:rPr lang="es-ES" sz="2000" i="1" smtClean="0"/>
              <a:t>sockets</a:t>
            </a:r>
            <a:r>
              <a:rPr lang="es-ES" sz="2000" smtClean="0"/>
              <a:t> de flujo definen flujos de comunicación en dos direcciones, fiables y con conexión. Usan un protocolo llamado "Protocolo de Control de Transmisión", más conocido como "TCP/IP“, donde "IP" significa "Protocolo de Internet" (</a:t>
            </a:r>
            <a:r>
              <a:rPr lang="es-ES" sz="2000" smtClean="0">
                <a:hlinkClick r:id="rId2"/>
              </a:rPr>
              <a:t>RFC-791</a:t>
            </a:r>
            <a:r>
              <a:rPr lang="es-ES" sz="2000" smtClean="0"/>
              <a:t> .) IP se encarga básicamente del encaminamiento a través de Internet y en general no es responsable de la integridad de los datos.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000" smtClean="0"/>
              <a:t>Los otros son los </a:t>
            </a:r>
            <a:r>
              <a:rPr lang="es-ES" sz="2000" i="1" smtClean="0"/>
              <a:t>sockets</a:t>
            </a:r>
            <a:r>
              <a:rPr lang="es-ES" sz="2000" smtClean="0"/>
              <a:t> de datagramas [</a:t>
            </a:r>
            <a:r>
              <a:rPr lang="es-ES" sz="2000" i="1" smtClean="0"/>
              <a:t>Datagram sockets</a:t>
            </a:r>
            <a:r>
              <a:rPr lang="es-ES" sz="2000" smtClean="0"/>
              <a:t>]. Los </a:t>
            </a:r>
            <a:r>
              <a:rPr lang="es-ES" sz="2000" i="1" smtClean="0"/>
              <a:t>sockets</a:t>
            </a:r>
            <a:r>
              <a:rPr lang="es-ES" sz="2000" smtClean="0"/>
              <a:t> de datagramas también usan IP para el encaminamiento, pero no usan TCP; usan el "Protocolo de Datagramas de Usuario" o "UDP“. Son sin conexión porque no hay que mantener una conexión abierta como se haría con los </a:t>
            </a:r>
            <a:r>
              <a:rPr lang="es-ES" sz="2000" i="1" smtClean="0"/>
              <a:t>sockets</a:t>
            </a:r>
            <a:r>
              <a:rPr lang="es-ES" sz="2000" smtClean="0"/>
              <a:t> de flujo.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2 Marcador de contenido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err="1" smtClean="0"/>
              <a:t>main</a:t>
            </a:r>
            <a:r>
              <a:rPr lang="es-ES_tradnl" sz="1400" dirty="0" smtClean="0"/>
              <a:t>(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int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new_fd</a:t>
            </a:r>
            <a:r>
              <a:rPr lang="es-ES_tradnl" sz="1400" dirty="0" smtClean="0"/>
              <a:t>; // Escuchar sobre </a:t>
            </a:r>
            <a:r>
              <a:rPr lang="es-ES_tradnl" sz="1400" dirty="0" err="1" smtClean="0"/>
              <a:t>sock_fd</a:t>
            </a:r>
            <a:r>
              <a:rPr lang="es-ES_tradnl" sz="1400" dirty="0" smtClean="0"/>
              <a:t>, nuevas conexiones sobre </a:t>
            </a:r>
            <a:r>
              <a:rPr lang="es-ES_tradnl" sz="1400" dirty="0" err="1" smtClean="0"/>
              <a:t>new_fd</a:t>
            </a:r>
            <a:r>
              <a:rPr lang="es-ES_tradnl" sz="1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sockaddr_in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my_addr</a:t>
            </a:r>
            <a:r>
              <a:rPr lang="es-ES_tradnl" sz="1400" dirty="0" smtClean="0"/>
              <a:t>; // información sobre mi dirección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sockaddr_in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their_addr</a:t>
            </a:r>
            <a:r>
              <a:rPr lang="es-ES_tradnl" sz="1400" dirty="0" smtClean="0"/>
              <a:t>; // información sobre la dirección del cliente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int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sin_size</a:t>
            </a:r>
            <a:r>
              <a:rPr lang="es-ES_tradnl" sz="1400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((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 = socket(AF_INET, SOCK_STREAM, 0)) == -1)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("socket");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(1);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my_addr.sin_family</a:t>
            </a:r>
            <a:r>
              <a:rPr lang="es-ES_tradnl" sz="1400" dirty="0" smtClean="0"/>
              <a:t> = AF_INET; // Ordenación de </a:t>
            </a:r>
            <a:r>
              <a:rPr lang="es-ES_tradnl" sz="1400" i="1" dirty="0" smtClean="0"/>
              <a:t>bytes</a:t>
            </a:r>
            <a:r>
              <a:rPr lang="es-ES_tradnl" sz="1400" dirty="0" smtClean="0"/>
              <a:t> de la máquina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my_addr.sin_port</a:t>
            </a:r>
            <a:r>
              <a:rPr lang="es-ES_tradnl" sz="1400" dirty="0" smtClean="0"/>
              <a:t> = </a:t>
            </a:r>
            <a:r>
              <a:rPr lang="es-ES_tradnl" sz="1400" dirty="0" err="1" smtClean="0"/>
              <a:t>htons</a:t>
            </a:r>
            <a:r>
              <a:rPr lang="es-ES_tradnl" sz="1400" dirty="0" smtClean="0"/>
              <a:t>(MYPORT); // short, Ordenación de </a:t>
            </a:r>
            <a:r>
              <a:rPr lang="es-ES_tradnl" sz="1400" i="1" dirty="0" smtClean="0"/>
              <a:t>bytes</a:t>
            </a:r>
            <a:r>
              <a:rPr lang="es-ES_tradnl" sz="1400" dirty="0" smtClean="0"/>
              <a:t> de la red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my_addr.sin_addr.s_addr</a:t>
            </a:r>
            <a:r>
              <a:rPr lang="es-ES_tradnl" sz="1400" dirty="0" smtClean="0"/>
              <a:t> = INADDR_ANY; // Rellenar con mi dirección IP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" sz="1400" dirty="0" err="1" smtClean="0"/>
              <a:t>bzero</a:t>
            </a:r>
            <a:r>
              <a:rPr lang="es-ES" sz="1400" dirty="0" smtClean="0"/>
              <a:t>(&amp;(</a:t>
            </a:r>
            <a:r>
              <a:rPr lang="es-ES" sz="1400" dirty="0" err="1" smtClean="0"/>
              <a:t>my_addr.sin_zero</a:t>
            </a:r>
            <a:r>
              <a:rPr lang="es-ES" sz="1400" dirty="0" smtClean="0"/>
              <a:t>), 8); </a:t>
            </a:r>
            <a:r>
              <a:rPr lang="es-ES_tradnl" sz="1400" dirty="0" smtClean="0"/>
              <a:t>// Poner a cero el resto de la estructura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</a:t>
            </a:r>
            <a:r>
              <a:rPr lang="es-ES_tradnl" sz="1400" dirty="0" err="1" smtClean="0"/>
              <a:t>bind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, (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</a:t>
            </a:r>
            <a:r>
              <a:rPr lang="es-ES_tradnl" sz="1400" dirty="0" smtClean="0"/>
              <a:t> *)&amp;</a:t>
            </a:r>
            <a:r>
              <a:rPr lang="es-ES_tradnl" sz="1400" dirty="0" err="1" smtClean="0"/>
              <a:t>my_addr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sizeof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</a:t>
            </a:r>
            <a:r>
              <a:rPr lang="es-ES_tradnl" sz="1400" dirty="0" smtClean="0"/>
              <a:t>)) == -1)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</a:t>
            </a:r>
            <a:r>
              <a:rPr lang="es-ES_tradnl" sz="1400" dirty="0" err="1" smtClean="0"/>
              <a:t>bind</a:t>
            </a:r>
            <a:r>
              <a:rPr lang="es-ES_tradnl" sz="1400" dirty="0" smtClean="0"/>
              <a:t>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2 Marcador de contenido"/>
          <p:cNvSpPr>
            <a:spLocks noGrp="1"/>
          </p:cNvSpPr>
          <p:nvPr>
            <p:ph idx="1"/>
          </p:nvPr>
        </p:nvSpPr>
        <p:spPr>
          <a:xfrm>
            <a:off x="457200" y="188913"/>
            <a:ext cx="8229600" cy="6335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dirty="0" smtClean="0"/>
              <a:t>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(listen(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, BACKLOG) == -1) </a:t>
            </a: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</a:t>
            </a:r>
            <a:r>
              <a:rPr lang="es-ES_tradnl" sz="1400" dirty="0" smtClean="0"/>
              <a:t> { </a:t>
            </a: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("listen"); </a:t>
            </a: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</a:t>
            </a:r>
            <a:r>
              <a:rPr lang="es-ES_tradnl" sz="1400" dirty="0" smtClean="0"/>
              <a:t>        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(1</a:t>
            </a:r>
            <a:r>
              <a:rPr lang="es-ES_tradnl" sz="1400" dirty="0" smtClean="0"/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</a:t>
            </a:r>
            <a:r>
              <a:rPr lang="es-ES_tradnl" sz="1400" dirty="0" smtClean="0"/>
              <a:t>} </a:t>
            </a: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</a:t>
            </a:r>
            <a:r>
              <a:rPr lang="es-ES_tradnl" sz="1400" dirty="0" err="1" smtClean="0"/>
              <a:t>while</a:t>
            </a:r>
            <a:r>
              <a:rPr lang="es-ES_tradnl" sz="1400" dirty="0" smtClean="0"/>
              <a:t>(1)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{     // </a:t>
            </a:r>
            <a:r>
              <a:rPr lang="es-ES_tradnl" sz="1400" dirty="0" err="1" smtClean="0"/>
              <a:t>main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accept</a:t>
            </a:r>
            <a:r>
              <a:rPr lang="es-ES_tradnl" sz="1400" dirty="0" smtClean="0"/>
              <a:t>( ) </a:t>
            </a:r>
            <a:r>
              <a:rPr lang="es-ES_tradnl" sz="1400" dirty="0" err="1" smtClean="0"/>
              <a:t>loop</a:t>
            </a:r>
            <a:r>
              <a:rPr lang="es-ES_tradnl" sz="14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</a:t>
            </a:r>
            <a:r>
              <a:rPr lang="es-ES_tradnl" sz="1400" dirty="0" err="1" smtClean="0"/>
              <a:t>sin_size</a:t>
            </a:r>
            <a:r>
              <a:rPr lang="es-ES_tradnl" sz="1400" dirty="0" smtClean="0"/>
              <a:t> = </a:t>
            </a:r>
            <a:r>
              <a:rPr lang="es-ES_tradnl" sz="1400" dirty="0" err="1" smtClean="0"/>
              <a:t>sizeof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sockaddr_in</a:t>
            </a:r>
            <a:r>
              <a:rPr lang="es-ES_tradnl" sz="14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((</a:t>
            </a:r>
            <a:r>
              <a:rPr lang="es-ES_tradnl" sz="1400" dirty="0" err="1" smtClean="0"/>
              <a:t>new_fd</a:t>
            </a:r>
            <a:r>
              <a:rPr lang="es-ES_tradnl" sz="1400" dirty="0" smtClean="0"/>
              <a:t> = </a:t>
            </a:r>
            <a:r>
              <a:rPr lang="es-ES_tradnl" sz="1400" dirty="0" err="1" smtClean="0"/>
              <a:t>accept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, (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</a:t>
            </a:r>
            <a:r>
              <a:rPr lang="es-ES_tradnl" sz="1400" dirty="0" smtClean="0"/>
              <a:t> *)&amp;</a:t>
            </a:r>
            <a:r>
              <a:rPr lang="es-ES_tradnl" sz="1400" dirty="0" err="1" smtClean="0"/>
              <a:t>their_addr</a:t>
            </a:r>
            <a:r>
              <a:rPr lang="es-ES_tradnl" sz="1400" dirty="0" smtClean="0"/>
              <a:t>, &amp;</a:t>
            </a:r>
            <a:r>
              <a:rPr lang="es-ES_tradnl" sz="1400" dirty="0" err="1" smtClean="0"/>
              <a:t>sin_size</a:t>
            </a:r>
            <a:r>
              <a:rPr lang="es-ES_tradnl" sz="1400" dirty="0" smtClean="0"/>
              <a:t>)) == -1)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</a:t>
            </a:r>
            <a:r>
              <a:rPr lang="es-ES_tradnl" sz="1400" dirty="0" err="1" smtClean="0"/>
              <a:t>accept</a:t>
            </a:r>
            <a:r>
              <a:rPr lang="es-ES_tradnl" sz="1400" dirty="0" smtClean="0"/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     </a:t>
            </a:r>
            <a:r>
              <a:rPr lang="es-ES_tradnl" sz="1400" dirty="0" err="1" smtClean="0"/>
              <a:t>continue</a:t>
            </a:r>
            <a:r>
              <a:rPr lang="es-ES_tradnl" sz="1400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</a:t>
            </a:r>
            <a:r>
              <a:rPr lang="es-ES_tradnl" sz="1400" dirty="0" err="1" smtClean="0"/>
              <a:t>printf</a:t>
            </a:r>
            <a:r>
              <a:rPr lang="es-ES_tradnl" sz="1400" dirty="0" smtClean="0"/>
              <a:t>("server: </a:t>
            </a:r>
            <a:r>
              <a:rPr lang="es-ES_tradnl" sz="1400" dirty="0" err="1" smtClean="0"/>
              <a:t>got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connection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from</a:t>
            </a:r>
            <a:r>
              <a:rPr lang="es-ES_tradnl" sz="1400" dirty="0" smtClean="0"/>
              <a:t> %s\n", </a:t>
            </a:r>
            <a:r>
              <a:rPr lang="es-ES_tradnl" sz="1400" dirty="0" err="1" smtClean="0"/>
              <a:t>inet_ntoa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their_addr.sin_addr</a:t>
            </a:r>
            <a:r>
              <a:rPr lang="es-ES_tradnl" sz="1400" dirty="0" smtClean="0"/>
              <a:t>));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(!</a:t>
            </a:r>
            <a:r>
              <a:rPr lang="es-ES_tradnl" sz="1400" dirty="0" err="1" smtClean="0"/>
              <a:t>fork</a:t>
            </a:r>
            <a:r>
              <a:rPr lang="es-ES_tradnl" sz="1400" dirty="0" smtClean="0"/>
              <a:t>( 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{    // Este es el proceso hijo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     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</a:t>
            </a:r>
            <a:r>
              <a:rPr lang="es-ES_tradnl" sz="1400" dirty="0" err="1" smtClean="0"/>
              <a:t>send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new_fd</a:t>
            </a:r>
            <a:r>
              <a:rPr lang="es-ES_tradnl" sz="1400" dirty="0" smtClean="0"/>
              <a:t>, "</a:t>
            </a:r>
            <a:r>
              <a:rPr lang="es-ES_tradnl" sz="1400" dirty="0" err="1" smtClean="0"/>
              <a:t>Hello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world</a:t>
            </a:r>
            <a:r>
              <a:rPr lang="es-ES_tradnl" sz="1400" dirty="0" smtClean="0"/>
              <a:t>!\n", 14, 0) == -1)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       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</a:t>
            </a:r>
            <a:r>
              <a:rPr lang="es-ES_tradnl" sz="1400" dirty="0" err="1" smtClean="0"/>
              <a:t>send</a:t>
            </a:r>
            <a:r>
              <a:rPr lang="es-ES_tradnl" sz="1400" dirty="0" smtClean="0"/>
              <a:t>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</a:t>
            </a:r>
            <a:r>
              <a:rPr lang="es-ES_tradnl" sz="1400" dirty="0" err="1" smtClean="0"/>
              <a:t>close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new_fd</a:t>
            </a:r>
            <a:r>
              <a:rPr lang="es-ES_tradnl" sz="1400" dirty="0" smtClean="0"/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(0);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</a:t>
            </a:r>
            <a:r>
              <a:rPr lang="es-ES_tradnl" sz="1400" dirty="0" err="1" smtClean="0"/>
              <a:t>close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new_fd</a:t>
            </a:r>
            <a:r>
              <a:rPr lang="es-ES_tradnl" sz="1400" dirty="0" smtClean="0"/>
              <a:t>); // El proceso padre no lo necesita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     </a:t>
            </a:r>
            <a:r>
              <a:rPr lang="en-US" sz="1400" dirty="0" smtClean="0"/>
              <a:t>while(</a:t>
            </a:r>
            <a:r>
              <a:rPr lang="en-US" sz="1400" dirty="0" err="1" smtClean="0"/>
              <a:t>waitpid</a:t>
            </a:r>
            <a:r>
              <a:rPr lang="en-US" sz="1400" dirty="0" smtClean="0"/>
              <a:t>(-1,NULL,WNOHANG) &gt; 0); /* </a:t>
            </a:r>
            <a:r>
              <a:rPr lang="en-US" sz="1400" dirty="0" err="1" smtClean="0"/>
              <a:t>limpiar</a:t>
            </a:r>
            <a:r>
              <a:rPr lang="en-US" sz="1400" dirty="0" smtClean="0"/>
              <a:t> el </a:t>
            </a:r>
            <a:r>
              <a:rPr lang="en-US" sz="1400" dirty="0" err="1" smtClean="0"/>
              <a:t>proceso</a:t>
            </a:r>
            <a:r>
              <a:rPr lang="en-US" sz="1400" dirty="0" smtClean="0"/>
              <a:t> </a:t>
            </a:r>
            <a:r>
              <a:rPr lang="en-US" sz="1400" dirty="0" err="1" smtClean="0"/>
              <a:t>hijo</a:t>
            </a:r>
            <a:r>
              <a:rPr lang="en-US" sz="1400" dirty="0" smtClean="0"/>
              <a:t> */</a:t>
            </a: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</a:t>
            </a:r>
            <a:r>
              <a:rPr lang="es-ES_tradnl" sz="1400" dirty="0" err="1" smtClean="0"/>
              <a:t>return</a:t>
            </a:r>
            <a:r>
              <a:rPr lang="es-ES_tradnl" sz="1400" dirty="0" smtClean="0"/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549275"/>
          </a:xfrm>
        </p:spPr>
        <p:txBody>
          <a:bodyPr/>
          <a:lstStyle/>
          <a:p>
            <a:pPr eaLnBrk="1" hangingPunct="1"/>
            <a:r>
              <a:rPr lang="es-ES_tradnl" sz="2000" b="1" smtClean="0"/>
              <a:t>Un cliente sencillo</a:t>
            </a:r>
            <a:r>
              <a:rPr lang="es-ES_tradnl" sz="4000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7232"/>
            <a:ext cx="9001156" cy="66754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/* </a:t>
            </a:r>
            <a:r>
              <a:rPr lang="es-ES_tradnl" sz="1400" dirty="0" err="1" smtClean="0"/>
              <a:t>client.c</a:t>
            </a:r>
            <a:r>
              <a:rPr lang="es-ES_tradnl" sz="1400" dirty="0" smtClean="0"/>
              <a:t> -- Ejemplo de cliente de </a:t>
            </a:r>
            <a:r>
              <a:rPr lang="es-ES_tradnl" sz="1400" i="1" dirty="0" smtClean="0"/>
              <a:t>sockets</a:t>
            </a:r>
            <a:r>
              <a:rPr lang="es-ES_tradnl" sz="1400" dirty="0" smtClean="0"/>
              <a:t> de flujo 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</a:t>
            </a:r>
            <a:r>
              <a:rPr lang="es-ES_tradnl" sz="1400" dirty="0" err="1" smtClean="0"/>
              <a:t>include</a:t>
            </a:r>
            <a:r>
              <a:rPr lang="es-ES_tradnl" sz="1400" dirty="0" smtClean="0"/>
              <a:t> &lt;</a:t>
            </a:r>
            <a:r>
              <a:rPr lang="es-ES_tradnl" sz="1400" dirty="0" err="1" smtClean="0"/>
              <a:t>stdio.h</a:t>
            </a:r>
            <a:r>
              <a:rPr lang="es-ES_tradnl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</a:t>
            </a:r>
            <a:r>
              <a:rPr lang="es-ES_tradnl" sz="1400" dirty="0" err="1" smtClean="0"/>
              <a:t>include</a:t>
            </a:r>
            <a:r>
              <a:rPr lang="es-ES_tradnl" sz="1400" dirty="0" smtClean="0"/>
              <a:t> &lt;</a:t>
            </a:r>
            <a:r>
              <a:rPr lang="es-ES_tradnl" sz="1400" dirty="0" err="1" smtClean="0"/>
              <a:t>stdlib.h</a:t>
            </a:r>
            <a:r>
              <a:rPr lang="es-ES_tradnl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</a:t>
            </a:r>
            <a:r>
              <a:rPr lang="es-ES_tradnl" sz="1400" dirty="0" err="1" smtClean="0"/>
              <a:t>include</a:t>
            </a:r>
            <a:r>
              <a:rPr lang="es-ES_tradnl" sz="1400" dirty="0" smtClean="0"/>
              <a:t> &lt;</a:t>
            </a:r>
            <a:r>
              <a:rPr lang="es-ES_tradnl" sz="1400" dirty="0" err="1" smtClean="0"/>
              <a:t>errno.h</a:t>
            </a:r>
            <a:r>
              <a:rPr lang="es-ES_tradnl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</a:t>
            </a:r>
            <a:r>
              <a:rPr lang="es-ES_tradnl" sz="1400" dirty="0" err="1" smtClean="0"/>
              <a:t>include</a:t>
            </a:r>
            <a:r>
              <a:rPr lang="es-ES_tradnl" sz="1400" dirty="0" smtClean="0"/>
              <a:t> &lt;</a:t>
            </a:r>
            <a:r>
              <a:rPr lang="es-ES_tradnl" sz="1400" dirty="0" err="1" smtClean="0"/>
              <a:t>string.h</a:t>
            </a:r>
            <a:r>
              <a:rPr lang="es-ES_tradnl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</a:t>
            </a:r>
            <a:r>
              <a:rPr lang="es-ES_tradnl" sz="1400" dirty="0" err="1" smtClean="0"/>
              <a:t>include</a:t>
            </a:r>
            <a:r>
              <a:rPr lang="es-ES_tradnl" sz="1400" dirty="0" smtClean="0"/>
              <a:t> &lt;</a:t>
            </a:r>
            <a:r>
              <a:rPr lang="es-ES_tradnl" sz="1400" dirty="0" err="1" smtClean="0"/>
              <a:t>netdb.h</a:t>
            </a:r>
            <a:r>
              <a:rPr lang="es-ES_tradnl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</a:t>
            </a:r>
            <a:r>
              <a:rPr lang="es-ES_tradnl" sz="1400" dirty="0" err="1" smtClean="0"/>
              <a:t>include</a:t>
            </a:r>
            <a:r>
              <a:rPr lang="es-ES_tradnl" sz="1400" dirty="0" smtClean="0"/>
              <a:t> &lt;</a:t>
            </a:r>
            <a:r>
              <a:rPr lang="es-ES_tradnl" sz="1400" dirty="0" err="1" smtClean="0"/>
              <a:t>sys</a:t>
            </a:r>
            <a:r>
              <a:rPr lang="es-ES_tradnl" sz="1400" dirty="0" smtClean="0"/>
              <a:t>/</a:t>
            </a:r>
            <a:r>
              <a:rPr lang="es-ES_tradnl" sz="1400" dirty="0" err="1" smtClean="0"/>
              <a:t>types.h</a:t>
            </a:r>
            <a:r>
              <a:rPr lang="es-ES_tradnl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</a:t>
            </a:r>
            <a:r>
              <a:rPr lang="es-ES_tradnl" sz="1400" dirty="0" err="1" smtClean="0"/>
              <a:t>include</a:t>
            </a:r>
            <a:r>
              <a:rPr lang="es-ES_tradnl" sz="1400" dirty="0" smtClean="0"/>
              <a:t> &lt;</a:t>
            </a:r>
            <a:r>
              <a:rPr lang="es-ES_tradnl" sz="1400" dirty="0" err="1" smtClean="0"/>
              <a:t>netinet</a:t>
            </a:r>
            <a:r>
              <a:rPr lang="es-ES_tradnl" sz="1400" dirty="0" smtClean="0"/>
              <a:t>/</a:t>
            </a:r>
            <a:r>
              <a:rPr lang="es-ES_tradnl" sz="1400" dirty="0" err="1" smtClean="0"/>
              <a:t>in.h</a:t>
            </a:r>
            <a:r>
              <a:rPr lang="es-ES_tradnl" sz="1400" dirty="0" smtClean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</a:t>
            </a:r>
            <a:r>
              <a:rPr lang="es-ES_tradnl" sz="1400" dirty="0" err="1" smtClean="0"/>
              <a:t>include</a:t>
            </a:r>
            <a:r>
              <a:rPr lang="es-ES_tradnl" sz="1400" dirty="0" smtClean="0"/>
              <a:t> &lt;</a:t>
            </a:r>
            <a:r>
              <a:rPr lang="es-ES_tradnl" sz="1400" dirty="0" err="1" smtClean="0"/>
              <a:t>sys</a:t>
            </a:r>
            <a:r>
              <a:rPr lang="es-ES_tradnl" sz="1400" dirty="0" smtClean="0"/>
              <a:t>/</a:t>
            </a:r>
            <a:r>
              <a:rPr lang="es-ES_tradnl" sz="1400" dirty="0" err="1" smtClean="0"/>
              <a:t>socket.h</a:t>
            </a:r>
            <a:r>
              <a:rPr lang="es-ES_tradnl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#define PORT 3490 // puerto al que vamos a conectar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#define MAXDATASIZE 100 // máximo número de bytes que se pueden leer de una vez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err="1" smtClean="0"/>
              <a:t>int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main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int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argc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char</a:t>
            </a:r>
            <a:r>
              <a:rPr lang="es-ES_tradnl" sz="1400" dirty="0" smtClean="0"/>
              <a:t> *</a:t>
            </a:r>
            <a:r>
              <a:rPr lang="es-ES_tradnl" sz="1400" dirty="0" err="1" smtClean="0"/>
              <a:t>argv</a:t>
            </a:r>
            <a:r>
              <a:rPr lang="es-ES_tradnl" sz="1400" dirty="0" smtClean="0"/>
              <a:t>[ 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int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numbytes</a:t>
            </a:r>
            <a:r>
              <a:rPr lang="es-ES_tradnl" sz="1400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char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buf</a:t>
            </a:r>
            <a:r>
              <a:rPr lang="es-ES_tradnl" sz="1400" dirty="0" smtClean="0"/>
              <a:t>[MAXDATASIZE];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hostent</a:t>
            </a:r>
            <a:r>
              <a:rPr lang="es-ES_tradnl" sz="1400" dirty="0" smtClean="0"/>
              <a:t> *he;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sockaddr_in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their_addr</a:t>
            </a:r>
            <a:r>
              <a:rPr lang="es-ES_tradnl" sz="1400" dirty="0" smtClean="0"/>
              <a:t>; // información de la dirección de destino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</a:t>
            </a:r>
            <a:r>
              <a:rPr lang="es-ES_tradnl" sz="1400" dirty="0" err="1" smtClean="0"/>
              <a:t>argc</a:t>
            </a:r>
            <a:r>
              <a:rPr lang="es-ES_tradnl" sz="1400" dirty="0" smtClean="0"/>
              <a:t> != 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</a:t>
            </a:r>
            <a:r>
              <a:rPr lang="es-ES_tradnl" sz="1400" dirty="0" err="1" smtClean="0"/>
              <a:t>fprintf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stderr,"usage</a:t>
            </a:r>
            <a:r>
              <a:rPr lang="es-ES_tradnl" sz="1400" dirty="0" smtClean="0"/>
              <a:t>: </a:t>
            </a:r>
            <a:r>
              <a:rPr lang="es-ES_tradnl" sz="1400" dirty="0" err="1" smtClean="0"/>
              <a:t>client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hostname</a:t>
            </a:r>
            <a:r>
              <a:rPr lang="es-ES_tradnl" sz="1400" dirty="0" smtClean="0"/>
              <a:t>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(1);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1400" dirty="0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sz="1400" dirty="0" err="1" smtClean="0"/>
              <a:t>if</a:t>
            </a:r>
            <a:r>
              <a:rPr lang="es-ES_tradnl" sz="1400" dirty="0" smtClean="0"/>
              <a:t> ((he=</a:t>
            </a:r>
            <a:r>
              <a:rPr lang="es-ES_tradnl" sz="1400" dirty="0" err="1" smtClean="0"/>
              <a:t>gethostbyname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argv</a:t>
            </a:r>
            <a:r>
              <a:rPr lang="es-ES_tradnl" sz="1400" dirty="0" smtClean="0"/>
              <a:t>[1])) == NULL)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{     // obtener información de máquina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 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</a:t>
            </a:r>
            <a:r>
              <a:rPr lang="es-ES_tradnl" sz="1400" dirty="0" err="1" smtClean="0"/>
              <a:t>gethostbyname</a:t>
            </a:r>
            <a:r>
              <a:rPr lang="es-ES_tradnl" sz="1400" dirty="0" smtClean="0"/>
              <a:t>");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 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(1);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}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((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 = socket(AF_INET, SOCK_STREAM, 0)) == -1)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{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 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("socket");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 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(1);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} </a:t>
            </a:r>
          </a:p>
          <a:p>
            <a:pPr eaLnBrk="1" hangingPunct="1">
              <a:buFontTx/>
              <a:buNone/>
            </a:pPr>
            <a:endParaRPr lang="es-ES_tradnl" sz="1400" dirty="0" smtClean="0"/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their_addr.sin_family</a:t>
            </a:r>
            <a:r>
              <a:rPr lang="es-ES_tradnl" sz="1400" dirty="0" smtClean="0"/>
              <a:t> = AF_INET; // Ordenación de </a:t>
            </a:r>
            <a:r>
              <a:rPr lang="es-ES_tradnl" sz="1400" i="1" dirty="0" smtClean="0"/>
              <a:t>bytes</a:t>
            </a:r>
            <a:r>
              <a:rPr lang="es-ES_tradnl" sz="1400" dirty="0" smtClean="0"/>
              <a:t> de la máquina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their_addr.sin_port</a:t>
            </a:r>
            <a:r>
              <a:rPr lang="es-ES_tradnl" sz="1400" dirty="0" smtClean="0"/>
              <a:t> = </a:t>
            </a:r>
            <a:r>
              <a:rPr lang="es-ES_tradnl" sz="1400" dirty="0" err="1" smtClean="0"/>
              <a:t>htons</a:t>
            </a:r>
            <a:r>
              <a:rPr lang="es-ES_tradnl" sz="1400" dirty="0" smtClean="0"/>
              <a:t>(PORT); // short, Ordenación de </a:t>
            </a:r>
            <a:r>
              <a:rPr lang="es-ES_tradnl" sz="1400" i="1" dirty="0" smtClean="0"/>
              <a:t>bytes</a:t>
            </a:r>
            <a:r>
              <a:rPr lang="es-ES_tradnl" sz="1400" dirty="0" smtClean="0"/>
              <a:t> de la red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their_addr.sin_addr</a:t>
            </a:r>
            <a:r>
              <a:rPr lang="es-ES_tradnl" sz="1400" dirty="0" smtClean="0"/>
              <a:t> = *((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in_addr</a:t>
            </a:r>
            <a:r>
              <a:rPr lang="es-ES_tradnl" sz="1400" dirty="0" smtClean="0"/>
              <a:t> *)he-&gt;</a:t>
            </a:r>
            <a:r>
              <a:rPr lang="es-ES_tradnl" sz="1400" dirty="0" err="1" smtClean="0"/>
              <a:t>h_addr</a:t>
            </a:r>
            <a:r>
              <a:rPr lang="es-ES_tradnl" sz="1400" dirty="0" smtClean="0"/>
              <a:t>);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" sz="1400" dirty="0" err="1" smtClean="0"/>
              <a:t>bzero</a:t>
            </a:r>
            <a:r>
              <a:rPr lang="es-ES" sz="1400" dirty="0" smtClean="0"/>
              <a:t>(&amp;(</a:t>
            </a:r>
            <a:r>
              <a:rPr lang="es-ES" sz="1400" dirty="0" err="1" smtClean="0"/>
              <a:t>their_addr.sin_zero</a:t>
            </a:r>
            <a:r>
              <a:rPr lang="es-ES" sz="1400" dirty="0" smtClean="0"/>
              <a:t>), 8); </a:t>
            </a:r>
            <a:r>
              <a:rPr lang="es-ES_tradnl" sz="1400" dirty="0" smtClean="0"/>
              <a:t>// poner a cero el resto de la estructura</a:t>
            </a:r>
          </a:p>
          <a:p>
            <a:pPr eaLnBrk="1" hangingPunct="1">
              <a:buFontTx/>
              <a:buNone/>
            </a:pPr>
            <a:endParaRPr lang="es-ES_tradnl" sz="1400" dirty="0" smtClean="0"/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</a:t>
            </a:r>
            <a:r>
              <a:rPr lang="es-ES_tradnl" sz="1400" dirty="0" err="1" smtClean="0"/>
              <a:t>connect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, (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</a:t>
            </a:r>
            <a:r>
              <a:rPr lang="es-ES_tradnl" sz="1400" dirty="0" smtClean="0"/>
              <a:t> *)&amp;</a:t>
            </a:r>
            <a:r>
              <a:rPr lang="es-ES_tradnl" sz="1400" dirty="0" err="1" smtClean="0"/>
              <a:t>their_addr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sizeof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struct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sockaddr</a:t>
            </a:r>
            <a:r>
              <a:rPr lang="es-ES_tradnl" sz="1400" dirty="0" smtClean="0"/>
              <a:t>)) == -1)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{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 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</a:t>
            </a:r>
            <a:r>
              <a:rPr lang="es-ES_tradnl" sz="1400" dirty="0" err="1" smtClean="0"/>
              <a:t>connect</a:t>
            </a:r>
            <a:r>
              <a:rPr lang="es-ES_tradnl" sz="1400" dirty="0" smtClean="0"/>
              <a:t>");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 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(1);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 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Marcador de contenido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smtClean="0"/>
              <a:t> </a:t>
            </a:r>
            <a:r>
              <a:rPr lang="es-ES_tradnl" sz="1400" dirty="0" err="1" smtClean="0"/>
              <a:t>if</a:t>
            </a:r>
            <a:r>
              <a:rPr lang="es-ES_tradnl" sz="1400" dirty="0" smtClean="0"/>
              <a:t> ((</a:t>
            </a:r>
            <a:r>
              <a:rPr lang="es-ES_tradnl" sz="1400" dirty="0" err="1" smtClean="0"/>
              <a:t>numbytes</a:t>
            </a:r>
            <a:r>
              <a:rPr lang="es-ES_tradnl" sz="1400" dirty="0" smtClean="0"/>
              <a:t>=</a:t>
            </a:r>
            <a:r>
              <a:rPr lang="es-ES_tradnl" sz="1400" dirty="0" err="1" smtClean="0"/>
              <a:t>recv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buf</a:t>
            </a:r>
            <a:r>
              <a:rPr lang="es-ES_tradnl" sz="1400" dirty="0" smtClean="0"/>
              <a:t>, MAXDATASIZE, 0)) == -1)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</a:t>
            </a:r>
            <a:r>
              <a:rPr lang="es-ES_tradnl" sz="1400" dirty="0" smtClean="0"/>
              <a:t>{ </a:t>
            </a:r>
            <a:endParaRPr lang="es-ES_tradnl" sz="1400" dirty="0" smtClean="0"/>
          </a:p>
          <a:p>
            <a:pPr eaLnBrk="1" hangingPunct="1">
              <a:buFontTx/>
              <a:buNone/>
            </a:pPr>
            <a:r>
              <a:rPr lang="es-ES_tradnl" sz="1400" dirty="0" smtClean="0"/>
              <a:t>  </a:t>
            </a:r>
            <a:r>
              <a:rPr lang="es-ES_tradnl" sz="1400" dirty="0" smtClean="0"/>
              <a:t>     </a:t>
            </a:r>
            <a:r>
              <a:rPr lang="es-ES_tradnl" sz="1400" dirty="0" err="1" smtClean="0"/>
              <a:t>perror</a:t>
            </a:r>
            <a:r>
              <a:rPr lang="es-ES_tradnl" sz="1400" dirty="0" smtClean="0"/>
              <a:t>("</a:t>
            </a:r>
            <a:r>
              <a:rPr lang="es-ES_tradnl" sz="1400" dirty="0" err="1" smtClean="0"/>
              <a:t>recv</a:t>
            </a:r>
            <a:r>
              <a:rPr lang="es-ES_tradnl" sz="1400" dirty="0" smtClean="0"/>
              <a:t>");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</a:t>
            </a:r>
            <a:r>
              <a:rPr lang="es-ES_tradnl" sz="1400" dirty="0" smtClean="0"/>
              <a:t>     </a:t>
            </a:r>
            <a:r>
              <a:rPr lang="es-ES_tradnl" sz="1400" dirty="0" err="1" smtClean="0"/>
              <a:t>exit</a:t>
            </a:r>
            <a:r>
              <a:rPr lang="es-ES_tradnl" sz="1400" dirty="0" smtClean="0"/>
              <a:t>(1); 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  </a:t>
            </a:r>
            <a:r>
              <a:rPr lang="es-ES_tradnl" sz="1400" dirty="0" smtClean="0"/>
              <a:t>}</a:t>
            </a:r>
            <a:endParaRPr lang="es-ES_tradnl" sz="1400" dirty="0" smtClean="0"/>
          </a:p>
          <a:p>
            <a:pPr eaLnBrk="1" hangingPunct="1">
              <a:buFontTx/>
              <a:buNone/>
            </a:pPr>
            <a:endParaRPr lang="es-ES_tradnl" sz="1400" dirty="0" smtClean="0"/>
          </a:p>
          <a:p>
            <a:pPr eaLnBrk="1" hangingPunct="1">
              <a:buFontTx/>
              <a:buNone/>
            </a:pPr>
            <a:r>
              <a:rPr lang="es-ES_tradnl" sz="1400" dirty="0" smtClean="0"/>
              <a:t> </a:t>
            </a:r>
            <a:r>
              <a:rPr lang="es-ES_tradnl" sz="1400" dirty="0" smtClean="0"/>
              <a:t>      </a:t>
            </a:r>
            <a:r>
              <a:rPr lang="es-ES_tradnl" sz="1400" dirty="0" err="1" smtClean="0"/>
              <a:t>buf</a:t>
            </a:r>
            <a:r>
              <a:rPr lang="es-ES_tradnl" sz="1400" dirty="0" smtClean="0"/>
              <a:t>[</a:t>
            </a:r>
            <a:r>
              <a:rPr lang="es-ES_tradnl" sz="1400" dirty="0" err="1" smtClean="0"/>
              <a:t>numbytes</a:t>
            </a:r>
            <a:r>
              <a:rPr lang="es-ES_tradnl" sz="1400" dirty="0" smtClean="0"/>
              <a:t>] = '\0'; </a:t>
            </a:r>
          </a:p>
          <a:p>
            <a:pPr eaLnBrk="1" hangingPunct="1">
              <a:buFontTx/>
              <a:buNone/>
            </a:pPr>
            <a:endParaRPr lang="es-ES_tradnl" sz="1400" dirty="0" smtClean="0"/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printf</a:t>
            </a:r>
            <a:r>
              <a:rPr lang="es-ES_tradnl" sz="1400" dirty="0" smtClean="0"/>
              <a:t>("</a:t>
            </a:r>
            <a:r>
              <a:rPr lang="es-ES_tradnl" sz="1400" dirty="0" err="1" smtClean="0"/>
              <a:t>Received</a:t>
            </a:r>
            <a:r>
              <a:rPr lang="es-ES_tradnl" sz="1400" dirty="0" smtClean="0"/>
              <a:t>: %</a:t>
            </a:r>
            <a:r>
              <a:rPr lang="es-ES_tradnl" sz="1400" dirty="0" err="1" smtClean="0"/>
              <a:t>s",buf</a:t>
            </a:r>
            <a:r>
              <a:rPr lang="es-ES_tradnl" sz="1400" dirty="0" smtClean="0"/>
              <a:t>); </a:t>
            </a:r>
          </a:p>
          <a:p>
            <a:pPr eaLnBrk="1" hangingPunct="1">
              <a:buFontTx/>
              <a:buNone/>
            </a:pPr>
            <a:endParaRPr lang="es-ES_tradnl" sz="1400" dirty="0" smtClean="0"/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close</a:t>
            </a:r>
            <a:r>
              <a:rPr lang="es-ES_tradnl" sz="1400" dirty="0" smtClean="0"/>
              <a:t>(</a:t>
            </a:r>
            <a:r>
              <a:rPr lang="es-ES_tradnl" sz="1400" dirty="0" err="1" smtClean="0"/>
              <a:t>sockfd</a:t>
            </a:r>
            <a:r>
              <a:rPr lang="es-ES_tradnl" sz="1400" dirty="0" smtClean="0"/>
              <a:t>); </a:t>
            </a:r>
          </a:p>
          <a:p>
            <a:pPr eaLnBrk="1" hangingPunct="1">
              <a:buFontTx/>
              <a:buNone/>
            </a:pPr>
            <a:endParaRPr lang="es-ES_tradnl" sz="1400" dirty="0" smtClean="0"/>
          </a:p>
          <a:p>
            <a:pPr eaLnBrk="1" hangingPunct="1">
              <a:buFontTx/>
              <a:buNone/>
            </a:pPr>
            <a:r>
              <a:rPr lang="es-ES_tradnl" sz="1400" dirty="0" smtClean="0"/>
              <a:t>       </a:t>
            </a:r>
            <a:r>
              <a:rPr lang="es-ES_tradnl" sz="1400" dirty="0" err="1" smtClean="0"/>
              <a:t>return</a:t>
            </a:r>
            <a:r>
              <a:rPr lang="es-ES_tradnl" sz="1400" dirty="0" smtClean="0"/>
              <a:t> </a:t>
            </a:r>
            <a:r>
              <a:rPr lang="es-ES_tradnl" sz="1400" dirty="0" smtClean="0"/>
              <a:t>0;</a:t>
            </a:r>
          </a:p>
          <a:p>
            <a:pPr eaLnBrk="1" hangingPunct="1">
              <a:buFontTx/>
              <a:buNone/>
            </a:pPr>
            <a:r>
              <a:rPr lang="es-ES_tradnl" sz="1400" dirty="0" smtClean="0"/>
              <a:t>} </a:t>
            </a:r>
          </a:p>
          <a:p>
            <a:pPr eaLnBrk="1" hangingPunct="1">
              <a:buFontTx/>
              <a:buNone/>
            </a:pPr>
            <a:endParaRPr lang="es-ES_tradnl" sz="12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b="1" smtClean="0"/>
              <a:t>Sockets de datagramas</a:t>
            </a:r>
            <a:r>
              <a:rPr lang="es-ES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" sz="2400" smtClean="0"/>
              <a:t>Un par de programas de ejemplo: talker.c y listener.c.</a:t>
            </a:r>
            <a:endParaRPr lang="es-ES" sz="2400" b="1" smtClean="0"/>
          </a:p>
          <a:p>
            <a:pPr eaLnBrk="1" hangingPunct="1">
              <a:buFontTx/>
              <a:buNone/>
            </a:pPr>
            <a:endParaRPr lang="es-ES" sz="2400" b="1" smtClean="0"/>
          </a:p>
          <a:p>
            <a:pPr eaLnBrk="1" hangingPunct="1">
              <a:buFontTx/>
              <a:buNone/>
            </a:pPr>
            <a:r>
              <a:rPr lang="es-ES" sz="2400" b="1" smtClean="0"/>
              <a:t>listener</a:t>
            </a:r>
            <a:r>
              <a:rPr lang="es-ES" sz="2400" smtClean="0"/>
              <a:t> se sienta a esperar en la máquina hasta que llega un paquete al puerto 4950. </a:t>
            </a:r>
          </a:p>
          <a:p>
            <a:pPr eaLnBrk="1" hangingPunct="1">
              <a:buFontTx/>
              <a:buNone/>
            </a:pPr>
            <a:endParaRPr lang="es-ES" sz="2400" smtClean="0"/>
          </a:p>
          <a:p>
            <a:pPr eaLnBrk="1" hangingPunct="1">
              <a:buFontTx/>
              <a:buNone/>
            </a:pPr>
            <a:r>
              <a:rPr lang="es-ES" sz="2400" b="1" smtClean="0"/>
              <a:t>talker</a:t>
            </a:r>
            <a:r>
              <a:rPr lang="es-ES" sz="2400" smtClean="0"/>
              <a:t> envía un paquete a ese puerto en la máquina indicada que contiene lo que el usuario haya escrito en la línea de comandos.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200" smtClean="0"/>
              <a:t>/* listener.c -- Ejemplo de servidor de </a:t>
            </a:r>
            <a:r>
              <a:rPr lang="es-ES" sz="1200" i="1" smtClean="0"/>
              <a:t>sockets</a:t>
            </a:r>
            <a:r>
              <a:rPr lang="es-ES" sz="1200" smtClean="0"/>
              <a:t> de datagramas */ </a:t>
            </a:r>
          </a:p>
          <a:p>
            <a:pPr eaLnBrk="1" hangingPunct="1">
              <a:buFontTx/>
              <a:buNone/>
            </a:pPr>
            <a:endParaRPr lang="es-ES" sz="1200" smtClean="0"/>
          </a:p>
          <a:p>
            <a:pPr eaLnBrk="1" hangingPunct="1">
              <a:buFontTx/>
              <a:buNone/>
            </a:pPr>
            <a:r>
              <a:rPr lang="es-ES" sz="1200" smtClean="0"/>
              <a:t>#include &lt;stdio.h&gt;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#include &lt;stdlib.h&gt;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#include &lt;errno.h&gt;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#include &lt;string.h&gt;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#include &lt;sys/types.h&gt;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#include &lt;sys/socket.h&gt;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#include &lt;netinet/in.h&gt;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#include &lt;sys/wait.h&gt; </a:t>
            </a:r>
          </a:p>
          <a:p>
            <a:pPr eaLnBrk="1" hangingPunct="1">
              <a:buFontTx/>
              <a:buNone/>
            </a:pPr>
            <a:endParaRPr lang="es-ES" sz="1200" smtClean="0"/>
          </a:p>
          <a:p>
            <a:pPr eaLnBrk="1" hangingPunct="1">
              <a:buFontTx/>
              <a:buNone/>
            </a:pPr>
            <a:r>
              <a:rPr lang="es-ES" sz="1200" smtClean="0"/>
              <a:t>#define MYPORT 4950 // puerto al que conectarán los clientes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#define MAXBUFLEN 100 </a:t>
            </a:r>
          </a:p>
          <a:p>
            <a:pPr eaLnBrk="1" hangingPunct="1">
              <a:buFontTx/>
              <a:buNone/>
            </a:pPr>
            <a:endParaRPr lang="es-ES" sz="1200" smtClean="0"/>
          </a:p>
          <a:p>
            <a:pPr eaLnBrk="1" hangingPunct="1">
              <a:buFontTx/>
              <a:buNone/>
            </a:pPr>
            <a:r>
              <a:rPr lang="es-ES" sz="1200" smtClean="0"/>
              <a:t>main( )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{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int sockfd;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struct sockaddr_in my_addr; // información sobre mi dirección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struct sockaddr_in their_addr; // información sobre la dirección del cliente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int addr_len, numbytes;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char buf[MAXBUFLEN];</a:t>
            </a:r>
          </a:p>
          <a:p>
            <a:pPr eaLnBrk="1" hangingPunct="1">
              <a:buFontTx/>
              <a:buNone/>
            </a:pPr>
            <a:endParaRPr lang="es-ES" sz="1200" smtClean="0"/>
          </a:p>
          <a:p>
            <a:pPr eaLnBrk="1" hangingPunct="1">
              <a:buFontTx/>
              <a:buNone/>
            </a:pPr>
            <a:r>
              <a:rPr lang="es-ES" sz="1200" smtClean="0"/>
              <a:t>     if ((sockfd = socket(AF_INET, SOCK_DGRAM, 0)) == -1)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{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      perror("socket");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      exit(1);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}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Marcador de contenido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my_addr.sin_family = AF_INET; // Ordenación de </a:t>
            </a:r>
            <a:r>
              <a:rPr lang="es-ES" sz="1200" i="1" smtClean="0"/>
              <a:t>bytes</a:t>
            </a:r>
            <a:r>
              <a:rPr lang="es-ES" sz="1200" smtClean="0"/>
              <a:t> de máquina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my_addr.sin_port = htons(MYPORT); // short, Ordenación de </a:t>
            </a:r>
            <a:r>
              <a:rPr lang="es-ES" sz="1200" i="1" smtClean="0"/>
              <a:t>bytes</a:t>
            </a:r>
            <a:r>
              <a:rPr lang="es-ES" sz="1200" smtClean="0"/>
              <a:t> de la red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my_addr.sin_addr.s_addr = INADDR_ANY; // rellenar con mi dirección IP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bzero(&amp;(my_addr.sin_zero), 8); // poner a cero el resto de la estructura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if (bind(sockfd, (struct sockaddr *)&amp;my_addr, sizeof(struct sockaddr)) == -1)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perror("bind");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exit(1);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addr_len = sizeof(struct sockaddr);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if ((numbytes=recvfrom(sockfd,buf, MAXBUFLEN, 0, (struct sockaddr *)&amp;their_addr, &amp;addr_len)) == -1)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perror("recvfrom");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exit(1);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printf("got packet from %s\n", inet_ntoa(their_addr.sin_addr));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printf("packet is %d bytes long\n",numbytes);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buf[numbytes] = '\0';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printf("packet contains \"%s\"\n",buf);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close(sockfd);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return 0;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}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2 Marcador de contenido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/* talker.c -- ejemplo de cliente de datagramas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&lt;stdio.h&gt;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&lt;stdlib.h&gt;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&lt;errno.h&gt;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&lt;string.h&gt;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&lt;sys/types.h&gt;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&lt;sys/socket.h&gt;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&lt;netinet/in.h&gt;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&lt;netdb.h&gt;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#include &lt;sys/wait.h&gt;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#define MYPORT 4950 // puerto donde vamos a conectarnos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int main(int argc, char *argv[ 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int sockfd;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struct sockaddr_in their_addr; // información sobre la dirección del servidor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struct hostent *he;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int numbytes;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if (argc != 3)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      fprintf(stderr,"usage: talker hostname message\n");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      exit(1);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200" smtClean="0"/>
              <a:t>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Marcador de contenido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if ((he=gethostbyname(argv[1])) == NULL)  // obtener información de máquina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perror("gethostbyname");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exit(1);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if ((sockfd = socket(AF_INET, SOCK_DGRAM, 0)) == -1)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 perror("socket");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 exit(1);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their_addr.sin_family = AF_INET; // Ordenación de </a:t>
            </a:r>
            <a:r>
              <a:rPr lang="es-ES" sz="1200" i="1" smtClean="0"/>
              <a:t>bytes</a:t>
            </a:r>
            <a:r>
              <a:rPr lang="es-ES" sz="1200" smtClean="0"/>
              <a:t> de máquina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their_addr.sin_port = htons(MYPORT); // short, Ordenación de </a:t>
            </a:r>
            <a:r>
              <a:rPr lang="es-ES" sz="1200" i="1" smtClean="0"/>
              <a:t>bytes</a:t>
            </a:r>
            <a:r>
              <a:rPr lang="es-ES" sz="1200" smtClean="0"/>
              <a:t> de la red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their_addr.sin_addr = *((struct in_addr *)he-&gt;h_addr);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bzero(&amp;(their_addr.sin_zero), 8); // poner a cero el resto de la estructura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if ((numbytes=sendto(sockfd, argv[2], strlen(argv[2]), 0,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(struct sockaddr *) &amp; their_addr, sizeof(struct sockaddr))) == -1)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 perror("sendto");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      exit(1);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1200" smtClean="0"/>
              <a:t>    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s-ES" sz="2400" b="1" smtClean="0"/>
              <a:t>Teoría de redes (Modelo OSI)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Un paquete de datos nace, el paquete se envuelve (se "encapsula") con una cabecera por el primer protocolo, por ejemplo el protocolo “Trivial file transfer Protocol</a:t>
            </a:r>
            <a:r>
              <a:rPr lang="es-ES" sz="2400" b="1" smtClean="0"/>
              <a:t>”</a:t>
            </a:r>
            <a:r>
              <a:rPr lang="es-ES" smtClean="0"/>
              <a:t> </a:t>
            </a:r>
            <a:r>
              <a:rPr lang="es-ES" sz="2400" smtClean="0"/>
              <a:t>(TFTP), entonces todo ello (cabecera de TFTP incluida) se encapsula otra vez por el siguiente protocolo (por ejemplo UDP), y otra vez por el siguiente (IP) y otra vez por el protocolo final o nivel (físico) del </a:t>
            </a:r>
            <a:r>
              <a:rPr lang="es-ES" sz="2400" i="1" smtClean="0"/>
              <a:t>hardware</a:t>
            </a:r>
            <a:r>
              <a:rPr lang="es-ES" sz="2400" smtClean="0"/>
              <a:t> (por ejemplo, </a:t>
            </a:r>
            <a:r>
              <a:rPr lang="es-ES" sz="2400" i="1" smtClean="0"/>
              <a:t>Ethernet</a:t>
            </a:r>
            <a:r>
              <a:rPr lang="es-ES" sz="2400" smtClean="0"/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Cuando otro ordenador recibe el paquete, el </a:t>
            </a:r>
            <a:r>
              <a:rPr lang="es-ES" sz="2400" i="1" smtClean="0"/>
              <a:t>hardware</a:t>
            </a:r>
            <a:r>
              <a:rPr lang="es-ES" sz="2400" smtClean="0"/>
              <a:t> retira la cabecera </a:t>
            </a:r>
            <a:r>
              <a:rPr lang="es-ES" sz="2400" i="1" smtClean="0"/>
              <a:t>Ethernet</a:t>
            </a:r>
            <a:r>
              <a:rPr lang="es-ES" sz="2400" smtClean="0"/>
              <a:t>, el núcleo [</a:t>
            </a:r>
            <a:r>
              <a:rPr lang="es-ES" sz="2400" i="1" smtClean="0"/>
              <a:t>kernel</a:t>
            </a:r>
            <a:r>
              <a:rPr lang="es-ES" sz="2400" smtClean="0"/>
              <a:t>] retira las cabeceras IP y UDP, el programa TFTP retira la cabecera TFTP , y finalmente obtiene los datos.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2 Marcador de contenido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200" smtClean="0"/>
              <a:t>     printf("sent %d bytes to %s\n", numbytes,  inet_ntoa(their_addr.sin_addr));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     close(sockfd);</a:t>
            </a:r>
          </a:p>
          <a:p>
            <a:pPr eaLnBrk="1" hangingPunct="1">
              <a:buFontTx/>
              <a:buNone/>
            </a:pPr>
            <a:endParaRPr lang="es-ES" sz="1200" smtClean="0"/>
          </a:p>
          <a:p>
            <a:pPr eaLnBrk="1" hangingPunct="1">
              <a:buFontTx/>
              <a:buNone/>
            </a:pPr>
            <a:r>
              <a:rPr lang="es-ES" sz="1200" smtClean="0"/>
              <a:t>     return 0; </a:t>
            </a:r>
          </a:p>
          <a:p>
            <a:pPr eaLnBrk="1" hangingPunct="1">
              <a:buFontTx/>
              <a:buNone/>
            </a:pPr>
            <a:r>
              <a:rPr lang="es-ES" sz="1200" smtClean="0"/>
              <a:t>}  </a:t>
            </a:r>
          </a:p>
          <a:p>
            <a:endParaRPr lang="es-E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s-ES" sz="2400" b="1" smtClean="0"/>
              <a:t>Estructuras y manipulación de datos</a:t>
            </a:r>
            <a:r>
              <a:rPr lang="es-ES" sz="400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400" smtClean="0"/>
              <a:t>Existen dos formas distintas de ordenación de </a:t>
            </a:r>
            <a:r>
              <a:rPr lang="es-ES" sz="2400" i="1" smtClean="0"/>
              <a:t>bytes:</a:t>
            </a:r>
            <a:r>
              <a:rPr lang="es-ES" sz="2400" smtClean="0"/>
              <a:t> primero el </a:t>
            </a:r>
            <a:r>
              <a:rPr lang="es-ES" sz="2400" i="1" smtClean="0"/>
              <a:t>byte</a:t>
            </a:r>
            <a:r>
              <a:rPr lang="es-ES" sz="2400" smtClean="0"/>
              <a:t> más significativo, o primero el </a:t>
            </a:r>
            <a:r>
              <a:rPr lang="es-ES" sz="2400" i="1" smtClean="0"/>
              <a:t>byte</a:t>
            </a:r>
            <a:r>
              <a:rPr lang="es-ES" sz="2400" smtClean="0"/>
              <a:t> menos significativo. A la primera forma se la llama </a:t>
            </a:r>
            <a:r>
              <a:rPr lang="es-ES" sz="2400" b="1" smtClean="0"/>
              <a:t>"Ordenación de </a:t>
            </a:r>
            <a:r>
              <a:rPr lang="es-ES" sz="2400" b="1" i="1" smtClean="0"/>
              <a:t>bytes</a:t>
            </a:r>
            <a:r>
              <a:rPr lang="es-ES" sz="2400" b="1" smtClean="0"/>
              <a:t> de la red" [</a:t>
            </a:r>
            <a:r>
              <a:rPr lang="es-ES" sz="2400" b="1" i="1" smtClean="0"/>
              <a:t>Network Byte Order</a:t>
            </a:r>
            <a:r>
              <a:rPr lang="es-ES" sz="2400" b="1" smtClean="0"/>
              <a:t>].</a:t>
            </a:r>
            <a:r>
              <a:rPr lang="es-ES" sz="2400" smtClean="0"/>
              <a:t> Algunos ordenadores almacenan internamente los números según la Ordenación de </a:t>
            </a:r>
            <a:r>
              <a:rPr lang="es-ES" sz="2400" i="1" smtClean="0"/>
              <a:t>bytes</a:t>
            </a:r>
            <a:r>
              <a:rPr lang="es-ES" sz="2400" smtClean="0"/>
              <a:t> de la red, mientras que otros no. Cuando algo tiene que seguir la Ordenación de </a:t>
            </a:r>
            <a:r>
              <a:rPr lang="es-ES" sz="2400" i="1" smtClean="0"/>
              <a:t>bytes</a:t>
            </a:r>
            <a:r>
              <a:rPr lang="es-ES" sz="2400" smtClean="0"/>
              <a:t> de la red, hay que llamar a alguna función (como por ejemplo </a:t>
            </a:r>
            <a:r>
              <a:rPr lang="es-ES" sz="2400" b="1" smtClean="0"/>
              <a:t>htons( )</a:t>
            </a:r>
            <a:r>
              <a:rPr lang="es-ES" sz="2400" smtClean="0"/>
              <a:t> ) para realizar la conversión desde la </a:t>
            </a:r>
            <a:r>
              <a:rPr lang="es-ES" sz="2400" b="1" smtClean="0"/>
              <a:t>"Ordenación de </a:t>
            </a:r>
            <a:r>
              <a:rPr lang="es-ES" sz="2400" b="1" i="1" smtClean="0"/>
              <a:t>bytes</a:t>
            </a:r>
            <a:r>
              <a:rPr lang="es-ES" sz="2400" b="1" smtClean="0"/>
              <a:t> de máquina" [</a:t>
            </a:r>
            <a:r>
              <a:rPr lang="es-ES" sz="2400" b="1" i="1" smtClean="0"/>
              <a:t>Host Byte Order</a:t>
            </a:r>
            <a:r>
              <a:rPr lang="es-ES" sz="2400" b="1" smtClean="0"/>
              <a:t>].</a:t>
            </a:r>
            <a:r>
              <a:rPr lang="es-ES" sz="2400" smtClean="0"/>
              <a:t> Si no se dice "Ordenación de </a:t>
            </a:r>
            <a:r>
              <a:rPr lang="es-ES" sz="2400" i="1" smtClean="0"/>
              <a:t>bytes</a:t>
            </a:r>
            <a:r>
              <a:rPr lang="es-ES" sz="2400" smtClean="0"/>
              <a:t> de la red", entonces se puede dejar en la Ordenación de </a:t>
            </a:r>
            <a:r>
              <a:rPr lang="es-ES" sz="2400" i="1" smtClean="0"/>
              <a:t>bytes</a:t>
            </a:r>
            <a:r>
              <a:rPr lang="es-ES" sz="2400" smtClean="0"/>
              <a:t> de máquina.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27100"/>
          </a:xfrm>
        </p:spPr>
        <p:txBody>
          <a:bodyPr/>
          <a:lstStyle/>
          <a:p>
            <a:pPr eaLnBrk="1" hangingPunct="1"/>
            <a:r>
              <a:rPr lang="es-ES" sz="2400" b="1" smtClean="0"/>
              <a:t>Estructura</a:t>
            </a:r>
            <a:r>
              <a:rPr lang="es-ES" sz="2400" smtClean="0"/>
              <a:t> </a:t>
            </a:r>
            <a:r>
              <a:rPr lang="es-ES" sz="2400" b="1" smtClean="0"/>
              <a:t>sockaddr_in</a:t>
            </a:r>
            <a:r>
              <a:rPr lang="es-ES" sz="2400" smtClean="0"/>
              <a:t> </a:t>
            </a:r>
            <a:r>
              <a:rPr lang="es-ES" sz="2400" b="1" smtClean="0"/>
              <a:t>("in" por "Internet")</a:t>
            </a:r>
            <a:r>
              <a:rPr lang="es-ES" sz="4000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9138"/>
            <a:ext cx="9144000" cy="226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600" smtClean="0"/>
              <a:t>struct sockaddr_in {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     short int                    sin_family; // familia de direcciones, AF_INET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     unsigned short int     sin_port; // Número de puerto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     struct in_addr            sin_addr; // Dirección de Internet </a:t>
            </a:r>
          </a:p>
          <a:p>
            <a:pPr eaLnBrk="1" hangingPunct="1">
              <a:buFontTx/>
              <a:buNone/>
            </a:pPr>
            <a:r>
              <a:rPr lang="es-ES" sz="1600" smtClean="0"/>
              <a:t>     unsigned char           sin_zero[8]; // Relleno para preservar el tamaño original de struct sockaddr</a:t>
            </a:r>
          </a:p>
          <a:p>
            <a:pPr eaLnBrk="1" hangingPunct="1">
              <a:buFontTx/>
              <a:buNone/>
            </a:pPr>
            <a:r>
              <a:rPr lang="es-ES" sz="1600" smtClean="0"/>
              <a:t> 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b="1" smtClean="0"/>
              <a:t>Conversión entre la Ordenación de máquina y la Ordenación de la red</a:t>
            </a:r>
            <a:r>
              <a:rPr lang="es-ES" sz="4000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989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Para convertir un short desde la Ordenación de máquina [</a:t>
            </a:r>
            <a:r>
              <a:rPr lang="es-ES" sz="2400" i="1" smtClean="0"/>
              <a:t>Host Byte Order</a:t>
            </a:r>
            <a:r>
              <a:rPr lang="es-ES" sz="2400" smtClean="0"/>
              <a:t>] a la Ordenación de la red [</a:t>
            </a:r>
            <a:r>
              <a:rPr lang="es-ES" sz="2400" i="1" smtClean="0"/>
              <a:t>Network byte order</a:t>
            </a:r>
            <a:r>
              <a:rPr lang="es-ES" sz="2400" smtClean="0"/>
              <a:t>]: </a:t>
            </a:r>
          </a:p>
          <a:p>
            <a:pPr eaLnBrk="1" hangingPunct="1">
              <a:lnSpc>
                <a:spcPct val="80000"/>
              </a:lnSpc>
            </a:pPr>
            <a:r>
              <a:rPr lang="es-ES" sz="2400" smtClean="0"/>
              <a:t>htons( ) -- "</a:t>
            </a:r>
            <a:r>
              <a:rPr lang="es-ES" sz="2400" i="1" smtClean="0"/>
              <a:t>Host to Network Short</a:t>
            </a:r>
            <a:r>
              <a:rPr lang="es-ES" sz="2400" smtClean="0"/>
              <a:t> " (short de máquina a short de la red)</a:t>
            </a:r>
          </a:p>
          <a:p>
            <a:pPr eaLnBrk="1" hangingPunct="1">
              <a:lnSpc>
                <a:spcPct val="80000"/>
              </a:lnSpc>
            </a:pPr>
            <a:r>
              <a:rPr lang="es-ES" sz="2400" smtClean="0"/>
              <a:t>htonl( ) -- "</a:t>
            </a:r>
            <a:r>
              <a:rPr lang="es-ES" sz="2400" i="1" smtClean="0"/>
              <a:t>Host to Network Long</a:t>
            </a:r>
            <a:r>
              <a:rPr lang="es-ES" sz="2400" smtClean="0"/>
              <a:t>" (long de la máquina a long de la red)</a:t>
            </a:r>
          </a:p>
          <a:p>
            <a:pPr eaLnBrk="1" hangingPunct="1">
              <a:lnSpc>
                <a:spcPct val="80000"/>
              </a:lnSpc>
            </a:pPr>
            <a:r>
              <a:rPr lang="es-ES" sz="2400" smtClean="0"/>
              <a:t>ntohs( ) -- "</a:t>
            </a:r>
            <a:r>
              <a:rPr lang="es-ES" sz="2400" i="1" smtClean="0"/>
              <a:t>Network to Host Short</a:t>
            </a:r>
            <a:r>
              <a:rPr lang="es-ES" sz="2400" smtClean="0"/>
              <a:t> " (short de la red a short de máquina)</a:t>
            </a:r>
          </a:p>
          <a:p>
            <a:pPr eaLnBrk="1" hangingPunct="1">
              <a:lnSpc>
                <a:spcPct val="80000"/>
              </a:lnSpc>
            </a:pPr>
            <a:r>
              <a:rPr lang="es-ES" sz="2400" smtClean="0"/>
              <a:t>ntohl( ) -- "</a:t>
            </a:r>
            <a:r>
              <a:rPr lang="es-ES" sz="2400" i="1" smtClean="0"/>
              <a:t>Network to Host Long</a:t>
            </a:r>
            <a:r>
              <a:rPr lang="es-ES" sz="2400" smtClean="0"/>
              <a:t>" (long de la red a long de máquina)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431800"/>
          </a:xfrm>
        </p:spPr>
        <p:txBody>
          <a:bodyPr/>
          <a:lstStyle/>
          <a:p>
            <a:pPr eaLnBrk="1" hangingPunct="1"/>
            <a:r>
              <a:rPr lang="es-ES" sz="2400" b="1" smtClean="0"/>
              <a:t>Direcciones IP y como tratarlas</a:t>
            </a:r>
            <a:r>
              <a:rPr lang="es-ES" sz="4000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81063"/>
            <a:ext cx="8229600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400" smtClean="0"/>
              <a:t>La función inet_addr( ) convierte una dirección IP dada en la notación de cifras y puntos en un unsigned long . La asignación se puede hacer así:</a:t>
            </a:r>
          </a:p>
          <a:p>
            <a:pPr eaLnBrk="1" hangingPunct="1">
              <a:buFontTx/>
              <a:buNone/>
            </a:pPr>
            <a:r>
              <a:rPr lang="es-ES" sz="1400" smtClean="0"/>
              <a:t/>
            </a:r>
            <a:br>
              <a:rPr lang="es-ES" sz="1400" smtClean="0"/>
            </a:br>
            <a:r>
              <a:rPr lang="es-ES" sz="1400" smtClean="0"/>
              <a:t>ina.sin_addr.s_addr = inet_addr("10.12.110.57"); </a:t>
            </a:r>
          </a:p>
          <a:p>
            <a:pPr eaLnBrk="1" hangingPunct="1">
              <a:buFontTx/>
              <a:buNone/>
            </a:pPr>
            <a:endParaRPr lang="es-ES" sz="1400" smtClean="0"/>
          </a:p>
          <a:p>
            <a:pPr eaLnBrk="1" hangingPunct="1">
              <a:buFontTx/>
              <a:buNone/>
            </a:pPr>
            <a:r>
              <a:rPr lang="es-ES" sz="1400" smtClean="0"/>
              <a:t>Esto no es demasiado robusto porque no se hace ninguna comprobación de errores. </a:t>
            </a:r>
          </a:p>
          <a:p>
            <a:pPr eaLnBrk="1" hangingPunct="1">
              <a:buFontTx/>
              <a:buNone/>
            </a:pPr>
            <a:endParaRPr lang="es-ES" sz="1400" smtClean="0"/>
          </a:p>
          <a:p>
            <a:pPr eaLnBrk="1" hangingPunct="1">
              <a:buFontTx/>
              <a:buNone/>
            </a:pPr>
            <a:r>
              <a:rPr lang="es-ES" sz="1400" smtClean="0"/>
              <a:t>En cambio la función:</a:t>
            </a:r>
          </a:p>
          <a:p>
            <a:pPr eaLnBrk="1" hangingPunct="1">
              <a:buFontTx/>
              <a:buNone/>
            </a:pPr>
            <a:r>
              <a:rPr lang="es-ES" sz="1400" smtClean="0"/>
              <a:t>inet_aton( ) ("aton" significa "</a:t>
            </a:r>
            <a:r>
              <a:rPr lang="es-ES" sz="1400" i="1" smtClean="0"/>
              <a:t> ascii to network</a:t>
            </a:r>
            <a:r>
              <a:rPr lang="es-ES" sz="1400" smtClean="0"/>
              <a:t>"):</a:t>
            </a:r>
          </a:p>
          <a:p>
            <a:pPr eaLnBrk="1" hangingPunct="1">
              <a:buFontTx/>
              <a:buNone/>
            </a:pPr>
            <a:endParaRPr lang="es-ES" sz="1400" smtClean="0"/>
          </a:p>
          <a:p>
            <a:pPr eaLnBrk="1" hangingPunct="1">
              <a:buFontTx/>
              <a:buNone/>
            </a:pPr>
            <a:r>
              <a:rPr lang="es-ES" sz="1400" smtClean="0"/>
              <a:t>#include &lt;sys/socket.h&gt; </a:t>
            </a:r>
          </a:p>
          <a:p>
            <a:pPr eaLnBrk="1" hangingPunct="1">
              <a:buFontTx/>
              <a:buNone/>
            </a:pPr>
            <a:r>
              <a:rPr lang="es-ES" sz="1400" smtClean="0"/>
              <a:t>#include &lt;netinet/in.h&gt; </a:t>
            </a:r>
          </a:p>
          <a:p>
            <a:pPr eaLnBrk="1" hangingPunct="1">
              <a:buFontTx/>
              <a:buNone/>
            </a:pPr>
            <a:r>
              <a:rPr lang="es-ES" sz="1400" smtClean="0"/>
              <a:t>#include &lt;arpa/inet.h&gt; </a:t>
            </a:r>
          </a:p>
          <a:p>
            <a:pPr eaLnBrk="1" hangingPunct="1">
              <a:buFontTx/>
              <a:buNone/>
            </a:pPr>
            <a:r>
              <a:rPr lang="es-ES" sz="1400" smtClean="0"/>
              <a:t>int inet_aton(const char *cp, struct in_addr *inp); </a:t>
            </a:r>
          </a:p>
          <a:p>
            <a:pPr eaLnBrk="1" hangingPunct="1">
              <a:buFontTx/>
              <a:buNone/>
            </a:pPr>
            <a:endParaRPr lang="es-ES" sz="1400" smtClean="0"/>
          </a:p>
          <a:p>
            <a:pPr eaLnBrk="1" hangingPunct="1">
              <a:buFontTx/>
              <a:buNone/>
            </a:pPr>
            <a:r>
              <a:rPr lang="es-ES" sz="1400" smtClean="0"/>
              <a:t>Y a continuación un ejemplo de cómo se usa al construir una estructura struct sockaddr_in:</a:t>
            </a:r>
          </a:p>
          <a:p>
            <a:pPr eaLnBrk="1" hangingPunct="1">
              <a:buFontTx/>
              <a:buNone/>
            </a:pPr>
            <a:endParaRPr lang="es-ES" sz="1400" smtClean="0"/>
          </a:p>
          <a:p>
            <a:pPr eaLnBrk="1" hangingPunct="1">
              <a:buFontTx/>
              <a:buNone/>
            </a:pPr>
            <a:r>
              <a:rPr lang="es-ES" sz="1400" smtClean="0"/>
              <a:t>struct sockaddr_in my_addr; </a:t>
            </a:r>
          </a:p>
          <a:p>
            <a:pPr eaLnBrk="1" hangingPunct="1">
              <a:buFontTx/>
              <a:buNone/>
            </a:pPr>
            <a:r>
              <a:rPr lang="es-ES" sz="1400" smtClean="0"/>
              <a:t>my_addr.sin_family = AF_INET; // Ordenación de máquina </a:t>
            </a:r>
          </a:p>
          <a:p>
            <a:pPr eaLnBrk="1" hangingPunct="1">
              <a:buFontTx/>
              <a:buNone/>
            </a:pPr>
            <a:r>
              <a:rPr lang="es-ES" sz="1400" smtClean="0"/>
              <a:t>my_addr.sin_port = htons(MYPORT); // short, Ordenación de la red</a:t>
            </a:r>
          </a:p>
          <a:p>
            <a:pPr eaLnBrk="1" hangingPunct="1">
              <a:buFontTx/>
              <a:buNone/>
            </a:pPr>
            <a:r>
              <a:rPr lang="es-ES" sz="1400" smtClean="0"/>
              <a:t>inet_aton("10.12.110.57", &amp;(my_addr.sin_addr)); </a:t>
            </a:r>
          </a:p>
          <a:p>
            <a:pPr eaLnBrk="1" hangingPunct="1">
              <a:buFontTx/>
              <a:buNone/>
            </a:pPr>
            <a:r>
              <a:rPr lang="es-ES" sz="1400" smtClean="0"/>
              <a:t>memset(&amp;(my_addr.sin_zero), '\0', 8); // Poner a cero el resto de la estructura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2400" b="1" smtClean="0"/>
              <a:t>Obtener el descriptor de archivo: socket( )</a:t>
            </a:r>
            <a:r>
              <a:rPr lang="es-ES" sz="4000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" sz="1600" b="1" smtClean="0"/>
              <a:t>#include &lt;sys/types.h&gt;</a:t>
            </a:r>
          </a:p>
          <a:p>
            <a:pPr eaLnBrk="1" hangingPunct="1">
              <a:buFontTx/>
              <a:buNone/>
            </a:pPr>
            <a:r>
              <a:rPr lang="es-ES" sz="1600" b="1" smtClean="0"/>
              <a:t>#include &lt;sys/socket.h&gt;</a:t>
            </a:r>
          </a:p>
          <a:p>
            <a:pPr eaLnBrk="1" hangingPunct="1">
              <a:buFontTx/>
              <a:buNone/>
            </a:pPr>
            <a:r>
              <a:rPr lang="es-ES" sz="1600" b="1" smtClean="0"/>
              <a:t>int socket(int domain, int type, int protocol); </a:t>
            </a:r>
            <a:endParaRPr lang="en-US" sz="1600" b="1" smtClean="0"/>
          </a:p>
          <a:p>
            <a:pPr eaLnBrk="1" hangingPunct="1">
              <a:buFontTx/>
              <a:buNone/>
            </a:pPr>
            <a:endParaRPr lang="es-ES" sz="1600" i="1" smtClean="0"/>
          </a:p>
          <a:p>
            <a:pPr eaLnBrk="1" hangingPunct="1">
              <a:buFontTx/>
              <a:buNone/>
            </a:pPr>
            <a:r>
              <a:rPr lang="es-ES" sz="1600" i="1" smtClean="0"/>
              <a:t>domain</a:t>
            </a:r>
            <a:r>
              <a:rPr lang="es-ES" sz="1600" smtClean="0"/>
              <a:t> tiene que ser "AF_INET", igual que en la estructura struct sochaddr_in de arriba.</a:t>
            </a:r>
          </a:p>
          <a:p>
            <a:pPr eaLnBrk="1" hangingPunct="1">
              <a:buFontTx/>
              <a:buNone/>
            </a:pPr>
            <a:endParaRPr lang="es-ES" sz="1600" i="1" smtClean="0"/>
          </a:p>
          <a:p>
            <a:pPr eaLnBrk="1" hangingPunct="1">
              <a:buFontTx/>
              <a:buNone/>
            </a:pPr>
            <a:r>
              <a:rPr lang="es-ES" sz="1600" i="1" smtClean="0"/>
              <a:t>type</a:t>
            </a:r>
            <a:r>
              <a:rPr lang="es-ES" sz="1600" smtClean="0"/>
              <a:t> le dice al núcleo qué tipo de </a:t>
            </a:r>
            <a:r>
              <a:rPr lang="es-ES" sz="1600" i="1" smtClean="0"/>
              <a:t>socket</a:t>
            </a:r>
            <a:r>
              <a:rPr lang="es-ES" sz="1600" smtClean="0"/>
              <a:t> es este: SOCK_STREAM o SOCK_DGRAM . </a:t>
            </a:r>
          </a:p>
          <a:p>
            <a:pPr eaLnBrk="1" hangingPunct="1">
              <a:buFontTx/>
              <a:buNone/>
            </a:pPr>
            <a:endParaRPr lang="es-ES" sz="1600" smtClean="0"/>
          </a:p>
          <a:p>
            <a:pPr eaLnBrk="1" hangingPunct="1">
              <a:buFontTx/>
              <a:buNone/>
            </a:pPr>
            <a:r>
              <a:rPr lang="es-ES" sz="1600" smtClean="0"/>
              <a:t>Basta con asignar a </a:t>
            </a:r>
            <a:r>
              <a:rPr lang="es-ES" sz="1600" i="1" smtClean="0"/>
              <a:t>protocol</a:t>
            </a:r>
            <a:r>
              <a:rPr lang="es-ES" sz="1600" smtClean="0"/>
              <a:t> un "0" para que socket( ) elija el protocolo correcto en función del tipo (</a:t>
            </a:r>
            <a:r>
              <a:rPr lang="es-ES" sz="1600" i="1" smtClean="0"/>
              <a:t>type</a:t>
            </a:r>
            <a:r>
              <a:rPr lang="es-ES" sz="1600" smtClean="0"/>
              <a:t>). </a:t>
            </a:r>
          </a:p>
          <a:p>
            <a:pPr eaLnBrk="1" hangingPunct="1">
              <a:buFontTx/>
              <a:buNone/>
            </a:pPr>
            <a:endParaRPr lang="en-US" sz="1600" smtClean="0"/>
          </a:p>
          <a:p>
            <a:pPr eaLnBrk="1" hangingPunct="1">
              <a:buFontTx/>
              <a:buNone/>
            </a:pPr>
            <a:r>
              <a:rPr lang="es-ES" sz="1600" smtClean="0"/>
              <a:t>socket( ) tan sólo te devuelve un descriptor de </a:t>
            </a:r>
            <a:r>
              <a:rPr lang="es-ES" sz="1600" i="1" smtClean="0"/>
              <a:t>socket</a:t>
            </a:r>
            <a:r>
              <a:rPr lang="es-ES" sz="1600" smtClean="0"/>
              <a:t> que se puede usar en posteriores llamadas al sistema, o -1 en caso de error. En ese caso, a la variable global errno se le asigna un valor de error.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91512" cy="633413"/>
          </a:xfrm>
        </p:spPr>
        <p:txBody>
          <a:bodyPr/>
          <a:lstStyle/>
          <a:p>
            <a:pPr eaLnBrk="1" hangingPunct="1"/>
            <a:r>
              <a:rPr lang="es-ES" sz="2400" b="1" smtClean="0"/>
              <a:t>Función bind( ):</a:t>
            </a:r>
            <a:r>
              <a:rPr lang="es-ES" sz="4000" smtClean="0"/>
              <a:t> </a:t>
            </a:r>
            <a:r>
              <a:rPr lang="es-ES" sz="2400" b="1" smtClean="0"/>
              <a:t>¿En qué puerto estoy?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319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1800" smtClean="0"/>
              <a:t>Una vez que se tiene el </a:t>
            </a:r>
            <a:r>
              <a:rPr lang="es-ES" sz="1800" i="1" smtClean="0"/>
              <a:t>socket</a:t>
            </a:r>
            <a:r>
              <a:rPr lang="es-ES" sz="1800" smtClean="0"/>
              <a:t>, hay que asociarlo con algún puerto de la máquina local mediante la función bind( ). </a:t>
            </a:r>
          </a:p>
          <a:p>
            <a:pPr eaLnBrk="1" hangingPunct="1">
              <a:buFontTx/>
              <a:buNone/>
            </a:pPr>
            <a:r>
              <a:rPr lang="es-ES" sz="1800" smtClean="0"/>
              <a:t>Esta es la sinopsis de la llamada al sistema bind() :</a:t>
            </a:r>
          </a:p>
          <a:p>
            <a:pPr eaLnBrk="1" hangingPunct="1">
              <a:buFontTx/>
              <a:buNone/>
            </a:pPr>
            <a:endParaRPr lang="es-ES" sz="1800" smtClean="0"/>
          </a:p>
          <a:p>
            <a:pPr eaLnBrk="1" hangingPunct="1">
              <a:buFontTx/>
              <a:buNone/>
            </a:pPr>
            <a:r>
              <a:rPr lang="es-ES" sz="1800" smtClean="0"/>
              <a:t>#include &lt;sys/types.h&gt; </a:t>
            </a:r>
          </a:p>
          <a:p>
            <a:pPr eaLnBrk="1" hangingPunct="1">
              <a:buFontTx/>
              <a:buNone/>
            </a:pPr>
            <a:r>
              <a:rPr lang="es-ES" sz="1800" smtClean="0"/>
              <a:t>#include &lt;sys/socket.h&gt; </a:t>
            </a:r>
          </a:p>
          <a:p>
            <a:pPr eaLnBrk="1" hangingPunct="1">
              <a:buFontTx/>
              <a:buNone/>
            </a:pPr>
            <a:r>
              <a:rPr lang="es-ES" sz="1800" smtClean="0"/>
              <a:t>int bind(int sockfd, struct sockaddr *my_addr, int addrlen); </a:t>
            </a:r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s-ES" sz="1800" i="1" smtClean="0"/>
              <a:t>sockfd</a:t>
            </a:r>
            <a:r>
              <a:rPr lang="es-ES" sz="1800" smtClean="0"/>
              <a:t> es el descriptor de archivo de </a:t>
            </a:r>
            <a:r>
              <a:rPr lang="es-ES" sz="1800" i="1" smtClean="0"/>
              <a:t>socket</a:t>
            </a:r>
            <a:r>
              <a:rPr lang="es-ES" sz="1800" smtClean="0"/>
              <a:t> que devolvió socket( ). </a:t>
            </a:r>
          </a:p>
          <a:p>
            <a:pPr eaLnBrk="1" hangingPunct="1">
              <a:buFontTx/>
              <a:buNone/>
            </a:pPr>
            <a:r>
              <a:rPr lang="es-ES" sz="1800" i="1" smtClean="0"/>
              <a:t>my_addr</a:t>
            </a:r>
            <a:r>
              <a:rPr lang="es-ES" sz="1800" smtClean="0"/>
              <a:t> es un puntero a una estructura struct sockaddr que contiene información acerca de la propia dirección, a saber, puerto y dirección IP. </a:t>
            </a:r>
          </a:p>
          <a:p>
            <a:pPr eaLnBrk="1" hangingPunct="1">
              <a:buFontTx/>
              <a:buNone/>
            </a:pPr>
            <a:r>
              <a:rPr lang="es-ES" sz="1800" i="1" smtClean="0"/>
              <a:t>addrlen</a:t>
            </a:r>
            <a:r>
              <a:rPr lang="es-ES" sz="1800" smtClean="0"/>
              <a:t> se puede asignar a sizeof(struct sockaddr).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3379</Words>
  <Application>Microsoft PowerPoint</Application>
  <PresentationFormat>Presentación en pantalla (4:3)</PresentationFormat>
  <Paragraphs>408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Diseño predeterminado</vt:lpstr>
      <vt:lpstr>¿Qué es un socket?  http://www.unlu.edu.ar/~tyr/tyr/TYR-trab/satobigal/documentacion/beej/index.html </vt:lpstr>
      <vt:lpstr>Dos tipos de sockets de internet: "SOCK_STREAM" y " SOCK_DGRAM ".  </vt:lpstr>
      <vt:lpstr>Teoría de redes (Modelo OSI)</vt:lpstr>
      <vt:lpstr>Estructuras y manipulación de datos </vt:lpstr>
      <vt:lpstr>Estructura sockaddr_in ("in" por "Internet") </vt:lpstr>
      <vt:lpstr>Conversión entre la Ordenación de máquina y la Ordenación de la red </vt:lpstr>
      <vt:lpstr>Direcciones IP y como tratarlas </vt:lpstr>
      <vt:lpstr>Obtener el descriptor de archivo: socket( ) </vt:lpstr>
      <vt:lpstr>Función bind( ): ¿En qué puerto estoy? </vt:lpstr>
      <vt:lpstr>Función connect() </vt:lpstr>
      <vt:lpstr>Función listen( ) </vt:lpstr>
      <vt:lpstr>Función accept( ) </vt:lpstr>
      <vt:lpstr>Funciones send( ) y recv( )</vt:lpstr>
      <vt:lpstr>Funciones sendto( ) y recvfrom( ): para sockets de datagramas </vt:lpstr>
      <vt:lpstr>Funciones close() y shutdown()</vt:lpstr>
      <vt:lpstr>Función getpeername( ) </vt:lpstr>
      <vt:lpstr>Función gethostname( ) </vt:lpstr>
      <vt:lpstr>Modelo Cliente-Servidor </vt:lpstr>
      <vt:lpstr>Un servidor sencillo </vt:lpstr>
      <vt:lpstr>Diapositiva 20</vt:lpstr>
      <vt:lpstr>Diapositiva 21</vt:lpstr>
      <vt:lpstr>Un cliente sencillo </vt:lpstr>
      <vt:lpstr>Diapositiva 23</vt:lpstr>
      <vt:lpstr>Diapositiva 24</vt:lpstr>
      <vt:lpstr>Sockets de datagramas </vt:lpstr>
      <vt:lpstr>Diapositiva 26</vt:lpstr>
      <vt:lpstr>Diapositiva 27</vt:lpstr>
      <vt:lpstr>Diapositiva 28</vt:lpstr>
      <vt:lpstr>Diapositiva 29</vt:lpstr>
      <vt:lpstr>Diapositiva 30</vt:lpstr>
    </vt:vector>
  </TitlesOfParts>
  <Company>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un socket?</dc:title>
  <dc:creator>A</dc:creator>
  <cp:lastModifiedBy>Usuario</cp:lastModifiedBy>
  <cp:revision>33</cp:revision>
  <dcterms:created xsi:type="dcterms:W3CDTF">2010-08-11T23:08:27Z</dcterms:created>
  <dcterms:modified xsi:type="dcterms:W3CDTF">2013-08-10T13:23:58Z</dcterms:modified>
</cp:coreProperties>
</file>