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3500" y="1109873"/>
            <a:ext cx="1564639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155575"/>
          </a:xfrm>
          <a:custGeom>
            <a:avLst/>
            <a:gdLst/>
            <a:ahLst/>
            <a:cxnLst/>
            <a:rect l="l" t="t" r="r" b="b"/>
            <a:pathLst>
              <a:path w="4608195" h="155575">
                <a:moveTo>
                  <a:pt x="0" y="155511"/>
                </a:moveTo>
                <a:lnTo>
                  <a:pt x="4608004" y="155511"/>
                </a:lnTo>
                <a:lnTo>
                  <a:pt x="4608004" y="0"/>
                </a:lnTo>
                <a:lnTo>
                  <a:pt x="0" y="0"/>
                </a:lnTo>
                <a:lnTo>
                  <a:pt x="0" y="155511"/>
                </a:lnTo>
                <a:close/>
              </a:path>
            </a:pathLst>
          </a:custGeom>
          <a:solidFill>
            <a:srgbClr val="3394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66" y="339252"/>
            <a:ext cx="4082567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054" y="738465"/>
            <a:ext cx="4084320" cy="1224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94347" y="3219120"/>
            <a:ext cx="31940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3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362075"/>
          </a:xfrm>
          <a:custGeom>
            <a:avLst/>
            <a:gdLst/>
            <a:ahLst/>
            <a:cxnLst/>
            <a:rect l="l" t="t" r="r" b="b"/>
            <a:pathLst>
              <a:path w="4608195" h="1362075">
                <a:moveTo>
                  <a:pt x="0" y="1362011"/>
                </a:moveTo>
                <a:lnTo>
                  <a:pt x="4608004" y="1362011"/>
                </a:lnTo>
                <a:lnTo>
                  <a:pt x="4608004" y="0"/>
                </a:lnTo>
                <a:lnTo>
                  <a:pt x="0" y="0"/>
                </a:lnTo>
                <a:lnTo>
                  <a:pt x="0" y="1362011"/>
                </a:lnTo>
                <a:close/>
              </a:path>
            </a:pathLst>
          </a:custGeom>
          <a:solidFill>
            <a:srgbClr val="61BD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608195" cy="1224280"/>
          </a:xfrm>
          <a:prstGeom prst="rect"/>
          <a:solidFill>
            <a:srgbClr val="61BD1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 marL="332105">
              <a:lnSpc>
                <a:spcPct val="100000"/>
              </a:lnSpc>
              <a:spcBef>
                <a:spcPts val="815"/>
              </a:spcBef>
            </a:pPr>
            <a:r>
              <a:rPr dirty="0" spc="-30">
                <a:solidFill>
                  <a:srgbClr val="FFFFFF"/>
                </a:solidFill>
              </a:rPr>
              <a:t>Preliminary </a:t>
            </a:r>
            <a:r>
              <a:rPr dirty="0" spc="-65">
                <a:solidFill>
                  <a:srgbClr val="FFFFFF"/>
                </a:solidFill>
              </a:rPr>
              <a:t>design </a:t>
            </a:r>
            <a:r>
              <a:rPr dirty="0" spc="-40">
                <a:solidFill>
                  <a:srgbClr val="FFFFFF"/>
                </a:solidFill>
              </a:rPr>
              <a:t>of </a:t>
            </a:r>
            <a:r>
              <a:rPr dirty="0" spc="-65">
                <a:solidFill>
                  <a:srgbClr val="FFFFFF"/>
                </a:solidFill>
              </a:rPr>
              <a:t>a </a:t>
            </a:r>
            <a:r>
              <a:rPr dirty="0" spc="-25">
                <a:solidFill>
                  <a:srgbClr val="FFFFFF"/>
                </a:solidFill>
              </a:rPr>
              <a:t>High </a:t>
            </a:r>
            <a:r>
              <a:rPr dirty="0" spc="-50">
                <a:solidFill>
                  <a:srgbClr val="FFFFFF"/>
                </a:solidFill>
              </a:rPr>
              <a:t>Pressure </a:t>
            </a:r>
            <a:r>
              <a:rPr dirty="0" spc="-45">
                <a:solidFill>
                  <a:srgbClr val="FFFFFF"/>
                </a:solidFill>
              </a:rPr>
              <a:t>Steam</a:t>
            </a:r>
            <a:r>
              <a:rPr dirty="0" spc="100">
                <a:solidFill>
                  <a:srgbClr val="FFFFFF"/>
                </a:solidFill>
              </a:rPr>
              <a:t> </a:t>
            </a:r>
            <a:r>
              <a:rPr dirty="0" spc="-45">
                <a:solidFill>
                  <a:srgbClr val="FFFFFF"/>
                </a:solidFill>
              </a:rPr>
              <a:t>Turbine</a:t>
            </a:r>
          </a:p>
        </p:txBody>
      </p:sp>
      <p:sp>
        <p:nvSpPr>
          <p:cNvPr id="4" name="object 4"/>
          <p:cNvSpPr/>
          <p:nvPr/>
        </p:nvSpPr>
        <p:spPr>
          <a:xfrm>
            <a:off x="921588" y="1223797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4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0832" y="1336090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1379283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 h="0">
                <a:moveTo>
                  <a:pt x="0" y="0"/>
                </a:moveTo>
                <a:lnTo>
                  <a:pt x="2303995" y="0"/>
                </a:lnTo>
              </a:path>
            </a:pathLst>
          </a:custGeom>
          <a:ln w="3454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907" y="1593964"/>
            <a:ext cx="1382344" cy="138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23717" y="1966377"/>
            <a:ext cx="972185" cy="469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Rossi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Andrea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Politecnico </a:t>
            </a:r>
            <a:r>
              <a:rPr dirty="0" sz="800" spc="0">
                <a:latin typeface="Arial"/>
                <a:cs typeface="Arial"/>
              </a:rPr>
              <a:t>di</a:t>
            </a:r>
            <a:r>
              <a:rPr dirty="0" sz="800" spc="75">
                <a:latin typeface="Arial"/>
                <a:cs typeface="Arial"/>
              </a:rPr>
              <a:t> </a:t>
            </a:r>
            <a:r>
              <a:rPr dirty="0" sz="800" spc="0">
                <a:latin typeface="Arial"/>
                <a:cs typeface="Arial"/>
              </a:rPr>
              <a:t>Milano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260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45"/>
              <a:t>main</a:t>
            </a:r>
            <a:r>
              <a:rPr dirty="0" spc="90"/>
              <a:t> </a:t>
            </a:r>
            <a:r>
              <a:rPr dirty="0" spc="-35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40824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Dividing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enthalpy drop </a:t>
            </a:r>
            <a:r>
              <a:rPr dirty="0" sz="1100" spc="-65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stages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0">
                <a:latin typeface="Tahoma"/>
                <a:cs typeface="Tahoma"/>
              </a:rPr>
              <a:t>find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enthalpy  drop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single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stage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5" i="1">
                <a:latin typeface="Gill Sans MT"/>
                <a:cs typeface="Gill Sans MT"/>
              </a:rPr>
              <a:t>Euler</a:t>
            </a:r>
            <a:r>
              <a:rPr dirty="0" sz="1100" spc="50" i="1">
                <a:latin typeface="Gill Sans MT"/>
                <a:cs typeface="Gill Sans MT"/>
              </a:rPr>
              <a:t> </a:t>
            </a:r>
            <a:r>
              <a:rPr dirty="0" sz="1100" spc="25" i="1">
                <a:latin typeface="Gill Sans MT"/>
                <a:cs typeface="Gill Sans MT"/>
              </a:rPr>
              <a:t>work</a:t>
            </a:r>
            <a:r>
              <a:rPr dirty="0" sz="1100" spc="55" i="1">
                <a:latin typeface="Gill Sans MT"/>
                <a:cs typeface="Gill Sans MT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stage.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546" y="1250974"/>
            <a:ext cx="1320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 b="0" i="1">
                <a:latin typeface="Bookman Old Style"/>
                <a:cs typeface="Bookman Old Style"/>
              </a:rPr>
              <a:t>l</a:t>
            </a:r>
            <a:r>
              <a:rPr dirty="0" baseline="-10416" sz="1200" spc="-52" i="1">
                <a:latin typeface="Verdana"/>
                <a:cs typeface="Verdana"/>
              </a:rPr>
              <a:t>e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60" b="0" i="1">
                <a:latin typeface="Bookman Old Style"/>
                <a:cs typeface="Bookman Old Style"/>
              </a:rPr>
              <a:t>u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0">
                <a:latin typeface="Garamond"/>
                <a:cs typeface="Garamond"/>
              </a:rPr>
              <a:t>(</a:t>
            </a:r>
            <a:r>
              <a:rPr dirty="0" sz="1100" spc="0" b="0" i="1">
                <a:latin typeface="Bookman Old Style"/>
                <a:cs typeface="Bookman Old Style"/>
              </a:rPr>
              <a:t>v</a:t>
            </a:r>
            <a:r>
              <a:rPr dirty="0" baseline="-10416" sz="1200" spc="0">
                <a:latin typeface="Trebuchet MS"/>
                <a:cs typeface="Trebuchet MS"/>
              </a:rPr>
              <a:t>1</a:t>
            </a:r>
            <a:r>
              <a:rPr dirty="0" baseline="-10416" sz="1200" spc="0" i="1">
                <a:latin typeface="Verdana"/>
                <a:cs typeface="Verdana"/>
              </a:rPr>
              <a:t>T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-25" b="0" i="1">
                <a:latin typeface="Bookman Old Style"/>
                <a:cs typeface="Bookman Old Style"/>
              </a:rPr>
              <a:t>v</a:t>
            </a:r>
            <a:r>
              <a:rPr dirty="0" baseline="-10416" sz="1200" spc="-37">
                <a:latin typeface="Trebuchet MS"/>
                <a:cs typeface="Trebuchet MS"/>
              </a:rPr>
              <a:t>2</a:t>
            </a:r>
            <a:r>
              <a:rPr dirty="0" baseline="-10416" sz="1200" spc="-37" i="1">
                <a:latin typeface="Verdana"/>
                <a:cs typeface="Verdana"/>
              </a:rPr>
              <a:t>T 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 spc="-70">
                <a:latin typeface="Garamond"/>
                <a:cs typeface="Garamond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816" y="1155889"/>
            <a:ext cx="43878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b="0" i="1">
                <a:latin typeface="Bookman Old Style"/>
                <a:cs typeface="Bookman Old Style"/>
              </a:rPr>
              <a:t>h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8648" y="1142935"/>
            <a:ext cx="5175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5440" algn="l"/>
              </a:tabLst>
            </a:pP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 spc="-30">
                <a:latin typeface="Arial"/>
                <a:cs typeface="Arial"/>
              </a:rPr>
              <a:t>end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8648" y="1234273"/>
            <a:ext cx="4210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5440" algn="l"/>
              </a:tabLst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5" i="1">
                <a:latin typeface="Verdana"/>
                <a:cs typeface="Verdana"/>
              </a:rPr>
              <a:t>	</a:t>
            </a: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1516" y="1367586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 h="0">
                <a:moveTo>
                  <a:pt x="0" y="0"/>
                </a:moveTo>
                <a:lnTo>
                  <a:pt x="57804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68345" y="1366785"/>
            <a:ext cx="398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44">
                <a:latin typeface="Tahoma"/>
                <a:cs typeface="Tahoma"/>
              </a:rPr>
              <a:t>N</a:t>
            </a:r>
            <a:r>
              <a:rPr dirty="0" sz="800" spc="-35">
                <a:latin typeface="Arial"/>
                <a:cs typeface="Arial"/>
              </a:rPr>
              <a:t>stages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1800" y="1250974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54" y="1634514"/>
            <a:ext cx="39033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main </a:t>
            </a:r>
            <a:r>
              <a:rPr dirty="0" sz="1100" spc="-20">
                <a:latin typeface="Tahoma"/>
                <a:cs typeface="Tahoma"/>
              </a:rPr>
              <a:t>first </a:t>
            </a:r>
            <a:r>
              <a:rPr dirty="0" sz="1100" spc="-30">
                <a:latin typeface="Tahoma"/>
                <a:cs typeface="Tahoma"/>
              </a:rPr>
              <a:t>quantity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interested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peripheral  </a:t>
            </a:r>
            <a:r>
              <a:rPr dirty="0" sz="1100" spc="-70">
                <a:latin typeface="Tahoma"/>
                <a:cs typeface="Tahoma"/>
              </a:rPr>
              <a:t>speed </a:t>
            </a:r>
            <a:r>
              <a:rPr dirty="0" sz="1100" spc="-5">
                <a:latin typeface="Tahoma"/>
                <a:cs typeface="Tahoma"/>
              </a:rPr>
              <a:t>U. </a:t>
            </a: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0">
                <a:latin typeface="Tahoma"/>
                <a:cs typeface="Tahoma"/>
              </a:rPr>
              <a:t>obtain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from the </a:t>
            </a:r>
            <a:r>
              <a:rPr dirty="0" sz="1100" spc="-65">
                <a:latin typeface="Tahoma"/>
                <a:cs typeface="Tahoma"/>
              </a:rPr>
              <a:t>mass </a:t>
            </a:r>
            <a:r>
              <a:rPr dirty="0" sz="1100" spc="-45">
                <a:latin typeface="Tahoma"/>
                <a:cs typeface="Tahoma"/>
              </a:rPr>
              <a:t>flow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rate: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8496" y="211929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8399" y="2191028"/>
            <a:ext cx="11569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720" algn="l"/>
                <a:tab pos="836294" algn="l"/>
                <a:tab pos="1062990" algn="l"/>
              </a:tabLst>
            </a:pP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 spc="80" i="1">
                <a:latin typeface="Verdana"/>
                <a:cs typeface="Verdana"/>
              </a:rPr>
              <a:t>A</a:t>
            </a:r>
            <a:r>
              <a:rPr dirty="0" sz="800" spc="80" i="1">
                <a:latin typeface="Verdana"/>
                <a:cs typeface="Verdana"/>
              </a:rPr>
              <a:t>	</a:t>
            </a: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 spc="80" i="1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396" y="2132252"/>
            <a:ext cx="1720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1020" algn="l"/>
              </a:tabLst>
            </a:pPr>
            <a:r>
              <a:rPr dirty="0" sz="1100" spc="-355" b="0" i="1">
                <a:latin typeface="Bookman Old Style"/>
                <a:cs typeface="Bookman Old Style"/>
              </a:rPr>
              <a:t>m</a:t>
            </a:r>
            <a:r>
              <a:rPr dirty="0" sz="1100" spc="-355">
                <a:latin typeface="Garamond"/>
                <a:cs typeface="Garamond"/>
              </a:rPr>
              <a:t>˙</a:t>
            </a:r>
            <a:r>
              <a:rPr dirty="0" sz="1100" spc="350">
                <a:latin typeface="Garamond"/>
                <a:cs typeface="Garamond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ρ	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70" b="0" i="1">
                <a:latin typeface="Bookman Old Style"/>
                <a:cs typeface="Bookman Old Style"/>
              </a:rPr>
              <a:t>v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40" b="0" i="1">
                <a:latin typeface="Bookman Old Style"/>
                <a:cs typeface="Bookman Old Style"/>
              </a:rPr>
              <a:t>S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35" b="0" i="1">
                <a:latin typeface="Bookman Old Style"/>
                <a:cs typeface="Bookman Old Style"/>
              </a:rPr>
              <a:t>ρ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70" b="0" i="1">
                <a:latin typeface="Bookman Old Style"/>
                <a:cs typeface="Bookman Old Style"/>
              </a:rPr>
              <a:t>v</a:t>
            </a:r>
            <a:r>
              <a:rPr dirty="0" sz="1100" spc="-15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π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3601" y="2038526"/>
            <a:ext cx="313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9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r>
              <a:rPr dirty="0" u="sng" sz="1100" spc="-9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3601" y="2249867"/>
            <a:ext cx="307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10101" sz="1650" spc="120" b="0" i="1">
                <a:latin typeface="Bookman Old Style"/>
                <a:cs typeface="Bookman Old Style"/>
              </a:rPr>
              <a:t>D</a:t>
            </a:r>
            <a:r>
              <a:rPr dirty="0" sz="800" spc="0">
                <a:latin typeface="Arial"/>
                <a:cs typeface="Arial"/>
              </a:rPr>
              <a:t>mid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6443" y="1936901"/>
            <a:ext cx="547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2434" algn="l"/>
              </a:tabLst>
            </a:pPr>
            <a:r>
              <a:rPr dirty="0" sz="1100" spc="430">
                <a:latin typeface="Arial"/>
                <a:cs typeface="Arial"/>
              </a:rPr>
              <a:t>(</a:t>
            </a:r>
            <a:r>
              <a:rPr dirty="0" sz="1100" spc="430">
                <a:latin typeface="Arial"/>
                <a:cs typeface="Arial"/>
              </a:rPr>
              <a:t>	</a:t>
            </a:r>
            <a:r>
              <a:rPr dirty="0" sz="1100" spc="49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4578" y="2132252"/>
            <a:ext cx="140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b="0" i="1">
                <a:latin typeface="Bookman Old Style"/>
                <a:cs typeface="Bookman Old Style"/>
              </a:rPr>
              <a:t>D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19284" y="2112377"/>
            <a:ext cx="192405" cy="23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>
              <a:lnSpc>
                <a:spcPts val="844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844"/>
              </a:lnSpc>
            </a:pPr>
            <a:r>
              <a:rPr dirty="0" sz="800" spc="0">
                <a:latin typeface="Arial"/>
                <a:cs typeface="Arial"/>
              </a:rPr>
              <a:t>mid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1800" y="2132252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6466" y="296618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3766" y="2519615"/>
            <a:ext cx="4081145" cy="7550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0574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Having </a:t>
            </a:r>
            <a:r>
              <a:rPr dirty="0" sz="1100" spc="-50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both </a:t>
            </a:r>
            <a:r>
              <a:rPr dirty="0" sz="1100" spc="-125" b="0" i="1">
                <a:latin typeface="Bookman Old Style"/>
                <a:cs typeface="Bookman Old Style"/>
              </a:rPr>
              <a:t>φ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5" b="0" i="1">
                <a:latin typeface="Bookman Old Style"/>
                <a:cs typeface="Bookman Old Style"/>
              </a:rPr>
              <a:t>v</a:t>
            </a:r>
            <a:r>
              <a:rPr dirty="0" baseline="-10416" sz="1200" spc="-7" i="1">
                <a:latin typeface="Verdana"/>
                <a:cs typeface="Verdana"/>
              </a:rPr>
              <a:t>A</a:t>
            </a:r>
            <a:r>
              <a:rPr dirty="0" sz="1100" spc="-5" b="0" i="1">
                <a:latin typeface="Bookman Old Style"/>
                <a:cs typeface="Bookman Old Style"/>
              </a:rPr>
              <a:t>/</a:t>
            </a:r>
            <a:r>
              <a:rPr dirty="0" sz="1100" spc="-5">
                <a:latin typeface="Tahoma"/>
                <a:cs typeface="Tahoma"/>
              </a:rPr>
              <a:t>U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25" b="0" i="1">
                <a:latin typeface="Bookman Old Style"/>
                <a:cs typeface="Bookman Old Style"/>
              </a:rPr>
              <a:t>D</a:t>
            </a:r>
            <a:r>
              <a:rPr dirty="0" baseline="-13888" sz="1200" spc="37">
                <a:latin typeface="Arial"/>
                <a:cs typeface="Arial"/>
              </a:rPr>
              <a:t>mid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5">
                <a:latin typeface="Garamond"/>
                <a:cs typeface="Garamond"/>
              </a:rPr>
              <a:t>60</a:t>
            </a:r>
            <a:r>
              <a:rPr dirty="0" sz="1100" spc="5" b="0" i="1">
                <a:latin typeface="Bookman Old Style"/>
                <a:cs typeface="Bookman Old Style"/>
              </a:rPr>
              <a:t>/</a:t>
            </a:r>
            <a:r>
              <a:rPr dirty="0" sz="1100" spc="5">
                <a:latin typeface="Garamond"/>
                <a:cs typeface="Garamond"/>
              </a:rPr>
              <a:t>(2 </a:t>
            </a:r>
            <a:r>
              <a:rPr dirty="0" sz="1100" spc="-35" b="0" i="1">
                <a:latin typeface="Bookman Old Style"/>
                <a:cs typeface="Bookman Old Style"/>
              </a:rPr>
              <a:t>π </a:t>
            </a:r>
            <a:r>
              <a:rPr dirty="0" sz="1100" spc="30" b="0" i="1">
                <a:latin typeface="Bookman Old Style"/>
                <a:cs typeface="Bookman Old Style"/>
              </a:rPr>
              <a:t>n</a:t>
            </a:r>
            <a:r>
              <a:rPr dirty="0" sz="1100" spc="30">
                <a:latin typeface="Garamond"/>
                <a:cs typeface="Garamond"/>
              </a:rPr>
              <a:t>) </a:t>
            </a:r>
            <a:r>
              <a:rPr dirty="0" sz="1100" spc="25">
                <a:latin typeface="Tahoma"/>
                <a:cs typeface="Tahoma"/>
              </a:rPr>
              <a:t>U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mass  </a:t>
            </a:r>
            <a:r>
              <a:rPr dirty="0" sz="1100" spc="-45">
                <a:latin typeface="Tahoma"/>
                <a:cs typeface="Tahoma"/>
              </a:rPr>
              <a:t>flow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rate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cube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peripheral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speed.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905"/>
              </a:spcBef>
            </a:pPr>
            <a:r>
              <a:rPr dirty="0" baseline="37037" sz="900" spc="37">
                <a:latin typeface="Arial"/>
                <a:cs typeface="Arial"/>
              </a:rPr>
              <a:t>1</a:t>
            </a:r>
            <a:r>
              <a:rPr dirty="0" sz="900" spc="25">
                <a:latin typeface="Gill Sans MT"/>
                <a:cs typeface="Gill Sans MT"/>
              </a:rPr>
              <a:t>The static </a:t>
            </a:r>
            <a:r>
              <a:rPr dirty="0" sz="900" spc="5">
                <a:latin typeface="Gill Sans MT"/>
                <a:cs typeface="Gill Sans MT"/>
              </a:rPr>
              <a:t>density is </a:t>
            </a:r>
            <a:r>
              <a:rPr dirty="0" sz="900" spc="0">
                <a:latin typeface="Gill Sans MT"/>
                <a:cs typeface="Gill Sans MT"/>
              </a:rPr>
              <a:t>unknown </a:t>
            </a:r>
            <a:r>
              <a:rPr dirty="0" sz="900" spc="25">
                <a:latin typeface="Gill Sans MT"/>
                <a:cs typeface="Gill Sans MT"/>
              </a:rPr>
              <a:t>but </a:t>
            </a:r>
            <a:r>
              <a:rPr dirty="0" sz="900" spc="0">
                <a:latin typeface="Gill Sans MT"/>
                <a:cs typeface="Gill Sans MT"/>
              </a:rPr>
              <a:t>since </a:t>
            </a:r>
            <a:r>
              <a:rPr dirty="0" sz="900" spc="-35">
                <a:latin typeface="Gill Sans MT"/>
                <a:cs typeface="Gill Sans MT"/>
              </a:rPr>
              <a:t>we  </a:t>
            </a:r>
            <a:r>
              <a:rPr dirty="0" sz="900" spc="-15">
                <a:latin typeface="Gill Sans MT"/>
                <a:cs typeface="Gill Sans MT"/>
              </a:rPr>
              <a:t>are  </a:t>
            </a:r>
            <a:r>
              <a:rPr dirty="0" sz="900" spc="15">
                <a:latin typeface="Gill Sans MT"/>
                <a:cs typeface="Gill Sans MT"/>
              </a:rPr>
              <a:t>iterating </a:t>
            </a:r>
            <a:r>
              <a:rPr dirty="0" sz="900" spc="-40">
                <a:latin typeface="Gill Sans MT"/>
                <a:cs typeface="Gill Sans MT"/>
              </a:rPr>
              <a:t>we  </a:t>
            </a:r>
            <a:r>
              <a:rPr dirty="0" sz="900" spc="-10">
                <a:latin typeface="Gill Sans MT"/>
                <a:cs typeface="Gill Sans MT"/>
              </a:rPr>
              <a:t>keep </a:t>
            </a:r>
            <a:r>
              <a:rPr dirty="0" sz="900" spc="5">
                <a:latin typeface="Gill Sans MT"/>
                <a:cs typeface="Gill Sans MT"/>
              </a:rPr>
              <a:t>the </a:t>
            </a:r>
            <a:r>
              <a:rPr dirty="0" sz="900" spc="15">
                <a:latin typeface="Gill Sans MT"/>
                <a:cs typeface="Gill Sans MT"/>
              </a:rPr>
              <a:t>total</a:t>
            </a:r>
            <a:r>
              <a:rPr dirty="0" sz="900" spc="140">
                <a:latin typeface="Gill Sans MT"/>
                <a:cs typeface="Gill Sans MT"/>
              </a:rPr>
              <a:t> </a:t>
            </a:r>
            <a:r>
              <a:rPr dirty="0" sz="900" spc="-15">
                <a:latin typeface="Gill Sans MT"/>
                <a:cs typeface="Gill Sans MT"/>
              </a:rPr>
              <a:t>one</a:t>
            </a:r>
            <a:endParaRPr sz="900">
              <a:latin typeface="Gill Sans MT"/>
              <a:cs typeface="Gill Sans MT"/>
            </a:endParaRPr>
          </a:p>
          <a:p>
            <a:pPr marL="1925320">
              <a:lnSpc>
                <a:spcPct val="100000"/>
              </a:lnSpc>
              <a:spcBef>
                <a:spcPts val="15"/>
              </a:spcBef>
            </a:pPr>
            <a:r>
              <a:rPr dirty="0" sz="900" spc="25">
                <a:latin typeface="Gill Sans MT"/>
                <a:cs typeface="Gill Sans MT"/>
              </a:rPr>
              <a:t>as </a:t>
            </a:r>
            <a:r>
              <a:rPr dirty="0" sz="900" spc="5">
                <a:latin typeface="Gill Sans MT"/>
                <a:cs typeface="Gill Sans MT"/>
              </a:rPr>
              <a:t>first </a:t>
            </a:r>
            <a:r>
              <a:rPr dirty="0" sz="900" spc="10">
                <a:latin typeface="Gill Sans MT"/>
                <a:cs typeface="Gill Sans MT"/>
              </a:rPr>
              <a:t>guess </a:t>
            </a:r>
            <a:r>
              <a:rPr dirty="0" sz="900" spc="30">
                <a:latin typeface="Gill Sans MT"/>
                <a:cs typeface="Gill Sans MT"/>
              </a:rPr>
              <a:t>ad </a:t>
            </a:r>
            <a:r>
              <a:rPr dirty="0" sz="900" spc="-35">
                <a:latin typeface="Gill Sans MT"/>
                <a:cs typeface="Gill Sans MT"/>
              </a:rPr>
              <a:t>we  </a:t>
            </a:r>
            <a:r>
              <a:rPr dirty="0" sz="900" spc="25">
                <a:latin typeface="Gill Sans MT"/>
                <a:cs typeface="Gill Sans MT"/>
              </a:rPr>
              <a:t>update it </a:t>
            </a:r>
            <a:r>
              <a:rPr dirty="0" sz="900" spc="40">
                <a:latin typeface="Gill Sans MT"/>
                <a:cs typeface="Gill Sans MT"/>
              </a:rPr>
              <a:t>at </a:t>
            </a:r>
            <a:r>
              <a:rPr dirty="0" sz="900" spc="-10">
                <a:latin typeface="Gill Sans MT"/>
                <a:cs typeface="Gill Sans MT"/>
              </a:rPr>
              <a:t>every</a:t>
            </a:r>
            <a:r>
              <a:rPr dirty="0" sz="900" spc="125">
                <a:latin typeface="Gill Sans MT"/>
                <a:cs typeface="Gill Sans MT"/>
              </a:rPr>
              <a:t> </a:t>
            </a:r>
            <a:r>
              <a:rPr dirty="0" sz="900" spc="5">
                <a:latin typeface="Gill Sans MT"/>
                <a:cs typeface="Gill Sans MT"/>
              </a:rPr>
              <a:t>cycle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6976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</a:t>
            </a:r>
            <a:r>
              <a:rPr dirty="0" spc="100"/>
              <a:t>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35"/>
              <a:t>velocity triangle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694687"/>
            <a:ext cx="4074795" cy="16681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design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velocity </a:t>
            </a:r>
            <a:r>
              <a:rPr dirty="0" sz="1100" spc="-35">
                <a:latin typeface="Tahoma"/>
                <a:cs typeface="Tahoma"/>
              </a:rPr>
              <a:t>triangle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hypothesis: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55">
                <a:latin typeface="Tahoma"/>
                <a:cs typeface="Tahoma"/>
              </a:rPr>
              <a:t>repeated </a:t>
            </a:r>
            <a:r>
              <a:rPr dirty="0" sz="1100" spc="-50">
                <a:latin typeface="Tahoma"/>
                <a:cs typeface="Tahoma"/>
              </a:rPr>
              <a:t>stage,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35" b="0" i="1">
                <a:latin typeface="Bookman Old Style"/>
                <a:cs typeface="Bookman Old Style"/>
              </a:rPr>
              <a:t>v</a:t>
            </a:r>
            <a:r>
              <a:rPr dirty="0" baseline="-10416" sz="1200" spc="-52">
                <a:latin typeface="Trebuchet MS"/>
                <a:cs typeface="Trebuchet MS"/>
              </a:rPr>
              <a:t>0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100">
                <a:latin typeface="Garamond"/>
                <a:cs typeface="Garamond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v</a:t>
            </a:r>
            <a:r>
              <a:rPr dirty="0" baseline="-10416" sz="1200" spc="-52">
                <a:latin typeface="Trebuchet MS"/>
                <a:cs typeface="Trebuchet MS"/>
              </a:rPr>
              <a:t>2</a:t>
            </a:r>
            <a:endParaRPr baseline="-10416" sz="1200">
              <a:latin typeface="Trebuchet MS"/>
              <a:cs typeface="Trebuchet MS"/>
            </a:endParaRPr>
          </a:p>
          <a:p>
            <a:pPr marL="182880" indent="-132715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35">
                <a:latin typeface="Tahoma"/>
                <a:cs typeface="Tahoma"/>
              </a:rPr>
              <a:t>constant </a:t>
            </a:r>
            <a:r>
              <a:rPr dirty="0" sz="1100" spc="-30">
                <a:latin typeface="Tahoma"/>
                <a:cs typeface="Tahoma"/>
              </a:rPr>
              <a:t>axial velocity </a:t>
            </a:r>
            <a:r>
              <a:rPr dirty="0" sz="1100" spc="0" b="0" i="1">
                <a:latin typeface="Bookman Old Style"/>
                <a:cs typeface="Bookman Old Style"/>
              </a:rPr>
              <a:t>v</a:t>
            </a:r>
            <a:r>
              <a:rPr dirty="0" baseline="-10416" sz="1200" spc="0">
                <a:latin typeface="Trebuchet MS"/>
                <a:cs typeface="Trebuchet MS"/>
              </a:rPr>
              <a:t>1</a:t>
            </a:r>
            <a:r>
              <a:rPr dirty="0" baseline="-10416" sz="1200" spc="0" i="1">
                <a:latin typeface="Verdana"/>
                <a:cs typeface="Verdana"/>
              </a:rPr>
              <a:t>A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0" b="0" i="1">
                <a:latin typeface="Bookman Old Style"/>
                <a:cs typeface="Bookman Old Style"/>
              </a:rPr>
              <a:t>v</a:t>
            </a:r>
            <a:r>
              <a:rPr dirty="0" baseline="-10416" sz="1200" spc="0">
                <a:latin typeface="Trebuchet MS"/>
                <a:cs typeface="Trebuchet MS"/>
              </a:rPr>
              <a:t>2</a:t>
            </a:r>
            <a:r>
              <a:rPr dirty="0" baseline="-10416" sz="1200" spc="0" i="1">
                <a:latin typeface="Verdana"/>
                <a:cs typeface="Verdana"/>
              </a:rPr>
              <a:t>A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0" b="0" i="1">
                <a:latin typeface="Bookman Old Style"/>
                <a:cs typeface="Bookman Old Style"/>
              </a:rPr>
              <a:t>v</a:t>
            </a:r>
            <a:r>
              <a:rPr dirty="0" baseline="-10416" sz="1200" spc="0">
                <a:latin typeface="Trebuchet MS"/>
                <a:cs typeface="Trebuchet MS"/>
              </a:rPr>
              <a:t>3</a:t>
            </a:r>
            <a:r>
              <a:rPr dirty="0" baseline="-10416" sz="1200" spc="0" i="1">
                <a:latin typeface="Verdana"/>
                <a:cs typeface="Verdana"/>
              </a:rPr>
              <a:t>A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00">
                <a:latin typeface="Garamond"/>
                <a:cs typeface="Garamond"/>
              </a:rPr>
              <a:t> </a:t>
            </a:r>
            <a:r>
              <a:rPr dirty="0" sz="1100" spc="5" b="0" i="1">
                <a:latin typeface="Bookman Old Style"/>
                <a:cs typeface="Bookman Old Style"/>
              </a:rPr>
              <a:t>v</a:t>
            </a:r>
            <a:r>
              <a:rPr dirty="0" baseline="-10416" sz="1200" spc="7" i="1">
                <a:latin typeface="Verdana"/>
                <a:cs typeface="Verdana"/>
              </a:rPr>
              <a:t>A</a:t>
            </a:r>
            <a:endParaRPr baseline="-10416" sz="1200">
              <a:latin typeface="Verdana"/>
              <a:cs typeface="Verdana"/>
            </a:endParaRPr>
          </a:p>
          <a:p>
            <a:pPr marL="182880" marR="5080" indent="-132715">
              <a:lnSpc>
                <a:spcPct val="102600"/>
              </a:lnSpc>
              <a:spcBef>
                <a:spcPts val="30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first </a:t>
            </a:r>
            <a:r>
              <a:rPr dirty="0" sz="1100" spc="-35">
                <a:latin typeface="Tahoma"/>
                <a:cs typeface="Tahoma"/>
              </a:rPr>
              <a:t>stator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axial </a:t>
            </a:r>
            <a:r>
              <a:rPr dirty="0" sz="1100" spc="-25">
                <a:latin typeface="Tahoma"/>
                <a:cs typeface="Tahoma"/>
              </a:rPr>
              <a:t>inlet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break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repeated stage  </a:t>
            </a:r>
            <a:r>
              <a:rPr dirty="0" sz="1100" spc="-40">
                <a:latin typeface="Tahoma"/>
                <a:cs typeface="Tahoma"/>
              </a:rPr>
              <a:t>rule. </a:t>
            </a: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15">
                <a:latin typeface="Tahoma"/>
                <a:cs typeface="Tahoma"/>
              </a:rPr>
              <a:t>its </a:t>
            </a:r>
            <a:r>
              <a:rPr dirty="0" sz="1100" spc="-30">
                <a:latin typeface="Tahoma"/>
                <a:cs typeface="Tahoma"/>
              </a:rPr>
              <a:t>velocity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35" b="0" i="1">
                <a:latin typeface="Bookman Old Style"/>
                <a:cs typeface="Bookman Old Style"/>
              </a:rPr>
              <a:t>v</a:t>
            </a:r>
            <a:r>
              <a:rPr dirty="0" baseline="-10416" sz="1200" spc="-52">
                <a:latin typeface="Trebuchet MS"/>
                <a:cs typeface="Trebuchet MS"/>
              </a:rPr>
              <a:t>0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15">
                <a:latin typeface="Garamond"/>
                <a:cs typeface="Garamond"/>
              </a:rPr>
              <a:t> </a:t>
            </a:r>
            <a:r>
              <a:rPr dirty="0" sz="1100" spc="5" b="0" i="1">
                <a:latin typeface="Bookman Old Style"/>
                <a:cs typeface="Bookman Old Style"/>
              </a:rPr>
              <a:t>v</a:t>
            </a:r>
            <a:r>
              <a:rPr dirty="0" baseline="-10416" sz="1200" spc="7" i="1">
                <a:latin typeface="Verdana"/>
                <a:cs typeface="Verdana"/>
              </a:rPr>
              <a:t>A</a:t>
            </a:r>
            <a:endParaRPr baseline="-10416" sz="12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335"/>
              </a:spcBef>
            </a:pPr>
            <a:r>
              <a:rPr dirty="0" sz="1100" spc="-40">
                <a:latin typeface="Tahoma"/>
                <a:cs typeface="Tahoma"/>
              </a:rPr>
              <a:t>Now what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25">
                <a:latin typeface="Tahoma"/>
                <a:cs typeface="Tahoma"/>
              </a:rPr>
              <a:t>U </a:t>
            </a:r>
            <a:r>
              <a:rPr dirty="0" sz="1100" spc="-45">
                <a:latin typeface="Tahoma"/>
                <a:cs typeface="Tahoma"/>
              </a:rPr>
              <a:t>previously found </a:t>
            </a:r>
            <a:r>
              <a:rPr dirty="0" sz="1100" spc="-40">
                <a:latin typeface="Tahoma"/>
                <a:cs typeface="Tahoma"/>
              </a:rPr>
              <a:t>from equation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  <a:hlinkClick r:id="rId2" action="ppaction://hlinksldjump"/>
              </a:rPr>
              <a:t>6;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5" b="0" i="1">
                <a:latin typeface="Bookman Old Style"/>
                <a:cs typeface="Bookman Old Style"/>
              </a:rPr>
              <a:t>v</a:t>
            </a:r>
            <a:r>
              <a:rPr dirty="0" baseline="-10416" sz="1200" spc="7" i="1">
                <a:latin typeface="Verdana"/>
                <a:cs typeface="Verdana"/>
              </a:rPr>
              <a:t>A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125" b="0" i="1">
                <a:latin typeface="Bookman Old Style"/>
                <a:cs typeface="Bookman Old Style"/>
              </a:rPr>
              <a:t>φ</a:t>
            </a:r>
            <a:r>
              <a:rPr dirty="0" sz="1100" spc="-12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Tahoma"/>
                <a:cs typeface="Tahoma"/>
              </a:rPr>
              <a:t>U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398" y="2344495"/>
            <a:ext cx="67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 b="0" i="1">
                <a:latin typeface="Bookman Old Style"/>
                <a:cs typeface="Bookman Old Style"/>
              </a:rPr>
              <a:t>l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08" y="2554833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7116" y="2354945"/>
            <a:ext cx="1815464" cy="5245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74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50">
                <a:latin typeface="Garamond"/>
                <a:cs typeface="Garamond"/>
              </a:rPr>
              <a:t>∆</a:t>
            </a:r>
            <a:r>
              <a:rPr dirty="0" sz="1100" spc="50" b="0" i="1">
                <a:latin typeface="Bookman Old Style"/>
                <a:cs typeface="Bookman Old Style"/>
              </a:rPr>
              <a:t>v</a:t>
            </a:r>
            <a:r>
              <a:rPr dirty="0" baseline="-10416" sz="1200" spc="75" i="1">
                <a:latin typeface="Verdana"/>
                <a:cs typeface="Verdana"/>
              </a:rPr>
              <a:t>T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baseline="-37878" sz="1650" spc="37">
                <a:latin typeface="Tahoma"/>
                <a:cs typeface="Tahoma"/>
              </a:rPr>
              <a:t>U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25" b="0" i="1">
                <a:latin typeface="Bookman Old Style"/>
                <a:cs typeface="Bookman Old Style"/>
              </a:rPr>
              <a:t>v</a:t>
            </a:r>
            <a:r>
              <a:rPr dirty="0" baseline="-10416" sz="1200" spc="-37">
                <a:latin typeface="Trebuchet MS"/>
                <a:cs typeface="Trebuchet MS"/>
              </a:rPr>
              <a:t>1</a:t>
            </a:r>
            <a:r>
              <a:rPr dirty="0" baseline="-10416" sz="1200" spc="-37" i="1">
                <a:latin typeface="Verdana"/>
                <a:cs typeface="Verdana"/>
              </a:rPr>
              <a:t>T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sz="1100" spc="-25" b="0" i="1">
                <a:latin typeface="Bookman Old Style"/>
                <a:cs typeface="Bookman Old Style"/>
              </a:rPr>
              <a:t>v</a:t>
            </a:r>
            <a:r>
              <a:rPr dirty="0" baseline="-10416" sz="1200" spc="-37">
                <a:latin typeface="Trebuchet MS"/>
                <a:cs typeface="Trebuchet MS"/>
              </a:rPr>
              <a:t>2</a:t>
            </a:r>
            <a:r>
              <a:rPr dirty="0" baseline="-10416" sz="1200" spc="-37" i="1">
                <a:latin typeface="Verdana"/>
                <a:cs typeface="Verdana"/>
              </a:rPr>
              <a:t>T</a:t>
            </a:r>
            <a:endParaRPr baseline="-10416" sz="1200">
              <a:latin typeface="Verdana"/>
              <a:cs typeface="Verdana"/>
            </a:endParaRPr>
          </a:p>
          <a:p>
            <a:pPr marL="144780" indent="-132080">
              <a:lnSpc>
                <a:spcPct val="100000"/>
              </a:lnSpc>
              <a:spcBef>
                <a:spcPts val="64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25" b="0" i="1">
                <a:latin typeface="Bookman Old Style"/>
                <a:cs typeface="Bookman Old Style"/>
              </a:rPr>
              <a:t>v</a:t>
            </a:r>
            <a:r>
              <a:rPr dirty="0" baseline="-10416" sz="1200" spc="-37">
                <a:latin typeface="Trebuchet MS"/>
                <a:cs typeface="Trebuchet MS"/>
              </a:rPr>
              <a:t>1</a:t>
            </a:r>
            <a:r>
              <a:rPr dirty="0" baseline="-10416" sz="1200" spc="-37" i="1">
                <a:latin typeface="Verdana"/>
                <a:cs typeface="Verdana"/>
              </a:rPr>
              <a:t>T</a:t>
            </a:r>
            <a:r>
              <a:rPr dirty="0" baseline="-10416" sz="1200" spc="165" i="1">
                <a:latin typeface="Verdana"/>
                <a:cs typeface="Verdana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spc="-25" b="0" i="1">
                <a:latin typeface="Bookman Old Style"/>
                <a:cs typeface="Bookman Old Style"/>
              </a:rPr>
              <a:t>v</a:t>
            </a:r>
            <a:r>
              <a:rPr dirty="0" baseline="-10416" sz="1200" spc="-37">
                <a:latin typeface="Trebuchet MS"/>
                <a:cs typeface="Trebuchet MS"/>
              </a:rPr>
              <a:t>2</a:t>
            </a:r>
            <a:r>
              <a:rPr dirty="0" baseline="-10416" sz="1200" spc="-37" i="1">
                <a:latin typeface="Verdana"/>
                <a:cs typeface="Verdana"/>
              </a:rPr>
              <a:t>T</a:t>
            </a:r>
            <a:r>
              <a:rPr dirty="0" baseline="-10416" sz="1200" spc="262" i="1">
                <a:latin typeface="Verdana"/>
                <a:cs typeface="Verdana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5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2</a:t>
            </a:r>
            <a:r>
              <a:rPr dirty="0" sz="1100" spc="-100">
                <a:latin typeface="Garamond"/>
                <a:cs typeface="Garamond"/>
              </a:rPr>
              <a:t> </a:t>
            </a:r>
            <a:r>
              <a:rPr dirty="0" sz="1100" spc="25">
                <a:latin typeface="Tahoma"/>
                <a:cs typeface="Tahoma"/>
              </a:rPr>
              <a:t>U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Garamond"/>
                <a:cs typeface="Garamond"/>
              </a:rPr>
              <a:t>(1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50" b="0" i="1">
                <a:latin typeface="Bookman Old Style"/>
                <a:cs typeface="Bookman Old Style"/>
              </a:rPr>
              <a:t>χ</a:t>
            </a:r>
            <a:r>
              <a:rPr dirty="0" baseline="-13888" sz="1200" spc="75">
                <a:latin typeface="Arial"/>
                <a:cs typeface="Arial"/>
              </a:rPr>
              <a:t>mid</a:t>
            </a:r>
            <a:r>
              <a:rPr dirty="0" sz="1100" spc="5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6976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</a:t>
            </a:r>
            <a:r>
              <a:rPr dirty="0" spc="100"/>
              <a:t>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35"/>
              <a:t>velocity triangle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As </a:t>
            </a:r>
            <a:r>
              <a:rPr dirty="0" spc="-105"/>
              <a:t>we </a:t>
            </a:r>
            <a:r>
              <a:rPr dirty="0" spc="-50"/>
              <a:t>can </a:t>
            </a:r>
            <a:r>
              <a:rPr dirty="0" spc="-90"/>
              <a:t>see </a:t>
            </a:r>
            <a:r>
              <a:rPr dirty="0" spc="-25"/>
              <a:t>in </a:t>
            </a:r>
            <a:r>
              <a:rPr dirty="0" spc="-45"/>
              <a:t>figure </a:t>
            </a:r>
            <a:r>
              <a:rPr dirty="0" spc="-60"/>
              <a:t>1 </a:t>
            </a:r>
            <a:r>
              <a:rPr dirty="0" spc="-45"/>
              <a:t>the </a:t>
            </a:r>
            <a:r>
              <a:rPr dirty="0" spc="-30"/>
              <a:t>outlet velocity </a:t>
            </a:r>
            <a:r>
              <a:rPr dirty="0" spc="-40"/>
              <a:t>of </a:t>
            </a:r>
            <a:r>
              <a:rPr dirty="0" spc="-45"/>
              <a:t>the </a:t>
            </a:r>
            <a:r>
              <a:rPr dirty="0" spc="-55"/>
              <a:t>stage </a:t>
            </a:r>
            <a:r>
              <a:rPr dirty="0" spc="-35"/>
              <a:t>is </a:t>
            </a:r>
            <a:r>
              <a:rPr dirty="0" spc="-40"/>
              <a:t>almost </a:t>
            </a:r>
            <a:r>
              <a:rPr dirty="0" spc="-30"/>
              <a:t>but  not </a:t>
            </a:r>
            <a:r>
              <a:rPr dirty="0" spc="-35"/>
              <a:t>exactly</a:t>
            </a:r>
            <a:r>
              <a:rPr dirty="0" spc="60"/>
              <a:t> </a:t>
            </a:r>
            <a:r>
              <a:rPr dirty="0" spc="-30"/>
              <a:t>axial.</a:t>
            </a:r>
          </a:p>
          <a:p>
            <a:pPr marL="17145" marR="5715" indent="-5080">
              <a:lnSpc>
                <a:spcPct val="102600"/>
              </a:lnSpc>
            </a:pPr>
            <a:r>
              <a:rPr dirty="0" spc="-25"/>
              <a:t>The first </a:t>
            </a:r>
            <a:r>
              <a:rPr dirty="0" spc="-60"/>
              <a:t>stage </a:t>
            </a:r>
            <a:r>
              <a:rPr dirty="0" spc="-20"/>
              <a:t>will </a:t>
            </a:r>
            <a:r>
              <a:rPr dirty="0" spc="-70"/>
              <a:t>have </a:t>
            </a:r>
            <a:r>
              <a:rPr dirty="0" spc="-60"/>
              <a:t>a </a:t>
            </a:r>
            <a:r>
              <a:rPr dirty="0" spc="-40"/>
              <a:t>reaction </a:t>
            </a:r>
            <a:r>
              <a:rPr dirty="0" spc="-75"/>
              <a:t>degree </a:t>
            </a:r>
            <a:r>
              <a:rPr dirty="0" spc="-20"/>
              <a:t>at </a:t>
            </a:r>
            <a:r>
              <a:rPr dirty="0" spc="-55"/>
              <a:t>midspan </a:t>
            </a:r>
            <a:r>
              <a:rPr dirty="0" spc="-30"/>
              <a:t>slightly </a:t>
            </a:r>
            <a:r>
              <a:rPr dirty="0" spc="-45"/>
              <a:t>different  </a:t>
            </a:r>
            <a:r>
              <a:rPr dirty="0" spc="-40"/>
              <a:t>from the</a:t>
            </a:r>
            <a:r>
              <a:rPr dirty="0" spc="75"/>
              <a:t> </a:t>
            </a:r>
            <a:r>
              <a:rPr dirty="0" spc="-50"/>
              <a:t>desired.</a:t>
            </a:r>
          </a:p>
        </p:txBody>
      </p:sp>
      <p:sp>
        <p:nvSpPr>
          <p:cNvPr id="5" name="object 5"/>
          <p:cNvSpPr/>
          <p:nvPr/>
        </p:nvSpPr>
        <p:spPr>
          <a:xfrm>
            <a:off x="822398" y="1763506"/>
            <a:ext cx="1613535" cy="0"/>
          </a:xfrm>
          <a:custGeom>
            <a:avLst/>
            <a:gdLst/>
            <a:ahLst/>
            <a:cxnLst/>
            <a:rect l="l" t="t" r="r" b="b"/>
            <a:pathLst>
              <a:path w="1613535" h="0">
                <a:moveTo>
                  <a:pt x="1613508" y="0"/>
                </a:moveTo>
                <a:lnTo>
                  <a:pt x="0" y="0"/>
                </a:lnTo>
              </a:path>
            </a:pathLst>
          </a:custGeom>
          <a:ln w="354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2398" y="2301342"/>
            <a:ext cx="1613535" cy="0"/>
          </a:xfrm>
          <a:custGeom>
            <a:avLst/>
            <a:gdLst/>
            <a:ahLst/>
            <a:cxnLst/>
            <a:rect l="l" t="t" r="r" b="b"/>
            <a:pathLst>
              <a:path w="1613535" h="0">
                <a:moveTo>
                  <a:pt x="1613508" y="0"/>
                </a:moveTo>
                <a:lnTo>
                  <a:pt x="0" y="0"/>
                </a:lnTo>
              </a:path>
            </a:pathLst>
          </a:custGeom>
          <a:ln w="354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34399" y="1604369"/>
            <a:ext cx="0" cy="871219"/>
          </a:xfrm>
          <a:custGeom>
            <a:avLst/>
            <a:gdLst/>
            <a:ahLst/>
            <a:cxnLst/>
            <a:rect l="l" t="t" r="r" b="b"/>
            <a:pathLst>
              <a:path w="0" h="871219">
                <a:moveTo>
                  <a:pt x="0" y="0"/>
                </a:moveTo>
                <a:lnTo>
                  <a:pt x="0" y="871215"/>
                </a:lnTo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82851" y="2274492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355">
                <a:latin typeface="MS Gothic"/>
                <a:cs typeface="MS Gothic"/>
              </a:rPr>
              <a:t>↑</a:t>
            </a:r>
            <a:r>
              <a:rPr dirty="0" sz="700" spc="-5">
                <a:latin typeface="MS Gothic"/>
                <a:cs typeface="MS Gothic"/>
              </a:rPr>
              <a:t> </a:t>
            </a:r>
            <a:r>
              <a:rPr dirty="0" sz="700" spc="-5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6398" y="1763506"/>
            <a:ext cx="1075690" cy="537845"/>
          </a:xfrm>
          <a:custGeom>
            <a:avLst/>
            <a:gdLst/>
            <a:ahLst/>
            <a:cxnLst/>
            <a:rect l="l" t="t" r="r" b="b"/>
            <a:pathLst>
              <a:path w="1075689" h="537844">
                <a:moveTo>
                  <a:pt x="1008000" y="0"/>
                </a:moveTo>
                <a:lnTo>
                  <a:pt x="0" y="537836"/>
                </a:lnTo>
                <a:lnTo>
                  <a:pt x="1075672" y="537836"/>
                </a:lnTo>
                <a:lnTo>
                  <a:pt x="1008000" y="0"/>
                </a:lnTo>
              </a:path>
            </a:pathLst>
          </a:custGeom>
          <a:ln w="22142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32891" y="1763506"/>
            <a:ext cx="1613535" cy="0"/>
          </a:xfrm>
          <a:custGeom>
            <a:avLst/>
            <a:gdLst/>
            <a:ahLst/>
            <a:cxnLst/>
            <a:rect l="l" t="t" r="r" b="b"/>
            <a:pathLst>
              <a:path w="1613535" h="0">
                <a:moveTo>
                  <a:pt x="1613508" y="0"/>
                </a:moveTo>
                <a:lnTo>
                  <a:pt x="0" y="0"/>
                </a:lnTo>
              </a:path>
            </a:pathLst>
          </a:custGeom>
          <a:ln w="354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32891" y="2301342"/>
            <a:ext cx="1613535" cy="0"/>
          </a:xfrm>
          <a:custGeom>
            <a:avLst/>
            <a:gdLst/>
            <a:ahLst/>
            <a:cxnLst/>
            <a:rect l="l" t="t" r="r" b="b"/>
            <a:pathLst>
              <a:path w="1613535" h="0">
                <a:moveTo>
                  <a:pt x="1613508" y="0"/>
                </a:moveTo>
                <a:lnTo>
                  <a:pt x="0" y="0"/>
                </a:lnTo>
              </a:path>
            </a:pathLst>
          </a:custGeom>
          <a:ln w="354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34399" y="1604369"/>
            <a:ext cx="0" cy="871219"/>
          </a:xfrm>
          <a:custGeom>
            <a:avLst/>
            <a:gdLst/>
            <a:ahLst/>
            <a:cxnLst/>
            <a:rect l="l" t="t" r="r" b="b"/>
            <a:pathLst>
              <a:path w="0" h="871219">
                <a:moveTo>
                  <a:pt x="0" y="0"/>
                </a:moveTo>
                <a:lnTo>
                  <a:pt x="0" y="871215"/>
                </a:lnTo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86796" y="1943588"/>
            <a:ext cx="10674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2600" algn="l"/>
                <a:tab pos="812165" algn="l"/>
              </a:tabLst>
            </a:pPr>
            <a:r>
              <a:rPr dirty="0" sz="700" spc="0">
                <a:latin typeface="Arial"/>
                <a:cs typeface="Arial"/>
              </a:rPr>
              <a:t>v</a:t>
            </a:r>
            <a:r>
              <a:rPr dirty="0" baseline="-12345" sz="675" spc="0">
                <a:latin typeface="Lucida Sans Unicode"/>
                <a:cs typeface="Lucida Sans Unicode"/>
              </a:rPr>
              <a:t>1</a:t>
            </a:r>
            <a:r>
              <a:rPr dirty="0" baseline="-12345" sz="675" spc="112">
                <a:latin typeface="Lucida Sans Unicode"/>
                <a:cs typeface="Lucida Sans Unicode"/>
              </a:rPr>
              <a:t> </a:t>
            </a:r>
            <a:r>
              <a:rPr dirty="0" sz="700" spc="-5">
                <a:latin typeface="MS Gothic"/>
                <a:cs typeface="MS Gothic"/>
              </a:rPr>
              <a:t>→	</a:t>
            </a:r>
            <a:r>
              <a:rPr dirty="0" sz="700" spc="0">
                <a:latin typeface="Arial"/>
                <a:cs typeface="Arial"/>
              </a:rPr>
              <a:t>v</a:t>
            </a:r>
            <a:r>
              <a:rPr dirty="0" baseline="-12345" sz="675" spc="0">
                <a:latin typeface="Lucida Sans Unicode"/>
                <a:cs typeface="Lucida Sans Unicode"/>
              </a:rPr>
              <a:t>2</a:t>
            </a:r>
            <a:r>
              <a:rPr dirty="0" baseline="-12345" sz="675" spc="112">
                <a:latin typeface="Lucida Sans Unicode"/>
                <a:cs typeface="Lucida Sans Unicode"/>
              </a:rPr>
              <a:t> </a:t>
            </a:r>
            <a:r>
              <a:rPr dirty="0" sz="700" spc="-5">
                <a:latin typeface="MS Gothic"/>
                <a:cs typeface="MS Gothic"/>
              </a:rPr>
              <a:t>→	← </a:t>
            </a:r>
            <a:r>
              <a:rPr dirty="0" sz="700" spc="-5">
                <a:latin typeface="Arial"/>
                <a:cs typeface="Arial"/>
              </a:rPr>
              <a:t>w</a:t>
            </a:r>
            <a:r>
              <a:rPr dirty="0" baseline="-12345" sz="675" spc="-7">
                <a:latin typeface="Lucida Sans Unicode"/>
                <a:cs typeface="Lucida Sans Unicode"/>
              </a:rPr>
              <a:t>1</a:t>
            </a:r>
            <a:endParaRPr baseline="-12345" sz="675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7008" y="1943588"/>
            <a:ext cx="2673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S Gothic"/>
                <a:cs typeface="MS Gothic"/>
              </a:rPr>
              <a:t>← </a:t>
            </a:r>
            <a:r>
              <a:rPr dirty="0" sz="700" spc="-5">
                <a:latin typeface="Arial"/>
                <a:cs typeface="Arial"/>
              </a:rPr>
              <a:t>w</a:t>
            </a:r>
            <a:r>
              <a:rPr dirty="0" baseline="-12345" sz="675" spc="-7">
                <a:latin typeface="Lucida Sans Unicode"/>
                <a:cs typeface="Lucida Sans Unicode"/>
              </a:rPr>
              <a:t>2</a:t>
            </a:r>
            <a:endParaRPr baseline="-12345" sz="675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3173" y="2274492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355">
                <a:latin typeface="MS Gothic"/>
                <a:cs typeface="MS Gothic"/>
              </a:rPr>
              <a:t>↑</a:t>
            </a:r>
            <a:r>
              <a:rPr dirty="0" sz="700" spc="-5">
                <a:latin typeface="MS Gothic"/>
                <a:cs typeface="MS Gothic"/>
              </a:rPr>
              <a:t> </a:t>
            </a:r>
            <a:r>
              <a:rPr dirty="0" sz="700" spc="-5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66727" y="1763506"/>
            <a:ext cx="1075690" cy="537845"/>
          </a:xfrm>
          <a:custGeom>
            <a:avLst/>
            <a:gdLst/>
            <a:ahLst/>
            <a:cxnLst/>
            <a:rect l="l" t="t" r="r" b="b"/>
            <a:pathLst>
              <a:path w="1075689" h="537844">
                <a:moveTo>
                  <a:pt x="67672" y="0"/>
                </a:moveTo>
                <a:lnTo>
                  <a:pt x="0" y="537836"/>
                </a:lnTo>
                <a:lnTo>
                  <a:pt x="1075672" y="537836"/>
                </a:lnTo>
                <a:lnTo>
                  <a:pt x="67672" y="0"/>
                </a:lnTo>
              </a:path>
            </a:pathLst>
          </a:custGeom>
          <a:ln w="13285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3650" y="2596456"/>
            <a:ext cx="2480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35">
                <a:latin typeface="Tahoma"/>
                <a:cs typeface="Tahoma"/>
              </a:rPr>
              <a:t>Example </a:t>
            </a:r>
            <a:r>
              <a:rPr dirty="0" sz="1000" spc="-30">
                <a:latin typeface="Tahoma"/>
                <a:cs typeface="Tahoma"/>
              </a:rPr>
              <a:t>of result of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25">
                <a:latin typeface="Tahoma"/>
                <a:cs typeface="Tahoma"/>
              </a:rPr>
              <a:t>velocity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triangle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4010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</a:t>
            </a:r>
            <a:r>
              <a:rPr dirty="0" spc="25"/>
              <a:t> </a:t>
            </a:r>
            <a:r>
              <a:rPr dirty="0" spc="-50"/>
              <a:t>model</a:t>
            </a:r>
            <a:r>
              <a:rPr dirty="0" spc="25"/>
              <a:t> </a:t>
            </a:r>
            <a:r>
              <a:rPr dirty="0" spc="-40"/>
              <a:t>of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25"/>
              <a:t> </a:t>
            </a:r>
            <a:r>
              <a:rPr dirty="0" spc="-55"/>
              <a:t>machine</a:t>
            </a:r>
            <a:r>
              <a:rPr dirty="0" spc="25"/>
              <a:t> </a:t>
            </a:r>
            <a:r>
              <a:rPr dirty="0" spc="-45"/>
              <a:t>-</a:t>
            </a:r>
            <a:r>
              <a:rPr dirty="0" spc="25"/>
              <a:t> </a:t>
            </a:r>
            <a:r>
              <a:rPr dirty="0" spc="-15"/>
              <a:t>The</a:t>
            </a:r>
            <a:r>
              <a:rPr dirty="0" spc="25"/>
              <a:t> </a:t>
            </a:r>
            <a:r>
              <a:rPr dirty="0" spc="-25"/>
              <a:t>inlet</a:t>
            </a:r>
            <a:r>
              <a:rPr dirty="0" spc="25"/>
              <a:t> </a:t>
            </a:r>
            <a:r>
              <a:rPr dirty="0" spc="-40"/>
              <a:t>of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25"/>
              <a:t> </a:t>
            </a:r>
            <a:r>
              <a:rPr dirty="0" spc="-55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3634" y="139810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3634" y="1489569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059" y="147609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815" y="1417991"/>
            <a:ext cx="652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b="0" i="1">
                <a:latin typeface="Bookman Old Style"/>
                <a:cs typeface="Bookman Old Style"/>
              </a:rPr>
              <a:t>h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spc="7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6686" y="1398713"/>
            <a:ext cx="1466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522" y="147609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1172" y="1489569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1120" y="1417991"/>
            <a:ext cx="968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7660" algn="l"/>
              </a:tabLst>
            </a:pPr>
            <a:r>
              <a:rPr dirty="0" sz="1100" spc="50">
                <a:latin typeface="Lucida Sans Unicode"/>
                <a:cs typeface="Lucida Sans Unicode"/>
              </a:rPr>
              <a:t>⇒	</a:t>
            </a:r>
            <a:r>
              <a:rPr dirty="0" sz="1100" spc="-55" b="0" i="1">
                <a:latin typeface="Bookman Old Style"/>
                <a:cs typeface="Bookman Old Style"/>
              </a:rPr>
              <a:t>h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spc="75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94" y="738465"/>
            <a:ext cx="3718560" cy="7277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After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definition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velocity </a:t>
            </a:r>
            <a:r>
              <a:rPr dirty="0" sz="1100" spc="-35">
                <a:latin typeface="Tahoma"/>
                <a:cs typeface="Tahoma"/>
              </a:rPr>
              <a:t>triangle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next </a:t>
            </a:r>
            <a:r>
              <a:rPr dirty="0" sz="1100" spc="-50">
                <a:latin typeface="Tahoma"/>
                <a:cs typeface="Tahoma"/>
              </a:rPr>
              <a:t>step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 thermodynamical </a:t>
            </a:r>
            <a:r>
              <a:rPr dirty="0" sz="1100" spc="-45">
                <a:latin typeface="Tahoma"/>
                <a:cs typeface="Tahoma"/>
              </a:rPr>
              <a:t>analysis,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0">
                <a:latin typeface="Tahoma"/>
                <a:cs typeface="Tahoma"/>
              </a:rPr>
              <a:t>start </a:t>
            </a: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20">
                <a:latin typeface="Tahoma"/>
                <a:cs typeface="Tahoma"/>
              </a:rPr>
              <a:t>point </a:t>
            </a:r>
            <a:r>
              <a:rPr dirty="0" sz="1100" spc="-45">
                <a:latin typeface="Tahoma"/>
                <a:cs typeface="Tahoma"/>
              </a:rPr>
              <a:t>0. </a:t>
            </a:r>
            <a:r>
              <a:rPr dirty="0" sz="1100" spc="-35">
                <a:latin typeface="Tahoma"/>
                <a:cs typeface="Tahoma"/>
              </a:rPr>
              <a:t>From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0">
                <a:latin typeface="Tahoma"/>
                <a:cs typeface="Tahoma"/>
              </a:rPr>
              <a:t>definition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10">
                <a:latin typeface="Tahoma"/>
                <a:cs typeface="Tahoma"/>
              </a:rPr>
              <a:t>total </a:t>
            </a:r>
            <a:r>
              <a:rPr dirty="0" sz="1100" spc="-50">
                <a:latin typeface="Tahoma"/>
                <a:cs typeface="Tahoma"/>
              </a:rPr>
              <a:t>entropy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get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static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one:</a:t>
            </a:r>
            <a:endParaRPr sz="1100">
              <a:latin typeface="Tahoma"/>
              <a:cs typeface="Tahoma"/>
            </a:endParaRPr>
          </a:p>
          <a:p>
            <a:pPr marL="1639570">
              <a:lnSpc>
                <a:spcPct val="100000"/>
              </a:lnSpc>
              <a:spcBef>
                <a:spcPts val="185"/>
              </a:spcBef>
              <a:tabLst>
                <a:tab pos="2952750" algn="l"/>
              </a:tabLst>
            </a:pPr>
            <a:r>
              <a:rPr dirty="0" baseline="-20202" sz="1650" spc="-30" b="0" i="1">
                <a:latin typeface="Bookman Old Style"/>
                <a:cs typeface="Bookman Old Style"/>
              </a:rPr>
              <a:t>v</a:t>
            </a:r>
            <a:r>
              <a:rPr dirty="0" sz="800" spc="-20">
                <a:latin typeface="Trebuchet MS"/>
                <a:cs typeface="Trebuchet MS"/>
              </a:rPr>
              <a:t>2	</a:t>
            </a:r>
            <a:r>
              <a:rPr dirty="0" baseline="-20202" sz="1650" spc="-22" b="0" i="1">
                <a:latin typeface="Bookman Old Style"/>
                <a:cs typeface="Bookman Old Style"/>
              </a:rPr>
              <a:t>v</a:t>
            </a:r>
            <a:r>
              <a:rPr dirty="0" sz="800" spc="-15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1172" y="1401278"/>
            <a:ext cx="44195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0670" algn="l"/>
              </a:tabLst>
            </a:pPr>
            <a:r>
              <a:rPr dirty="0" sz="800">
                <a:latin typeface="Trebuchet MS"/>
                <a:cs typeface="Trebuchet MS"/>
              </a:rPr>
              <a:t>0	</a:t>
            </a:r>
            <a:r>
              <a:rPr dirty="0" u="sng" sz="800" spc="8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8157" y="1513026"/>
            <a:ext cx="141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36040" algn="l"/>
              </a:tabLst>
            </a:pPr>
            <a:r>
              <a:rPr dirty="0" sz="1100" spc="25">
                <a:latin typeface="Garamond"/>
                <a:cs typeface="Garamond"/>
              </a:rPr>
              <a:t>2</a:t>
            </a:r>
            <a:r>
              <a:rPr dirty="0" sz="1100" spc="25">
                <a:latin typeface="Garamond"/>
                <a:cs typeface="Garamond"/>
              </a:rPr>
              <a:t>	</a:t>
            </a:r>
            <a:r>
              <a:rPr dirty="0" sz="1100" spc="25">
                <a:latin typeface="Garamond"/>
                <a:cs typeface="Garamond"/>
              </a:rPr>
              <a:t>2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1800" y="1417991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054" y="1761069"/>
            <a:ext cx="40246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get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static </a:t>
            </a:r>
            <a:r>
              <a:rPr dirty="0" sz="1100" spc="-75">
                <a:latin typeface="Tahoma"/>
                <a:cs typeface="Tahoma"/>
              </a:rPr>
              <a:t>pressure </a:t>
            </a:r>
            <a:r>
              <a:rPr dirty="0" sz="1100" spc="-65">
                <a:latin typeface="Tahoma"/>
                <a:cs typeface="Tahoma"/>
              </a:rPr>
              <a:t>and </a:t>
            </a:r>
            <a:r>
              <a:rPr dirty="0" sz="1100" spc="-55">
                <a:latin typeface="Tahoma"/>
                <a:cs typeface="Tahoma"/>
              </a:rPr>
              <a:t>temperature </a:t>
            </a:r>
            <a:r>
              <a:rPr dirty="0" sz="1100" spc="-114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have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remember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that: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116" y="1917870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35">
                <a:solidFill>
                  <a:srgbClr val="339430"/>
                </a:solidFill>
                <a:latin typeface="Lucida Sans Unicode"/>
                <a:cs typeface="Lucida Sans Unicode"/>
              </a:rPr>
              <a:t>•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0059" y="19752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7679" y="1995486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7679" y="1904147"/>
            <a:ext cx="7727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6090" algn="l"/>
                <a:tab pos="706120" algn="l"/>
              </a:tabLst>
            </a:pP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baseline="3472" sz="1200">
                <a:latin typeface="Trebuchet MS"/>
                <a:cs typeface="Trebuchet MS"/>
              </a:rPr>
              <a:t>0</a:t>
            </a:r>
            <a:endParaRPr baseline="3472"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1577" y="1995486"/>
            <a:ext cx="3282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095" algn="l"/>
              </a:tabLst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5" i="1">
                <a:latin typeface="Verdana"/>
                <a:cs typeface="Verdana"/>
              </a:rPr>
              <a:t>	</a:t>
            </a:r>
            <a:r>
              <a:rPr dirty="0" baseline="3472" sz="1200" spc="-7" i="1">
                <a:latin typeface="Verdana"/>
                <a:cs typeface="Verdana"/>
              </a:rPr>
              <a:t>T</a:t>
            </a:r>
            <a:endParaRPr baseline="3472"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653" y="1917101"/>
            <a:ext cx="3941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static </a:t>
            </a:r>
            <a:r>
              <a:rPr dirty="0" sz="1100" spc="-55">
                <a:latin typeface="Tahoma"/>
                <a:cs typeface="Tahoma"/>
              </a:rPr>
              <a:t>entropy </a:t>
            </a:r>
            <a:r>
              <a:rPr dirty="0" sz="1100" spc="-4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equal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total </a:t>
            </a:r>
            <a:r>
              <a:rPr dirty="0" sz="1100" spc="-55">
                <a:latin typeface="Tahoma"/>
                <a:cs typeface="Tahoma"/>
              </a:rPr>
              <a:t>entropy </a:t>
            </a:r>
            <a:r>
              <a:rPr dirty="0" sz="1100" spc="-85" b="0" i="1">
                <a:latin typeface="Bookman Old Style"/>
                <a:cs typeface="Bookman Old Style"/>
              </a:rPr>
              <a:t>s </a:t>
            </a:r>
            <a:r>
              <a:rPr dirty="0" sz="1100" spc="90">
                <a:latin typeface="Garamond"/>
                <a:cs typeface="Garamond"/>
              </a:rPr>
              <a:t>= </a:t>
            </a:r>
            <a:r>
              <a:rPr dirty="0" sz="1100" spc="-85" b="0" i="1">
                <a:latin typeface="Bookman Old Style"/>
                <a:cs typeface="Bookman Old Style"/>
              </a:rPr>
              <a:t>s </a:t>
            </a:r>
            <a:r>
              <a:rPr dirty="0" sz="1100" spc="90">
                <a:latin typeface="Garamond"/>
                <a:cs typeface="Garamond"/>
              </a:rPr>
              <a:t>= </a:t>
            </a:r>
            <a:r>
              <a:rPr dirty="0" sz="1100" spc="-35" b="0" i="1">
                <a:latin typeface="Bookman Old Style"/>
                <a:cs typeface="Bookman Old Style"/>
              </a:rPr>
              <a:t>s</a:t>
            </a:r>
            <a:r>
              <a:rPr dirty="0" sz="1100" spc="-35">
                <a:latin typeface="Garamond"/>
                <a:cs typeface="Garamond"/>
              </a:rPr>
              <a:t>(</a:t>
            </a:r>
            <a:r>
              <a:rPr dirty="0" sz="1100" spc="-35" b="0" i="1">
                <a:latin typeface="Bookman Old Style"/>
                <a:cs typeface="Bookman Old Style"/>
              </a:rPr>
              <a:t>p </a:t>
            </a:r>
            <a:r>
              <a:rPr dirty="0" sz="1100" spc="-30" b="0" i="1">
                <a:latin typeface="Bookman Old Style"/>
                <a:cs typeface="Bookman Old Style"/>
              </a:rPr>
              <a:t>, </a:t>
            </a:r>
            <a:r>
              <a:rPr dirty="0" sz="1100" spc="90">
                <a:latin typeface="Tahoma"/>
                <a:cs typeface="Tahoma"/>
              </a:rPr>
              <a:t>T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25">
                <a:latin typeface="Garamond"/>
                <a:cs typeface="Garamond"/>
              </a:rPr>
              <a:t>)</a:t>
            </a:r>
            <a:r>
              <a:rPr dirty="0" sz="1100" spc="2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766" y="2181134"/>
            <a:ext cx="3815079" cy="6851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10">
                <a:latin typeface="Tahoma"/>
                <a:cs typeface="Tahoma"/>
              </a:rPr>
              <a:t>But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0">
                <a:latin typeface="Tahoma"/>
                <a:cs typeface="Tahoma"/>
              </a:rPr>
              <a:t>obtain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static </a:t>
            </a:r>
            <a:r>
              <a:rPr dirty="0" sz="1100" spc="-65">
                <a:latin typeface="Tahoma"/>
                <a:cs typeface="Tahoma"/>
              </a:rPr>
              <a:t>pressure </a:t>
            </a:r>
            <a:r>
              <a:rPr dirty="0" sz="1100" spc="-55">
                <a:latin typeface="Tahoma"/>
                <a:cs typeface="Tahoma"/>
              </a:rPr>
              <a:t>remembering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total  </a:t>
            </a:r>
            <a:r>
              <a:rPr dirty="0" sz="1100" spc="-65">
                <a:latin typeface="Tahoma"/>
                <a:cs typeface="Tahoma"/>
              </a:rPr>
              <a:t>pressure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obtained stopping the </a:t>
            </a:r>
            <a:r>
              <a:rPr dirty="0" sz="1100" spc="-45">
                <a:latin typeface="Tahoma"/>
                <a:cs typeface="Tahoma"/>
              </a:rPr>
              <a:t>flow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5">
                <a:latin typeface="Tahoma"/>
                <a:cs typeface="Tahoma"/>
              </a:rPr>
              <a:t>isoentropic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55">
                <a:latin typeface="Tahoma"/>
                <a:cs typeface="Tahoma"/>
              </a:rPr>
              <a:t>measuring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pressure.</a:t>
            </a:r>
            <a:endParaRPr sz="1100">
              <a:latin typeface="Tahoma"/>
              <a:cs typeface="Tahoma"/>
            </a:endParaRPr>
          </a:p>
          <a:p>
            <a:pPr algn="ctr" marL="264795">
              <a:lnSpc>
                <a:spcPts val="1175"/>
              </a:lnSpc>
            </a:pPr>
            <a:r>
              <a:rPr dirty="0" sz="1100" spc="-55" b="0" i="1">
                <a:latin typeface="Bookman Old Style"/>
                <a:cs typeface="Bookman Old Style"/>
              </a:rPr>
              <a:t>p</a:t>
            </a:r>
            <a:r>
              <a:rPr dirty="0" baseline="-10416" sz="1200" spc="-82">
                <a:latin typeface="Trebuchet MS"/>
                <a:cs typeface="Trebuchet MS"/>
              </a:rPr>
              <a:t>0 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15" b="0" i="1">
                <a:latin typeface="Bookman Old Style"/>
                <a:cs typeface="Bookman Old Style"/>
              </a:rPr>
              <a:t>p</a:t>
            </a:r>
            <a:r>
              <a:rPr dirty="0" sz="1100" spc="-15">
                <a:latin typeface="Garamond"/>
                <a:cs typeface="Garamond"/>
              </a:rPr>
              <a:t>(</a:t>
            </a:r>
            <a:r>
              <a:rPr dirty="0" sz="1100" spc="-15" b="0" i="1">
                <a:latin typeface="Bookman Old Style"/>
                <a:cs typeface="Bookman Old Style"/>
              </a:rPr>
              <a:t>s</a:t>
            </a:r>
            <a:r>
              <a:rPr dirty="0" baseline="-10416" sz="1200" spc="-22">
                <a:latin typeface="Trebuchet MS"/>
                <a:cs typeface="Trebuchet MS"/>
              </a:rPr>
              <a:t>0</a:t>
            </a:r>
            <a:r>
              <a:rPr dirty="0" sz="1100" spc="-15" b="0" i="1">
                <a:latin typeface="Bookman Old Style"/>
                <a:cs typeface="Bookman Old Style"/>
              </a:rPr>
              <a:t>,</a:t>
            </a:r>
            <a:r>
              <a:rPr dirty="0" sz="1100" spc="-265" b="0" i="1">
                <a:latin typeface="Bookman Old Style"/>
                <a:cs typeface="Bookman Old Style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h</a:t>
            </a:r>
            <a:r>
              <a:rPr dirty="0" baseline="-10416" sz="1200" spc="37">
                <a:latin typeface="Trebuchet MS"/>
                <a:cs typeface="Trebuchet MS"/>
              </a:rPr>
              <a:t>0</a:t>
            </a:r>
            <a:r>
              <a:rPr dirty="0" sz="1100" spc="25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1800" y="2674542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766" y="2985794"/>
            <a:ext cx="4105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two </a:t>
            </a:r>
            <a:r>
              <a:rPr dirty="0" sz="1100" spc="-45">
                <a:latin typeface="Tahoma"/>
                <a:cs typeface="Tahoma"/>
              </a:rPr>
              <a:t>thermodynamical </a:t>
            </a:r>
            <a:r>
              <a:rPr dirty="0" sz="1100" spc="-40">
                <a:latin typeface="Tahoma"/>
                <a:cs typeface="Tahoma"/>
              </a:rPr>
              <a:t>quantities </a:t>
            </a:r>
            <a:r>
              <a:rPr dirty="0" sz="1100" spc="-110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can </a:t>
            </a:r>
            <a:r>
              <a:rPr dirty="0" sz="1100" spc="-35">
                <a:latin typeface="Tahoma"/>
                <a:cs typeface="Tahoma"/>
              </a:rPr>
              <a:t>obtain </a:t>
            </a:r>
            <a:r>
              <a:rPr dirty="0" sz="1100" spc="-20">
                <a:latin typeface="Tahoma"/>
                <a:cs typeface="Tahoma"/>
              </a:rPr>
              <a:t>all </a:t>
            </a:r>
            <a:r>
              <a:rPr dirty="0" sz="1100" spc="-50">
                <a:latin typeface="Tahoma"/>
                <a:cs typeface="Tahoma"/>
              </a:rPr>
              <a:t>the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others.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388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65"/>
              <a:t>Losses</a:t>
            </a:r>
            <a:r>
              <a:rPr dirty="0" spc="105"/>
              <a:t> </a:t>
            </a:r>
            <a:r>
              <a:rPr dirty="0" spc="-35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39674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20">
                <a:latin typeface="Tahoma"/>
                <a:cs typeface="Tahoma"/>
              </a:rPr>
              <a:t>point </a:t>
            </a:r>
            <a:r>
              <a:rPr dirty="0" sz="1100" spc="-60">
                <a:latin typeface="Tahoma"/>
                <a:cs typeface="Tahoma"/>
              </a:rPr>
              <a:t>0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5">
                <a:latin typeface="Tahoma"/>
                <a:cs typeface="Tahoma"/>
              </a:rPr>
              <a:t>know </a:t>
            </a:r>
            <a:r>
              <a:rPr dirty="0" sz="1100" spc="-45">
                <a:latin typeface="Tahoma"/>
                <a:cs typeface="Tahoma"/>
              </a:rPr>
              <a:t>everything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0">
                <a:latin typeface="Tahoma"/>
                <a:cs typeface="Tahoma"/>
              </a:rPr>
              <a:t>calculate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blade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height: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6285" y="11076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6824" y="1049501"/>
            <a:ext cx="291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95" b="0" i="1">
                <a:latin typeface="Bookman Old Style"/>
                <a:cs typeface="Bookman Old Style"/>
              </a:rPr>
              <a:t>b</a:t>
            </a:r>
            <a:r>
              <a:rPr dirty="0" sz="1100" spc="-180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2621" y="955775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0" b="0" i="1">
                <a:latin typeface="Bookman Old Style"/>
                <a:cs typeface="Bookman Old Style"/>
              </a:rPr>
              <a:t>m</a:t>
            </a:r>
            <a:r>
              <a:rPr dirty="0" sz="1100" spc="-65">
                <a:latin typeface="Garamond"/>
                <a:cs typeface="Garamond"/>
              </a:rPr>
              <a:t>˙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8992" y="1166101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5" h="0">
                <a:moveTo>
                  <a:pt x="0" y="0"/>
                </a:moveTo>
                <a:lnTo>
                  <a:pt x="81431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36292" y="1144535"/>
            <a:ext cx="840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b="0" i="1">
                <a:latin typeface="Bookman Old Style"/>
                <a:cs typeface="Bookman Old Style"/>
              </a:rPr>
              <a:t>ρ</a:t>
            </a:r>
            <a:r>
              <a:rPr dirty="0" baseline="-10416" sz="1200" spc="-22">
                <a:latin typeface="Trebuchet MS"/>
                <a:cs typeface="Trebuchet MS"/>
              </a:rPr>
              <a:t>0 </a:t>
            </a:r>
            <a:r>
              <a:rPr dirty="0" sz="1100" spc="-35" b="0" i="1">
                <a:latin typeface="Bookman Old Style"/>
                <a:cs typeface="Bookman Old Style"/>
              </a:rPr>
              <a:t>π </a:t>
            </a:r>
            <a:r>
              <a:rPr dirty="0" sz="1100" spc="25" b="0" i="1">
                <a:latin typeface="Bookman Old Style"/>
                <a:cs typeface="Bookman Old Style"/>
              </a:rPr>
              <a:t>D</a:t>
            </a:r>
            <a:r>
              <a:rPr dirty="0" baseline="-13888" sz="1200" spc="37">
                <a:latin typeface="Arial"/>
                <a:cs typeface="Arial"/>
              </a:rPr>
              <a:t>mid </a:t>
            </a:r>
            <a:r>
              <a:rPr dirty="0" sz="1100" spc="5" b="0" i="1">
                <a:latin typeface="Bookman Old Style"/>
                <a:cs typeface="Bookman Old Style"/>
              </a:rPr>
              <a:t>v</a:t>
            </a:r>
            <a:r>
              <a:rPr dirty="0" baseline="-10416" sz="1200" spc="7" i="1">
                <a:latin typeface="Verdana"/>
                <a:cs typeface="Verdana"/>
              </a:rPr>
              <a:t>A</a:t>
            </a:r>
            <a:r>
              <a:rPr dirty="0" baseline="-10416" sz="1200" spc="-322" i="1">
                <a:latin typeface="Verdana"/>
                <a:cs typeface="Verdana"/>
              </a:rPr>
              <a:t> </a:t>
            </a:r>
            <a:r>
              <a:rPr dirty="0" sz="1100" spc="-10" b="0" i="1">
                <a:latin typeface="Bookman Old Style"/>
                <a:cs typeface="Bookman Old Style"/>
              </a:rPr>
              <a:t>ε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1800" y="1049501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54" y="1419515"/>
            <a:ext cx="400939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perform </a:t>
            </a:r>
            <a:r>
              <a:rPr dirty="0" sz="1100" spc="-40">
                <a:latin typeface="Tahoma"/>
                <a:cs typeface="Tahoma"/>
              </a:rPr>
              <a:t>the thermodynamical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stator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35">
                <a:latin typeface="Tahoma"/>
                <a:cs typeface="Tahoma"/>
              </a:rPr>
              <a:t>introduce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calculation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losses. </a:t>
            </a: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particular </a:t>
            </a:r>
            <a:r>
              <a:rPr dirty="0" sz="1100" spc="-4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0">
                <a:latin typeface="Tahoma"/>
                <a:cs typeface="Tahoma"/>
              </a:rPr>
              <a:t>definition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total </a:t>
            </a:r>
            <a:r>
              <a:rPr dirty="0" sz="1100" spc="-65">
                <a:latin typeface="Tahoma"/>
                <a:cs typeface="Tahoma"/>
              </a:rPr>
              <a:t>pressure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loss.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3344" y="2062986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5">
                <a:latin typeface="Tahoma"/>
                <a:cs typeface="Tahoma"/>
              </a:rPr>
              <a:t>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5711" y="2121089"/>
            <a:ext cx="283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0">
                <a:latin typeface="Arial"/>
                <a:cs typeface="Arial"/>
              </a:rPr>
              <a:t>stat</a:t>
            </a:r>
            <a:r>
              <a:rPr dirty="0" sz="800" spc="-20">
                <a:latin typeface="Arial"/>
                <a:cs typeface="Arial"/>
              </a:rPr>
              <a:t>o</a:t>
            </a:r>
            <a:r>
              <a:rPr dirty="0" sz="800" spc="1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8593" y="1990698"/>
            <a:ext cx="764540" cy="359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3990">
              <a:lnSpc>
                <a:spcPts val="944"/>
              </a:lnSpc>
              <a:spcBef>
                <a:spcPts val="90"/>
              </a:spcBef>
            </a:pPr>
            <a:r>
              <a:rPr dirty="0" u="sng" baseline="7575" sz="1650" spc="-89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dirty="0" u="sng" sz="800" spc="-6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sng" sz="800" spc="-17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dirty="0" u="sng" sz="800" spc="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baseline="7575" sz="1650" spc="-44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7575" sz="1650" spc="-19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baseline="7575" sz="1650" spc="-89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dirty="0" u="sng" sz="800" spc="-6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sng" sz="800" spc="-17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660"/>
              </a:lnSpc>
            </a:pP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  <a:p>
            <a:pPr marL="212725">
              <a:lnSpc>
                <a:spcPts val="1035"/>
              </a:lnSpc>
            </a:pPr>
            <a:r>
              <a:rPr dirty="0" sz="1100" spc="-60" b="0" i="1">
                <a:latin typeface="Bookman Old Style"/>
                <a:cs typeface="Bookman Old Style"/>
              </a:rPr>
              <a:t>p</a:t>
            </a:r>
            <a:r>
              <a:rPr dirty="0" baseline="-10416" sz="1200" spc="-89" i="1">
                <a:latin typeface="Verdana"/>
                <a:cs typeface="Verdana"/>
              </a:rPr>
              <a:t>T </a:t>
            </a:r>
            <a:r>
              <a:rPr dirty="0" baseline="-10416" sz="1200">
                <a:latin typeface="Trebuchet MS"/>
                <a:cs typeface="Trebuchet MS"/>
              </a:rPr>
              <a:t>1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215">
                <a:latin typeface="Lucida Sans Unicode"/>
                <a:cs typeface="Lucida Sans Unicode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p</a:t>
            </a:r>
            <a:r>
              <a:rPr dirty="0" baseline="-10416" sz="1200" spc="-82"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534" y="206298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3956" y="2569323"/>
            <a:ext cx="487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37">
                <a:latin typeface="Tahoma"/>
                <a:cs typeface="Tahoma"/>
              </a:rPr>
              <a:t>Y</a:t>
            </a:r>
            <a:r>
              <a:rPr dirty="0" sz="800" spc="25">
                <a:latin typeface="Arial"/>
                <a:cs typeface="Arial"/>
              </a:rPr>
              <a:t>rotor</a:t>
            </a:r>
            <a:r>
              <a:rPr dirty="0" sz="800" spc="50">
                <a:latin typeface="Arial"/>
                <a:cs typeface="Arial"/>
              </a:rPr>
              <a:t> </a:t>
            </a:r>
            <a:r>
              <a:rPr dirty="0" baseline="7575" sz="1650" spc="157">
                <a:latin typeface="Garamond"/>
                <a:cs typeface="Garamond"/>
              </a:rPr>
              <a:t>=</a:t>
            </a:r>
            <a:endParaRPr baseline="7575" sz="165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9411" y="2453461"/>
            <a:ext cx="471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0190" algn="l"/>
              </a:tabLst>
            </a:pPr>
            <a:r>
              <a:rPr dirty="0" sz="1100" spc="-114" b="0" i="1">
                <a:latin typeface="Bookman Old Style"/>
                <a:cs typeface="Bookman Old Style"/>
              </a:rPr>
              <a:t>p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9121" y="2440507"/>
            <a:ext cx="5124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</a:tabLst>
            </a:pPr>
            <a:r>
              <a:rPr dirty="0" sz="800" spc="-10">
                <a:latin typeface="Arial"/>
                <a:cs typeface="Arial"/>
              </a:rPr>
              <a:t>rel</a:t>
            </a:r>
            <a:r>
              <a:rPr dirty="0" sz="800" spc="-10">
                <a:latin typeface="Arial"/>
                <a:cs typeface="Arial"/>
              </a:rPr>
              <a:t>	</a:t>
            </a:r>
            <a:r>
              <a:rPr dirty="0" sz="800" spc="-10">
                <a:latin typeface="Arial"/>
                <a:cs typeface="Arial"/>
              </a:rPr>
              <a:t>rel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9121" y="2531845"/>
            <a:ext cx="533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</a:tabLst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16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1	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62111" y="2665158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404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57894" y="2640925"/>
            <a:ext cx="1358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rel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7894" y="2732264"/>
            <a:ext cx="156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8184" y="2651314"/>
            <a:ext cx="471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0190" algn="l"/>
              </a:tabLst>
            </a:pPr>
            <a:r>
              <a:rPr dirty="0" sz="1100" spc="-114" b="0" i="1">
                <a:latin typeface="Bookman Old Style"/>
                <a:cs typeface="Bookman Old Style"/>
              </a:rPr>
              <a:t>p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70">
                <a:latin typeface="Lucida Sans Unicode"/>
                <a:cs typeface="Lucida Sans Unicode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4576" y="270942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72534" y="254854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6061" y="2988778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251" y="2910394"/>
            <a:ext cx="3074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Where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p</a:t>
            </a:r>
            <a:r>
              <a:rPr dirty="0" baseline="27777" sz="1200" spc="-52">
                <a:latin typeface="Arial"/>
                <a:cs typeface="Arial"/>
              </a:rPr>
              <a:t>rel</a:t>
            </a:r>
            <a:r>
              <a:rPr dirty="0" baseline="27777" sz="1200" spc="-7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total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pressure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relative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frame.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7661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</a:t>
            </a:r>
            <a:r>
              <a:rPr dirty="0" spc="25"/>
              <a:t> </a:t>
            </a:r>
            <a:r>
              <a:rPr dirty="0" spc="-50"/>
              <a:t>model</a:t>
            </a:r>
            <a:r>
              <a:rPr dirty="0" spc="25"/>
              <a:t> </a:t>
            </a:r>
            <a:r>
              <a:rPr dirty="0" spc="-40"/>
              <a:t>of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25"/>
              <a:t> </a:t>
            </a:r>
            <a:r>
              <a:rPr dirty="0" spc="-55"/>
              <a:t>machine</a:t>
            </a:r>
            <a:r>
              <a:rPr dirty="0" spc="25"/>
              <a:t> </a:t>
            </a:r>
            <a:r>
              <a:rPr dirty="0" spc="-45"/>
              <a:t>-</a:t>
            </a:r>
            <a:r>
              <a:rPr dirty="0" spc="25"/>
              <a:t> </a:t>
            </a:r>
            <a:r>
              <a:rPr dirty="0" spc="-25"/>
              <a:t>Solution</a:t>
            </a:r>
            <a:r>
              <a:rPr dirty="0" spc="25"/>
              <a:t> </a:t>
            </a:r>
            <a:r>
              <a:rPr dirty="0" spc="-40"/>
              <a:t>of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25"/>
              <a:t> </a:t>
            </a:r>
            <a:r>
              <a:rPr dirty="0" spc="-35"/>
              <a:t>stator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150495" indent="4445">
              <a:lnSpc>
                <a:spcPct val="102600"/>
              </a:lnSpc>
              <a:spcBef>
                <a:spcPts val="55"/>
              </a:spcBef>
            </a:pPr>
            <a:r>
              <a:rPr dirty="0" spc="-65"/>
              <a:t>If </a:t>
            </a:r>
            <a:r>
              <a:rPr dirty="0" spc="-100"/>
              <a:t>we </a:t>
            </a:r>
            <a:r>
              <a:rPr dirty="0" spc="-30"/>
              <a:t>obtain </a:t>
            </a:r>
            <a:r>
              <a:rPr dirty="0" spc="-40"/>
              <a:t>the </a:t>
            </a:r>
            <a:r>
              <a:rPr dirty="0" spc="-50"/>
              <a:t>loss </a:t>
            </a:r>
            <a:r>
              <a:rPr dirty="0" spc="-35"/>
              <a:t>coefficient </a:t>
            </a:r>
            <a:r>
              <a:rPr dirty="0" spc="-105"/>
              <a:t>we </a:t>
            </a:r>
            <a:r>
              <a:rPr dirty="0" spc="-70"/>
              <a:t>are </a:t>
            </a:r>
            <a:r>
              <a:rPr dirty="0" spc="-50"/>
              <a:t>able </a:t>
            </a:r>
            <a:r>
              <a:rPr dirty="0" spc="-15"/>
              <a:t>to </a:t>
            </a:r>
            <a:r>
              <a:rPr dirty="0" spc="-30"/>
              <a:t>find </a:t>
            </a:r>
            <a:r>
              <a:rPr dirty="0" spc="-15"/>
              <a:t>all </a:t>
            </a:r>
            <a:r>
              <a:rPr dirty="0" spc="-40"/>
              <a:t>the  thermodynamical </a:t>
            </a:r>
            <a:r>
              <a:rPr dirty="0" spc="-30"/>
              <a:t>quantities </a:t>
            </a:r>
            <a:r>
              <a:rPr dirty="0" spc="-15"/>
              <a:t>at </a:t>
            </a:r>
            <a:r>
              <a:rPr dirty="0" spc="-40"/>
              <a:t>the </a:t>
            </a:r>
            <a:r>
              <a:rPr dirty="0" spc="-25"/>
              <a:t>outlet </a:t>
            </a:r>
            <a:r>
              <a:rPr dirty="0" spc="-35"/>
              <a:t>of </a:t>
            </a:r>
            <a:r>
              <a:rPr dirty="0" spc="-40"/>
              <a:t>the </a:t>
            </a:r>
            <a:r>
              <a:rPr dirty="0" spc="-35"/>
              <a:t>stator </a:t>
            </a:r>
            <a:r>
              <a:rPr dirty="0" spc="-5"/>
              <a:t>(Point </a:t>
            </a:r>
            <a:r>
              <a:rPr dirty="0" spc="-30"/>
              <a:t>1).  </a:t>
            </a:r>
            <a:r>
              <a:rPr dirty="0" spc="-20"/>
              <a:t>The </a:t>
            </a:r>
            <a:r>
              <a:rPr dirty="0" spc="-30"/>
              <a:t>solution </a:t>
            </a:r>
            <a:r>
              <a:rPr dirty="0" spc="-35"/>
              <a:t>is </a:t>
            </a:r>
            <a:r>
              <a:rPr dirty="0" spc="-55"/>
              <a:t>a </a:t>
            </a:r>
            <a:r>
              <a:rPr dirty="0" spc="-5"/>
              <a:t>bit </a:t>
            </a:r>
            <a:r>
              <a:rPr dirty="0" spc="-20"/>
              <a:t>trickier </a:t>
            </a:r>
            <a:r>
              <a:rPr dirty="0" spc="-35"/>
              <a:t>than </a:t>
            </a:r>
            <a:r>
              <a:rPr dirty="0" spc="-40"/>
              <a:t>the </a:t>
            </a:r>
            <a:r>
              <a:rPr dirty="0" spc="-55"/>
              <a:t>previous </a:t>
            </a:r>
            <a:r>
              <a:rPr dirty="0" spc="-50"/>
              <a:t>since </a:t>
            </a:r>
            <a:r>
              <a:rPr dirty="0" spc="10"/>
              <a:t>it </a:t>
            </a:r>
            <a:r>
              <a:rPr dirty="0" spc="-35"/>
              <a:t>is </a:t>
            </a:r>
            <a:r>
              <a:rPr dirty="0" spc="-30"/>
              <a:t>iterative.  </a:t>
            </a:r>
            <a:r>
              <a:rPr dirty="0"/>
              <a:t>Both </a:t>
            </a:r>
            <a:r>
              <a:rPr dirty="0" spc="-60" b="0" i="1">
                <a:latin typeface="Bookman Old Style"/>
                <a:cs typeface="Bookman Old Style"/>
              </a:rPr>
              <a:t>p</a:t>
            </a:r>
            <a:r>
              <a:rPr dirty="0" baseline="-10416" sz="1200" spc="-89" i="1">
                <a:latin typeface="Verdana"/>
                <a:cs typeface="Verdana"/>
              </a:rPr>
              <a:t>T </a:t>
            </a:r>
            <a:r>
              <a:rPr dirty="0" baseline="-10416" sz="1200">
                <a:latin typeface="Trebuchet MS"/>
                <a:cs typeface="Trebuchet MS"/>
              </a:rPr>
              <a:t>1 </a:t>
            </a:r>
            <a:r>
              <a:rPr dirty="0" sz="1100" spc="-50"/>
              <a:t>and </a:t>
            </a:r>
            <a:r>
              <a:rPr dirty="0" sz="1100" spc="-55" b="0" i="1">
                <a:latin typeface="Bookman Old Style"/>
                <a:cs typeface="Bookman Old Style"/>
              </a:rPr>
              <a:t>p</a:t>
            </a:r>
            <a:r>
              <a:rPr dirty="0" baseline="-10416" sz="1200" spc="-82">
                <a:latin typeface="Trebuchet MS"/>
                <a:cs typeface="Trebuchet MS"/>
              </a:rPr>
              <a:t>1 </a:t>
            </a:r>
            <a:r>
              <a:rPr dirty="0" sz="1100" spc="-70"/>
              <a:t>shares </a:t>
            </a:r>
            <a:r>
              <a:rPr dirty="0" sz="1100" spc="-40"/>
              <a:t>the </a:t>
            </a:r>
            <a:r>
              <a:rPr dirty="0" sz="1100" spc="-70"/>
              <a:t>same </a:t>
            </a:r>
            <a:r>
              <a:rPr dirty="0" sz="1100" spc="-50"/>
              <a:t>entropy </a:t>
            </a:r>
            <a:r>
              <a:rPr dirty="0" sz="1100" spc="-15"/>
              <a:t>that </a:t>
            </a:r>
            <a:r>
              <a:rPr dirty="0" sz="1100" spc="-35"/>
              <a:t>is </a:t>
            </a:r>
            <a:r>
              <a:rPr dirty="0" sz="1100" spc="-55"/>
              <a:t>unknown. </a:t>
            </a:r>
            <a:r>
              <a:rPr dirty="0" sz="1100" spc="-80"/>
              <a:t>In </a:t>
            </a:r>
            <a:r>
              <a:rPr dirty="0" sz="1100" spc="-25"/>
              <a:t>both  </a:t>
            </a:r>
            <a:r>
              <a:rPr dirty="0" sz="1100" spc="-65"/>
              <a:t>cases </a:t>
            </a:r>
            <a:r>
              <a:rPr dirty="0" sz="1100" spc="-100"/>
              <a:t>we </a:t>
            </a:r>
            <a:r>
              <a:rPr dirty="0" sz="1100" spc="-55"/>
              <a:t>know </a:t>
            </a:r>
            <a:r>
              <a:rPr dirty="0" sz="1100" spc="-45"/>
              <a:t>enthalpy </a:t>
            </a:r>
            <a:r>
              <a:rPr dirty="0" sz="1100" spc="-25"/>
              <a:t>but </a:t>
            </a:r>
            <a:r>
              <a:rPr dirty="0" sz="1100" spc="-65"/>
              <a:t>as </a:t>
            </a:r>
            <a:r>
              <a:rPr dirty="0" sz="1100" spc="-55"/>
              <a:t>known </a:t>
            </a:r>
            <a:r>
              <a:rPr dirty="0" sz="1100" spc="-105"/>
              <a:t>we </a:t>
            </a:r>
            <a:r>
              <a:rPr dirty="0" sz="1100" spc="-50"/>
              <a:t>miss </a:t>
            </a:r>
            <a:r>
              <a:rPr dirty="0" sz="1100" spc="-45"/>
              <a:t>another</a:t>
            </a:r>
            <a:r>
              <a:rPr dirty="0" sz="1100" spc="-30"/>
              <a:t> </a:t>
            </a:r>
            <a:r>
              <a:rPr dirty="0" sz="1100" spc="-40"/>
              <a:t>quantity.</a:t>
            </a:r>
            <a:endParaRPr sz="1100">
              <a:latin typeface="Trebuchet MS"/>
              <a:cs typeface="Trebuchet MS"/>
            </a:endParaRPr>
          </a:p>
          <a:p>
            <a:pPr marL="17145" marR="5080">
              <a:lnSpc>
                <a:spcPct val="102600"/>
              </a:lnSpc>
            </a:pPr>
            <a:r>
              <a:rPr dirty="0" spc="-30"/>
              <a:t>Substituting </a:t>
            </a:r>
            <a:r>
              <a:rPr dirty="0" spc="-60" b="0" i="1">
                <a:latin typeface="Bookman Old Style"/>
                <a:cs typeface="Bookman Old Style"/>
              </a:rPr>
              <a:t>p</a:t>
            </a:r>
            <a:r>
              <a:rPr dirty="0" baseline="-10416" sz="1200" spc="-89" i="1">
                <a:latin typeface="Verdana"/>
                <a:cs typeface="Verdana"/>
              </a:rPr>
              <a:t>T </a:t>
            </a:r>
            <a:r>
              <a:rPr dirty="0" baseline="-10416" sz="1200">
                <a:latin typeface="Trebuchet MS"/>
                <a:cs typeface="Trebuchet MS"/>
              </a:rPr>
              <a:t>1 </a:t>
            </a:r>
            <a:r>
              <a:rPr dirty="0" sz="1100" spc="-60"/>
              <a:t>and </a:t>
            </a:r>
            <a:r>
              <a:rPr dirty="0" sz="1100" spc="-55" b="0" i="1">
                <a:latin typeface="Bookman Old Style"/>
                <a:cs typeface="Bookman Old Style"/>
              </a:rPr>
              <a:t>p</a:t>
            </a:r>
            <a:r>
              <a:rPr dirty="0" baseline="-10416" sz="1200" spc="-82">
                <a:latin typeface="Trebuchet MS"/>
                <a:cs typeface="Trebuchet MS"/>
              </a:rPr>
              <a:t>1 </a:t>
            </a:r>
            <a:r>
              <a:rPr dirty="0" sz="1100" spc="-25"/>
              <a:t>into </a:t>
            </a:r>
            <a:r>
              <a:rPr dirty="0" sz="1100" spc="-50"/>
              <a:t>equation </a:t>
            </a:r>
            <a:r>
              <a:rPr dirty="0" sz="1100" spc="-65">
                <a:hlinkClick r:id="rId2" action="ppaction://hlinksldjump"/>
              </a:rPr>
              <a:t>10 </a:t>
            </a:r>
            <a:r>
              <a:rPr dirty="0" sz="1100" spc="-65"/>
              <a:t>leave </a:t>
            </a:r>
            <a:r>
              <a:rPr dirty="0" sz="1100" spc="-20"/>
              <a:t>that </a:t>
            </a:r>
            <a:r>
              <a:rPr dirty="0" sz="1100" spc="-50"/>
              <a:t>equation </a:t>
            </a:r>
            <a:r>
              <a:rPr dirty="0" sz="1100" spc="-30"/>
              <a:t>with </a:t>
            </a:r>
            <a:r>
              <a:rPr dirty="0" sz="1100" spc="-35"/>
              <a:t>just  </a:t>
            </a:r>
            <a:r>
              <a:rPr dirty="0" sz="1100" spc="-40"/>
              <a:t>the </a:t>
            </a:r>
            <a:r>
              <a:rPr dirty="0" sz="1100" spc="-50"/>
              <a:t>entropy </a:t>
            </a:r>
            <a:r>
              <a:rPr dirty="0" sz="1100" spc="-65"/>
              <a:t>as</a:t>
            </a:r>
            <a:r>
              <a:rPr dirty="0" sz="1100" spc="130"/>
              <a:t> </a:t>
            </a:r>
            <a:r>
              <a:rPr dirty="0" sz="1100" spc="-55"/>
              <a:t>unknown.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202" y="2097429"/>
            <a:ext cx="283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0">
                <a:latin typeface="Arial"/>
                <a:cs typeface="Arial"/>
              </a:rPr>
              <a:t>stat</a:t>
            </a:r>
            <a:r>
              <a:rPr dirty="0" sz="800" spc="-20">
                <a:latin typeface="Arial"/>
                <a:cs typeface="Arial"/>
              </a:rPr>
              <a:t>o</a:t>
            </a:r>
            <a:r>
              <a:rPr dirty="0" sz="800" spc="1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1134" y="2134360"/>
            <a:ext cx="1358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0" i="1">
                <a:latin typeface="Bookman Old Style"/>
                <a:cs typeface="Bookman Old Style"/>
              </a:rPr>
              <a:t>p</a:t>
            </a:r>
            <a:r>
              <a:rPr dirty="0" baseline="-10416" sz="1200" spc="-89" i="1">
                <a:latin typeface="Verdana"/>
                <a:cs typeface="Verdana"/>
              </a:rPr>
              <a:t>T</a:t>
            </a:r>
            <a:r>
              <a:rPr dirty="0" baseline="-10416" sz="1200" spc="-254" i="1">
                <a:latin typeface="Verdana"/>
                <a:cs typeface="Verdana"/>
              </a:rPr>
              <a:t> </a:t>
            </a:r>
            <a:r>
              <a:rPr dirty="0" baseline="-10416" sz="1200" spc="22">
                <a:latin typeface="Trebuchet MS"/>
                <a:cs typeface="Trebuchet MS"/>
              </a:rPr>
              <a:t>1</a:t>
            </a:r>
            <a:r>
              <a:rPr dirty="0" sz="1100" spc="15">
                <a:latin typeface="Garamond"/>
                <a:cs typeface="Garamond"/>
              </a:rPr>
              <a:t>(</a:t>
            </a:r>
            <a:r>
              <a:rPr dirty="0" sz="1100" spc="15" b="0" i="1">
                <a:latin typeface="Bookman Old Style"/>
                <a:cs typeface="Bookman Old Style"/>
              </a:rPr>
              <a:t>h</a:t>
            </a:r>
            <a:r>
              <a:rPr dirty="0" baseline="-10416" sz="1200" spc="22" i="1">
                <a:latin typeface="Verdana"/>
                <a:cs typeface="Verdana"/>
              </a:rPr>
              <a:t>T</a:t>
            </a:r>
            <a:r>
              <a:rPr dirty="0" baseline="-10416" sz="1200" spc="-254" i="1">
                <a:latin typeface="Verdana"/>
                <a:cs typeface="Verdana"/>
              </a:rPr>
              <a:t> </a:t>
            </a:r>
            <a:r>
              <a:rPr dirty="0" baseline="-10416" sz="1200" spc="0">
                <a:latin typeface="Trebuchet MS"/>
                <a:cs typeface="Trebuchet MS"/>
              </a:rPr>
              <a:t>1</a:t>
            </a:r>
            <a:r>
              <a:rPr dirty="0" sz="1100" spc="0" b="0" i="1">
                <a:latin typeface="Bookman Old Style"/>
                <a:cs typeface="Bookman Old Style"/>
              </a:rPr>
              <a:t>,</a:t>
            </a:r>
            <a:r>
              <a:rPr dirty="0" sz="1100" spc="-155" b="0" i="1">
                <a:latin typeface="Bookman Old Style"/>
                <a:cs typeface="Bookman Old Style"/>
              </a:rPr>
              <a:t> </a:t>
            </a:r>
            <a:r>
              <a:rPr dirty="0" sz="1100" spc="0" b="0" i="1">
                <a:latin typeface="Bookman Old Style"/>
                <a:cs typeface="Bookman Old Style"/>
              </a:rPr>
              <a:t>s</a:t>
            </a:r>
            <a:r>
              <a:rPr dirty="0" sz="1100" spc="0">
                <a:latin typeface="Garamond"/>
                <a:cs typeface="Garamond"/>
              </a:rPr>
              <a:t>)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5" b="0" i="1">
                <a:latin typeface="Bookman Old Style"/>
                <a:cs typeface="Bookman Old Style"/>
              </a:rPr>
              <a:t>p</a:t>
            </a:r>
            <a:r>
              <a:rPr dirty="0" baseline="-10416" sz="1200" spc="-7">
                <a:latin typeface="Trebuchet MS"/>
                <a:cs typeface="Trebuchet MS"/>
              </a:rPr>
              <a:t>1</a:t>
            </a:r>
            <a:r>
              <a:rPr dirty="0" sz="1100" spc="-5">
                <a:latin typeface="Garamond"/>
                <a:cs typeface="Garamond"/>
              </a:rPr>
              <a:t>(</a:t>
            </a:r>
            <a:r>
              <a:rPr dirty="0" sz="1100" spc="-5" b="0" i="1">
                <a:latin typeface="Bookman Old Style"/>
                <a:cs typeface="Bookman Old Style"/>
              </a:rPr>
              <a:t>h</a:t>
            </a:r>
            <a:r>
              <a:rPr dirty="0" baseline="-10416" sz="1200" spc="-7">
                <a:latin typeface="Trebuchet MS"/>
                <a:cs typeface="Trebuchet MS"/>
              </a:rPr>
              <a:t>1</a:t>
            </a:r>
            <a:r>
              <a:rPr dirty="0" sz="1100" spc="-5" b="0" i="1">
                <a:latin typeface="Bookman Old Style"/>
                <a:cs typeface="Bookman Old Style"/>
              </a:rPr>
              <a:t>,</a:t>
            </a:r>
            <a:r>
              <a:rPr dirty="0" sz="1100" spc="-155" b="0" i="1">
                <a:latin typeface="Bookman Old Style"/>
                <a:cs typeface="Bookman Old Style"/>
              </a:rPr>
              <a:t> </a:t>
            </a:r>
            <a:r>
              <a:rPr dirty="0" sz="1100" spc="0" b="0" i="1">
                <a:latin typeface="Bookman Old Style"/>
                <a:cs typeface="Bookman Old Style"/>
              </a:rPr>
              <a:t>s</a:t>
            </a:r>
            <a:r>
              <a:rPr dirty="0" sz="1100" spc="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847" y="1945600"/>
            <a:ext cx="312483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53720">
              <a:lnSpc>
                <a:spcPts val="1030"/>
              </a:lnSpc>
              <a:spcBef>
                <a:spcPts val="90"/>
              </a:spcBef>
              <a:tabLst>
                <a:tab pos="188595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6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dirty="0" u="sng" baseline="-10416" sz="1200" spc="-89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sng" baseline="-10416" sz="1200" spc="-26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baseline="-10416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dirty="0" u="sng" baseline="-10416" sz="1200" spc="4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sz="1100" spc="-1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100" spc="-6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dirty="0" u="sng" baseline="-10416" sz="1200" spc="-89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sng" baseline="-10416" sz="1200" spc="-26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baseline="-10416" sz="1200" spc="37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dirty="0" u="sng" sz="1100" spc="2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h</a:t>
            </a:r>
            <a:r>
              <a:rPr dirty="0" u="sng" baseline="-10416" sz="1200" spc="3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sng" baseline="-10416" sz="1200" spc="-26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baseline="-10416" sz="1200" spc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dirty="0" u="sng" sz="1100" spc="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,</a:t>
            </a:r>
            <a:r>
              <a:rPr dirty="0" u="sng" sz="1100" spc="-16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dirty="0" u="sng" sz="1100" spc="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s</a:t>
            </a:r>
            <a:r>
              <a:rPr dirty="0" u="sng" sz="1100" spc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	</a:t>
            </a:r>
            <a:endParaRPr sz="1100">
              <a:latin typeface="Garamond"/>
              <a:cs typeface="Garamond"/>
            </a:endParaRPr>
          </a:p>
          <a:p>
            <a:pPr marL="12700">
              <a:lnSpc>
                <a:spcPts val="1030"/>
              </a:lnSpc>
              <a:tabLst>
                <a:tab pos="400050" algn="l"/>
                <a:tab pos="1939925" algn="l"/>
                <a:tab pos="2865120" algn="l"/>
              </a:tabLst>
            </a:pPr>
            <a:r>
              <a:rPr dirty="0" sz="1100" spc="85">
                <a:latin typeface="Tahoma"/>
                <a:cs typeface="Tahoma"/>
              </a:rPr>
              <a:t>Y</a:t>
            </a:r>
            <a:r>
              <a:rPr dirty="0" sz="1100" spc="85">
                <a:latin typeface="Tahoma"/>
                <a:cs typeface="Tahoma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30">
                <a:latin typeface="Lucida Sans Unicode"/>
                <a:cs typeface="Lucida Sans Unicode"/>
              </a:rPr>
              <a:t>	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0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30">
                <a:latin typeface="Tahoma"/>
                <a:cs typeface="Tahoma"/>
              </a:rPr>
              <a:t>(12)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54" y="2441281"/>
            <a:ext cx="942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5145" algn="l"/>
              </a:tabLst>
            </a:pPr>
            <a:r>
              <a:rPr dirty="0" sz="1100" spc="-75">
                <a:latin typeface="Tahoma"/>
                <a:cs typeface="Tahoma"/>
              </a:rPr>
              <a:t>where:	</a:t>
            </a:r>
            <a:r>
              <a:rPr dirty="0" sz="1100" spc="-55" b="0" i="1">
                <a:latin typeface="Bookman Old Style"/>
                <a:cs typeface="Bookman Old Style"/>
              </a:rPr>
              <a:t>h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110">
                <a:latin typeface="Garamond"/>
                <a:cs typeface="Garamond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598" y="2500057"/>
            <a:ext cx="4819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</a:tabLst>
            </a:pPr>
            <a:r>
              <a:rPr dirty="0" sz="800">
                <a:latin typeface="Trebuchet MS"/>
                <a:cs typeface="Trebuchet MS"/>
              </a:rPr>
              <a:t>1	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5356" y="242832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4688" y="2441281"/>
            <a:ext cx="699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-70" b="0" i="1">
                <a:latin typeface="Bookman Old Style"/>
                <a:cs typeface="Bookman Old Style"/>
              </a:rPr>
              <a:t>v </a:t>
            </a:r>
            <a:r>
              <a:rPr dirty="0" sz="1100" spc="-45" b="0" i="1">
                <a:latin typeface="Bookman Old Style"/>
                <a:cs typeface="Bookman Old Style"/>
              </a:rPr>
              <a:t>/</a:t>
            </a:r>
            <a:r>
              <a:rPr dirty="0" sz="1100" spc="-45">
                <a:latin typeface="Garamond"/>
                <a:cs typeface="Garamond"/>
              </a:rPr>
              <a:t>2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70">
                <a:latin typeface="Garamond"/>
                <a:cs typeface="Garamond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8563" y="2500057"/>
            <a:ext cx="156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7671" y="242832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0390" y="2515729"/>
            <a:ext cx="92201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710" algn="l"/>
              </a:tabLst>
            </a:pPr>
            <a:r>
              <a:rPr dirty="0" sz="800">
                <a:latin typeface="Trebuchet MS"/>
                <a:cs typeface="Trebuchet MS"/>
              </a:rPr>
              <a:t>1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990" y="2441281"/>
            <a:ext cx="47370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-70" b="0" i="1">
                <a:latin typeface="Bookman Old Style"/>
                <a:cs typeface="Bookman Old Style"/>
              </a:rPr>
              <a:t>v</a:t>
            </a:r>
            <a:r>
              <a:rPr dirty="0" sz="1100" spc="30" b="0" i="1">
                <a:latin typeface="Bookman Old Style"/>
                <a:cs typeface="Bookman Old Style"/>
              </a:rPr>
              <a:t> </a:t>
            </a:r>
            <a:r>
              <a:rPr dirty="0" sz="1100" spc="-45" b="0" i="1">
                <a:latin typeface="Bookman Old Style"/>
                <a:cs typeface="Bookman Old Style"/>
              </a:rPr>
              <a:t>/</a:t>
            </a:r>
            <a:r>
              <a:rPr dirty="0" sz="1100" spc="-45">
                <a:latin typeface="Garamond"/>
                <a:cs typeface="Garamond"/>
              </a:rPr>
              <a:t>2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766" y="2644545"/>
            <a:ext cx="3891279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Equation </a:t>
            </a:r>
            <a:r>
              <a:rPr dirty="0" sz="1100" spc="-60">
                <a:latin typeface="Tahoma"/>
                <a:cs typeface="Tahoma"/>
                <a:hlinkClick r:id="rId3" action="ppaction://hlinksldjump"/>
              </a:rPr>
              <a:t>12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0">
                <a:latin typeface="Tahoma"/>
                <a:cs typeface="Tahoma"/>
              </a:rPr>
              <a:t>implicit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non-linear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55">
                <a:latin typeface="Tahoma"/>
                <a:cs typeface="Tahoma"/>
              </a:rPr>
              <a:t>solved  </a:t>
            </a:r>
            <a:r>
              <a:rPr dirty="0" sz="1100" spc="-35">
                <a:latin typeface="Tahoma"/>
                <a:cs typeface="Tahoma"/>
              </a:rPr>
              <a:t>numerically </a:t>
            </a:r>
            <a:r>
              <a:rPr dirty="0" sz="1100" spc="-50">
                <a:latin typeface="Tahoma"/>
                <a:cs typeface="Tahoma"/>
              </a:rPr>
              <a:t>since requires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computation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steam </a:t>
            </a:r>
            <a:r>
              <a:rPr dirty="0" sz="1100" spc="-35">
                <a:latin typeface="Tahoma"/>
                <a:cs typeface="Tahoma"/>
              </a:rPr>
              <a:t>table. </a:t>
            </a:r>
            <a:r>
              <a:rPr dirty="0" sz="1100" spc="-50">
                <a:latin typeface="Tahoma"/>
                <a:cs typeface="Tahoma"/>
              </a:rPr>
              <a:t>We  </a:t>
            </a:r>
            <a:r>
              <a:rPr dirty="0" sz="1100" spc="-40">
                <a:latin typeface="Tahoma"/>
                <a:cs typeface="Tahoma"/>
              </a:rPr>
              <a:t>apply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secants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method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solution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terms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entropy.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6976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</a:t>
            </a:r>
            <a:r>
              <a:rPr dirty="0" spc="25"/>
              <a:t> </a:t>
            </a:r>
            <a:r>
              <a:rPr dirty="0" spc="-50"/>
              <a:t>model</a:t>
            </a:r>
            <a:r>
              <a:rPr dirty="0" spc="25"/>
              <a:t> </a:t>
            </a:r>
            <a:r>
              <a:rPr dirty="0" spc="-40"/>
              <a:t>of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25"/>
              <a:t> </a:t>
            </a:r>
            <a:r>
              <a:rPr dirty="0" spc="-55"/>
              <a:t>machine</a:t>
            </a:r>
            <a:r>
              <a:rPr dirty="0" spc="25"/>
              <a:t> </a:t>
            </a:r>
            <a:r>
              <a:rPr dirty="0" spc="-45"/>
              <a:t>-</a:t>
            </a:r>
            <a:r>
              <a:rPr dirty="0" spc="25"/>
              <a:t> </a:t>
            </a:r>
            <a:r>
              <a:rPr dirty="0" spc="-25"/>
              <a:t>Solution</a:t>
            </a:r>
            <a:r>
              <a:rPr dirty="0" spc="25"/>
              <a:t> </a:t>
            </a:r>
            <a:r>
              <a:rPr dirty="0" spc="-40"/>
              <a:t>of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25"/>
              <a:t> </a:t>
            </a:r>
            <a:r>
              <a:rPr dirty="0" spc="-40"/>
              <a:t>rotor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392684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55">
                <a:latin typeface="Tahoma"/>
                <a:cs typeface="Tahoma"/>
              </a:rPr>
              <a:t>procedure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applied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rotor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difference 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25">
                <a:latin typeface="Tahoma"/>
                <a:cs typeface="Tahoma"/>
              </a:rPr>
              <a:t>in this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35">
                <a:latin typeface="Tahoma"/>
                <a:cs typeface="Tahoma"/>
              </a:rPr>
              <a:t>relative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quantities.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617" y="1224672"/>
            <a:ext cx="1358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rel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2979" y="1100542"/>
            <a:ext cx="182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-240" b="0" i="1">
                <a:latin typeface="Bookman Old Style"/>
                <a:cs typeface="Bookman Old Style"/>
              </a:rPr>
              <a:t>w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5679" y="1361160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 h="0">
                <a:moveTo>
                  <a:pt x="0" y="0"/>
                </a:moveTo>
                <a:lnTo>
                  <a:pt x="16301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36660" y="1049196"/>
            <a:ext cx="798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3260" algn="l"/>
              </a:tabLst>
            </a:pPr>
            <a:r>
              <a:rPr dirty="0" sz="1100" spc="430">
                <a:latin typeface="Arial"/>
                <a:cs typeface="Arial"/>
              </a:rPr>
              <a:t>(</a:t>
            </a:r>
            <a:r>
              <a:rPr dirty="0" sz="1100" spc="430">
                <a:latin typeface="Arial"/>
                <a:cs typeface="Arial"/>
              </a:rPr>
              <a:t>	</a:t>
            </a:r>
            <a:r>
              <a:rPr dirty="0" sz="1100" spc="49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20" y="1244548"/>
            <a:ext cx="2672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11730" algn="l"/>
              </a:tabLst>
            </a:pP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baseline="-17361" sz="1200" spc="-7" i="1">
                <a:latin typeface="Verdana"/>
                <a:cs typeface="Verdana"/>
              </a:rPr>
              <a:t>T</a:t>
            </a:r>
            <a:r>
              <a:rPr dirty="0" baseline="-17361" sz="1200" spc="-7" i="1">
                <a:latin typeface="Verdana"/>
                <a:cs typeface="Verdana"/>
              </a:rPr>
              <a:t>  </a:t>
            </a:r>
            <a:r>
              <a:rPr dirty="0" baseline="-17361" sz="1200" spc="-179" i="1">
                <a:latin typeface="Verdana"/>
                <a:cs typeface="Verdana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sz="1100" b="0" i="1">
                <a:latin typeface="Bookman Old Style"/>
                <a:cs typeface="Bookman Old Style"/>
              </a:rPr>
              <a:t>  </a:t>
            </a:r>
            <a:r>
              <a:rPr dirty="0" sz="1100" spc="-5" b="0" i="1">
                <a:latin typeface="Bookman Old Style"/>
                <a:cs typeface="Bookman Old Style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>
                <a:latin typeface="Garamond"/>
                <a:cs typeface="Garamond"/>
              </a:rPr>
              <a:t>  </a:t>
            </a:r>
            <a:r>
              <a:rPr dirty="0" sz="1100" spc="-95">
                <a:latin typeface="Garamond"/>
                <a:cs typeface="Garamond"/>
              </a:rPr>
              <a:t> </a:t>
            </a:r>
            <a:r>
              <a:rPr dirty="0" baseline="-37878" sz="1650" spc="37">
                <a:latin typeface="Garamond"/>
                <a:cs typeface="Garamond"/>
              </a:rPr>
              <a:t>2</a:t>
            </a:r>
            <a:r>
              <a:rPr dirty="0" baseline="-37878" sz="1650">
                <a:latin typeface="Garamond"/>
                <a:cs typeface="Garamond"/>
              </a:rPr>
              <a:t> </a:t>
            </a:r>
            <a:r>
              <a:rPr dirty="0" baseline="-37878" sz="1650" spc="-97">
                <a:latin typeface="Garamond"/>
                <a:cs typeface="Garamond"/>
              </a:rPr>
              <a:t> </a:t>
            </a:r>
            <a:r>
              <a:rPr dirty="0" sz="1100" spc="-30" b="0" i="1">
                <a:latin typeface="Bookman Old Style"/>
                <a:cs typeface="Bookman Old Style"/>
              </a:rPr>
              <a:t>,</a:t>
            </a:r>
            <a:r>
              <a:rPr dirty="0" sz="1100" spc="-150" b="0" i="1">
                <a:latin typeface="Bookman Old Style"/>
                <a:cs typeface="Bookman Old Style"/>
              </a:rPr>
              <a:t> </a:t>
            </a:r>
            <a:r>
              <a:rPr dirty="0" sz="1100" spc="-85" b="0" i="1">
                <a:latin typeface="Bookman Old Style"/>
                <a:cs typeface="Bookman Old Style"/>
              </a:rPr>
              <a:t>s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Tahoma"/>
                <a:cs typeface="Tahoma"/>
              </a:rPr>
              <a:t>(13)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6242" y="172780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0892" y="1741270"/>
            <a:ext cx="92201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7240" algn="l"/>
              </a:tabLst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16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2	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6423" y="1669693"/>
            <a:ext cx="1471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5470" algn="l"/>
                <a:tab pos="955675" algn="l"/>
                <a:tab pos="1350010" algn="l"/>
              </a:tabLst>
            </a:pP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spc="-55" b="0" i="1">
                <a:latin typeface="Bookman Old Style"/>
                <a:cs typeface="Bookman Old Style"/>
              </a:rPr>
              <a:t> </a:t>
            </a:r>
            <a:r>
              <a:rPr dirty="0" sz="1100" spc="110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3066" y="1525687"/>
            <a:ext cx="9474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7240" algn="l"/>
              </a:tabLst>
            </a:pPr>
            <a:r>
              <a:rPr dirty="0" baseline="-20202" sz="1650" spc="-240" b="0" i="1">
                <a:latin typeface="Bookman Old Style"/>
                <a:cs typeface="Bookman Old Style"/>
              </a:rPr>
              <a:t>w</a:t>
            </a:r>
            <a:r>
              <a:rPr dirty="0" sz="800">
                <a:latin typeface="Trebuchet MS"/>
                <a:cs typeface="Trebuchet MS"/>
              </a:rPr>
              <a:t>2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baseline="-20202" sz="1650" spc="-240" b="0" i="1">
                <a:latin typeface="Bookman Old Style"/>
                <a:cs typeface="Bookman Old Style"/>
              </a:rPr>
              <a:t>w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0892" y="1650414"/>
            <a:ext cx="12655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645" algn="l"/>
                <a:tab pos="777240" algn="l"/>
                <a:tab pos="1099185" algn="l"/>
              </a:tabLst>
            </a:pPr>
            <a:r>
              <a:rPr dirty="0" sz="800" spc="-10">
                <a:latin typeface="Arial"/>
                <a:cs typeface="Arial"/>
              </a:rPr>
              <a:t>rel	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 spc="-10">
                <a:latin typeface="Arial"/>
                <a:cs typeface="Arial"/>
              </a:rPr>
              <a:t>rel	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9929" y="1764727"/>
            <a:ext cx="859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7240" algn="l"/>
              </a:tabLst>
            </a:pPr>
            <a:r>
              <a:rPr dirty="0" sz="1100" spc="25">
                <a:latin typeface="Garamond"/>
                <a:cs typeface="Garamond"/>
              </a:rPr>
              <a:t>2</a:t>
            </a:r>
            <a:r>
              <a:rPr dirty="0" sz="1100" spc="25">
                <a:latin typeface="Garamond"/>
                <a:cs typeface="Garamond"/>
              </a:rPr>
              <a:t>	</a:t>
            </a:r>
            <a:r>
              <a:rPr dirty="0" sz="1100" spc="25">
                <a:latin typeface="Garamond"/>
                <a:cs typeface="Garamond"/>
              </a:rPr>
              <a:t>2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2534" y="166969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054" y="1955837"/>
            <a:ext cx="4028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Total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relative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enthalpy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conserves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along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rotor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axial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machine.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0459" y="2371050"/>
            <a:ext cx="479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37">
                <a:latin typeface="Tahoma"/>
                <a:cs typeface="Tahoma"/>
              </a:rPr>
              <a:t>Y</a:t>
            </a:r>
            <a:r>
              <a:rPr dirty="0" sz="800" spc="25">
                <a:latin typeface="Arial"/>
                <a:cs typeface="Arial"/>
              </a:rPr>
              <a:t>rotor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baseline="7575" sz="1650" spc="-44">
                <a:latin typeface="Lucida Sans Unicode"/>
                <a:cs typeface="Lucida Sans Unicode"/>
              </a:rPr>
              <a:t>−</a:t>
            </a:r>
            <a:endParaRPr baseline="7575" sz="16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8543" y="2242222"/>
            <a:ext cx="7842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  <a:tab pos="660400" algn="l"/>
              </a:tabLst>
            </a:pPr>
            <a:r>
              <a:rPr dirty="0" sz="800" spc="-10">
                <a:latin typeface="Arial"/>
                <a:cs typeface="Arial"/>
              </a:rPr>
              <a:t>rel</a:t>
            </a:r>
            <a:r>
              <a:rPr dirty="0" sz="800" spc="-10">
                <a:latin typeface="Arial"/>
                <a:cs typeface="Arial"/>
              </a:rPr>
              <a:t>	</a:t>
            </a:r>
            <a:r>
              <a:rPr dirty="0" sz="800" spc="-10">
                <a:latin typeface="Arial"/>
                <a:cs typeface="Arial"/>
              </a:rPr>
              <a:t>rel</a:t>
            </a:r>
            <a:r>
              <a:rPr dirty="0" sz="800" spc="-10">
                <a:latin typeface="Arial"/>
                <a:cs typeface="Arial"/>
              </a:rPr>
              <a:t>	</a:t>
            </a:r>
            <a:r>
              <a:rPr dirty="0" sz="800" spc="-10">
                <a:latin typeface="Arial"/>
                <a:cs typeface="Arial"/>
              </a:rPr>
              <a:t>rel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8543" y="2333560"/>
            <a:ext cx="8051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  <a:tab pos="660400" algn="l"/>
              </a:tabLst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16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1	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16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2	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8845" y="2255175"/>
            <a:ext cx="1061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0190" algn="l"/>
                <a:tab pos="596265" algn="l"/>
                <a:tab pos="867410" algn="l"/>
              </a:tabLst>
            </a:pPr>
            <a:r>
              <a:rPr dirty="0" sz="1100" spc="-114" b="0" i="1">
                <a:latin typeface="Bookman Old Style"/>
                <a:cs typeface="Bookman Old Style"/>
              </a:rPr>
              <a:t>p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	</a:t>
            </a:r>
            <a:r>
              <a:rPr dirty="0" sz="1100" spc="15">
                <a:latin typeface="Garamond"/>
                <a:cs typeface="Garamond"/>
              </a:rPr>
              <a:t>(</a:t>
            </a:r>
            <a:r>
              <a:rPr dirty="0" sz="1100" spc="15" b="0" i="1">
                <a:latin typeface="Bookman Old Style"/>
                <a:cs typeface="Bookman Old Style"/>
              </a:rPr>
              <a:t>h	</a:t>
            </a:r>
            <a:r>
              <a:rPr dirty="0" sz="1100" spc="-30" b="0" i="1">
                <a:latin typeface="Bookman Old Style"/>
                <a:cs typeface="Bookman Old Style"/>
              </a:rPr>
              <a:t>,</a:t>
            </a:r>
            <a:r>
              <a:rPr dirty="0" sz="1100" spc="-210" b="0" i="1">
                <a:latin typeface="Bookman Old Style"/>
                <a:cs typeface="Bookman Old Style"/>
              </a:rPr>
              <a:t> </a:t>
            </a:r>
            <a:r>
              <a:rPr dirty="0" sz="1100" spc="0" b="0" i="1">
                <a:latin typeface="Bookman Old Style"/>
                <a:cs typeface="Bookman Old Style"/>
              </a:rPr>
              <a:t>s</a:t>
            </a:r>
            <a:r>
              <a:rPr dirty="0" sz="1100" spc="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3209" y="2466873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 h="0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0219" y="2442640"/>
            <a:ext cx="4076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dirty="0" sz="800" spc="-10">
                <a:latin typeface="Arial"/>
                <a:cs typeface="Arial"/>
              </a:rPr>
              <a:t>rel</a:t>
            </a:r>
            <a:r>
              <a:rPr dirty="0" sz="800" spc="-10">
                <a:latin typeface="Arial"/>
                <a:cs typeface="Arial"/>
              </a:rPr>
              <a:t>	</a:t>
            </a:r>
            <a:r>
              <a:rPr dirty="0" sz="800" spc="-10">
                <a:latin typeface="Arial"/>
                <a:cs typeface="Arial"/>
              </a:rPr>
              <a:t>rel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0219" y="2533979"/>
            <a:ext cx="4286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16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2	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8666" y="2511144"/>
            <a:ext cx="2730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375" algn="l"/>
              </a:tabLst>
            </a:pPr>
            <a:r>
              <a:rPr dirty="0" sz="800">
                <a:latin typeface="Trebuchet MS"/>
                <a:cs typeface="Trebuchet MS"/>
              </a:rPr>
              <a:t>2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0509" y="2453041"/>
            <a:ext cx="1358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9710" algn="l"/>
                <a:tab pos="490855" algn="l"/>
              </a:tabLst>
            </a:pPr>
            <a:r>
              <a:rPr dirty="0" sz="1100" spc="-114" b="0" i="1">
                <a:latin typeface="Bookman Old Style"/>
                <a:cs typeface="Bookman Old Style"/>
              </a:rPr>
              <a:t>p	</a:t>
            </a:r>
            <a:r>
              <a:rPr dirty="0" sz="1100" spc="15">
                <a:latin typeface="Garamond"/>
                <a:cs typeface="Garamond"/>
              </a:rPr>
              <a:t>(</a:t>
            </a:r>
            <a:r>
              <a:rPr dirty="0" sz="1100" spc="15" b="0" i="1">
                <a:latin typeface="Bookman Old Style"/>
                <a:cs typeface="Bookman Old Style"/>
              </a:rPr>
              <a:t>h	</a:t>
            </a:r>
            <a:r>
              <a:rPr dirty="0" sz="1100" spc="-30" b="0" i="1">
                <a:latin typeface="Bookman Old Style"/>
                <a:cs typeface="Bookman Old Style"/>
              </a:rPr>
              <a:t>, </a:t>
            </a:r>
            <a:r>
              <a:rPr dirty="0" sz="1100" spc="0" b="0" i="1">
                <a:latin typeface="Bookman Old Style"/>
                <a:cs typeface="Bookman Old Style"/>
              </a:rPr>
              <a:t>s</a:t>
            </a:r>
            <a:r>
              <a:rPr dirty="0" sz="1100" spc="0">
                <a:latin typeface="Garamond"/>
                <a:cs typeface="Garamond"/>
              </a:rPr>
              <a:t>)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sz="1100" spc="-155" b="0" i="1">
                <a:latin typeface="Bookman Old Style"/>
                <a:cs typeface="Bookman Old Style"/>
              </a:rPr>
              <a:t> </a:t>
            </a:r>
            <a:r>
              <a:rPr dirty="0" sz="1100" spc="15">
                <a:latin typeface="Garamond"/>
                <a:cs typeface="Garamond"/>
              </a:rPr>
              <a:t>(</a:t>
            </a:r>
            <a:r>
              <a:rPr dirty="0" sz="1100" spc="15" b="0" i="1">
                <a:latin typeface="Bookman Old Style"/>
                <a:cs typeface="Bookman Old Style"/>
              </a:rPr>
              <a:t>h </a:t>
            </a:r>
            <a:r>
              <a:rPr dirty="0" sz="1100" spc="-30" b="0" i="1">
                <a:latin typeface="Bookman Old Style"/>
                <a:cs typeface="Bookman Old Style"/>
              </a:rPr>
              <a:t>, </a:t>
            </a:r>
            <a:r>
              <a:rPr dirty="0" sz="1100" spc="0" b="0" i="1">
                <a:latin typeface="Bookman Old Style"/>
                <a:cs typeface="Bookman Old Style"/>
              </a:rPr>
              <a:t>s</a:t>
            </a:r>
            <a:r>
              <a:rPr dirty="0" sz="1100" spc="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6625" y="2350260"/>
            <a:ext cx="1217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8215" algn="l"/>
              </a:tabLst>
            </a:pP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0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30">
                <a:latin typeface="Tahoma"/>
                <a:cs typeface="Tahoma"/>
              </a:rPr>
              <a:t>(15)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251" y="2744697"/>
            <a:ext cx="386905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" marR="5080" indent="-698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55">
                <a:latin typeface="Tahoma"/>
                <a:cs typeface="Tahoma"/>
              </a:rPr>
              <a:t>solve </a:t>
            </a:r>
            <a:r>
              <a:rPr dirty="0" sz="1100" spc="-40">
                <a:latin typeface="Tahoma"/>
                <a:cs typeface="Tahoma"/>
              </a:rPr>
              <a:t>equation </a:t>
            </a:r>
            <a:r>
              <a:rPr dirty="0" sz="1100" spc="-60">
                <a:latin typeface="Tahoma"/>
                <a:cs typeface="Tahoma"/>
                <a:hlinkClick r:id="rId2" action="ppaction://hlinksldjump"/>
              </a:rPr>
              <a:t>15 </a:t>
            </a:r>
            <a:r>
              <a:rPr dirty="0" sz="1100" spc="-35">
                <a:latin typeface="Tahoma"/>
                <a:cs typeface="Tahoma"/>
              </a:rPr>
              <a:t>numerically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stator </a:t>
            </a:r>
            <a:r>
              <a:rPr dirty="0" sz="1100" spc="-60">
                <a:latin typeface="Tahoma"/>
                <a:cs typeface="Tahoma"/>
              </a:rPr>
              <a:t>case,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from the  </a:t>
            </a:r>
            <a:r>
              <a:rPr dirty="0" sz="1100" spc="-50">
                <a:latin typeface="Tahoma"/>
                <a:cs typeface="Tahoma"/>
              </a:rPr>
              <a:t>entropy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completely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outlet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rotor.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7047" y="3219120"/>
            <a:ext cx="3060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16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269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Span</a:t>
            </a:r>
            <a:r>
              <a:rPr dirty="0" spc="35"/>
              <a:t> </a:t>
            </a:r>
            <a:r>
              <a:rPr dirty="0" spc="-4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251" y="738465"/>
            <a:ext cx="4086225" cy="23228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9050" marR="18097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Up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now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55">
                <a:latin typeface="Tahoma"/>
                <a:cs typeface="Tahoma"/>
              </a:rPr>
              <a:t>considered </a:t>
            </a:r>
            <a:r>
              <a:rPr dirty="0" sz="1100" spc="-60">
                <a:latin typeface="Tahoma"/>
                <a:cs typeface="Tahoma"/>
              </a:rPr>
              <a:t>each </a:t>
            </a:r>
            <a:r>
              <a:rPr dirty="0" sz="1100" spc="-40">
                <a:latin typeface="Tahoma"/>
                <a:cs typeface="Tahoma"/>
              </a:rPr>
              <a:t>section uniform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span. </a:t>
            </a:r>
            <a:r>
              <a:rPr dirty="0" sz="1100" spc="-30">
                <a:latin typeface="Tahoma"/>
                <a:cs typeface="Tahoma"/>
              </a:rPr>
              <a:t>Clearly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>
                <a:latin typeface="Tahoma"/>
                <a:cs typeface="Tahoma"/>
              </a:rPr>
              <a:t>approximation </a:t>
            </a:r>
            <a:r>
              <a:rPr dirty="0" sz="1100" spc="-50">
                <a:latin typeface="Tahoma"/>
                <a:cs typeface="Tahoma"/>
              </a:rPr>
              <a:t>since </a:t>
            </a:r>
            <a:r>
              <a:rPr dirty="0" sz="1100" spc="-40">
                <a:latin typeface="Tahoma"/>
                <a:cs typeface="Tahoma"/>
              </a:rPr>
              <a:t>the peripheral </a:t>
            </a:r>
            <a:r>
              <a:rPr dirty="0" sz="1100" spc="-70">
                <a:latin typeface="Tahoma"/>
                <a:cs typeface="Tahoma"/>
              </a:rPr>
              <a:t>speed </a:t>
            </a:r>
            <a:r>
              <a:rPr dirty="0" sz="1100" spc="-55">
                <a:latin typeface="Tahoma"/>
                <a:cs typeface="Tahoma"/>
              </a:rPr>
              <a:t>u  </a:t>
            </a:r>
            <a:r>
              <a:rPr dirty="0" sz="1100" spc="-60">
                <a:latin typeface="Tahoma"/>
                <a:cs typeface="Tahoma"/>
              </a:rPr>
              <a:t>changes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radius.</a:t>
            </a:r>
            <a:endParaRPr sz="1100">
              <a:latin typeface="Tahoma"/>
              <a:cs typeface="Tahoma"/>
            </a:endParaRPr>
          </a:p>
          <a:p>
            <a:pPr marL="19050" marR="290830" indent="-508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improve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quality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result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velocity  </a:t>
            </a:r>
            <a:r>
              <a:rPr dirty="0" sz="1100" spc="-40">
                <a:latin typeface="Tahoma"/>
                <a:cs typeface="Tahoma"/>
              </a:rPr>
              <a:t>triangles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evolve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along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span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specific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rule.</a:t>
            </a:r>
            <a:endParaRPr sz="1100">
              <a:latin typeface="Tahoma"/>
              <a:cs typeface="Tahoma"/>
            </a:endParaRPr>
          </a:p>
          <a:p>
            <a:pPr marL="19050" marR="5080" indent="-508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approach </a:t>
            </a:r>
            <a:r>
              <a:rPr dirty="0" sz="1100" spc="-65">
                <a:latin typeface="Tahoma"/>
                <a:cs typeface="Tahoma"/>
              </a:rPr>
              <a:t>chosen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40" b="1">
                <a:solidFill>
                  <a:srgbClr val="339430"/>
                </a:solidFill>
                <a:latin typeface="Arial"/>
                <a:cs typeface="Arial"/>
              </a:rPr>
              <a:t>constant </a:t>
            </a:r>
            <a:r>
              <a:rPr dirty="0" sz="1100" spc="-50" b="1">
                <a:solidFill>
                  <a:srgbClr val="339430"/>
                </a:solidFill>
                <a:latin typeface="Arial"/>
                <a:cs typeface="Arial"/>
              </a:rPr>
              <a:t>angle</a:t>
            </a:r>
            <a:r>
              <a:rPr dirty="0" sz="1100" spc="-50">
                <a:latin typeface="Tahoma"/>
                <a:cs typeface="Tahoma"/>
              </a:rPr>
              <a:t>. </a:t>
            </a: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cannot </a:t>
            </a:r>
            <a:r>
              <a:rPr dirty="0" sz="1100" spc="-60">
                <a:latin typeface="Tahoma"/>
                <a:cs typeface="Tahoma"/>
              </a:rPr>
              <a:t>guarantee </a:t>
            </a:r>
            <a:r>
              <a:rPr dirty="0" sz="1100" spc="-20">
                <a:latin typeface="Tahoma"/>
                <a:cs typeface="Tahoma"/>
              </a:rPr>
              <a:t>that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work </a:t>
            </a:r>
            <a:r>
              <a:rPr dirty="0" sz="1100" spc="-35">
                <a:latin typeface="Tahoma"/>
                <a:cs typeface="Tahoma"/>
              </a:rPr>
              <a:t>is constant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blade </a:t>
            </a:r>
            <a:r>
              <a:rPr dirty="0" sz="1100" spc="-40">
                <a:latin typeface="Tahoma"/>
                <a:cs typeface="Tahoma"/>
              </a:rPr>
              <a:t>height,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50">
                <a:latin typeface="Tahoma"/>
                <a:cs typeface="Tahoma"/>
              </a:rPr>
              <a:t>since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is only </a:t>
            </a:r>
            <a:r>
              <a:rPr dirty="0" sz="1100" spc="-65">
                <a:latin typeface="Tahoma"/>
                <a:cs typeface="Tahoma"/>
              </a:rPr>
              <a:t>few  </a:t>
            </a:r>
            <a:r>
              <a:rPr dirty="0" sz="1100" spc="-40">
                <a:latin typeface="Tahoma"/>
                <a:cs typeface="Tahoma"/>
              </a:rPr>
              <a:t>centimetre height,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0">
                <a:latin typeface="Tahoma"/>
                <a:cs typeface="Tahoma"/>
              </a:rPr>
              <a:t>approach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good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enough.</a:t>
            </a:r>
            <a:endParaRPr sz="11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solidFill>
                  <a:srgbClr val="339430"/>
                </a:solidFill>
                <a:latin typeface="Arial"/>
                <a:cs typeface="Arial"/>
              </a:rPr>
              <a:t>ADVANTAGE </a:t>
            </a: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-55">
                <a:latin typeface="Tahoma"/>
                <a:cs typeface="Tahoma"/>
              </a:rPr>
              <a:t>Lower </a:t>
            </a:r>
            <a:r>
              <a:rPr dirty="0" sz="1100" spc="-40">
                <a:latin typeface="Tahoma"/>
                <a:cs typeface="Tahoma"/>
              </a:rPr>
              <a:t>manufacturing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cost.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75"/>
              </a:lnSpc>
              <a:spcBef>
                <a:spcPts val="885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velocities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along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span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considering:</a:t>
            </a:r>
            <a:endParaRPr sz="1100">
              <a:latin typeface="Tahoma"/>
              <a:cs typeface="Tahoma"/>
            </a:endParaRPr>
          </a:p>
          <a:p>
            <a:pPr marL="184785" indent="-132715">
              <a:lnSpc>
                <a:spcPts val="1275"/>
              </a:lnSpc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radial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equilibrium,</a:t>
            </a:r>
            <a:endParaRPr sz="1100">
              <a:latin typeface="Tahoma"/>
              <a:cs typeface="Tahoma"/>
            </a:endParaRPr>
          </a:p>
          <a:p>
            <a:pPr marL="184785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35" b="0" i="1">
                <a:latin typeface="Bookman Old Style"/>
                <a:cs typeface="Bookman Old Style"/>
              </a:rPr>
              <a:t>v</a:t>
            </a:r>
            <a:r>
              <a:rPr dirty="0" baseline="-10416" sz="1200" spc="-52" i="1">
                <a:latin typeface="Verdana"/>
                <a:cs typeface="Verdana"/>
              </a:rPr>
              <a:t>T </a:t>
            </a:r>
            <a:r>
              <a:rPr dirty="0" sz="1100" spc="-35" b="0" i="1">
                <a:latin typeface="Bookman Old Style"/>
                <a:cs typeface="Bookman Old Style"/>
              </a:rPr>
              <a:t>/v</a:t>
            </a:r>
            <a:r>
              <a:rPr dirty="0" baseline="-10416" sz="1200" spc="-52" i="1">
                <a:latin typeface="Verdana"/>
                <a:cs typeface="Verdana"/>
              </a:rPr>
              <a:t>A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60">
                <a:latin typeface="Garamond"/>
                <a:cs typeface="Garamond"/>
              </a:rPr>
              <a:t>tan(</a:t>
            </a:r>
            <a:r>
              <a:rPr dirty="0" sz="1100" spc="60" b="0" i="1">
                <a:latin typeface="Bookman Old Style"/>
                <a:cs typeface="Bookman Old Style"/>
              </a:rPr>
              <a:t>α</a:t>
            </a:r>
            <a:r>
              <a:rPr dirty="0" baseline="-10416" sz="1200" spc="89">
                <a:latin typeface="Trebuchet MS"/>
                <a:cs typeface="Trebuchet MS"/>
              </a:rPr>
              <a:t>1</a:t>
            </a:r>
            <a:r>
              <a:rPr dirty="0" sz="1100" spc="60">
                <a:latin typeface="Garamond"/>
                <a:cs typeface="Garamond"/>
              </a:rPr>
              <a:t>)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20">
                <a:latin typeface="Garamond"/>
                <a:cs typeface="Garamond"/>
              </a:rPr>
              <a:t> </a:t>
            </a:r>
            <a:r>
              <a:rPr dirty="0" sz="1100" spc="-35">
                <a:latin typeface="Tahoma"/>
                <a:cs typeface="Tahoma"/>
              </a:rPr>
              <a:t>constant.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269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Span</a:t>
            </a:r>
            <a:r>
              <a:rPr dirty="0" spc="35"/>
              <a:t> </a:t>
            </a:r>
            <a:r>
              <a:rPr dirty="0" spc="-4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194" y="738465"/>
            <a:ext cx="394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Applying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previous </a:t>
            </a:r>
            <a:r>
              <a:rPr dirty="0" sz="1100" spc="-30">
                <a:latin typeface="Tahoma"/>
                <a:cs typeface="Tahoma"/>
              </a:rPr>
              <a:t>relation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radial </a:t>
            </a:r>
            <a:r>
              <a:rPr dirty="0" sz="1100" spc="-35">
                <a:latin typeface="Tahoma"/>
                <a:cs typeface="Tahoma"/>
              </a:rPr>
              <a:t>equilibrium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obtain: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942" y="1215871"/>
            <a:ext cx="1075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4680" algn="l"/>
                <a:tab pos="918210" algn="l"/>
              </a:tabLst>
            </a:pPr>
            <a:r>
              <a:rPr dirty="0" baseline="41666" sz="1200" spc="120" i="1">
                <a:latin typeface="Verdana"/>
                <a:cs typeface="Verdana"/>
              </a:rPr>
              <a:t>A</a:t>
            </a:r>
            <a:r>
              <a:rPr dirty="0" baseline="41666" sz="1200" spc="120" i="1">
                <a:latin typeface="Verdana"/>
                <a:cs typeface="Verdana"/>
              </a:rPr>
              <a:t> </a:t>
            </a:r>
            <a:r>
              <a:rPr dirty="0" baseline="41666" sz="1200" spc="187" i="1">
                <a:latin typeface="Verdana"/>
                <a:cs typeface="Verdana"/>
              </a:rPr>
              <a:t> </a:t>
            </a:r>
            <a:r>
              <a:rPr dirty="0" sz="1100" spc="85" b="0" i="1">
                <a:latin typeface="Bookman Old Style"/>
                <a:cs typeface="Bookman Old Style"/>
              </a:rPr>
              <a:t>∂</a:t>
            </a:r>
            <a:r>
              <a:rPr dirty="0" sz="1100" spc="50" b="0" i="1">
                <a:latin typeface="Bookman Old Style"/>
                <a:cs typeface="Bookman Old Style"/>
              </a:rPr>
              <a:t>r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50" b="0" i="1">
                <a:latin typeface="Bookman Old Style"/>
                <a:cs typeface="Bookman Old Style"/>
              </a:rPr>
              <a:t>r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85" b="0" i="1">
                <a:latin typeface="Bookman Old Style"/>
                <a:cs typeface="Bookman Old Style"/>
              </a:rPr>
              <a:t>∂</a:t>
            </a:r>
            <a:r>
              <a:rPr dirty="0" sz="1100" spc="50" b="0" i="1">
                <a:latin typeface="Bookman Old Style"/>
                <a:cs typeface="Bookman Old Style"/>
              </a:rPr>
              <a:t>r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784" y="1120837"/>
            <a:ext cx="19043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81480" algn="l"/>
              </a:tabLst>
            </a:pPr>
            <a:r>
              <a:rPr dirty="0" sz="1100" spc="-70" b="0" i="1">
                <a:latin typeface="Bookman Old Style"/>
                <a:cs typeface="Bookman Old Style"/>
              </a:rPr>
              <a:t>v</a:t>
            </a:r>
            <a:r>
              <a:rPr dirty="0" sz="1100" spc="-70" b="0" i="1">
                <a:latin typeface="Bookman Old Style"/>
                <a:cs typeface="Bookman Old Style"/>
              </a:rPr>
              <a:t>	</a:t>
            </a:r>
            <a:r>
              <a:rPr dirty="0" sz="1100" spc="-5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100" y="1027111"/>
            <a:ext cx="1934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54200" algn="l"/>
              </a:tabLst>
            </a:pPr>
            <a:r>
              <a:rPr dirty="0" u="sng" sz="1100" spc="8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∂</a:t>
            </a:r>
            <a:r>
              <a:rPr dirty="0" u="sng" sz="1100" spc="-7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v</a:t>
            </a:r>
            <a:r>
              <a:rPr dirty="0" u="sng" baseline="-10416" sz="1200" spc="120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dirty="0" baseline="-10416" sz="1200" spc="187" i="1">
                <a:latin typeface="Verdana"/>
                <a:cs typeface="Verdana"/>
              </a:rPr>
              <a:t> </a:t>
            </a:r>
            <a:r>
              <a:rPr dirty="0" baseline="-37878" sz="1650" spc="157">
                <a:latin typeface="Garamond"/>
                <a:cs typeface="Garamond"/>
              </a:rPr>
              <a:t>+</a:t>
            </a:r>
            <a:r>
              <a:rPr dirty="0" baseline="-37878" sz="1650" spc="120">
                <a:latin typeface="Garamond"/>
                <a:cs typeface="Garamond"/>
              </a:rPr>
              <a:t> </a:t>
            </a:r>
            <a:r>
              <a:rPr dirty="0" u="sng" sz="1100" spc="-7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v</a:t>
            </a:r>
            <a:r>
              <a:rPr dirty="0" u="sng" baseline="-10416" sz="1200" spc="-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baseline="-10416" sz="1200" i="1">
                <a:latin typeface="Verdana"/>
                <a:cs typeface="Verdana"/>
              </a:rPr>
              <a:t> </a:t>
            </a:r>
            <a:r>
              <a:rPr dirty="0" baseline="-10416" sz="1200" spc="37" i="1">
                <a:latin typeface="Verdana"/>
                <a:cs typeface="Verdana"/>
              </a:rPr>
              <a:t> </a:t>
            </a:r>
            <a:r>
              <a:rPr dirty="0" u="sng" sz="1100" spc="8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∂</a:t>
            </a:r>
            <a:r>
              <a:rPr dirty="0" u="sng" sz="1100" spc="1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(</a:t>
            </a:r>
            <a:r>
              <a:rPr dirty="0" u="sng" sz="1100" spc="5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r</a:t>
            </a:r>
            <a:r>
              <a:rPr dirty="0" u="sng" sz="1100" spc="-12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dirty="0" u="sng" sz="1100" spc="-7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v</a:t>
            </a:r>
            <a:r>
              <a:rPr dirty="0" u="sng" baseline="-10416" sz="1200" spc="-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sng" baseline="-10416" sz="1200" spc="-17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1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r>
              <a:rPr dirty="0" sz="1100">
                <a:latin typeface="Garamond"/>
                <a:cs typeface="Garamond"/>
              </a:rPr>
              <a:t> </a:t>
            </a:r>
            <a:r>
              <a:rPr dirty="0" sz="1100" spc="-130">
                <a:latin typeface="Garamond"/>
                <a:cs typeface="Garamond"/>
              </a:rPr>
              <a:t> </a:t>
            </a:r>
            <a:r>
              <a:rPr dirty="0" baseline="-37878" sz="1650" spc="157">
                <a:latin typeface="Garamond"/>
                <a:cs typeface="Garamond"/>
              </a:rPr>
              <a:t>=</a:t>
            </a:r>
            <a:r>
              <a:rPr dirty="0" baseline="-37878" sz="1650" spc="37">
                <a:latin typeface="Garamond"/>
                <a:cs typeface="Garamond"/>
              </a:rPr>
              <a:t> </a:t>
            </a:r>
            <a:r>
              <a:rPr dirty="0" baseline="-37878" sz="1650" spc="37">
                <a:latin typeface="Garamond"/>
                <a:cs typeface="Garamond"/>
              </a:rPr>
              <a:t>0</a:t>
            </a:r>
            <a:r>
              <a:rPr dirty="0" baseline="-37878" sz="1650">
                <a:latin typeface="Garamond"/>
                <a:cs typeface="Garamond"/>
              </a:rPr>
              <a:t>	</a:t>
            </a:r>
            <a:r>
              <a:rPr dirty="0" u="sng" sz="1100" spc="-7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v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0923" y="1085874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2267" y="1215871"/>
            <a:ext cx="173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 b="0" i="1">
                <a:latin typeface="Bookman Old Style"/>
                <a:cs typeface="Bookman Old Style"/>
              </a:rPr>
              <a:t>v</a:t>
            </a:r>
            <a:r>
              <a:rPr dirty="0" baseline="-10416" sz="1200" spc="120" i="1">
                <a:latin typeface="Verdana"/>
                <a:cs typeface="Verdana"/>
              </a:rPr>
              <a:t>A</a:t>
            </a:r>
            <a:endParaRPr baseline="-10416"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9963" y="1120837"/>
            <a:ext cx="1235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74725" algn="l"/>
              </a:tabLst>
            </a:pP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85">
                <a:latin typeface="Garamond"/>
                <a:cs typeface="Garamond"/>
              </a:rPr>
              <a:t>tan</a:t>
            </a:r>
            <a:r>
              <a:rPr dirty="0" sz="1100" spc="55">
                <a:latin typeface="Garamond"/>
                <a:cs typeface="Garamond"/>
              </a:rPr>
              <a:t>(</a:t>
            </a:r>
            <a:r>
              <a:rPr dirty="0" sz="1100" spc="-10" b="0" i="1">
                <a:latin typeface="Bookman Old Style"/>
                <a:cs typeface="Bookman Old Style"/>
              </a:rPr>
              <a:t>α</a:t>
            </a:r>
            <a:r>
              <a:rPr dirty="0" baseline="-10416" sz="1200" spc="60">
                <a:latin typeface="Trebuchet MS"/>
                <a:cs typeface="Trebuchet MS"/>
              </a:rPr>
              <a:t>1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30">
                <a:latin typeface="Tahoma"/>
                <a:cs typeface="Tahoma"/>
              </a:rPr>
              <a:t>(16)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54" y="1428418"/>
            <a:ext cx="1812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solution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equation </a:t>
            </a:r>
            <a:r>
              <a:rPr dirty="0" sz="1100" spc="-60">
                <a:latin typeface="Tahoma"/>
                <a:cs typeface="Tahoma"/>
                <a:hlinkClick r:id="rId2" action="ppaction://hlinksldjump"/>
              </a:rPr>
              <a:t>16</a:t>
            </a:r>
            <a:r>
              <a:rPr dirty="0" sz="1100" spc="15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55"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747" y="1613152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</a:t>
            </a:r>
            <a:r>
              <a:rPr dirty="0" baseline="-65656" sz="1650" spc="277" b="1">
                <a:latin typeface="Arial"/>
                <a:cs typeface="Arial"/>
              </a:rPr>
              <a:t></a:t>
            </a:r>
            <a:endParaRPr baseline="-65656"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47" y="1862530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747" y="2195041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 b="1">
                <a:latin typeface="Arial"/>
                <a:cs typeface="Arial"/>
              </a:rPr>
              <a:t>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747" y="223660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4057" y="1884513"/>
            <a:ext cx="1060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1899" y="1805862"/>
            <a:ext cx="192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0">
                <a:latin typeface="Arial"/>
                <a:cs typeface="Arial"/>
              </a:rPr>
              <a:t>mid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6933" y="1897315"/>
            <a:ext cx="1060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3747" y="1825738"/>
            <a:ext cx="9759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3925" algn="l"/>
              </a:tabLst>
            </a:pPr>
            <a:r>
              <a:rPr dirty="0" baseline="2525" sz="1650" spc="277">
                <a:latin typeface="Arial"/>
                <a:cs typeface="Arial"/>
              </a:rPr>
              <a:t></a:t>
            </a:r>
            <a:r>
              <a:rPr dirty="0" sz="1100" spc="-70" b="0" i="1">
                <a:latin typeface="Bookman Old Style"/>
                <a:cs typeface="Bookman Old Style"/>
              </a:rPr>
              <a:t>v</a:t>
            </a:r>
            <a:r>
              <a:rPr dirty="0" sz="1100" spc="-70" b="0" i="1">
                <a:latin typeface="Bookman Old Style"/>
                <a:cs typeface="Bookman Old Style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 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75" b="0" i="1">
                <a:latin typeface="Bookman Old Style"/>
                <a:cs typeface="Bookman Old Style"/>
              </a:rPr>
              <a:t>r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70" b="0" i="1">
                <a:latin typeface="Bookman Old Style"/>
                <a:cs typeface="Bookman Old Style"/>
              </a:rPr>
              <a:t>v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2802" y="1732012"/>
            <a:ext cx="88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5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r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5312" y="1791905"/>
            <a:ext cx="192405" cy="320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mid</a:t>
            </a:r>
            <a:endParaRPr sz="8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0"/>
              </a:spcBef>
            </a:pPr>
            <a:r>
              <a:rPr dirty="0" sz="1100" spc="50" b="0" i="1">
                <a:latin typeface="Bookman Old Style"/>
                <a:cs typeface="Bookman Old Style"/>
              </a:rPr>
              <a:t>r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4885" y="1671953"/>
            <a:ext cx="635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0680" algn="l"/>
                <a:tab pos="575945" algn="l"/>
              </a:tabLst>
            </a:pPr>
            <a:r>
              <a:rPr dirty="0" sz="1100" spc="275">
                <a:latin typeface="Arial"/>
                <a:cs typeface="Arial"/>
              </a:rPr>
              <a:t>(</a:t>
            </a:r>
            <a:r>
              <a:rPr dirty="0" sz="1100" spc="275">
                <a:latin typeface="Arial"/>
                <a:cs typeface="Arial"/>
              </a:rPr>
              <a:t>	</a:t>
            </a:r>
            <a:r>
              <a:rPr dirty="0" sz="1100" spc="340">
                <a:latin typeface="Arial"/>
                <a:cs typeface="Arial"/>
              </a:rPr>
              <a:t>\</a:t>
            </a:r>
            <a:r>
              <a:rPr dirty="0" sz="1100" spc="340">
                <a:latin typeface="Arial"/>
                <a:cs typeface="Arial"/>
              </a:rPr>
              <a:t>	</a:t>
            </a:r>
            <a:r>
              <a:rPr dirty="0" sz="600" spc="-15"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1821" y="1783161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latin typeface="Lucida Sans Unicode"/>
                <a:cs typeface="Lucida Sans Unicode"/>
              </a:rPr>
              <a:t>1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6165" y="1743797"/>
            <a:ext cx="4159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>
                <a:latin typeface="Trebuchet MS"/>
                <a:cs typeface="Trebuchet MS"/>
              </a:rPr>
              <a:t>sin </a:t>
            </a:r>
            <a:r>
              <a:rPr dirty="0" sz="800" spc="35">
                <a:latin typeface="Trebuchet MS"/>
                <a:cs typeface="Trebuchet MS"/>
              </a:rPr>
              <a:t>(</a:t>
            </a:r>
            <a:r>
              <a:rPr dirty="0" sz="800" spc="35" i="1">
                <a:latin typeface="Verdana"/>
                <a:cs typeface="Verdana"/>
              </a:rPr>
              <a:t>α</a:t>
            </a:r>
            <a:r>
              <a:rPr dirty="0" sz="800" spc="-55" i="1">
                <a:latin typeface="Verdana"/>
                <a:cs typeface="Verdana"/>
              </a:rPr>
              <a:t> </a:t>
            </a:r>
            <a:r>
              <a:rPr dirty="0" sz="800" spc="30">
                <a:latin typeface="Trebuchet MS"/>
                <a:cs typeface="Trebuchet MS"/>
              </a:rPr>
              <a:t>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4057" y="2150604"/>
            <a:ext cx="12928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226185" algn="l"/>
              </a:tabLst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5" i="1">
                <a:latin typeface="Verdana"/>
                <a:cs typeface="Verdana"/>
              </a:rPr>
              <a:t>	</a:t>
            </a:r>
            <a:r>
              <a:rPr dirty="0" sz="800" spc="80" i="1">
                <a:latin typeface="Verdana"/>
                <a:cs typeface="Verdana"/>
              </a:rPr>
              <a:t>A</a:t>
            </a:r>
            <a:r>
              <a:rPr dirty="0" sz="800" spc="80" i="1">
                <a:latin typeface="Verdana"/>
                <a:cs typeface="Verdana"/>
              </a:rPr>
              <a:t>	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6899" y="2091841"/>
            <a:ext cx="1420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 b="0" i="1">
                <a:latin typeface="Bookman Old Style"/>
                <a:cs typeface="Bookman Old Style"/>
              </a:rPr>
              <a:t>v </a:t>
            </a:r>
            <a:r>
              <a:rPr dirty="0" sz="1100" spc="85">
                <a:latin typeface="Garamond"/>
                <a:cs typeface="Garamond"/>
              </a:rPr>
              <a:t>(</a:t>
            </a:r>
            <a:r>
              <a:rPr dirty="0" sz="1100" spc="85" b="0" i="1">
                <a:latin typeface="Bookman Old Style"/>
                <a:cs typeface="Bookman Old Style"/>
              </a:rPr>
              <a:t>r</a:t>
            </a:r>
            <a:r>
              <a:rPr dirty="0" sz="1100" spc="85">
                <a:latin typeface="Garamond"/>
                <a:cs typeface="Garamond"/>
              </a:rPr>
              <a:t>)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70" b="0" i="1">
                <a:latin typeface="Bookman Old Style"/>
                <a:cs typeface="Bookman Old Style"/>
              </a:rPr>
              <a:t>v </a:t>
            </a:r>
            <a:r>
              <a:rPr dirty="0" sz="1100" spc="85">
                <a:latin typeface="Garamond"/>
                <a:cs typeface="Garamond"/>
              </a:rPr>
              <a:t>(</a:t>
            </a:r>
            <a:r>
              <a:rPr dirty="0" sz="1100" spc="85" b="0" i="1">
                <a:latin typeface="Bookman Old Style"/>
                <a:cs typeface="Bookman Old Style"/>
              </a:rPr>
              <a:t>r</a:t>
            </a:r>
            <a:r>
              <a:rPr dirty="0" sz="1100" spc="85">
                <a:latin typeface="Garamond"/>
                <a:cs typeface="Garamond"/>
              </a:rPr>
              <a:t>)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Garamond"/>
                <a:cs typeface="Garamond"/>
              </a:rPr>
              <a:t>tan(</a:t>
            </a:r>
            <a:r>
              <a:rPr dirty="0" sz="1100" spc="60" b="0" i="1">
                <a:latin typeface="Bookman Old Style"/>
                <a:cs typeface="Bookman Old Style"/>
              </a:rPr>
              <a:t>α</a:t>
            </a:r>
            <a:r>
              <a:rPr dirty="0" sz="1100" spc="-125" b="0" i="1">
                <a:latin typeface="Bookman Old Style"/>
                <a:cs typeface="Bookman Old Style"/>
              </a:rPr>
              <a:t> </a:t>
            </a:r>
            <a:r>
              <a:rPr dirty="0" sz="1100" spc="10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84820" y="2360636"/>
            <a:ext cx="132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8650" algn="l"/>
                <a:tab pos="1177290" algn="l"/>
              </a:tabLst>
            </a:pPr>
            <a:r>
              <a:rPr dirty="0" sz="800" spc="-5" i="1">
                <a:latin typeface="Verdana"/>
                <a:cs typeface="Verdana"/>
              </a:rPr>
              <a:t>T	T</a:t>
            </a:r>
            <a:r>
              <a:rPr dirty="0" sz="800" spc="-16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1	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6899" y="2301873"/>
            <a:ext cx="2922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54150" algn="l"/>
                <a:tab pos="2002789" algn="l"/>
              </a:tabLst>
            </a:pPr>
            <a:r>
              <a:rPr dirty="0" sz="1100" spc="75" b="0" i="1">
                <a:latin typeface="Bookman Old Style"/>
                <a:cs typeface="Bookman Old Style"/>
              </a:rPr>
              <a:t>l</a:t>
            </a:r>
            <a:r>
              <a:rPr dirty="0" sz="1100" spc="75">
                <a:latin typeface="Garamond"/>
                <a:cs typeface="Garamond"/>
              </a:rPr>
              <a:t>(</a:t>
            </a:r>
            <a:r>
              <a:rPr dirty="0" sz="1100" spc="75" b="0" i="1">
                <a:latin typeface="Bookman Old Style"/>
                <a:cs typeface="Bookman Old Style"/>
              </a:rPr>
              <a:t>r</a:t>
            </a:r>
            <a:r>
              <a:rPr dirty="0" sz="1100" spc="75">
                <a:latin typeface="Garamond"/>
                <a:cs typeface="Garamond"/>
              </a:rPr>
              <a:t>)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60" b="0" i="1">
                <a:latin typeface="Bookman Old Style"/>
                <a:cs typeface="Bookman Old Style"/>
              </a:rPr>
              <a:t>u </a:t>
            </a:r>
            <a:r>
              <a:rPr dirty="0" sz="1100" spc="75">
                <a:latin typeface="Garamond"/>
                <a:cs typeface="Garamond"/>
              </a:rPr>
              <a:t>∆</a:t>
            </a:r>
            <a:r>
              <a:rPr dirty="0" sz="1100" spc="75" b="0" i="1">
                <a:latin typeface="Bookman Old Style"/>
                <a:cs typeface="Bookman Old Style"/>
              </a:rPr>
              <a:t>v 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110" b="0" i="1">
                <a:latin typeface="Bookman Old Style"/>
                <a:cs typeface="Bookman Old Style"/>
              </a:rPr>
              <a:t>ω</a:t>
            </a:r>
            <a:r>
              <a:rPr dirty="0" sz="1100" spc="-250" b="0" i="1">
                <a:latin typeface="Bookman Old Style"/>
                <a:cs typeface="Bookman Old Style"/>
              </a:rPr>
              <a:t> </a:t>
            </a:r>
            <a:r>
              <a:rPr dirty="0" sz="1100" spc="50" b="0" i="1">
                <a:latin typeface="Bookman Old Style"/>
                <a:cs typeface="Bookman Old Style"/>
              </a:rPr>
              <a:t>r</a:t>
            </a:r>
            <a:r>
              <a:rPr dirty="0" sz="1100" spc="60" b="0" i="1">
                <a:latin typeface="Bookman Old Style"/>
                <a:cs typeface="Bookman Old Style"/>
              </a:rPr>
              <a:t> </a:t>
            </a:r>
            <a:r>
              <a:rPr dirty="0" sz="1100" spc="10">
                <a:latin typeface="Garamond"/>
                <a:cs typeface="Garamond"/>
              </a:rPr>
              <a:t>(</a:t>
            </a:r>
            <a:r>
              <a:rPr dirty="0" sz="1100" spc="10" b="0" i="1">
                <a:latin typeface="Bookman Old Style"/>
                <a:cs typeface="Bookman Old Style"/>
              </a:rPr>
              <a:t>v	</a:t>
            </a:r>
            <a:r>
              <a:rPr dirty="0" sz="1100" spc="85">
                <a:latin typeface="Garamond"/>
                <a:cs typeface="Garamond"/>
              </a:rPr>
              <a:t>(</a:t>
            </a:r>
            <a:r>
              <a:rPr dirty="0" sz="1100" spc="85" b="0" i="1">
                <a:latin typeface="Bookman Old Style"/>
                <a:cs typeface="Bookman Old Style"/>
              </a:rPr>
              <a:t>r</a:t>
            </a:r>
            <a:r>
              <a:rPr dirty="0" sz="1100" spc="85">
                <a:latin typeface="Garamond"/>
                <a:cs typeface="Garamond"/>
              </a:rPr>
              <a:t>)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0" b="0" i="1">
                <a:latin typeface="Bookman Old Style"/>
                <a:cs typeface="Bookman Old Style"/>
              </a:rPr>
              <a:t>v	</a:t>
            </a:r>
            <a:r>
              <a:rPr dirty="0" sz="1100" spc="90">
                <a:latin typeface="Garamond"/>
                <a:cs typeface="Garamond"/>
              </a:rPr>
              <a:t>(</a:t>
            </a:r>
            <a:r>
              <a:rPr dirty="0" sz="1100" spc="90" b="0" i="1">
                <a:latin typeface="Bookman Old Style"/>
                <a:cs typeface="Bookman Old Style"/>
              </a:rPr>
              <a:t>r</a:t>
            </a:r>
            <a:r>
              <a:rPr dirty="0" sz="1100" spc="90">
                <a:latin typeface="Garamond"/>
                <a:cs typeface="Garamond"/>
              </a:rPr>
              <a:t>)) </a:t>
            </a:r>
            <a:r>
              <a:rPr dirty="0" sz="1100" spc="50">
                <a:latin typeface="Lucida Sans Unicode"/>
                <a:cs typeface="Lucida Sans Unicode"/>
              </a:rPr>
              <a:t>/</a:t>
            </a:r>
            <a:r>
              <a:rPr dirty="0" sz="1100" spc="50">
                <a:latin typeface="Garamond"/>
                <a:cs typeface="Garamond"/>
              </a:rPr>
              <a:t>=</a:t>
            </a:r>
            <a:r>
              <a:rPr dirty="0" sz="1100" spc="-50">
                <a:latin typeface="Garamond"/>
                <a:cs typeface="Garamond"/>
              </a:rPr>
              <a:t> </a:t>
            </a:r>
            <a:r>
              <a:rPr dirty="0" sz="1100" spc="-495">
                <a:latin typeface="Tahoma"/>
                <a:cs typeface="Tahoma"/>
              </a:rPr>
              <a:t>constant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578" y="2552406"/>
            <a:ext cx="37344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3175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rotor 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50">
                <a:latin typeface="Tahoma"/>
                <a:cs typeface="Tahoma"/>
              </a:rPr>
              <a:t>except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substitute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absolute  </a:t>
            </a:r>
            <a:r>
              <a:rPr dirty="0" sz="1100" spc="-30">
                <a:latin typeface="Tahoma"/>
                <a:cs typeface="Tahoma"/>
              </a:rPr>
              <a:t>velocity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relative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09" y="415523"/>
            <a:ext cx="3063875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</a:rPr>
              <a:t>Figure:</a:t>
            </a:r>
            <a:r>
              <a:rPr dirty="0" sz="1000" spc="15">
                <a:solidFill>
                  <a:srgbClr val="3333B2"/>
                </a:solidFill>
              </a:rPr>
              <a:t> </a:t>
            </a:r>
            <a:r>
              <a:rPr dirty="0" sz="1000" spc="-30"/>
              <a:t>Sketch</a:t>
            </a:r>
            <a:r>
              <a:rPr dirty="0" sz="1000" spc="10"/>
              <a:t> </a:t>
            </a:r>
            <a:r>
              <a:rPr dirty="0" sz="1000" spc="-30"/>
              <a:t>of</a:t>
            </a:r>
            <a:r>
              <a:rPr dirty="0" sz="1000" spc="10"/>
              <a:t> </a:t>
            </a:r>
            <a:r>
              <a:rPr dirty="0" sz="1000" spc="-25"/>
              <a:t>velocity</a:t>
            </a:r>
            <a:r>
              <a:rPr dirty="0" sz="1000" spc="15"/>
              <a:t> </a:t>
            </a:r>
            <a:r>
              <a:rPr dirty="0" sz="1000" spc="-45"/>
              <a:t>and</a:t>
            </a:r>
            <a:r>
              <a:rPr dirty="0" sz="1000" spc="10"/>
              <a:t> </a:t>
            </a:r>
            <a:r>
              <a:rPr dirty="0" sz="1000" spc="-45"/>
              <a:t>angle</a:t>
            </a:r>
            <a:r>
              <a:rPr dirty="0" sz="1000" spc="10"/>
              <a:t> </a:t>
            </a:r>
            <a:r>
              <a:rPr dirty="0" sz="1000" spc="-30"/>
              <a:t>evolution</a:t>
            </a:r>
            <a:r>
              <a:rPr dirty="0" sz="1000" spc="15"/>
              <a:t> </a:t>
            </a:r>
            <a:r>
              <a:rPr dirty="0" sz="1000" spc="-20"/>
              <a:t>in</a:t>
            </a:r>
            <a:r>
              <a:rPr dirty="0" sz="1000" spc="15"/>
              <a:t> </a:t>
            </a:r>
            <a:r>
              <a:rPr dirty="0" sz="1000" spc="-50"/>
              <a:t>a</a:t>
            </a:r>
            <a:r>
              <a:rPr dirty="0" sz="1000" spc="10"/>
              <a:t> </a:t>
            </a:r>
            <a:r>
              <a:rPr dirty="0" sz="1000" spc="-30"/>
              <a:t>stator.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910115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5748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41380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07012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2645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8277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3909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69541" y="879844"/>
            <a:ext cx="0" cy="850900"/>
          </a:xfrm>
          <a:custGeom>
            <a:avLst/>
            <a:gdLst/>
            <a:ahLst/>
            <a:cxnLst/>
            <a:rect l="l" t="t" r="r" b="b"/>
            <a:pathLst>
              <a:path w="0" h="850900">
                <a:moveTo>
                  <a:pt x="0" y="0"/>
                </a:moveTo>
                <a:lnTo>
                  <a:pt x="0" y="850392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9541" y="2329168"/>
            <a:ext cx="0" cy="508000"/>
          </a:xfrm>
          <a:custGeom>
            <a:avLst/>
            <a:gdLst/>
            <a:ahLst/>
            <a:cxnLst/>
            <a:rect l="l" t="t" r="r" b="b"/>
            <a:pathLst>
              <a:path w="0" h="508000">
                <a:moveTo>
                  <a:pt x="0" y="0"/>
                </a:moveTo>
                <a:lnTo>
                  <a:pt x="0" y="507492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35173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0115" y="2836660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0115" y="2640979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0115" y="2445297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0735" y="224961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437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0115" y="2249616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 h="0">
                <a:moveTo>
                  <a:pt x="0" y="0"/>
                </a:moveTo>
                <a:lnTo>
                  <a:pt x="2375752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0735" y="205393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437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0115" y="2053934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 h="0">
                <a:moveTo>
                  <a:pt x="0" y="0"/>
                </a:moveTo>
                <a:lnTo>
                  <a:pt x="2375752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0735" y="1858252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437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0115" y="185825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 h="0">
                <a:moveTo>
                  <a:pt x="0" y="0"/>
                </a:moveTo>
                <a:lnTo>
                  <a:pt x="2375752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0115" y="1662571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0115" y="1466889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0115" y="1271208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0115" y="1075526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0115" y="879844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2925058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0115" y="2836660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0" y="0"/>
                </a:moveTo>
                <a:lnTo>
                  <a:pt x="2925058" y="0"/>
                </a:lnTo>
              </a:path>
            </a:pathLst>
          </a:custGeom>
          <a:ln w="3808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0115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75748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41380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07012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72645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38277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03909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69541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35173" y="280744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215"/>
                </a:moveTo>
                <a:lnTo>
                  <a:pt x="0" y="0"/>
                </a:lnTo>
              </a:path>
            </a:pathLst>
          </a:custGeom>
          <a:ln w="3813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98998" y="2860535"/>
            <a:ext cx="2165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0.225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85210" y="2860535"/>
            <a:ext cx="17399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0227" y="2860535"/>
            <a:ext cx="2165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0.235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2685" y="2860535"/>
            <a:ext cx="2165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0.255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78898" y="2860535"/>
            <a:ext cx="17399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0.26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23914" y="2860535"/>
            <a:ext cx="2165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0.265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6439" y="2848063"/>
            <a:ext cx="905510" cy="2438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tabLst>
                <a:tab pos="344805" algn="l"/>
                <a:tab pos="730885" algn="l"/>
              </a:tabLst>
            </a:pP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0.24</a:t>
            </a: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0.245</a:t>
            </a: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252525"/>
                </a:solidFill>
                <a:latin typeface="Arial"/>
                <a:cs typeface="Arial"/>
              </a:rPr>
              <a:t>0.25</a:t>
            </a:r>
            <a:endParaRPr sz="600">
              <a:latin typeface="Arial"/>
              <a:cs typeface="Arial"/>
            </a:endParaRPr>
          </a:p>
          <a:p>
            <a:pPr algn="ctr" marL="9525">
              <a:lnSpc>
                <a:spcPct val="100000"/>
              </a:lnSpc>
              <a:spcBef>
                <a:spcPts val="120"/>
              </a:spcBef>
            </a:pPr>
            <a:r>
              <a:rPr dirty="0" sz="650" spc="0">
                <a:solidFill>
                  <a:srgbClr val="252525"/>
                </a:solidFill>
                <a:latin typeface="Arial"/>
                <a:cs typeface="Arial"/>
              </a:rPr>
              <a:t>Radius</a:t>
            </a:r>
            <a:r>
              <a:rPr dirty="0" sz="650" spc="-1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650" spc="0">
                <a:solidFill>
                  <a:srgbClr val="252525"/>
                </a:solidFill>
                <a:latin typeface="Arial"/>
                <a:cs typeface="Arial"/>
              </a:rPr>
              <a:t>(m)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0115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10115" y="2836660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10115" y="2640979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10115" y="2445297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10115" y="2249616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0115" y="2053934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10115" y="1858252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10115" y="166257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10115" y="1466889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10115" y="127120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10115" y="1075526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10115" y="879844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250" y="0"/>
                </a:lnTo>
              </a:path>
            </a:pathLst>
          </a:custGeom>
          <a:ln w="380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34149" y="2779763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140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4149" y="2584081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160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4149" y="2388400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180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4149" y="2192718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4149" y="1997037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220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4149" y="1801355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240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4149" y="1605674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260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4149" y="1409992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280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4149" y="1214310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300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4149" y="1018629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320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4149" y="822947"/>
            <a:ext cx="1530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71BC"/>
                </a:solidFill>
                <a:latin typeface="Arial"/>
                <a:cs typeface="Arial"/>
              </a:rPr>
              <a:t>340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6984" y="1589394"/>
            <a:ext cx="119380" cy="53340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>
                <a:solidFill>
                  <a:srgbClr val="0071BC"/>
                </a:solidFill>
                <a:latin typeface="Arial"/>
                <a:cs typeface="Arial"/>
              </a:rPr>
              <a:t>Velocity</a:t>
            </a:r>
            <a:r>
              <a:rPr dirty="0" sz="650" spc="-30">
                <a:solidFill>
                  <a:srgbClr val="0071BC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0071BC"/>
                </a:solidFill>
                <a:latin typeface="Arial"/>
                <a:cs typeface="Arial"/>
              </a:rPr>
              <a:t>(m/s)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835173" y="879844"/>
            <a:ext cx="0" cy="1957070"/>
          </a:xfrm>
          <a:custGeom>
            <a:avLst/>
            <a:gdLst/>
            <a:ahLst/>
            <a:cxnLst/>
            <a:rect l="l" t="t" r="r" b="b"/>
            <a:pathLst>
              <a:path w="0" h="1957070">
                <a:moveTo>
                  <a:pt x="0" y="1956816"/>
                </a:moveTo>
                <a:lnTo>
                  <a:pt x="0" y="0"/>
                </a:lnTo>
              </a:path>
            </a:pathLst>
          </a:custGeom>
          <a:ln w="3813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05922" y="2836660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05922" y="255711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05922" y="2277570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05922" y="199802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05922" y="1718480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05922" y="143893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05922" y="1159390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05922" y="879844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250" y="0"/>
                </a:moveTo>
                <a:lnTo>
                  <a:pt x="0" y="0"/>
                </a:lnTo>
              </a:path>
            </a:pathLst>
          </a:custGeom>
          <a:ln w="380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852990" y="2779763"/>
            <a:ext cx="6794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52990" y="2500217"/>
            <a:ext cx="110489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852990" y="2220672"/>
            <a:ext cx="110489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52990" y="1941126"/>
            <a:ext cx="110489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852990" y="1661580"/>
            <a:ext cx="110489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52990" y="1382034"/>
            <a:ext cx="110489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52990" y="1102488"/>
            <a:ext cx="110489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60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52990" y="822942"/>
            <a:ext cx="110489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D95318"/>
                </a:solidFill>
                <a:latin typeface="Arial"/>
                <a:cs typeface="Arial"/>
              </a:rPr>
              <a:t>70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73857" y="1544057"/>
            <a:ext cx="119380" cy="62230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650" spc="0">
                <a:solidFill>
                  <a:srgbClr val="D95318"/>
                </a:solidFill>
                <a:latin typeface="Arial"/>
                <a:cs typeface="Arial"/>
              </a:rPr>
              <a:t>Angle</a:t>
            </a:r>
            <a:r>
              <a:rPr dirty="0" sz="650" spc="-40">
                <a:solidFill>
                  <a:srgbClr val="D9531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D95318"/>
                </a:solidFill>
                <a:latin typeface="Arial"/>
                <a:cs typeface="Arial"/>
              </a:rPr>
              <a:t>(degrees)</a:t>
            </a:r>
            <a:endParaRPr sz="6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249698" y="2615189"/>
            <a:ext cx="2338705" cy="153670"/>
          </a:xfrm>
          <a:custGeom>
            <a:avLst/>
            <a:gdLst/>
            <a:ahLst/>
            <a:cxnLst/>
            <a:rect l="l" t="t" r="r" b="b"/>
            <a:pathLst>
              <a:path w="2338704" h="153669">
                <a:moveTo>
                  <a:pt x="2338270" y="153546"/>
                </a:moveTo>
                <a:lnTo>
                  <a:pt x="1169135" y="81217"/>
                </a:lnTo>
                <a:lnTo>
                  <a:pt x="0" y="0"/>
                </a:lnTo>
              </a:path>
            </a:pathLst>
          </a:custGeom>
          <a:ln w="1523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249698" y="1224163"/>
            <a:ext cx="2338705" cy="288290"/>
          </a:xfrm>
          <a:custGeom>
            <a:avLst/>
            <a:gdLst/>
            <a:ahLst/>
            <a:cxnLst/>
            <a:rect l="l" t="t" r="r" b="b"/>
            <a:pathLst>
              <a:path w="2338704" h="288290">
                <a:moveTo>
                  <a:pt x="2338270" y="287770"/>
                </a:moveTo>
                <a:lnTo>
                  <a:pt x="1169135" y="152215"/>
                </a:lnTo>
                <a:lnTo>
                  <a:pt x="0" y="0"/>
                </a:lnTo>
              </a:path>
            </a:pathLst>
          </a:custGeom>
          <a:ln w="15238">
            <a:solidFill>
              <a:srgbClr val="0071B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249698" y="970439"/>
            <a:ext cx="2338705" cy="432434"/>
          </a:xfrm>
          <a:custGeom>
            <a:avLst/>
            <a:gdLst/>
            <a:ahLst/>
            <a:cxnLst/>
            <a:rect l="l" t="t" r="r" b="b"/>
            <a:pathLst>
              <a:path w="2338704" h="432434">
                <a:moveTo>
                  <a:pt x="2338270" y="0"/>
                </a:moveTo>
                <a:lnTo>
                  <a:pt x="1169135" y="215940"/>
                </a:lnTo>
                <a:lnTo>
                  <a:pt x="0" y="431884"/>
                </a:lnTo>
              </a:path>
            </a:pathLst>
          </a:custGeom>
          <a:ln w="15239">
            <a:solidFill>
              <a:srgbClr val="0071B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249698" y="1105799"/>
            <a:ext cx="2338705" cy="0"/>
          </a:xfrm>
          <a:custGeom>
            <a:avLst/>
            <a:gdLst/>
            <a:ahLst/>
            <a:cxnLst/>
            <a:rect l="l" t="t" r="r" b="b"/>
            <a:pathLst>
              <a:path w="2338704" h="0">
                <a:moveTo>
                  <a:pt x="2338270" y="0"/>
                </a:moveTo>
                <a:lnTo>
                  <a:pt x="0" y="0"/>
                </a:lnTo>
              </a:path>
            </a:pathLst>
          </a:custGeom>
          <a:ln w="15238">
            <a:solidFill>
              <a:srgbClr val="D953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249698" y="2636187"/>
            <a:ext cx="2338705" cy="0"/>
          </a:xfrm>
          <a:custGeom>
            <a:avLst/>
            <a:gdLst/>
            <a:ahLst/>
            <a:cxnLst/>
            <a:rect l="l" t="t" r="r" b="b"/>
            <a:pathLst>
              <a:path w="2338704" h="0">
                <a:moveTo>
                  <a:pt x="2338270" y="0"/>
                </a:moveTo>
                <a:lnTo>
                  <a:pt x="0" y="0"/>
                </a:lnTo>
              </a:path>
            </a:pathLst>
          </a:custGeom>
          <a:ln w="15238">
            <a:solidFill>
              <a:srgbClr val="D9531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3285867" y="1730236"/>
            <a:ext cx="434975" cy="599440"/>
          </a:xfrm>
          <a:prstGeom prst="rect">
            <a:avLst/>
          </a:prstGeom>
          <a:ln w="3811">
            <a:solidFill>
              <a:srgbClr val="252525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45"/>
              </a:spcBef>
              <a:tabLst>
                <a:tab pos="210185" algn="l"/>
              </a:tabLst>
            </a:pPr>
            <a:r>
              <a:rPr dirty="0" u="heavy" sz="500" spc="5">
                <a:uFill>
                  <a:solidFill>
                    <a:srgbClr val="0071BC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500" spc="5">
                <a:uFill>
                  <a:solidFill>
                    <a:srgbClr val="0071BC"/>
                  </a:solidFill>
                </a:uFill>
                <a:latin typeface="Arial"/>
                <a:cs typeface="Arial"/>
              </a:rPr>
              <a:t>	</a:t>
            </a:r>
            <a:r>
              <a:rPr dirty="0" sz="500" spc="15">
                <a:latin typeface="Arial"/>
                <a:cs typeface="Arial"/>
              </a:rPr>
              <a:t>v</a:t>
            </a:r>
            <a:r>
              <a:rPr dirty="0" baseline="-34722" sz="600" spc="22">
                <a:latin typeface="Arial"/>
                <a:cs typeface="Arial"/>
              </a:rPr>
              <a:t>A1</a:t>
            </a:r>
            <a:endParaRPr baseline="-34722" sz="6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75"/>
              </a:spcBef>
              <a:tabLst>
                <a:tab pos="210185" algn="l"/>
              </a:tabLst>
            </a:pPr>
            <a:r>
              <a:rPr dirty="0" u="heavy" sz="500" spc="5">
                <a:uFill>
                  <a:solidFill>
                    <a:srgbClr val="0071BC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500" spc="5">
                <a:uFill>
                  <a:solidFill>
                    <a:srgbClr val="0071BC"/>
                  </a:solidFill>
                </a:uFill>
                <a:latin typeface="Arial"/>
                <a:cs typeface="Arial"/>
              </a:rPr>
              <a:t>	</a:t>
            </a:r>
            <a:r>
              <a:rPr dirty="0" sz="500" spc="15">
                <a:latin typeface="Arial"/>
                <a:cs typeface="Arial"/>
              </a:rPr>
              <a:t>v</a:t>
            </a:r>
            <a:r>
              <a:rPr dirty="0" baseline="-34722" sz="600" spc="22">
                <a:latin typeface="Arial"/>
                <a:cs typeface="Arial"/>
              </a:rPr>
              <a:t>T1</a:t>
            </a:r>
            <a:endParaRPr baseline="-34722" sz="6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55"/>
              </a:spcBef>
              <a:tabLst>
                <a:tab pos="210820" algn="l"/>
              </a:tabLst>
            </a:pPr>
            <a:r>
              <a:rPr dirty="0" sz="500" spc="-145">
                <a:latin typeface="Arial"/>
                <a:cs typeface="Arial"/>
              </a:rPr>
              <a:t> </a:t>
            </a:r>
            <a:r>
              <a:rPr dirty="0" u="heavy" baseline="18518" sz="900">
                <a:solidFill>
                  <a:srgbClr val="D95318"/>
                </a:solidFill>
                <a:uFill>
                  <a:solidFill>
                    <a:srgbClr val="0071BC"/>
                  </a:solidFill>
                </a:uFill>
                <a:latin typeface="Arial"/>
                <a:cs typeface="Arial"/>
              </a:rPr>
              <a:t> </a:t>
            </a:r>
            <a:r>
              <a:rPr dirty="0" u="heavy" baseline="18518" sz="900">
                <a:solidFill>
                  <a:srgbClr val="D95318"/>
                </a:solidFill>
                <a:uFill>
                  <a:solidFill>
                    <a:srgbClr val="0071BC"/>
                  </a:solidFill>
                </a:uFill>
                <a:latin typeface="Arial"/>
                <a:cs typeface="Arial"/>
              </a:rPr>
              <a:t>	</a:t>
            </a:r>
            <a:r>
              <a:rPr dirty="0" sz="500" spc="25">
                <a:latin typeface="Arial"/>
                <a:cs typeface="Arial"/>
              </a:rPr>
              <a:t>U</a:t>
            </a:r>
            <a:endParaRPr sz="5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135"/>
              </a:spcBef>
              <a:tabLst>
                <a:tab pos="210185" algn="l"/>
              </a:tabLst>
            </a:pPr>
            <a:r>
              <a:rPr dirty="0" u="heavy" sz="500" spc="5">
                <a:uFill>
                  <a:solidFill>
                    <a:srgbClr val="D953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500" spc="5">
                <a:uFill>
                  <a:solidFill>
                    <a:srgbClr val="D95318"/>
                  </a:solidFill>
                </a:uFill>
                <a:latin typeface="Arial"/>
                <a:cs typeface="Arial"/>
              </a:rPr>
              <a:t>	</a:t>
            </a:r>
            <a:r>
              <a:rPr dirty="0" sz="500" spc="10">
                <a:latin typeface="Arial"/>
                <a:cs typeface="Arial"/>
              </a:rPr>
              <a:t>alpha</a:t>
            </a:r>
            <a:r>
              <a:rPr dirty="0" baseline="-34722" sz="600" spc="15">
                <a:latin typeface="Arial"/>
                <a:cs typeface="Arial"/>
              </a:rPr>
              <a:t>0</a:t>
            </a:r>
            <a:endParaRPr baseline="-34722" sz="6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75"/>
              </a:spcBef>
              <a:tabLst>
                <a:tab pos="210185" algn="l"/>
              </a:tabLst>
            </a:pPr>
            <a:r>
              <a:rPr dirty="0" u="heavy" sz="500" spc="5">
                <a:uFill>
                  <a:solidFill>
                    <a:srgbClr val="D95318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500" spc="5">
                <a:uFill>
                  <a:solidFill>
                    <a:srgbClr val="D95318"/>
                  </a:solidFill>
                </a:uFill>
                <a:latin typeface="Arial"/>
                <a:cs typeface="Arial"/>
              </a:rPr>
              <a:t>	</a:t>
            </a:r>
            <a:r>
              <a:rPr dirty="0" sz="500" spc="10">
                <a:latin typeface="Arial"/>
                <a:cs typeface="Arial"/>
              </a:rPr>
              <a:t>alpha</a:t>
            </a:r>
            <a:r>
              <a:rPr dirty="0" baseline="-34722" sz="600" spc="15">
                <a:latin typeface="Arial"/>
                <a:cs typeface="Arial"/>
              </a:rPr>
              <a:t>1</a:t>
            </a:r>
            <a:endParaRPr baseline="-34722" sz="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879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</a:t>
            </a:r>
            <a:r>
              <a:rPr dirty="0" spc="65"/>
              <a:t> </a:t>
            </a:r>
            <a:r>
              <a:rPr dirty="0" spc="-40"/>
              <a:t>specifications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086225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project </a:t>
            </a:r>
            <a:r>
              <a:rPr dirty="0" sz="1100" spc="-35">
                <a:latin typeface="Tahoma"/>
                <a:cs typeface="Tahoma"/>
              </a:rPr>
              <a:t>consist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preliminary </a:t>
            </a:r>
            <a:r>
              <a:rPr dirty="0" sz="1100" spc="-55">
                <a:latin typeface="Tahoma"/>
                <a:cs typeface="Tahoma"/>
              </a:rPr>
              <a:t>design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50" i="1">
                <a:latin typeface="Gill Sans MT"/>
                <a:cs typeface="Gill Sans MT"/>
              </a:rPr>
              <a:t>high </a:t>
            </a:r>
            <a:r>
              <a:rPr dirty="0" sz="1100" spc="10" i="1">
                <a:latin typeface="Gill Sans MT"/>
                <a:cs typeface="Gill Sans MT"/>
              </a:rPr>
              <a:t>pressure </a:t>
            </a:r>
            <a:r>
              <a:rPr dirty="0" sz="1100" spc="-35">
                <a:latin typeface="Tahoma"/>
                <a:cs typeface="Tahoma"/>
              </a:rPr>
              <a:t>part 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6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steam </a:t>
            </a:r>
            <a:r>
              <a:rPr dirty="0" sz="1100" spc="-40">
                <a:latin typeface="Tahoma"/>
                <a:cs typeface="Tahoma"/>
              </a:rPr>
              <a:t>turbine.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design process </a:t>
            </a:r>
            <a:r>
              <a:rPr dirty="0" sz="1100" spc="-60">
                <a:latin typeface="Tahoma"/>
                <a:cs typeface="Tahoma"/>
              </a:rPr>
              <a:t>requires </a:t>
            </a:r>
            <a:r>
              <a:rPr dirty="0" sz="1100" spc="-80">
                <a:latin typeface="Tahoma"/>
                <a:cs typeface="Tahoma"/>
              </a:rPr>
              <a:t>some </a:t>
            </a:r>
            <a:r>
              <a:rPr dirty="0" sz="1100" spc="-15">
                <a:latin typeface="Tahoma"/>
                <a:cs typeface="Tahoma"/>
              </a:rPr>
              <a:t>initial </a:t>
            </a:r>
            <a:r>
              <a:rPr dirty="0" sz="1100" spc="-40">
                <a:latin typeface="Tahoma"/>
                <a:cs typeface="Tahoma"/>
              </a:rPr>
              <a:t>data </a:t>
            </a:r>
            <a:r>
              <a:rPr dirty="0" sz="1100" spc="-50">
                <a:latin typeface="Tahoma"/>
                <a:cs typeface="Tahoma"/>
              </a:rPr>
              <a:t>other 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55">
                <a:latin typeface="Tahoma"/>
                <a:cs typeface="Tahoma"/>
              </a:rPr>
              <a:t>many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assumptions.</a:t>
            </a:r>
            <a:endParaRPr sz="1100">
              <a:latin typeface="Tahoma"/>
              <a:cs typeface="Tahoma"/>
            </a:endParaRPr>
          </a:p>
          <a:p>
            <a:pPr algn="just" marL="17145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Tahoma"/>
                <a:cs typeface="Tahoma"/>
              </a:rPr>
              <a:t>Inlet flow </a:t>
            </a:r>
            <a:r>
              <a:rPr dirty="0" sz="1100" spc="-35">
                <a:latin typeface="Tahoma"/>
                <a:cs typeface="Tahoma"/>
              </a:rPr>
              <a:t>characteristics,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terms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10">
                <a:latin typeface="Tahoma"/>
                <a:cs typeface="Tahoma"/>
              </a:rPr>
              <a:t>total </a:t>
            </a:r>
            <a:r>
              <a:rPr dirty="0" sz="1100" spc="-30">
                <a:latin typeface="Tahoma"/>
                <a:cs typeface="Tahoma"/>
              </a:rPr>
              <a:t>quantities,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algn="just"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60" b="0" i="1">
                <a:latin typeface="Bookman Old Style"/>
                <a:cs typeface="Bookman Old Style"/>
              </a:rPr>
              <a:t>p</a:t>
            </a:r>
            <a:r>
              <a:rPr dirty="0" baseline="-10416" sz="1200" spc="-89" i="1">
                <a:latin typeface="Verdana"/>
                <a:cs typeface="Verdana"/>
              </a:rPr>
              <a:t>T 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25">
                <a:latin typeface="Garamond"/>
                <a:cs typeface="Garamond"/>
              </a:rPr>
              <a:t>150</a:t>
            </a:r>
            <a:r>
              <a:rPr dirty="0" sz="1100" spc="-220">
                <a:latin typeface="Garamond"/>
                <a:cs typeface="Garamond"/>
              </a:rPr>
              <a:t> </a:t>
            </a:r>
            <a:r>
              <a:rPr dirty="0" sz="1100" spc="-55">
                <a:latin typeface="Tahoma"/>
                <a:cs typeface="Tahoma"/>
              </a:rPr>
              <a:t>bar</a:t>
            </a:r>
            <a:endParaRPr sz="1100">
              <a:latin typeface="Tahoma"/>
              <a:cs typeface="Tahoma"/>
            </a:endParaRPr>
          </a:p>
          <a:p>
            <a:pPr algn="just" marL="18288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40">
                <a:latin typeface="Tahoma"/>
                <a:cs typeface="Tahoma"/>
              </a:rPr>
              <a:t>T</a:t>
            </a:r>
            <a:r>
              <a:rPr dirty="0" baseline="-10416" sz="1200" spc="60" i="1">
                <a:latin typeface="Verdana"/>
                <a:cs typeface="Verdana"/>
              </a:rPr>
              <a:t>T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80">
                <a:latin typeface="Garamond"/>
                <a:cs typeface="Garamond"/>
              </a:rPr>
              <a:t> </a:t>
            </a:r>
            <a:r>
              <a:rPr dirty="0" sz="1100" spc="65">
                <a:latin typeface="Garamond"/>
                <a:cs typeface="Garamond"/>
              </a:rPr>
              <a:t>700</a:t>
            </a:r>
            <a:r>
              <a:rPr dirty="0" baseline="27777" sz="1200" spc="97" i="1">
                <a:latin typeface="Verdana"/>
                <a:cs typeface="Verdana"/>
              </a:rPr>
              <a:t>◦</a:t>
            </a:r>
            <a:r>
              <a:rPr dirty="0" sz="1100" spc="65">
                <a:latin typeface="Garamond"/>
                <a:cs typeface="Garamond"/>
              </a:rPr>
              <a:t>C</a:t>
            </a:r>
            <a:endParaRPr sz="1100">
              <a:latin typeface="Garamond"/>
              <a:cs typeface="Garamond"/>
            </a:endParaRPr>
          </a:p>
          <a:p>
            <a:pPr algn="just"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stages </a:t>
            </a:r>
            <a:r>
              <a:rPr dirty="0" sz="1100" spc="-40">
                <a:latin typeface="Tahoma"/>
                <a:cs typeface="Tahoma"/>
              </a:rPr>
              <a:t>must </a:t>
            </a:r>
            <a:r>
              <a:rPr dirty="0" sz="1100" spc="-50">
                <a:latin typeface="Tahoma"/>
                <a:cs typeface="Tahoma"/>
              </a:rPr>
              <a:t>provide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pressure </a:t>
            </a:r>
            <a:r>
              <a:rPr dirty="0" sz="1100" spc="-25">
                <a:latin typeface="Tahoma"/>
                <a:cs typeface="Tahoma"/>
              </a:rPr>
              <a:t>ratio </a:t>
            </a:r>
            <a:r>
              <a:rPr dirty="0" sz="1100" spc="-55" b="0" i="1">
                <a:latin typeface="Bookman Old Style"/>
                <a:cs typeface="Bookman Old Style"/>
              </a:rPr>
              <a:t>β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2.5.</a:t>
            </a:r>
            <a:endParaRPr sz="1100">
              <a:latin typeface="Tahoma"/>
              <a:cs typeface="Tahoma"/>
            </a:endParaRPr>
          </a:p>
          <a:p>
            <a:pPr marL="17145" marR="372745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Since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first </a:t>
            </a:r>
            <a:r>
              <a:rPr dirty="0" sz="1100" spc="-55">
                <a:latin typeface="Tahoma"/>
                <a:cs typeface="Tahoma"/>
              </a:rPr>
              <a:t>stage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design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first </a:t>
            </a:r>
            <a:r>
              <a:rPr dirty="0" sz="1100" spc="-55">
                <a:latin typeface="Tahoma"/>
                <a:cs typeface="Tahoma"/>
              </a:rPr>
              <a:t>stage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whole  </a:t>
            </a:r>
            <a:r>
              <a:rPr dirty="0" sz="1100" spc="-45">
                <a:latin typeface="Tahoma"/>
                <a:cs typeface="Tahoma"/>
              </a:rPr>
              <a:t>machine,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inlet </a:t>
            </a:r>
            <a:r>
              <a:rPr dirty="0" sz="1100" spc="-30">
                <a:latin typeface="Tahoma"/>
                <a:cs typeface="Tahoma"/>
              </a:rPr>
              <a:t>direction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5">
                <a:latin typeface="Tahoma"/>
                <a:cs typeface="Tahoma"/>
              </a:rPr>
              <a:t>assumed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45">
                <a:latin typeface="Tahoma"/>
                <a:cs typeface="Tahoma"/>
              </a:rPr>
              <a:t>purely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15" i="1">
                <a:latin typeface="Gill Sans MT"/>
                <a:cs typeface="Gill Sans MT"/>
              </a:rPr>
              <a:t>axial</a:t>
            </a:r>
            <a:r>
              <a:rPr dirty="0" sz="1100" spc="1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3547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30"/>
              <a:t>Section</a:t>
            </a:r>
            <a:r>
              <a:rPr dirty="0" spc="25"/>
              <a:t> </a:t>
            </a:r>
            <a:r>
              <a:rPr dirty="0" spc="-35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0252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span </a:t>
            </a:r>
            <a:r>
              <a:rPr dirty="0" sz="1100" spc="-30">
                <a:latin typeface="Tahoma"/>
                <a:cs typeface="Tahoma"/>
              </a:rPr>
              <a:t>velocity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required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compute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better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blade  </a:t>
            </a:r>
            <a:r>
              <a:rPr dirty="0" sz="1100" spc="-40">
                <a:latin typeface="Tahoma"/>
                <a:cs typeface="Tahoma"/>
              </a:rPr>
              <a:t>height from the </a:t>
            </a:r>
            <a:r>
              <a:rPr dirty="0" sz="1100" spc="-65">
                <a:latin typeface="Tahoma"/>
                <a:cs typeface="Tahoma"/>
              </a:rPr>
              <a:t>mass </a:t>
            </a:r>
            <a:r>
              <a:rPr dirty="0" sz="1100" spc="-45">
                <a:latin typeface="Tahoma"/>
                <a:cs typeface="Tahoma"/>
              </a:rPr>
              <a:t>flow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rate.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955" y="1028368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499" y="1105762"/>
            <a:ext cx="742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 i="1">
                <a:latin typeface="Verdana"/>
                <a:cs typeface="Verdana"/>
              </a:rPr>
              <a:t>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6026" y="1148224"/>
            <a:ext cx="1155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latin typeface="Arial"/>
                <a:cs typeface="Arial"/>
              </a:rPr>
              <a:t>tip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5917" y="1397760"/>
            <a:ext cx="1993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0416" sz="1200" spc="52" i="1">
                <a:latin typeface="Verdana"/>
                <a:cs typeface="Verdana"/>
              </a:rPr>
              <a:t>r</a:t>
            </a:r>
            <a:r>
              <a:rPr dirty="0" sz="600" spc="-10">
                <a:latin typeface="Arial"/>
                <a:cs typeface="Arial"/>
              </a:rPr>
              <a:t>hub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580" y="1216950"/>
            <a:ext cx="2952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1825" algn="l"/>
                <a:tab pos="2692400" algn="l"/>
              </a:tabLst>
            </a:pPr>
            <a:r>
              <a:rPr dirty="0" sz="1100" spc="-650" b="0" i="1">
                <a:latin typeface="Bookman Old Style"/>
                <a:cs typeface="Bookman Old Style"/>
              </a:rPr>
              <a:t>m</a:t>
            </a:r>
            <a:r>
              <a:rPr dirty="0" sz="1100" spc="-65">
                <a:latin typeface="Garamond"/>
                <a:cs typeface="Garamond"/>
              </a:rPr>
              <a:t>˙</a:t>
            </a:r>
            <a:r>
              <a:rPr dirty="0" sz="1100">
                <a:latin typeface="Garamond"/>
                <a:cs typeface="Garamond"/>
              </a:rPr>
              <a:t> </a:t>
            </a:r>
            <a:r>
              <a:rPr dirty="0" sz="1100" spc="75">
                <a:latin typeface="Garamond"/>
                <a:cs typeface="Garamond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35" b="0" i="1">
                <a:latin typeface="Bookman Old Style"/>
                <a:cs typeface="Bookman Old Style"/>
              </a:rPr>
              <a:t>ρ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75" b="0" i="1">
                <a:latin typeface="Bookman Old Style"/>
                <a:cs typeface="Bookman Old Style"/>
              </a:rPr>
              <a:t>r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Garamond"/>
                <a:cs typeface="Garamond"/>
              </a:rPr>
              <a:t>2</a:t>
            </a:r>
            <a:r>
              <a:rPr dirty="0" sz="1100" spc="-95">
                <a:latin typeface="Garamond"/>
                <a:cs typeface="Garamond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π</a:t>
            </a:r>
            <a:r>
              <a:rPr dirty="0" sz="1100" spc="-110" b="0" i="1">
                <a:latin typeface="Bookman Old Style"/>
                <a:cs typeface="Bookman Old Style"/>
              </a:rPr>
              <a:t> </a:t>
            </a:r>
            <a:r>
              <a:rPr dirty="0" sz="1100" spc="50" b="0" i="1">
                <a:latin typeface="Bookman Old Style"/>
                <a:cs typeface="Bookman Old Style"/>
              </a:rPr>
              <a:t>r</a:t>
            </a:r>
            <a:r>
              <a:rPr dirty="0" sz="1100" spc="-6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70" b="0" i="1">
                <a:latin typeface="Bookman Old Style"/>
                <a:cs typeface="Bookman Old Style"/>
              </a:rPr>
              <a:t>v</a:t>
            </a:r>
            <a:r>
              <a:rPr dirty="0" baseline="-10416" sz="1200" spc="195" i="1">
                <a:latin typeface="Verdana"/>
                <a:cs typeface="Verdana"/>
              </a:rPr>
              <a:t>A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75" b="0" i="1">
                <a:latin typeface="Bookman Old Style"/>
                <a:cs typeface="Bookman Old Style"/>
              </a:rPr>
              <a:t>r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 spc="-45" b="0" i="1">
                <a:latin typeface="Bookman Old Style"/>
                <a:cs typeface="Bookman Old Style"/>
              </a:rPr>
              <a:t>dr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Tahoma"/>
                <a:cs typeface="Tahoma"/>
              </a:rPr>
              <a:t>(17)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054" y="1544026"/>
            <a:ext cx="408305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7145" marR="8255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Equation </a:t>
            </a:r>
            <a:r>
              <a:rPr dirty="0" sz="1100" spc="-60">
                <a:latin typeface="Tahoma"/>
                <a:cs typeface="Tahoma"/>
                <a:hlinkClick r:id="rId2" action="ppaction://hlinksldjump"/>
              </a:rPr>
              <a:t>17 </a:t>
            </a:r>
            <a:r>
              <a:rPr dirty="0" sz="1100" spc="-35">
                <a:latin typeface="Tahoma"/>
                <a:cs typeface="Tahoma"/>
              </a:rPr>
              <a:t>cannot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55">
                <a:latin typeface="Tahoma"/>
                <a:cs typeface="Tahoma"/>
              </a:rPr>
              <a:t>solved </a:t>
            </a:r>
            <a:r>
              <a:rPr dirty="0" sz="1100" spc="-25">
                <a:latin typeface="Tahoma"/>
                <a:cs typeface="Tahoma"/>
              </a:rPr>
              <a:t>analytically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find </a:t>
            </a:r>
            <a:r>
              <a:rPr dirty="0" sz="1100" spc="-195" b="0" i="1">
                <a:latin typeface="Bookman Old Style"/>
                <a:cs typeface="Bookman Old Style"/>
              </a:rPr>
              <a:t>b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30" b="0" i="1">
                <a:latin typeface="Bookman Old Style"/>
                <a:cs typeface="Bookman Old Style"/>
              </a:rPr>
              <a:t>r</a:t>
            </a:r>
            <a:r>
              <a:rPr dirty="0" baseline="-10416" sz="1200" spc="44">
                <a:latin typeface="Arial"/>
                <a:cs typeface="Arial"/>
              </a:rPr>
              <a:t>tip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0" b="0" i="1">
                <a:latin typeface="Bookman Old Style"/>
                <a:cs typeface="Bookman Old Style"/>
              </a:rPr>
              <a:t>r</a:t>
            </a:r>
            <a:r>
              <a:rPr dirty="0" baseline="-13888" sz="1200" spc="0">
                <a:latin typeface="Arial"/>
                <a:cs typeface="Arial"/>
              </a:rPr>
              <a:t>hub </a:t>
            </a:r>
            <a:r>
              <a:rPr dirty="0" sz="1100" spc="-50">
                <a:latin typeface="Tahoma"/>
                <a:cs typeface="Tahoma"/>
              </a:rPr>
              <a:t>since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density </a:t>
            </a:r>
            <a:r>
              <a:rPr dirty="0" sz="1100" spc="-65">
                <a:latin typeface="Tahoma"/>
                <a:cs typeface="Tahoma"/>
              </a:rPr>
              <a:t>depends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steam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table.</a:t>
            </a:r>
            <a:endParaRPr sz="1100">
              <a:latin typeface="Tahoma"/>
              <a:cs typeface="Tahoma"/>
            </a:endParaRPr>
          </a:p>
          <a:p>
            <a:pPr algn="just" marL="17145" marR="5080" indent="-5080">
              <a:lnSpc>
                <a:spcPct val="102600"/>
              </a:lnSpc>
            </a:pPr>
            <a:r>
              <a:rPr dirty="0" sz="1100" spc="-3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solution </a:t>
            </a:r>
            <a:r>
              <a:rPr dirty="0" sz="1100" spc="-30">
                <a:latin typeface="Tahoma"/>
                <a:cs typeface="Tahoma"/>
              </a:rPr>
              <a:t>in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approximate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integral </a:t>
            </a:r>
            <a:r>
              <a:rPr dirty="0" sz="1100" spc="-35">
                <a:latin typeface="Tahoma"/>
                <a:cs typeface="Tahoma"/>
              </a:rPr>
              <a:t>with </a:t>
            </a:r>
            <a:r>
              <a:rPr dirty="0" sz="1100" spc="-65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summation </a:t>
            </a:r>
            <a:r>
              <a:rPr dirty="0" sz="1100" spc="-50">
                <a:latin typeface="Tahoma"/>
                <a:cs typeface="Tahoma"/>
              </a:rPr>
              <a:t>for </a:t>
            </a:r>
            <a:r>
              <a:rPr dirty="0" sz="1100" spc="-85">
                <a:latin typeface="Tahoma"/>
                <a:cs typeface="Tahoma"/>
              </a:rPr>
              <a:t>some  </a:t>
            </a:r>
            <a:r>
              <a:rPr dirty="0" sz="1100" spc="-30">
                <a:latin typeface="Tahoma"/>
                <a:cs typeface="Tahoma"/>
              </a:rPr>
              <a:t>points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span.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0">
                <a:latin typeface="Tahoma"/>
                <a:cs typeface="Tahoma"/>
              </a:rPr>
              <a:t>point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taken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5">
                <a:latin typeface="Tahoma"/>
                <a:cs typeface="Tahoma"/>
              </a:rPr>
              <a:t>input, but  </a:t>
            </a:r>
            <a:r>
              <a:rPr dirty="0" sz="1100" spc="-30">
                <a:latin typeface="Tahoma"/>
                <a:cs typeface="Tahoma"/>
              </a:rPr>
              <a:t>their </a:t>
            </a:r>
            <a:r>
              <a:rPr dirty="0" sz="1100" spc="-25">
                <a:latin typeface="Tahoma"/>
                <a:cs typeface="Tahoma"/>
              </a:rPr>
              <a:t>location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chosen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smartly.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54" y="2458401"/>
            <a:ext cx="1612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solution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form: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251" y="2613252"/>
            <a:ext cx="410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latin typeface="Arial"/>
                <a:cs typeface="Arial"/>
              </a:rPr>
              <a:t>N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points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2195" y="2613252"/>
            <a:ext cx="410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5">
                <a:latin typeface="Arial"/>
                <a:cs typeface="Arial"/>
              </a:rPr>
              <a:t>N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points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847" y="2624860"/>
            <a:ext cx="2635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35225" algn="l"/>
              </a:tabLst>
            </a:pPr>
            <a:r>
              <a:rPr dirty="0" sz="1100" spc="1260">
                <a:latin typeface="Arial"/>
                <a:cs typeface="Arial"/>
              </a:rPr>
              <a:t>,	</a:t>
            </a:r>
            <a:r>
              <a:rPr dirty="0" sz="1100" spc="-16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889" y="2705461"/>
            <a:ext cx="3772535" cy="40195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727075" algn="l"/>
                <a:tab pos="2182495" algn="l"/>
                <a:tab pos="3150235" algn="l"/>
              </a:tabLst>
            </a:pPr>
            <a:r>
              <a:rPr dirty="0" sz="1100" spc="-355" b="0" i="1">
                <a:latin typeface="Bookman Old Style"/>
                <a:cs typeface="Bookman Old Style"/>
              </a:rPr>
              <a:t>m</a:t>
            </a:r>
            <a:r>
              <a:rPr dirty="0" sz="1100" spc="-355">
                <a:latin typeface="Garamond"/>
                <a:cs typeface="Garamond"/>
              </a:rPr>
              <a:t>˙</a:t>
            </a:r>
            <a:r>
              <a:rPr dirty="0" sz="1100" spc="350">
                <a:latin typeface="Garamond"/>
                <a:cs typeface="Garamond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~	</a:t>
            </a:r>
            <a:r>
              <a:rPr dirty="0" sz="1100" spc="-60" b="0" i="1">
                <a:latin typeface="Bookman Old Style"/>
                <a:cs typeface="Bookman Old Style"/>
              </a:rPr>
              <a:t>w</a:t>
            </a:r>
            <a:r>
              <a:rPr dirty="0" baseline="-10416" sz="1200" spc="-89" i="1">
                <a:latin typeface="Verdana"/>
                <a:cs typeface="Verdana"/>
              </a:rPr>
              <a:t>i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v</a:t>
            </a:r>
            <a:r>
              <a:rPr dirty="0" baseline="-10416" sz="1200" spc="37" i="1">
                <a:latin typeface="Verdana"/>
                <a:cs typeface="Verdana"/>
              </a:rPr>
              <a:t>A</a:t>
            </a:r>
            <a:r>
              <a:rPr dirty="0" baseline="-27777" sz="900" spc="37" i="1">
                <a:latin typeface="Trebuchet MS"/>
                <a:cs typeface="Trebuchet MS"/>
              </a:rPr>
              <a:t>i </a:t>
            </a:r>
            <a:r>
              <a:rPr dirty="0" sz="1100" spc="15" b="0" i="1">
                <a:latin typeface="Bookman Old Style"/>
                <a:cs typeface="Bookman Old Style"/>
              </a:rPr>
              <a:t>πD</a:t>
            </a:r>
            <a:r>
              <a:rPr dirty="0" baseline="-13888" sz="1200" spc="22">
                <a:latin typeface="Arial"/>
                <a:cs typeface="Arial"/>
              </a:rPr>
              <a:t>mid </a:t>
            </a:r>
            <a:r>
              <a:rPr dirty="0" sz="1100" spc="-10" b="0" i="1">
                <a:latin typeface="Bookman Old Style"/>
                <a:cs typeface="Bookman Old Style"/>
              </a:rPr>
              <a:t>ε </a:t>
            </a:r>
            <a:r>
              <a:rPr dirty="0" sz="1100" spc="-195" b="0" i="1">
                <a:latin typeface="Bookman Old Style"/>
                <a:cs typeface="Bookman Old Style"/>
              </a:rPr>
              <a:t>b 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55">
                <a:latin typeface="Garamond"/>
                <a:cs typeface="Garamond"/>
              </a:rPr>
              <a:t> </a:t>
            </a:r>
            <a:r>
              <a:rPr dirty="0" sz="1100" spc="-195" b="0" i="1">
                <a:latin typeface="Bookman Old Style"/>
                <a:cs typeface="Bookman Old Style"/>
              </a:rPr>
              <a:t>b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	</a:t>
            </a:r>
            <a:r>
              <a:rPr dirty="0" sz="1100" spc="15" b="0" i="1">
                <a:latin typeface="Bookman Old Style"/>
                <a:cs typeface="Bookman Old Style"/>
              </a:rPr>
              <a:t>πD</a:t>
            </a:r>
            <a:r>
              <a:rPr dirty="0" baseline="-13888" sz="1200" spc="22">
                <a:latin typeface="Arial"/>
                <a:cs typeface="Arial"/>
              </a:rPr>
              <a:t>mid</a:t>
            </a:r>
            <a:r>
              <a:rPr dirty="0" baseline="-13888" sz="1200" spc="0">
                <a:latin typeface="Arial"/>
                <a:cs typeface="Arial"/>
              </a:rPr>
              <a:t> </a:t>
            </a:r>
            <a:r>
              <a:rPr dirty="0" sz="1100" spc="-10" b="0" i="1">
                <a:latin typeface="Bookman Old Style"/>
                <a:cs typeface="Bookman Old Style"/>
              </a:rPr>
              <a:t>ε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	</a:t>
            </a:r>
            <a:r>
              <a:rPr dirty="0" sz="1100" spc="-60" b="0" i="1">
                <a:latin typeface="Bookman Old Style"/>
                <a:cs typeface="Bookman Old Style"/>
              </a:rPr>
              <a:t>w</a:t>
            </a:r>
            <a:r>
              <a:rPr dirty="0" baseline="-10416" sz="1200" spc="-89" i="1">
                <a:latin typeface="Verdana"/>
                <a:cs typeface="Verdana"/>
              </a:rPr>
              <a:t>i</a:t>
            </a:r>
            <a:r>
              <a:rPr dirty="0" baseline="-10416" sz="1200" spc="-37" i="1">
                <a:latin typeface="Verdana"/>
                <a:cs typeface="Verdana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35">
                <a:latin typeface="Lucida Sans Unicode"/>
                <a:cs typeface="Lucida Sans Unicode"/>
              </a:rPr>
              <a:t> </a:t>
            </a:r>
            <a:r>
              <a:rPr dirty="0" sz="1100" spc="65" b="0" i="1">
                <a:latin typeface="Bookman Old Style"/>
                <a:cs typeface="Bookman Old Style"/>
              </a:rPr>
              <a:t>v</a:t>
            </a:r>
            <a:r>
              <a:rPr dirty="0" baseline="-10416" sz="1200" spc="97" i="1">
                <a:latin typeface="Verdana"/>
                <a:cs typeface="Verdana"/>
              </a:rPr>
              <a:t>A</a:t>
            </a:r>
            <a:r>
              <a:rPr dirty="0" sz="1100" spc="65">
                <a:latin typeface="Garamond"/>
                <a:cs typeface="Garamond"/>
              </a:rPr>
              <a:t>(</a:t>
            </a:r>
            <a:r>
              <a:rPr dirty="0" sz="1100" spc="65" b="0" i="1">
                <a:latin typeface="Bookman Old Style"/>
                <a:cs typeface="Bookman Old Style"/>
              </a:rPr>
              <a:t>r</a:t>
            </a:r>
            <a:r>
              <a:rPr dirty="0" baseline="-10416" sz="1200" spc="97" i="1">
                <a:latin typeface="Verdana"/>
                <a:cs typeface="Verdana"/>
              </a:rPr>
              <a:t>i</a:t>
            </a:r>
            <a:r>
              <a:rPr dirty="0" sz="1100" spc="65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  <a:p>
            <a:pPr marL="493395">
              <a:lnSpc>
                <a:spcPct val="100000"/>
              </a:lnSpc>
              <a:spcBef>
                <a:spcPts val="290"/>
              </a:spcBef>
              <a:tabLst>
                <a:tab pos="2915920" algn="l"/>
              </a:tabLst>
            </a:pPr>
            <a:r>
              <a:rPr dirty="0" sz="800" spc="60" i="1">
                <a:latin typeface="Verdana"/>
                <a:cs typeface="Verdana"/>
              </a:rPr>
              <a:t>i	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3185" y="2519564"/>
            <a:ext cx="1822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99260" algn="l"/>
              </a:tabLst>
            </a:pPr>
            <a:r>
              <a:rPr dirty="0" sz="1100" spc="490">
                <a:latin typeface="Arial"/>
                <a:cs typeface="Arial"/>
              </a:rPr>
              <a:t>(</a:t>
            </a:r>
            <a:r>
              <a:rPr dirty="0" sz="1100" spc="490">
                <a:latin typeface="Arial"/>
                <a:cs typeface="Arial"/>
              </a:rPr>
              <a:t>	</a:t>
            </a:r>
            <a:r>
              <a:rPr dirty="0" sz="1100" spc="55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2534" y="3053104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3547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30"/>
              <a:t>Section</a:t>
            </a:r>
            <a:r>
              <a:rPr dirty="0" spc="25"/>
              <a:t> </a:t>
            </a:r>
            <a:r>
              <a:rPr dirty="0" spc="-35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0633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radius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compute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solution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chosen </a:t>
            </a:r>
            <a:r>
              <a:rPr dirty="0" sz="1100" spc="-4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rule: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839" y="1343315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7329" y="1285213"/>
            <a:ext cx="277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 b="0" i="1">
                <a:latin typeface="Bookman Old Style"/>
                <a:cs typeface="Bookman Old Style"/>
              </a:rPr>
              <a:t>r</a:t>
            </a:r>
            <a:r>
              <a:rPr dirty="0" sz="1100" spc="22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2688" y="1191487"/>
            <a:ext cx="542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0835" algn="l"/>
              </a:tabLst>
            </a:pPr>
            <a:r>
              <a:rPr dirty="0" u="sng" sz="1100" spc="8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D</a:t>
            </a:r>
            <a:r>
              <a:rPr dirty="0" sz="1100" spc="80" b="0" i="1">
                <a:latin typeface="Bookman Old Style"/>
                <a:cs typeface="Bookman Old Style"/>
              </a:rPr>
              <a:t>	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u="sng" sz="1100" spc="-19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b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394" y="1251380"/>
            <a:ext cx="229235" cy="320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u="sng" sz="800" spc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mid</a:t>
            </a:r>
            <a:r>
              <a:rPr dirty="0" u="sng" sz="800" spc="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algn="ctr" marL="83185">
              <a:lnSpc>
                <a:spcPct val="100000"/>
              </a:lnSpc>
              <a:spcBef>
                <a:spcPts val="50"/>
              </a:spcBef>
            </a:pPr>
            <a:r>
              <a:rPr dirty="0" sz="1100" spc="25">
                <a:latin typeface="Garamond"/>
                <a:cs typeface="Garamond"/>
              </a:rPr>
              <a:t>2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082" y="1285213"/>
            <a:ext cx="1829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69720" algn="l"/>
              </a:tabLst>
            </a:pP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baseline="-10416" sz="1200" spc="89" i="1">
                <a:latin typeface="Verdana"/>
                <a:cs typeface="Verdana"/>
              </a:rPr>
              <a:t>i</a:t>
            </a:r>
            <a:r>
              <a:rPr dirty="0" baseline="-10416" sz="1200" spc="7" i="1">
                <a:latin typeface="Verdana"/>
                <a:cs typeface="Verdana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95" b="0" i="1">
                <a:latin typeface="Bookman Old Style"/>
                <a:cs typeface="Bookman Old Style"/>
              </a:rPr>
              <a:t>b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Tahoma"/>
                <a:cs typeface="Tahoma"/>
              </a:rPr>
              <a:t>(19)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251" y="1541131"/>
            <a:ext cx="3913504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" marR="5080" indent="-698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first </a:t>
            </a:r>
            <a:r>
              <a:rPr dirty="0" sz="1100" spc="-75">
                <a:latin typeface="Tahoma"/>
                <a:cs typeface="Tahoma"/>
              </a:rPr>
              <a:t>guess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b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taken </a:t>
            </a:r>
            <a:r>
              <a:rPr dirty="0" sz="1100" spc="-40">
                <a:latin typeface="Tahoma"/>
                <a:cs typeface="Tahoma"/>
              </a:rPr>
              <a:t>from the </a:t>
            </a:r>
            <a:r>
              <a:rPr dirty="0" sz="1100" spc="-50">
                <a:latin typeface="Tahoma"/>
                <a:cs typeface="Tahoma"/>
              </a:rPr>
              <a:t>midspan </a:t>
            </a:r>
            <a:r>
              <a:rPr dirty="0" sz="1100" spc="-30">
                <a:latin typeface="Tahoma"/>
                <a:cs typeface="Tahoma"/>
              </a:rPr>
              <a:t>solution. </a:t>
            </a:r>
            <a:r>
              <a:rPr dirty="0" sz="1100" spc="-2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coefficients </a:t>
            </a:r>
            <a:r>
              <a:rPr dirty="0" sz="1100" spc="40" b="0" i="1">
                <a:latin typeface="Bookman Old Style"/>
                <a:cs typeface="Bookman Old Style"/>
              </a:rPr>
              <a:t>x</a:t>
            </a:r>
            <a:r>
              <a:rPr dirty="0" baseline="-10416" sz="1200" spc="60" i="1">
                <a:latin typeface="Verdana"/>
                <a:cs typeface="Verdana"/>
              </a:rPr>
              <a:t>i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0" b="0" i="1">
                <a:latin typeface="Bookman Old Style"/>
                <a:cs typeface="Bookman Old Style"/>
              </a:rPr>
              <a:t>w</a:t>
            </a:r>
            <a:r>
              <a:rPr dirty="0" baseline="-10416" sz="1200" spc="-89" i="1">
                <a:latin typeface="Verdana"/>
                <a:cs typeface="Verdana"/>
              </a:rPr>
              <a:t>i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taken </a:t>
            </a:r>
            <a:r>
              <a:rPr dirty="0" sz="1100" spc="-50">
                <a:latin typeface="Tahoma"/>
                <a:cs typeface="Tahoma"/>
              </a:rPr>
              <a:t>form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 b="1">
                <a:solidFill>
                  <a:srgbClr val="339430"/>
                </a:solidFill>
                <a:latin typeface="Arial"/>
                <a:cs typeface="Arial"/>
              </a:rPr>
              <a:t>Legendre-Gauss  </a:t>
            </a:r>
            <a:r>
              <a:rPr dirty="0" sz="1100" spc="-35" b="1">
                <a:solidFill>
                  <a:srgbClr val="339430"/>
                </a:solidFill>
                <a:latin typeface="Arial"/>
                <a:cs typeface="Arial"/>
              </a:rPr>
              <a:t>quadrature </a:t>
            </a:r>
            <a:r>
              <a:rPr dirty="0" sz="1100" spc="-45">
                <a:latin typeface="Tahoma"/>
                <a:cs typeface="Tahoma"/>
              </a:rPr>
              <a:t>technique. </a:t>
            </a: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4 </a:t>
            </a:r>
            <a:r>
              <a:rPr dirty="0" sz="1100" spc="-30">
                <a:latin typeface="Tahoma"/>
                <a:cs typeface="Tahoma"/>
              </a:rPr>
              <a:t>points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example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coefficients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result: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59737" y="2284755"/>
          <a:ext cx="1091565" cy="8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/>
                <a:gridCol w="541655"/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40" b="0" i="1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dirty="0" baseline="-10416" sz="1200" spc="60" i="1">
                          <a:latin typeface="Verdana"/>
                          <a:cs typeface="Verdana"/>
                        </a:rPr>
                        <a:t>i</a:t>
                      </a:r>
                      <a:endParaRPr baseline="-10416"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60" b="0" i="1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dirty="0" baseline="-10416" sz="1200" spc="-89" i="1">
                          <a:latin typeface="Verdana"/>
                          <a:cs typeface="Verdana"/>
                        </a:rPr>
                        <a:t>i</a:t>
                      </a:r>
                      <a:endParaRPr baseline="-10416"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marL="444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0.9306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0.1739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marL="4445">
                        <a:lnSpc>
                          <a:spcPts val="119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0.67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0.3261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marL="4445">
                        <a:lnSpc>
                          <a:spcPts val="1190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0.33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0.3261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marL="444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0.0694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0.1739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137" y="218978"/>
            <a:ext cx="3268979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</a:rPr>
              <a:t>Figure:</a:t>
            </a:r>
            <a:r>
              <a:rPr dirty="0" sz="1000" spc="15">
                <a:solidFill>
                  <a:srgbClr val="3333B2"/>
                </a:solidFill>
              </a:rPr>
              <a:t> </a:t>
            </a:r>
            <a:r>
              <a:rPr dirty="0" sz="1000" spc="-50"/>
              <a:t>Influence</a:t>
            </a:r>
            <a:r>
              <a:rPr dirty="0" sz="1000" spc="15"/>
              <a:t> </a:t>
            </a:r>
            <a:r>
              <a:rPr dirty="0" sz="1000" spc="-30"/>
              <a:t>of</a:t>
            </a:r>
            <a:r>
              <a:rPr dirty="0" sz="1000" spc="10"/>
              <a:t> </a:t>
            </a:r>
            <a:r>
              <a:rPr dirty="0" sz="1000" spc="-35"/>
              <a:t>the</a:t>
            </a:r>
            <a:r>
              <a:rPr dirty="0" sz="1000" spc="10"/>
              <a:t> </a:t>
            </a:r>
            <a:r>
              <a:rPr dirty="0" sz="1000" spc="-45"/>
              <a:t>choise</a:t>
            </a:r>
            <a:r>
              <a:rPr dirty="0" sz="1000" spc="15"/>
              <a:t> </a:t>
            </a:r>
            <a:r>
              <a:rPr dirty="0" sz="1000" spc="-30"/>
              <a:t>of</a:t>
            </a:r>
            <a:r>
              <a:rPr dirty="0" sz="1000" spc="10"/>
              <a:t> </a:t>
            </a:r>
            <a:r>
              <a:rPr dirty="0" sz="1000" spc="-35"/>
              <a:t>the</a:t>
            </a:r>
            <a:r>
              <a:rPr dirty="0" sz="1000" spc="10"/>
              <a:t> </a:t>
            </a:r>
            <a:r>
              <a:rPr dirty="0" sz="1000" spc="-45"/>
              <a:t>number</a:t>
            </a:r>
            <a:r>
              <a:rPr dirty="0" sz="1000" spc="15"/>
              <a:t> </a:t>
            </a:r>
            <a:r>
              <a:rPr dirty="0" sz="1000" spc="-30"/>
              <a:t>of</a:t>
            </a:r>
            <a:r>
              <a:rPr dirty="0" sz="1000" spc="10"/>
              <a:t> </a:t>
            </a:r>
            <a:r>
              <a:rPr dirty="0" sz="1000" spc="-50"/>
              <a:t>Gauss</a:t>
            </a:r>
            <a:r>
              <a:rPr dirty="0" sz="1000" spc="10"/>
              <a:t> </a:t>
            </a:r>
            <a:r>
              <a:rPr dirty="0" sz="1000" spc="-25"/>
              <a:t>points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3305191" y="553532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0"/>
                </a:moveTo>
                <a:lnTo>
                  <a:pt x="0" y="3726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33263" y="553532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0"/>
                </a:moveTo>
                <a:lnTo>
                  <a:pt x="0" y="3726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05191" y="553532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64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3263" y="553532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64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8590" y="2334107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661" y="2334107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4726" y="2334107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2797" y="2334107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6998" y="2334107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5062" y="2334107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3134" y="2334107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806" y="2334107"/>
            <a:ext cx="95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307" y="494223"/>
            <a:ext cx="254000" cy="1703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99998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99996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99994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99992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330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9999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99988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99986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99984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8689" y="553532"/>
            <a:ext cx="2952750" cy="511175"/>
          </a:xfrm>
          <a:custGeom>
            <a:avLst/>
            <a:gdLst/>
            <a:ahLst/>
            <a:cxnLst/>
            <a:rect l="l" t="t" r="r" b="b"/>
            <a:pathLst>
              <a:path w="2952750" h="511175">
                <a:moveTo>
                  <a:pt x="0" y="0"/>
                </a:moveTo>
                <a:lnTo>
                  <a:pt x="328071" y="510702"/>
                </a:lnTo>
                <a:lnTo>
                  <a:pt x="656143" y="510823"/>
                </a:lnTo>
                <a:lnTo>
                  <a:pt x="984215" y="510823"/>
                </a:lnTo>
                <a:lnTo>
                  <a:pt x="1312286" y="510823"/>
                </a:lnTo>
                <a:lnTo>
                  <a:pt x="1640358" y="510823"/>
                </a:lnTo>
                <a:lnTo>
                  <a:pt x="1968430" y="510823"/>
                </a:lnTo>
                <a:lnTo>
                  <a:pt x="2296501" y="510823"/>
                </a:lnTo>
                <a:lnTo>
                  <a:pt x="2624573" y="510823"/>
                </a:lnTo>
                <a:lnTo>
                  <a:pt x="2952645" y="510823"/>
                </a:lnTo>
              </a:path>
            </a:pathLst>
          </a:custGeom>
          <a:ln w="3175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08689" y="553532"/>
            <a:ext cx="2952750" cy="1167130"/>
          </a:xfrm>
          <a:custGeom>
            <a:avLst/>
            <a:gdLst/>
            <a:ahLst/>
            <a:cxnLst/>
            <a:rect l="l" t="t" r="r" b="b"/>
            <a:pathLst>
              <a:path w="2952750" h="1167130">
                <a:moveTo>
                  <a:pt x="0" y="0"/>
                </a:moveTo>
                <a:lnTo>
                  <a:pt x="328071" y="1166183"/>
                </a:lnTo>
                <a:lnTo>
                  <a:pt x="656143" y="1166806"/>
                </a:lnTo>
                <a:lnTo>
                  <a:pt x="984215" y="1166806"/>
                </a:lnTo>
                <a:lnTo>
                  <a:pt x="1312286" y="1166806"/>
                </a:lnTo>
                <a:lnTo>
                  <a:pt x="1640358" y="1166806"/>
                </a:lnTo>
                <a:lnTo>
                  <a:pt x="1968430" y="1166806"/>
                </a:lnTo>
                <a:lnTo>
                  <a:pt x="2296501" y="1166806"/>
                </a:lnTo>
                <a:lnTo>
                  <a:pt x="2624573" y="1166806"/>
                </a:lnTo>
                <a:lnTo>
                  <a:pt x="2952645" y="1166806"/>
                </a:lnTo>
              </a:path>
            </a:pathLst>
          </a:custGeom>
          <a:ln w="3175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08689" y="553532"/>
            <a:ext cx="2952750" cy="551815"/>
          </a:xfrm>
          <a:custGeom>
            <a:avLst/>
            <a:gdLst/>
            <a:ahLst/>
            <a:cxnLst/>
            <a:rect l="l" t="t" r="r" b="b"/>
            <a:pathLst>
              <a:path w="2952750" h="551815">
                <a:moveTo>
                  <a:pt x="0" y="0"/>
                </a:moveTo>
                <a:lnTo>
                  <a:pt x="328071" y="551568"/>
                </a:lnTo>
                <a:lnTo>
                  <a:pt x="656143" y="551780"/>
                </a:lnTo>
                <a:lnTo>
                  <a:pt x="984215" y="551780"/>
                </a:lnTo>
                <a:lnTo>
                  <a:pt x="1312286" y="551780"/>
                </a:lnTo>
                <a:lnTo>
                  <a:pt x="1640358" y="551780"/>
                </a:lnTo>
                <a:lnTo>
                  <a:pt x="1968430" y="551780"/>
                </a:lnTo>
                <a:lnTo>
                  <a:pt x="2296501" y="551780"/>
                </a:lnTo>
                <a:lnTo>
                  <a:pt x="2624573" y="551780"/>
                </a:lnTo>
                <a:lnTo>
                  <a:pt x="2952645" y="551780"/>
                </a:lnTo>
              </a:path>
            </a:pathLst>
          </a:custGeom>
          <a:ln w="3175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8689" y="553532"/>
            <a:ext cx="2952750" cy="669290"/>
          </a:xfrm>
          <a:custGeom>
            <a:avLst/>
            <a:gdLst/>
            <a:ahLst/>
            <a:cxnLst/>
            <a:rect l="l" t="t" r="r" b="b"/>
            <a:pathLst>
              <a:path w="2952750" h="669290">
                <a:moveTo>
                  <a:pt x="0" y="0"/>
                </a:moveTo>
                <a:lnTo>
                  <a:pt x="328071" y="668905"/>
                </a:lnTo>
                <a:lnTo>
                  <a:pt x="656143" y="669163"/>
                </a:lnTo>
                <a:lnTo>
                  <a:pt x="984215" y="669163"/>
                </a:lnTo>
                <a:lnTo>
                  <a:pt x="1312286" y="669163"/>
                </a:lnTo>
                <a:lnTo>
                  <a:pt x="1640358" y="669163"/>
                </a:lnTo>
                <a:lnTo>
                  <a:pt x="1968430" y="669163"/>
                </a:lnTo>
                <a:lnTo>
                  <a:pt x="2296501" y="669163"/>
                </a:lnTo>
                <a:lnTo>
                  <a:pt x="2624573" y="669163"/>
                </a:lnTo>
                <a:lnTo>
                  <a:pt x="2952645" y="669163"/>
                </a:lnTo>
              </a:path>
            </a:pathLst>
          </a:custGeom>
          <a:ln w="3175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8689" y="553532"/>
            <a:ext cx="2952750" cy="1057910"/>
          </a:xfrm>
          <a:custGeom>
            <a:avLst/>
            <a:gdLst/>
            <a:ahLst/>
            <a:cxnLst/>
            <a:rect l="l" t="t" r="r" b="b"/>
            <a:pathLst>
              <a:path w="2952750" h="1057910">
                <a:moveTo>
                  <a:pt x="0" y="0"/>
                </a:moveTo>
                <a:lnTo>
                  <a:pt x="328071" y="1057268"/>
                </a:lnTo>
                <a:lnTo>
                  <a:pt x="656143" y="1057800"/>
                </a:lnTo>
                <a:lnTo>
                  <a:pt x="984215" y="1057800"/>
                </a:lnTo>
                <a:lnTo>
                  <a:pt x="1312286" y="1057800"/>
                </a:lnTo>
                <a:lnTo>
                  <a:pt x="1640358" y="1057800"/>
                </a:lnTo>
                <a:lnTo>
                  <a:pt x="1968430" y="1057800"/>
                </a:lnTo>
                <a:lnTo>
                  <a:pt x="2296501" y="1057800"/>
                </a:lnTo>
                <a:lnTo>
                  <a:pt x="2624573" y="1057800"/>
                </a:lnTo>
                <a:lnTo>
                  <a:pt x="2952645" y="1057800"/>
                </a:lnTo>
              </a:path>
            </a:pathLst>
          </a:custGeom>
          <a:ln w="3175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8689" y="553532"/>
            <a:ext cx="2952750" cy="1379220"/>
          </a:xfrm>
          <a:custGeom>
            <a:avLst/>
            <a:gdLst/>
            <a:ahLst/>
            <a:cxnLst/>
            <a:rect l="l" t="t" r="r" b="b"/>
            <a:pathLst>
              <a:path w="2952750" h="1379220">
                <a:moveTo>
                  <a:pt x="0" y="0"/>
                </a:moveTo>
                <a:lnTo>
                  <a:pt x="328071" y="1378099"/>
                </a:lnTo>
                <a:lnTo>
                  <a:pt x="656143" y="1378859"/>
                </a:lnTo>
                <a:lnTo>
                  <a:pt x="984215" y="1378859"/>
                </a:lnTo>
                <a:lnTo>
                  <a:pt x="1312286" y="1378859"/>
                </a:lnTo>
                <a:lnTo>
                  <a:pt x="1640358" y="1378859"/>
                </a:lnTo>
                <a:lnTo>
                  <a:pt x="1968430" y="1378859"/>
                </a:lnTo>
                <a:lnTo>
                  <a:pt x="2296501" y="1378859"/>
                </a:lnTo>
                <a:lnTo>
                  <a:pt x="2624573" y="1378859"/>
                </a:lnTo>
                <a:lnTo>
                  <a:pt x="2952645" y="1378859"/>
                </a:lnTo>
              </a:path>
            </a:pathLst>
          </a:custGeom>
          <a:ln w="3175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08689" y="553532"/>
            <a:ext cx="2952750" cy="1607185"/>
          </a:xfrm>
          <a:custGeom>
            <a:avLst/>
            <a:gdLst/>
            <a:ahLst/>
            <a:cxnLst/>
            <a:rect l="l" t="t" r="r" b="b"/>
            <a:pathLst>
              <a:path w="2952750" h="1607185">
                <a:moveTo>
                  <a:pt x="0" y="0"/>
                </a:moveTo>
                <a:lnTo>
                  <a:pt x="328071" y="1605811"/>
                </a:lnTo>
                <a:lnTo>
                  <a:pt x="656143" y="1606723"/>
                </a:lnTo>
                <a:lnTo>
                  <a:pt x="984215" y="1606723"/>
                </a:lnTo>
                <a:lnTo>
                  <a:pt x="1312286" y="1606723"/>
                </a:lnTo>
                <a:lnTo>
                  <a:pt x="1640358" y="1606723"/>
                </a:lnTo>
                <a:lnTo>
                  <a:pt x="1968430" y="1606723"/>
                </a:lnTo>
                <a:lnTo>
                  <a:pt x="2296501" y="1606723"/>
                </a:lnTo>
                <a:lnTo>
                  <a:pt x="2624573" y="1606723"/>
                </a:lnTo>
                <a:lnTo>
                  <a:pt x="2952645" y="1606723"/>
                </a:lnTo>
              </a:path>
            </a:pathLst>
          </a:custGeom>
          <a:ln w="3175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08689" y="553532"/>
            <a:ext cx="2952750" cy="1767839"/>
          </a:xfrm>
          <a:custGeom>
            <a:avLst/>
            <a:gdLst/>
            <a:ahLst/>
            <a:cxnLst/>
            <a:rect l="l" t="t" r="r" b="b"/>
            <a:pathLst>
              <a:path w="2952750" h="1767839">
                <a:moveTo>
                  <a:pt x="0" y="0"/>
                </a:moveTo>
                <a:lnTo>
                  <a:pt x="328071" y="1766766"/>
                </a:lnTo>
                <a:lnTo>
                  <a:pt x="656143" y="1767769"/>
                </a:lnTo>
                <a:lnTo>
                  <a:pt x="984215" y="1767769"/>
                </a:lnTo>
                <a:lnTo>
                  <a:pt x="1312286" y="1767769"/>
                </a:lnTo>
                <a:lnTo>
                  <a:pt x="1640358" y="1767769"/>
                </a:lnTo>
                <a:lnTo>
                  <a:pt x="1968430" y="1767769"/>
                </a:lnTo>
                <a:lnTo>
                  <a:pt x="2296501" y="1767769"/>
                </a:lnTo>
                <a:lnTo>
                  <a:pt x="2624573" y="1767769"/>
                </a:lnTo>
                <a:lnTo>
                  <a:pt x="2952645" y="1767769"/>
                </a:lnTo>
              </a:path>
            </a:pathLst>
          </a:custGeom>
          <a:ln w="3175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73818" y="2310526"/>
            <a:ext cx="422909" cy="240029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280"/>
              </a:spcBef>
              <a:tabLst>
                <a:tab pos="357505" algn="l"/>
              </a:tabLst>
            </a:pPr>
            <a:r>
              <a:rPr dirty="0" sz="550" spc="10">
                <a:latin typeface="Garamond"/>
                <a:cs typeface="Garamond"/>
              </a:rPr>
              <a:t>5	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Gauss</a:t>
            </a:r>
            <a:r>
              <a:rPr dirty="0" sz="550" spc="-2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Points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186" y="722974"/>
            <a:ext cx="95250" cy="14554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20"/>
              </a:lnSpc>
            </a:pPr>
            <a:r>
              <a:rPr dirty="0" sz="550" spc="30">
                <a:solidFill>
                  <a:srgbClr val="262626"/>
                </a:solidFill>
                <a:latin typeface="Garamond"/>
                <a:cs typeface="Garamond"/>
              </a:rPr>
              <a:t>Sum </a:t>
            </a:r>
            <a:r>
              <a:rPr dirty="0" sz="550" spc="-10">
                <a:solidFill>
                  <a:srgbClr val="262626"/>
                </a:solidFill>
                <a:latin typeface="Garamond"/>
                <a:cs typeface="Garamond"/>
              </a:rPr>
              <a:t>of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blade </a:t>
            </a: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heights </a:t>
            </a:r>
            <a:r>
              <a:rPr dirty="0" sz="550" spc="-10">
                <a:solidFill>
                  <a:srgbClr val="262626"/>
                </a:solidFill>
                <a:latin typeface="Garamond"/>
                <a:cs typeface="Garamond"/>
              </a:rPr>
              <a:t>of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all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stages</a:t>
            </a:r>
            <a:r>
              <a:rPr dirty="0" sz="550" spc="-2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(normalized)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3763" y="590801"/>
            <a:ext cx="857250" cy="720725"/>
          </a:xfrm>
          <a:custGeom>
            <a:avLst/>
            <a:gdLst/>
            <a:ahLst/>
            <a:cxnLst/>
            <a:rect l="l" t="t" r="r" b="b"/>
            <a:pathLst>
              <a:path w="857250" h="720725">
                <a:moveTo>
                  <a:pt x="0" y="720638"/>
                </a:moveTo>
                <a:lnTo>
                  <a:pt x="857114" y="720638"/>
                </a:lnTo>
                <a:lnTo>
                  <a:pt x="857114" y="0"/>
                </a:lnTo>
                <a:lnTo>
                  <a:pt x="0" y="0"/>
                </a:lnTo>
                <a:lnTo>
                  <a:pt x="0" y="720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007298" y="552140"/>
          <a:ext cx="2957195" cy="1796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95"/>
                <a:gridCol w="328295"/>
                <a:gridCol w="328295"/>
                <a:gridCol w="328294"/>
                <a:gridCol w="328294"/>
                <a:gridCol w="328294"/>
                <a:gridCol w="66675"/>
                <a:gridCol w="261619"/>
                <a:gridCol w="152400"/>
                <a:gridCol w="79375"/>
                <a:gridCol w="97155"/>
                <a:gridCol w="109219"/>
                <a:gridCol w="77469"/>
                <a:gridCol w="81280"/>
                <a:gridCol w="60325"/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 rowSpan="4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2225">
                        <a:lnSpc>
                          <a:spcPts val="520"/>
                        </a:lnSpc>
                        <a:spcBef>
                          <a:spcPts val="2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2225">
                        <a:lnSpc>
                          <a:spcPts val="340"/>
                        </a:lnSpc>
                      </a:pPr>
                      <a:r>
                        <a:rPr dirty="0" u="sng" sz="550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 spc="-45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56210">
                        <a:lnSpc>
                          <a:spcPts val="480"/>
                        </a:lnSpc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u="sng" baseline="10101" sz="825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10101" sz="825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baseline="10101" sz="825" spc="-67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Nu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m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b</a:t>
                      </a:r>
                      <a:r>
                        <a:rPr dirty="0" sz="550">
                          <a:latin typeface="Garamond"/>
                          <a:cs typeface="Garamond"/>
                        </a:rPr>
                        <a:t>er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43180">
                    <a:lnL w="3175">
                      <a:solidFill>
                        <a:srgbClr val="262626"/>
                      </a:solidFill>
                      <a:prstDash val="solid"/>
                    </a:lnL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 algn="just" marL="10795" marR="4445">
                        <a:lnSpc>
                          <a:spcPct val="103299"/>
                        </a:lnSpc>
                        <a:spcBef>
                          <a:spcPts val="3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of  of  of  of  of  of  of  of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gridSpan="2" rowSpan="4">
                  <a:txBody>
                    <a:bodyPr/>
                    <a:lstStyle/>
                    <a:p>
                      <a:pPr algn="just" marL="10795" marR="5080">
                        <a:lnSpc>
                          <a:spcPct val="103299"/>
                        </a:lnSpc>
                        <a:spcBef>
                          <a:spcPts val="3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stages  stages  stages  stages  stages  stages  stages  stages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=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4318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1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2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3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4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5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6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7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550">
                          <a:latin typeface="Garamond"/>
                          <a:cs typeface="Garamond"/>
                        </a:rPr>
                        <a:t>8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43180">
                    <a:lnR w="3175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3175">
                      <a:solidFill>
                        <a:srgbClr val="262626"/>
                      </a:solidFill>
                      <a:prstDash val="solid"/>
                    </a:lnL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R w="3175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3175">
                      <a:solidFill>
                        <a:srgbClr val="262626"/>
                      </a:solidFill>
                      <a:prstDash val="solid"/>
                    </a:lnL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R w="3175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3175">
                      <a:solidFill>
                        <a:srgbClr val="262626"/>
                      </a:solidFill>
                      <a:prstDash val="solid"/>
                    </a:lnL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R w="3175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57251" y="2560839"/>
            <a:ext cx="409003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" marR="5080" indent="-698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5">
                <a:latin typeface="Tahoma"/>
                <a:cs typeface="Tahoma"/>
              </a:rPr>
              <a:t>notice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difference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absolutely negligible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 number 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Gauss </a:t>
            </a:r>
            <a:r>
              <a:rPr dirty="0" sz="1100" spc="-30">
                <a:latin typeface="Tahoma"/>
                <a:cs typeface="Tahoma"/>
              </a:rPr>
              <a:t>points </a:t>
            </a:r>
            <a:r>
              <a:rPr dirty="0" sz="1100" spc="-50">
                <a:latin typeface="Tahoma"/>
                <a:cs typeface="Tahoma"/>
              </a:rPr>
              <a:t>greater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45">
                <a:latin typeface="Tahoma"/>
                <a:cs typeface="Tahoma"/>
              </a:rPr>
              <a:t>2. </a:t>
            </a: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50">
                <a:latin typeface="Tahoma"/>
                <a:cs typeface="Tahoma"/>
              </a:rPr>
              <a:t>safety region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60">
                <a:latin typeface="Tahoma"/>
                <a:cs typeface="Tahoma"/>
              </a:rPr>
              <a:t>4 </a:t>
            </a:r>
            <a:r>
              <a:rPr dirty="0" sz="1100" spc="-30">
                <a:latin typeface="Tahoma"/>
                <a:cs typeface="Tahoma"/>
              </a:rPr>
              <a:t>points 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65">
                <a:latin typeface="Tahoma"/>
                <a:cs typeface="Tahoma"/>
              </a:rPr>
              <a:t>sure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lose </a:t>
            </a:r>
            <a:r>
              <a:rPr dirty="0" sz="1100" spc="-45">
                <a:latin typeface="Tahoma"/>
                <a:cs typeface="Tahoma"/>
              </a:rPr>
              <a:t>precision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better </a:t>
            </a:r>
            <a:r>
              <a:rPr dirty="0" sz="1100" spc="-60">
                <a:latin typeface="Tahoma"/>
                <a:cs typeface="Tahoma"/>
              </a:rPr>
              <a:t>span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evolution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35470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30"/>
              <a:t>Section</a:t>
            </a:r>
            <a:r>
              <a:rPr dirty="0" spc="25"/>
              <a:t> </a:t>
            </a:r>
            <a:r>
              <a:rPr dirty="0" spc="-35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4069079" cy="24187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00025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So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30">
                <a:latin typeface="Tahoma"/>
                <a:cs typeface="Tahoma"/>
              </a:rPr>
              <a:t>start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5">
                <a:latin typeface="Tahoma"/>
                <a:cs typeface="Tahoma"/>
              </a:rPr>
              <a:t>new </a:t>
            </a:r>
            <a:r>
              <a:rPr dirty="0" sz="1100" spc="-30">
                <a:latin typeface="Tahoma"/>
                <a:cs typeface="Tahoma"/>
              </a:rPr>
              <a:t>iterative </a:t>
            </a:r>
            <a:r>
              <a:rPr dirty="0" sz="1100" spc="-60">
                <a:latin typeface="Tahoma"/>
                <a:cs typeface="Tahoma"/>
              </a:rPr>
              <a:t>process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find </a:t>
            </a:r>
            <a:r>
              <a:rPr dirty="0" sz="1100" spc="-40">
                <a:latin typeface="Tahoma"/>
                <a:cs typeface="Tahoma"/>
              </a:rPr>
              <a:t>the correct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blade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height.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60">
                <a:latin typeface="Tahoma"/>
                <a:cs typeface="Tahoma"/>
              </a:rPr>
              <a:t>process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need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pressure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span.</a:t>
            </a:r>
            <a:endParaRPr sz="1100">
              <a:latin typeface="Tahoma"/>
              <a:cs typeface="Tahoma"/>
            </a:endParaRPr>
          </a:p>
          <a:p>
            <a:pPr algn="ctr" marL="38735">
              <a:lnSpc>
                <a:spcPct val="100000"/>
              </a:lnSpc>
              <a:spcBef>
                <a:spcPts val="785"/>
              </a:spcBef>
            </a:pP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pass </a:t>
            </a:r>
            <a:r>
              <a:rPr dirty="0" sz="1100" spc="-40">
                <a:latin typeface="Tahoma"/>
                <a:cs typeface="Tahoma"/>
              </a:rPr>
              <a:t>from the </a:t>
            </a:r>
            <a:r>
              <a:rPr dirty="0" sz="1100" spc="-50">
                <a:latin typeface="Tahoma"/>
                <a:cs typeface="Tahoma"/>
              </a:rPr>
              <a:t>loss</a:t>
            </a:r>
            <a:r>
              <a:rPr dirty="0" sz="1100" spc="-19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coefficient.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40">
                <a:latin typeface="Tahoma"/>
                <a:cs typeface="Tahoma"/>
              </a:rPr>
              <a:t>Loss </a:t>
            </a:r>
            <a:r>
              <a:rPr dirty="0" sz="1100" spc="-35">
                <a:latin typeface="Tahoma"/>
                <a:cs typeface="Tahoma"/>
              </a:rPr>
              <a:t>coefficient </a:t>
            </a:r>
            <a:r>
              <a:rPr dirty="0" sz="1100" spc="-40">
                <a:latin typeface="Tahoma"/>
                <a:cs typeface="Tahoma"/>
              </a:rPr>
              <a:t>accounts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60">
                <a:latin typeface="Tahoma"/>
                <a:cs typeface="Tahoma"/>
              </a:rPr>
              <a:t>3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contributions:</a:t>
            </a:r>
            <a:endParaRPr sz="1100">
              <a:latin typeface="Tahoma"/>
              <a:cs typeface="Tahoma"/>
            </a:endParaRPr>
          </a:p>
          <a:p>
            <a:pPr marL="178435" indent="-132715">
              <a:lnSpc>
                <a:spcPct val="100000"/>
              </a:lnSpc>
              <a:spcBef>
                <a:spcPts val="15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79070" algn="l"/>
              </a:tabLst>
            </a:pPr>
            <a:r>
              <a:rPr dirty="0" sz="1100" spc="-40">
                <a:latin typeface="Tahoma"/>
                <a:cs typeface="Tahoma"/>
              </a:rPr>
              <a:t>profile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50">
                <a:latin typeface="Lucida Sans Unicode"/>
                <a:cs typeface="Lucida Sans Unicode"/>
              </a:rPr>
              <a:t>← </a:t>
            </a:r>
            <a:r>
              <a:rPr dirty="0" sz="1100" spc="-20">
                <a:latin typeface="Tahoma"/>
                <a:cs typeface="Tahoma"/>
              </a:rPr>
              <a:t>local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property</a:t>
            </a:r>
            <a:endParaRPr sz="1100">
              <a:latin typeface="Tahoma"/>
              <a:cs typeface="Tahoma"/>
            </a:endParaRPr>
          </a:p>
          <a:p>
            <a:pPr marL="178435" indent="-132715">
              <a:lnSpc>
                <a:spcPct val="100000"/>
              </a:lnSpc>
              <a:spcBef>
                <a:spcPts val="11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79070" algn="l"/>
              </a:tabLst>
            </a:pPr>
            <a:r>
              <a:rPr dirty="0" sz="1100" spc="-50">
                <a:latin typeface="Tahoma"/>
                <a:cs typeface="Tahoma"/>
              </a:rPr>
              <a:t>clearance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50">
                <a:latin typeface="Lucida Sans Unicode"/>
                <a:cs typeface="Lucida Sans Unicode"/>
              </a:rPr>
              <a:t>← </a:t>
            </a:r>
            <a:r>
              <a:rPr dirty="0" sz="1100" spc="-35">
                <a:latin typeface="Tahoma"/>
                <a:cs typeface="Tahoma"/>
              </a:rPr>
              <a:t>global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property</a:t>
            </a:r>
            <a:endParaRPr sz="1100">
              <a:latin typeface="Tahoma"/>
              <a:cs typeface="Tahoma"/>
            </a:endParaRPr>
          </a:p>
          <a:p>
            <a:pPr marL="178435" indent="-132715">
              <a:lnSpc>
                <a:spcPct val="100000"/>
              </a:lnSpc>
              <a:spcBef>
                <a:spcPts val="11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79070" algn="l"/>
              </a:tabLst>
            </a:pPr>
            <a:r>
              <a:rPr dirty="0" sz="1100" spc="-60">
                <a:latin typeface="Tahoma"/>
                <a:cs typeface="Tahoma"/>
              </a:rPr>
              <a:t>secondary losses </a:t>
            </a:r>
            <a:r>
              <a:rPr dirty="0" sz="1100" spc="50">
                <a:latin typeface="Lucida Sans Unicode"/>
                <a:cs typeface="Lucida Sans Unicode"/>
              </a:rPr>
              <a:t>← </a:t>
            </a:r>
            <a:r>
              <a:rPr dirty="0" sz="1100" spc="-35">
                <a:latin typeface="Tahoma"/>
                <a:cs typeface="Tahoma"/>
              </a:rPr>
              <a:t>global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property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114"/>
              </a:spcBef>
            </a:pPr>
            <a:r>
              <a:rPr dirty="0" sz="1100" spc="-30">
                <a:latin typeface="Tahoma"/>
                <a:cs typeface="Tahoma"/>
              </a:rPr>
              <a:t>So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span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compute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specific </a:t>
            </a:r>
            <a:r>
              <a:rPr dirty="0" sz="1100" spc="-40">
                <a:solidFill>
                  <a:srgbClr val="339430"/>
                </a:solidFill>
                <a:latin typeface="Tahoma"/>
                <a:cs typeface="Tahoma"/>
              </a:rPr>
              <a:t>profile </a:t>
            </a:r>
            <a:r>
              <a:rPr dirty="0" sz="1100" spc="-60">
                <a:solidFill>
                  <a:srgbClr val="339430"/>
                </a:solidFill>
                <a:latin typeface="Tahoma"/>
                <a:cs typeface="Tahoma"/>
              </a:rPr>
              <a:t>losses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depends 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velocity </a:t>
            </a:r>
            <a:r>
              <a:rPr dirty="0" sz="1100" spc="-35">
                <a:latin typeface="Tahoma"/>
                <a:cs typeface="Tahoma"/>
              </a:rPr>
              <a:t>triangle,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keep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others </a:t>
            </a:r>
            <a:r>
              <a:rPr dirty="0" sz="1100" spc="-40">
                <a:latin typeface="Tahoma"/>
                <a:cs typeface="Tahoma"/>
              </a:rPr>
              <a:t>from the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midspan.</a:t>
            </a:r>
            <a:endParaRPr sz="1100">
              <a:latin typeface="Tahoma"/>
              <a:cs typeface="Tahoma"/>
            </a:endParaRPr>
          </a:p>
          <a:p>
            <a:pPr marL="818515" marR="38735" indent="-760730">
              <a:lnSpc>
                <a:spcPct val="102600"/>
              </a:lnSpc>
              <a:spcBef>
                <a:spcPts val="750"/>
              </a:spcBef>
            </a:pPr>
            <a:r>
              <a:rPr dirty="0" sz="1100" spc="-35" b="1">
                <a:solidFill>
                  <a:srgbClr val="006159"/>
                </a:solidFill>
                <a:latin typeface="Arial"/>
                <a:cs typeface="Arial"/>
              </a:rPr>
              <a:t>Doing </a:t>
            </a:r>
            <a:r>
              <a:rPr dirty="0" sz="1100" spc="-45" b="1">
                <a:solidFill>
                  <a:srgbClr val="006159"/>
                </a:solidFill>
                <a:latin typeface="Arial"/>
                <a:cs typeface="Arial"/>
              </a:rPr>
              <a:t>this </a:t>
            </a:r>
            <a:r>
              <a:rPr dirty="0" sz="1100" spc="-70" b="1">
                <a:solidFill>
                  <a:srgbClr val="006159"/>
                </a:solidFill>
                <a:latin typeface="Arial"/>
                <a:cs typeface="Arial"/>
              </a:rPr>
              <a:t>we </a:t>
            </a:r>
            <a:r>
              <a:rPr dirty="0" sz="1100" spc="-55" b="1">
                <a:solidFill>
                  <a:srgbClr val="006159"/>
                </a:solidFill>
                <a:latin typeface="Arial"/>
                <a:cs typeface="Arial"/>
              </a:rPr>
              <a:t>have </a:t>
            </a:r>
            <a:r>
              <a:rPr dirty="0" sz="1100" spc="-50" b="1">
                <a:solidFill>
                  <a:srgbClr val="006159"/>
                </a:solidFill>
                <a:latin typeface="Arial"/>
                <a:cs typeface="Arial"/>
              </a:rPr>
              <a:t>made </a:t>
            </a:r>
            <a:r>
              <a:rPr dirty="0" sz="1100" spc="-15" b="1">
                <a:solidFill>
                  <a:srgbClr val="006159"/>
                </a:solidFill>
                <a:latin typeface="Arial"/>
                <a:cs typeface="Arial"/>
              </a:rPr>
              <a:t>the </a:t>
            </a:r>
            <a:r>
              <a:rPr dirty="0" sz="1100" spc="-55" b="1">
                <a:solidFill>
                  <a:srgbClr val="006159"/>
                </a:solidFill>
                <a:latin typeface="Arial"/>
                <a:cs typeface="Arial"/>
              </a:rPr>
              <a:t>strong </a:t>
            </a:r>
            <a:r>
              <a:rPr dirty="0" sz="1100" spc="-60" b="1">
                <a:solidFill>
                  <a:srgbClr val="006159"/>
                </a:solidFill>
                <a:latin typeface="Arial"/>
                <a:cs typeface="Arial"/>
              </a:rPr>
              <a:t>assumption </a:t>
            </a:r>
            <a:r>
              <a:rPr dirty="0" sz="1100" spc="5" b="1">
                <a:solidFill>
                  <a:srgbClr val="006159"/>
                </a:solidFill>
                <a:latin typeface="Arial"/>
                <a:cs typeface="Arial"/>
              </a:rPr>
              <a:t>that </a:t>
            </a:r>
            <a:r>
              <a:rPr dirty="0" sz="1100" spc="-15" b="1">
                <a:solidFill>
                  <a:srgbClr val="006159"/>
                </a:solidFill>
                <a:latin typeface="Arial"/>
                <a:cs typeface="Arial"/>
              </a:rPr>
              <a:t>the </a:t>
            </a:r>
            <a:r>
              <a:rPr dirty="0" sz="1100" spc="-40" b="1">
                <a:solidFill>
                  <a:srgbClr val="006159"/>
                </a:solidFill>
                <a:latin typeface="Arial"/>
                <a:cs typeface="Arial"/>
              </a:rPr>
              <a:t>fluid  </a:t>
            </a:r>
            <a:r>
              <a:rPr dirty="0" sz="1100" spc="-70" b="1">
                <a:solidFill>
                  <a:srgbClr val="006159"/>
                </a:solidFill>
                <a:latin typeface="Arial"/>
                <a:cs typeface="Arial"/>
              </a:rPr>
              <a:t>flows </a:t>
            </a:r>
            <a:r>
              <a:rPr dirty="0" sz="1100" spc="-55" b="1">
                <a:solidFill>
                  <a:srgbClr val="006159"/>
                </a:solidFill>
                <a:latin typeface="Arial"/>
                <a:cs typeface="Arial"/>
              </a:rPr>
              <a:t>along </a:t>
            </a:r>
            <a:r>
              <a:rPr dirty="0" sz="1100" spc="-45" b="1">
                <a:solidFill>
                  <a:srgbClr val="006159"/>
                </a:solidFill>
                <a:latin typeface="Arial"/>
                <a:cs typeface="Arial"/>
              </a:rPr>
              <a:t>almost parallel</a:t>
            </a:r>
            <a:r>
              <a:rPr dirty="0" sz="1100" spc="30" b="1">
                <a:solidFill>
                  <a:srgbClr val="006159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006159"/>
                </a:solidFill>
                <a:latin typeface="Arial"/>
                <a:cs typeface="Arial"/>
              </a:rPr>
              <a:t>streamlines.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248334"/>
            <a:ext cx="335280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/>
              <a:t>So </a:t>
            </a:r>
            <a:r>
              <a:rPr dirty="0" sz="1100" spc="-100"/>
              <a:t>we </a:t>
            </a:r>
            <a:r>
              <a:rPr dirty="0" sz="1100" spc="-65"/>
              <a:t>have </a:t>
            </a:r>
            <a:r>
              <a:rPr dirty="0" sz="1100" spc="-55"/>
              <a:t>two </a:t>
            </a:r>
            <a:r>
              <a:rPr dirty="0" sz="1100" spc="-40"/>
              <a:t>other </a:t>
            </a:r>
            <a:r>
              <a:rPr dirty="0" sz="1100" spc="-30"/>
              <a:t>iterative </a:t>
            </a:r>
            <a:r>
              <a:rPr dirty="0" sz="1100" spc="-40"/>
              <a:t>loops </a:t>
            </a:r>
            <a:r>
              <a:rPr dirty="0" sz="1100" spc="-45"/>
              <a:t>inside </a:t>
            </a:r>
            <a:r>
              <a:rPr dirty="0" sz="1100" spc="-40"/>
              <a:t>the main</a:t>
            </a:r>
            <a:r>
              <a:rPr dirty="0" sz="1100" spc="100"/>
              <a:t> </a:t>
            </a:r>
            <a:r>
              <a:rPr dirty="0" sz="1100" spc="-60"/>
              <a:t>one.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793700" y="617952"/>
            <a:ext cx="1292860" cy="227965"/>
          </a:xfrm>
          <a:custGeom>
            <a:avLst/>
            <a:gdLst/>
            <a:ahLst/>
            <a:cxnLst/>
            <a:rect l="l" t="t" r="r" b="b"/>
            <a:pathLst>
              <a:path w="1292860" h="227965">
                <a:moveTo>
                  <a:pt x="1262216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4"/>
                </a:lnTo>
                <a:lnTo>
                  <a:pt x="18546" y="225362"/>
                </a:lnTo>
                <a:lnTo>
                  <a:pt x="30366" y="227748"/>
                </a:lnTo>
                <a:lnTo>
                  <a:pt x="1262216" y="227748"/>
                </a:lnTo>
                <a:lnTo>
                  <a:pt x="1274036" y="225362"/>
                </a:lnTo>
                <a:lnTo>
                  <a:pt x="1283688" y="218854"/>
                </a:lnTo>
                <a:lnTo>
                  <a:pt x="1290196" y="209202"/>
                </a:lnTo>
                <a:lnTo>
                  <a:pt x="1292582" y="197382"/>
                </a:lnTo>
                <a:lnTo>
                  <a:pt x="1292582" y="30366"/>
                </a:lnTo>
                <a:lnTo>
                  <a:pt x="1290196" y="18546"/>
                </a:lnTo>
                <a:lnTo>
                  <a:pt x="1283688" y="8894"/>
                </a:lnTo>
                <a:lnTo>
                  <a:pt x="1274036" y="2386"/>
                </a:lnTo>
                <a:lnTo>
                  <a:pt x="126221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3700" y="617952"/>
            <a:ext cx="1292860" cy="227965"/>
          </a:xfrm>
          <a:custGeom>
            <a:avLst/>
            <a:gdLst/>
            <a:ahLst/>
            <a:cxnLst/>
            <a:rect l="l" t="t" r="r" b="b"/>
            <a:pathLst>
              <a:path w="1292860" h="227965">
                <a:moveTo>
                  <a:pt x="1262216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4"/>
                </a:lnTo>
                <a:lnTo>
                  <a:pt x="18546" y="225362"/>
                </a:lnTo>
                <a:lnTo>
                  <a:pt x="30366" y="227748"/>
                </a:lnTo>
                <a:lnTo>
                  <a:pt x="1262216" y="227748"/>
                </a:lnTo>
                <a:lnTo>
                  <a:pt x="1274036" y="225362"/>
                </a:lnTo>
                <a:lnTo>
                  <a:pt x="1283688" y="218854"/>
                </a:lnTo>
                <a:lnTo>
                  <a:pt x="1290196" y="209202"/>
                </a:lnTo>
                <a:lnTo>
                  <a:pt x="1292582" y="197382"/>
                </a:lnTo>
                <a:lnTo>
                  <a:pt x="1292582" y="30366"/>
                </a:lnTo>
                <a:lnTo>
                  <a:pt x="1290196" y="18546"/>
                </a:lnTo>
                <a:lnTo>
                  <a:pt x="1283688" y="8894"/>
                </a:lnTo>
                <a:lnTo>
                  <a:pt x="1274036" y="2386"/>
                </a:lnTo>
                <a:lnTo>
                  <a:pt x="126221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6919" y="662193"/>
            <a:ext cx="11664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latin typeface="Garamond"/>
                <a:cs typeface="Garamond"/>
              </a:rPr>
              <a:t>Initial </a:t>
            </a:r>
            <a:r>
              <a:rPr dirty="0" sz="600" spc="15">
                <a:latin typeface="Garamond"/>
                <a:cs typeface="Garamond"/>
              </a:rPr>
              <a:t>guess </a:t>
            </a:r>
            <a:r>
              <a:rPr dirty="0" sz="600" spc="-10">
                <a:latin typeface="Garamond"/>
                <a:cs typeface="Garamond"/>
              </a:rPr>
              <a:t>of </a:t>
            </a:r>
            <a:r>
              <a:rPr dirty="0" sz="600" spc="-80" i="1">
                <a:latin typeface="Arial"/>
                <a:cs typeface="Arial"/>
              </a:rPr>
              <a:t>b </a:t>
            </a:r>
            <a:r>
              <a:rPr dirty="0" sz="600" spc="5">
                <a:latin typeface="Garamond"/>
                <a:cs typeface="Garamond"/>
              </a:rPr>
              <a:t>from </a:t>
            </a:r>
            <a:r>
              <a:rPr dirty="0" sz="600" spc="30">
                <a:latin typeface="Garamond"/>
                <a:cs typeface="Garamond"/>
              </a:rPr>
              <a:t>initial</a:t>
            </a:r>
            <a:r>
              <a:rPr dirty="0" sz="600" spc="40">
                <a:latin typeface="Garamond"/>
                <a:cs typeface="Garamond"/>
              </a:rPr>
              <a:t> </a:t>
            </a:r>
            <a:r>
              <a:rPr dirty="0" sz="600" spc="15">
                <a:latin typeface="Garamond"/>
                <a:cs typeface="Garamond"/>
              </a:rPr>
              <a:t>point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5598" y="1049958"/>
            <a:ext cx="848994" cy="227965"/>
          </a:xfrm>
          <a:custGeom>
            <a:avLst/>
            <a:gdLst/>
            <a:ahLst/>
            <a:cxnLst/>
            <a:rect l="l" t="t" r="r" b="b"/>
            <a:pathLst>
              <a:path w="848994" h="227965">
                <a:moveTo>
                  <a:pt x="818421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818421" y="227749"/>
                </a:lnTo>
                <a:lnTo>
                  <a:pt x="830241" y="225362"/>
                </a:lnTo>
                <a:lnTo>
                  <a:pt x="839893" y="218855"/>
                </a:lnTo>
                <a:lnTo>
                  <a:pt x="846401" y="209202"/>
                </a:lnTo>
                <a:lnTo>
                  <a:pt x="848787" y="197382"/>
                </a:lnTo>
                <a:lnTo>
                  <a:pt x="848787" y="30366"/>
                </a:lnTo>
                <a:lnTo>
                  <a:pt x="846401" y="18546"/>
                </a:lnTo>
                <a:lnTo>
                  <a:pt x="839893" y="8894"/>
                </a:lnTo>
                <a:lnTo>
                  <a:pt x="830241" y="2386"/>
                </a:lnTo>
                <a:lnTo>
                  <a:pt x="81842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5598" y="1049958"/>
            <a:ext cx="848994" cy="227965"/>
          </a:xfrm>
          <a:custGeom>
            <a:avLst/>
            <a:gdLst/>
            <a:ahLst/>
            <a:cxnLst/>
            <a:rect l="l" t="t" r="r" b="b"/>
            <a:pathLst>
              <a:path w="848994" h="227965">
                <a:moveTo>
                  <a:pt x="818421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818421" y="227749"/>
                </a:lnTo>
                <a:lnTo>
                  <a:pt x="830241" y="225362"/>
                </a:lnTo>
                <a:lnTo>
                  <a:pt x="839893" y="218855"/>
                </a:lnTo>
                <a:lnTo>
                  <a:pt x="846401" y="209202"/>
                </a:lnTo>
                <a:lnTo>
                  <a:pt x="848787" y="197382"/>
                </a:lnTo>
                <a:lnTo>
                  <a:pt x="848787" y="30366"/>
                </a:lnTo>
                <a:lnTo>
                  <a:pt x="846401" y="18546"/>
                </a:lnTo>
                <a:lnTo>
                  <a:pt x="839893" y="8894"/>
                </a:lnTo>
                <a:lnTo>
                  <a:pt x="830241" y="2386"/>
                </a:lnTo>
                <a:lnTo>
                  <a:pt x="81842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78814" y="1094194"/>
            <a:ext cx="722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latin typeface="Garamond"/>
                <a:cs typeface="Garamond"/>
              </a:rPr>
              <a:t>Solve </a:t>
            </a:r>
            <a:r>
              <a:rPr dirty="0" sz="600" spc="30">
                <a:latin typeface="Garamond"/>
                <a:cs typeface="Garamond"/>
              </a:rPr>
              <a:t>stator</a:t>
            </a:r>
            <a:r>
              <a:rPr dirty="0" sz="600" spc="15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midspan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5208" y="1448012"/>
            <a:ext cx="1189990" cy="295910"/>
          </a:xfrm>
          <a:custGeom>
            <a:avLst/>
            <a:gdLst/>
            <a:ahLst/>
            <a:cxnLst/>
            <a:rect l="l" t="t" r="r" b="b"/>
            <a:pathLst>
              <a:path w="1189989" h="295910">
                <a:moveTo>
                  <a:pt x="1159201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265285"/>
                </a:lnTo>
                <a:lnTo>
                  <a:pt x="2386" y="277105"/>
                </a:lnTo>
                <a:lnTo>
                  <a:pt x="8894" y="286757"/>
                </a:lnTo>
                <a:lnTo>
                  <a:pt x="18546" y="293265"/>
                </a:lnTo>
                <a:lnTo>
                  <a:pt x="30366" y="295651"/>
                </a:lnTo>
                <a:lnTo>
                  <a:pt x="1159201" y="295651"/>
                </a:lnTo>
                <a:lnTo>
                  <a:pt x="1171021" y="293265"/>
                </a:lnTo>
                <a:lnTo>
                  <a:pt x="1180673" y="286757"/>
                </a:lnTo>
                <a:lnTo>
                  <a:pt x="1187181" y="277105"/>
                </a:lnTo>
                <a:lnTo>
                  <a:pt x="1189567" y="265285"/>
                </a:lnTo>
                <a:lnTo>
                  <a:pt x="1189567" y="30366"/>
                </a:lnTo>
                <a:lnTo>
                  <a:pt x="1187181" y="18546"/>
                </a:lnTo>
                <a:lnTo>
                  <a:pt x="1180673" y="8894"/>
                </a:lnTo>
                <a:lnTo>
                  <a:pt x="1171021" y="2386"/>
                </a:lnTo>
                <a:lnTo>
                  <a:pt x="1159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5208" y="1448012"/>
            <a:ext cx="1189990" cy="295910"/>
          </a:xfrm>
          <a:custGeom>
            <a:avLst/>
            <a:gdLst/>
            <a:ahLst/>
            <a:cxnLst/>
            <a:rect l="l" t="t" r="r" b="b"/>
            <a:pathLst>
              <a:path w="1189989" h="295910">
                <a:moveTo>
                  <a:pt x="1159201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265285"/>
                </a:lnTo>
                <a:lnTo>
                  <a:pt x="2386" y="277105"/>
                </a:lnTo>
                <a:lnTo>
                  <a:pt x="8894" y="286757"/>
                </a:lnTo>
                <a:lnTo>
                  <a:pt x="18546" y="293265"/>
                </a:lnTo>
                <a:lnTo>
                  <a:pt x="30366" y="295651"/>
                </a:lnTo>
                <a:lnTo>
                  <a:pt x="1159201" y="295651"/>
                </a:lnTo>
                <a:lnTo>
                  <a:pt x="1171021" y="293265"/>
                </a:lnTo>
                <a:lnTo>
                  <a:pt x="1180673" y="286757"/>
                </a:lnTo>
                <a:lnTo>
                  <a:pt x="1187181" y="277105"/>
                </a:lnTo>
                <a:lnTo>
                  <a:pt x="1189567" y="265285"/>
                </a:lnTo>
                <a:lnTo>
                  <a:pt x="1189567" y="30366"/>
                </a:lnTo>
                <a:lnTo>
                  <a:pt x="1187181" y="18546"/>
                </a:lnTo>
                <a:lnTo>
                  <a:pt x="1180673" y="8894"/>
                </a:lnTo>
                <a:lnTo>
                  <a:pt x="1171021" y="2386"/>
                </a:lnTo>
                <a:lnTo>
                  <a:pt x="11592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8430" y="1488026"/>
            <a:ext cx="10629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latin typeface="Garamond"/>
                <a:cs typeface="Garamond"/>
              </a:rPr>
              <a:t>Solve </a:t>
            </a:r>
            <a:r>
              <a:rPr dirty="0" sz="600" spc="30">
                <a:latin typeface="Garamond"/>
                <a:cs typeface="Garamond"/>
              </a:rPr>
              <a:t>stator </a:t>
            </a:r>
            <a:r>
              <a:rPr dirty="0" sz="600" spc="25">
                <a:latin typeface="Garamond"/>
                <a:cs typeface="Garamond"/>
              </a:rPr>
              <a:t>along </a:t>
            </a:r>
            <a:r>
              <a:rPr dirty="0" sz="600" spc="25">
                <a:latin typeface="Garamond"/>
                <a:cs typeface="Garamond"/>
              </a:rPr>
              <a:t>the </a:t>
            </a:r>
            <a:r>
              <a:rPr dirty="0" sz="600" spc="25">
                <a:latin typeface="Garamond"/>
                <a:cs typeface="Garamond"/>
              </a:rPr>
              <a:t>span  </a:t>
            </a:r>
            <a:r>
              <a:rPr dirty="0" sz="600" spc="30">
                <a:latin typeface="Garamond"/>
                <a:cs typeface="Garamond"/>
              </a:rPr>
              <a:t>and </a:t>
            </a:r>
            <a:r>
              <a:rPr dirty="0" sz="600" spc="25">
                <a:latin typeface="Garamond"/>
                <a:cs typeface="Garamond"/>
              </a:rPr>
              <a:t>calculate </a:t>
            </a:r>
            <a:r>
              <a:rPr dirty="0" sz="600" spc="50">
                <a:latin typeface="Garamond"/>
                <a:cs typeface="Garamond"/>
              </a:rPr>
              <a:t>a </a:t>
            </a:r>
            <a:r>
              <a:rPr dirty="0" sz="600" spc="15">
                <a:latin typeface="Garamond"/>
                <a:cs typeface="Garamond"/>
              </a:rPr>
              <a:t>new </a:t>
            </a:r>
            <a:r>
              <a:rPr dirty="0" sz="600" spc="25">
                <a:latin typeface="Garamond"/>
                <a:cs typeface="Garamond"/>
              </a:rPr>
              <a:t>value </a:t>
            </a:r>
            <a:r>
              <a:rPr dirty="0" sz="600" spc="0">
                <a:latin typeface="Garamond"/>
                <a:cs typeface="Garamond"/>
              </a:rPr>
              <a:t>for</a:t>
            </a:r>
            <a:r>
              <a:rPr dirty="0" sz="600" spc="75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b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9695" y="1977550"/>
            <a:ext cx="640715" cy="640715"/>
          </a:xfrm>
          <a:custGeom>
            <a:avLst/>
            <a:gdLst/>
            <a:ahLst/>
            <a:cxnLst/>
            <a:rect l="l" t="t" r="r" b="b"/>
            <a:pathLst>
              <a:path w="640714" h="640714">
                <a:moveTo>
                  <a:pt x="320296" y="0"/>
                </a:moveTo>
                <a:lnTo>
                  <a:pt x="8894" y="298824"/>
                </a:lnTo>
                <a:lnTo>
                  <a:pt x="0" y="320297"/>
                </a:lnTo>
                <a:lnTo>
                  <a:pt x="2223" y="331724"/>
                </a:lnTo>
                <a:lnTo>
                  <a:pt x="8894" y="341769"/>
                </a:lnTo>
                <a:lnTo>
                  <a:pt x="298824" y="631700"/>
                </a:lnTo>
                <a:lnTo>
                  <a:pt x="308869" y="638371"/>
                </a:lnTo>
                <a:lnTo>
                  <a:pt x="320296" y="640594"/>
                </a:lnTo>
                <a:lnTo>
                  <a:pt x="331724" y="638371"/>
                </a:lnTo>
                <a:lnTo>
                  <a:pt x="341769" y="631700"/>
                </a:lnTo>
                <a:lnTo>
                  <a:pt x="631699" y="341769"/>
                </a:lnTo>
                <a:lnTo>
                  <a:pt x="638370" y="331724"/>
                </a:lnTo>
                <a:lnTo>
                  <a:pt x="640593" y="320297"/>
                </a:lnTo>
                <a:lnTo>
                  <a:pt x="638370" y="308870"/>
                </a:lnTo>
                <a:lnTo>
                  <a:pt x="631699" y="298824"/>
                </a:lnTo>
                <a:lnTo>
                  <a:pt x="341769" y="8894"/>
                </a:lnTo>
                <a:lnTo>
                  <a:pt x="331724" y="2223"/>
                </a:lnTo>
                <a:lnTo>
                  <a:pt x="320296" y="0"/>
                </a:lnTo>
                <a:close/>
              </a:path>
            </a:pathLst>
          </a:custGeom>
          <a:solidFill>
            <a:srgbClr val="B2B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19695" y="1977550"/>
            <a:ext cx="640715" cy="640715"/>
          </a:xfrm>
          <a:custGeom>
            <a:avLst/>
            <a:gdLst/>
            <a:ahLst/>
            <a:cxnLst/>
            <a:rect l="l" t="t" r="r" b="b"/>
            <a:pathLst>
              <a:path w="640714" h="640714">
                <a:moveTo>
                  <a:pt x="631699" y="298824"/>
                </a:moveTo>
                <a:lnTo>
                  <a:pt x="341769" y="8894"/>
                </a:lnTo>
                <a:lnTo>
                  <a:pt x="331724" y="2223"/>
                </a:lnTo>
                <a:lnTo>
                  <a:pt x="320296" y="0"/>
                </a:lnTo>
                <a:lnTo>
                  <a:pt x="308869" y="2223"/>
                </a:lnTo>
                <a:lnTo>
                  <a:pt x="298824" y="8894"/>
                </a:lnTo>
                <a:lnTo>
                  <a:pt x="8894" y="298824"/>
                </a:lnTo>
                <a:lnTo>
                  <a:pt x="2223" y="308870"/>
                </a:lnTo>
                <a:lnTo>
                  <a:pt x="0" y="320297"/>
                </a:lnTo>
                <a:lnTo>
                  <a:pt x="2223" y="331724"/>
                </a:lnTo>
                <a:lnTo>
                  <a:pt x="8894" y="341769"/>
                </a:lnTo>
                <a:lnTo>
                  <a:pt x="298824" y="631700"/>
                </a:lnTo>
                <a:lnTo>
                  <a:pt x="308869" y="638371"/>
                </a:lnTo>
                <a:lnTo>
                  <a:pt x="320296" y="640594"/>
                </a:lnTo>
                <a:lnTo>
                  <a:pt x="331724" y="638371"/>
                </a:lnTo>
                <a:lnTo>
                  <a:pt x="341769" y="631700"/>
                </a:lnTo>
                <a:lnTo>
                  <a:pt x="631699" y="341769"/>
                </a:lnTo>
                <a:lnTo>
                  <a:pt x="638370" y="331724"/>
                </a:lnTo>
                <a:lnTo>
                  <a:pt x="640593" y="320297"/>
                </a:lnTo>
                <a:lnTo>
                  <a:pt x="638370" y="308870"/>
                </a:lnTo>
                <a:lnTo>
                  <a:pt x="631699" y="2988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5018" y="2183972"/>
            <a:ext cx="521970" cy="227965"/>
          </a:xfrm>
          <a:custGeom>
            <a:avLst/>
            <a:gdLst/>
            <a:ahLst/>
            <a:cxnLst/>
            <a:rect l="l" t="t" r="r" b="b"/>
            <a:pathLst>
              <a:path w="521969" h="227964">
                <a:moveTo>
                  <a:pt x="49155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491558" y="227749"/>
                </a:lnTo>
                <a:lnTo>
                  <a:pt x="503379" y="225362"/>
                </a:lnTo>
                <a:lnTo>
                  <a:pt x="513031" y="218855"/>
                </a:lnTo>
                <a:lnTo>
                  <a:pt x="519539" y="209202"/>
                </a:lnTo>
                <a:lnTo>
                  <a:pt x="521925" y="197382"/>
                </a:lnTo>
                <a:lnTo>
                  <a:pt x="521925" y="30366"/>
                </a:lnTo>
                <a:lnTo>
                  <a:pt x="519539" y="18546"/>
                </a:lnTo>
                <a:lnTo>
                  <a:pt x="513031" y="8894"/>
                </a:lnTo>
                <a:lnTo>
                  <a:pt x="503379" y="2386"/>
                </a:lnTo>
                <a:lnTo>
                  <a:pt x="491558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5018" y="2183972"/>
            <a:ext cx="521970" cy="227965"/>
          </a:xfrm>
          <a:custGeom>
            <a:avLst/>
            <a:gdLst/>
            <a:ahLst/>
            <a:cxnLst/>
            <a:rect l="l" t="t" r="r" b="b"/>
            <a:pathLst>
              <a:path w="521969" h="227964">
                <a:moveTo>
                  <a:pt x="49155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491558" y="227749"/>
                </a:lnTo>
                <a:lnTo>
                  <a:pt x="503379" y="225362"/>
                </a:lnTo>
                <a:lnTo>
                  <a:pt x="513031" y="218855"/>
                </a:lnTo>
                <a:lnTo>
                  <a:pt x="519539" y="209202"/>
                </a:lnTo>
                <a:lnTo>
                  <a:pt x="521925" y="197382"/>
                </a:lnTo>
                <a:lnTo>
                  <a:pt x="521925" y="30366"/>
                </a:lnTo>
                <a:lnTo>
                  <a:pt x="519539" y="18546"/>
                </a:lnTo>
                <a:lnTo>
                  <a:pt x="513031" y="8894"/>
                </a:lnTo>
                <a:lnTo>
                  <a:pt x="503379" y="2386"/>
                </a:lnTo>
                <a:lnTo>
                  <a:pt x="4915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8246" y="2227776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Garamond"/>
                <a:cs typeface="Garamond"/>
              </a:rPr>
              <a:t>Loop</a:t>
            </a:r>
            <a:r>
              <a:rPr dirty="0" sz="600">
                <a:latin typeface="Garamond"/>
                <a:cs typeface="Garamond"/>
              </a:rPr>
              <a:t> </a:t>
            </a:r>
            <a:r>
              <a:rPr dirty="0" sz="600" spc="30">
                <a:latin typeface="Garamond"/>
                <a:cs typeface="Garamond"/>
              </a:rPr>
              <a:t>again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3220" y="2183972"/>
            <a:ext cx="621665" cy="227965"/>
          </a:xfrm>
          <a:custGeom>
            <a:avLst/>
            <a:gdLst/>
            <a:ahLst/>
            <a:cxnLst/>
            <a:rect l="l" t="t" r="r" b="b"/>
            <a:pathLst>
              <a:path w="621664" h="227964">
                <a:moveTo>
                  <a:pt x="59119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591198" y="227749"/>
                </a:lnTo>
                <a:lnTo>
                  <a:pt x="603019" y="225362"/>
                </a:lnTo>
                <a:lnTo>
                  <a:pt x="612671" y="218855"/>
                </a:lnTo>
                <a:lnTo>
                  <a:pt x="619179" y="209202"/>
                </a:lnTo>
                <a:lnTo>
                  <a:pt x="621565" y="197382"/>
                </a:lnTo>
                <a:lnTo>
                  <a:pt x="621565" y="30366"/>
                </a:lnTo>
                <a:lnTo>
                  <a:pt x="619179" y="18546"/>
                </a:lnTo>
                <a:lnTo>
                  <a:pt x="612671" y="8894"/>
                </a:lnTo>
                <a:lnTo>
                  <a:pt x="603019" y="2386"/>
                </a:lnTo>
                <a:lnTo>
                  <a:pt x="591198" y="0"/>
                </a:lnTo>
                <a:close/>
              </a:path>
            </a:pathLst>
          </a:custGeom>
          <a:solidFill>
            <a:srgbClr val="93D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93220" y="2183972"/>
            <a:ext cx="621665" cy="227965"/>
          </a:xfrm>
          <a:custGeom>
            <a:avLst/>
            <a:gdLst/>
            <a:ahLst/>
            <a:cxnLst/>
            <a:rect l="l" t="t" r="r" b="b"/>
            <a:pathLst>
              <a:path w="621664" h="227964">
                <a:moveTo>
                  <a:pt x="59119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591198" y="227749"/>
                </a:lnTo>
                <a:lnTo>
                  <a:pt x="603019" y="225362"/>
                </a:lnTo>
                <a:lnTo>
                  <a:pt x="612671" y="218855"/>
                </a:lnTo>
                <a:lnTo>
                  <a:pt x="619179" y="209202"/>
                </a:lnTo>
                <a:lnTo>
                  <a:pt x="621565" y="197382"/>
                </a:lnTo>
                <a:lnTo>
                  <a:pt x="621565" y="30366"/>
                </a:lnTo>
                <a:lnTo>
                  <a:pt x="619179" y="18546"/>
                </a:lnTo>
                <a:lnTo>
                  <a:pt x="612671" y="8894"/>
                </a:lnTo>
                <a:lnTo>
                  <a:pt x="603019" y="2386"/>
                </a:lnTo>
                <a:lnTo>
                  <a:pt x="59119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56422" y="2235571"/>
            <a:ext cx="4953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80" i="1">
                <a:latin typeface="Arial"/>
                <a:cs typeface="Arial"/>
              </a:rPr>
              <a:t>b </a:t>
            </a:r>
            <a:r>
              <a:rPr dirty="0" sz="600" spc="-10">
                <a:latin typeface="Garamond"/>
                <a:cs typeface="Garamond"/>
              </a:rPr>
              <a:t>of </a:t>
            </a:r>
            <a:r>
              <a:rPr dirty="0" sz="600" spc="25">
                <a:latin typeface="Garamond"/>
                <a:cs typeface="Garamond"/>
              </a:rPr>
              <a:t>the</a:t>
            </a:r>
            <a:r>
              <a:rPr dirty="0" sz="600" spc="50">
                <a:latin typeface="Garamond"/>
                <a:cs typeface="Garamond"/>
              </a:rPr>
              <a:t> </a:t>
            </a:r>
            <a:r>
              <a:rPr dirty="0" sz="600" spc="30">
                <a:latin typeface="Garamond"/>
                <a:cs typeface="Garamond"/>
              </a:rPr>
              <a:t>stator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58487" y="1049958"/>
            <a:ext cx="819150" cy="227965"/>
          </a:xfrm>
          <a:custGeom>
            <a:avLst/>
            <a:gdLst/>
            <a:ahLst/>
            <a:cxnLst/>
            <a:rect l="l" t="t" r="r" b="b"/>
            <a:pathLst>
              <a:path w="819150" h="227965">
                <a:moveTo>
                  <a:pt x="788687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788687" y="227749"/>
                </a:lnTo>
                <a:lnTo>
                  <a:pt x="800507" y="225362"/>
                </a:lnTo>
                <a:lnTo>
                  <a:pt x="810159" y="218855"/>
                </a:lnTo>
                <a:lnTo>
                  <a:pt x="816667" y="209202"/>
                </a:lnTo>
                <a:lnTo>
                  <a:pt x="819053" y="197382"/>
                </a:lnTo>
                <a:lnTo>
                  <a:pt x="819053" y="30366"/>
                </a:lnTo>
                <a:lnTo>
                  <a:pt x="816667" y="18546"/>
                </a:lnTo>
                <a:lnTo>
                  <a:pt x="810159" y="8894"/>
                </a:lnTo>
                <a:lnTo>
                  <a:pt x="800507" y="2386"/>
                </a:lnTo>
                <a:lnTo>
                  <a:pt x="78868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58487" y="1049958"/>
            <a:ext cx="819150" cy="227965"/>
          </a:xfrm>
          <a:custGeom>
            <a:avLst/>
            <a:gdLst/>
            <a:ahLst/>
            <a:cxnLst/>
            <a:rect l="l" t="t" r="r" b="b"/>
            <a:pathLst>
              <a:path w="819150" h="227965">
                <a:moveTo>
                  <a:pt x="788687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788687" y="227749"/>
                </a:lnTo>
                <a:lnTo>
                  <a:pt x="800507" y="225362"/>
                </a:lnTo>
                <a:lnTo>
                  <a:pt x="810159" y="218855"/>
                </a:lnTo>
                <a:lnTo>
                  <a:pt x="816667" y="209202"/>
                </a:lnTo>
                <a:lnTo>
                  <a:pt x="819053" y="197382"/>
                </a:lnTo>
                <a:lnTo>
                  <a:pt x="819053" y="30366"/>
                </a:lnTo>
                <a:lnTo>
                  <a:pt x="816667" y="18546"/>
                </a:lnTo>
                <a:lnTo>
                  <a:pt x="810159" y="8894"/>
                </a:lnTo>
                <a:lnTo>
                  <a:pt x="800507" y="2386"/>
                </a:lnTo>
                <a:lnTo>
                  <a:pt x="78868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21683" y="1094194"/>
            <a:ext cx="6927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latin typeface="Garamond"/>
                <a:cs typeface="Garamond"/>
              </a:rPr>
              <a:t>Solve </a:t>
            </a:r>
            <a:r>
              <a:rPr dirty="0" sz="600" spc="15">
                <a:latin typeface="Garamond"/>
                <a:cs typeface="Garamond"/>
              </a:rPr>
              <a:t>rotor </a:t>
            </a:r>
            <a:r>
              <a:rPr dirty="0" sz="600" spc="25">
                <a:latin typeface="Garamond"/>
                <a:cs typeface="Garamond"/>
              </a:rPr>
              <a:t>midspan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73230" y="1448012"/>
            <a:ext cx="1189990" cy="295910"/>
          </a:xfrm>
          <a:custGeom>
            <a:avLst/>
            <a:gdLst/>
            <a:ahLst/>
            <a:cxnLst/>
            <a:rect l="l" t="t" r="r" b="b"/>
            <a:pathLst>
              <a:path w="1189989" h="295910">
                <a:moveTo>
                  <a:pt x="1159201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265285"/>
                </a:lnTo>
                <a:lnTo>
                  <a:pt x="2386" y="277105"/>
                </a:lnTo>
                <a:lnTo>
                  <a:pt x="8894" y="286757"/>
                </a:lnTo>
                <a:lnTo>
                  <a:pt x="18546" y="293265"/>
                </a:lnTo>
                <a:lnTo>
                  <a:pt x="30366" y="295651"/>
                </a:lnTo>
                <a:lnTo>
                  <a:pt x="1159201" y="295651"/>
                </a:lnTo>
                <a:lnTo>
                  <a:pt x="1171021" y="293265"/>
                </a:lnTo>
                <a:lnTo>
                  <a:pt x="1180673" y="286757"/>
                </a:lnTo>
                <a:lnTo>
                  <a:pt x="1187181" y="277105"/>
                </a:lnTo>
                <a:lnTo>
                  <a:pt x="1189568" y="265285"/>
                </a:lnTo>
                <a:lnTo>
                  <a:pt x="1189568" y="30366"/>
                </a:lnTo>
                <a:lnTo>
                  <a:pt x="1187181" y="18546"/>
                </a:lnTo>
                <a:lnTo>
                  <a:pt x="1180673" y="8894"/>
                </a:lnTo>
                <a:lnTo>
                  <a:pt x="1171021" y="2386"/>
                </a:lnTo>
                <a:lnTo>
                  <a:pt x="1159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73230" y="1448012"/>
            <a:ext cx="1189990" cy="295910"/>
          </a:xfrm>
          <a:custGeom>
            <a:avLst/>
            <a:gdLst/>
            <a:ahLst/>
            <a:cxnLst/>
            <a:rect l="l" t="t" r="r" b="b"/>
            <a:pathLst>
              <a:path w="1189989" h="295910">
                <a:moveTo>
                  <a:pt x="1159201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265285"/>
                </a:lnTo>
                <a:lnTo>
                  <a:pt x="2386" y="277105"/>
                </a:lnTo>
                <a:lnTo>
                  <a:pt x="8894" y="286757"/>
                </a:lnTo>
                <a:lnTo>
                  <a:pt x="18546" y="293265"/>
                </a:lnTo>
                <a:lnTo>
                  <a:pt x="30366" y="295651"/>
                </a:lnTo>
                <a:lnTo>
                  <a:pt x="1159201" y="295651"/>
                </a:lnTo>
                <a:lnTo>
                  <a:pt x="1171021" y="293265"/>
                </a:lnTo>
                <a:lnTo>
                  <a:pt x="1180673" y="286757"/>
                </a:lnTo>
                <a:lnTo>
                  <a:pt x="1187181" y="277105"/>
                </a:lnTo>
                <a:lnTo>
                  <a:pt x="1189568" y="265285"/>
                </a:lnTo>
                <a:lnTo>
                  <a:pt x="1189568" y="30366"/>
                </a:lnTo>
                <a:lnTo>
                  <a:pt x="1187181" y="18546"/>
                </a:lnTo>
                <a:lnTo>
                  <a:pt x="1180673" y="8894"/>
                </a:lnTo>
                <a:lnTo>
                  <a:pt x="1171021" y="2386"/>
                </a:lnTo>
                <a:lnTo>
                  <a:pt x="11592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636426" y="1488026"/>
            <a:ext cx="10629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latin typeface="Garamond"/>
                <a:cs typeface="Garamond"/>
              </a:rPr>
              <a:t>Solve </a:t>
            </a:r>
            <a:r>
              <a:rPr dirty="0" sz="600" spc="15">
                <a:latin typeface="Garamond"/>
                <a:cs typeface="Garamond"/>
              </a:rPr>
              <a:t>rotor </a:t>
            </a:r>
            <a:r>
              <a:rPr dirty="0" sz="600" spc="25">
                <a:latin typeface="Garamond"/>
                <a:cs typeface="Garamond"/>
              </a:rPr>
              <a:t>along </a:t>
            </a:r>
            <a:r>
              <a:rPr dirty="0" sz="600" spc="25">
                <a:latin typeface="Garamond"/>
                <a:cs typeface="Garamond"/>
              </a:rPr>
              <a:t>the span  </a:t>
            </a:r>
            <a:r>
              <a:rPr dirty="0" sz="600" spc="30">
                <a:latin typeface="Garamond"/>
                <a:cs typeface="Garamond"/>
              </a:rPr>
              <a:t>and </a:t>
            </a:r>
            <a:r>
              <a:rPr dirty="0" sz="600" spc="25">
                <a:latin typeface="Garamond"/>
                <a:cs typeface="Garamond"/>
              </a:rPr>
              <a:t>calculate </a:t>
            </a:r>
            <a:r>
              <a:rPr dirty="0" sz="600" spc="50">
                <a:latin typeface="Garamond"/>
                <a:cs typeface="Garamond"/>
              </a:rPr>
              <a:t>a </a:t>
            </a:r>
            <a:r>
              <a:rPr dirty="0" sz="600" spc="15">
                <a:latin typeface="Garamond"/>
                <a:cs typeface="Garamond"/>
              </a:rPr>
              <a:t>new </a:t>
            </a:r>
            <a:r>
              <a:rPr dirty="0" sz="600" spc="25">
                <a:latin typeface="Garamond"/>
                <a:cs typeface="Garamond"/>
              </a:rPr>
              <a:t>value </a:t>
            </a:r>
            <a:r>
              <a:rPr dirty="0" sz="600" spc="0">
                <a:latin typeface="Garamond"/>
                <a:cs typeface="Garamond"/>
              </a:rPr>
              <a:t>for</a:t>
            </a:r>
            <a:r>
              <a:rPr dirty="0" sz="600" spc="75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b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47717" y="1977550"/>
            <a:ext cx="640715" cy="640715"/>
          </a:xfrm>
          <a:custGeom>
            <a:avLst/>
            <a:gdLst/>
            <a:ahLst/>
            <a:cxnLst/>
            <a:rect l="l" t="t" r="r" b="b"/>
            <a:pathLst>
              <a:path w="640714" h="640714">
                <a:moveTo>
                  <a:pt x="320297" y="0"/>
                </a:moveTo>
                <a:lnTo>
                  <a:pt x="8894" y="298824"/>
                </a:lnTo>
                <a:lnTo>
                  <a:pt x="0" y="320297"/>
                </a:lnTo>
                <a:lnTo>
                  <a:pt x="2223" y="331724"/>
                </a:lnTo>
                <a:lnTo>
                  <a:pt x="8894" y="341769"/>
                </a:lnTo>
                <a:lnTo>
                  <a:pt x="298824" y="631700"/>
                </a:lnTo>
                <a:lnTo>
                  <a:pt x="308869" y="638371"/>
                </a:lnTo>
                <a:lnTo>
                  <a:pt x="320297" y="640594"/>
                </a:lnTo>
                <a:lnTo>
                  <a:pt x="331724" y="638371"/>
                </a:lnTo>
                <a:lnTo>
                  <a:pt x="341769" y="631700"/>
                </a:lnTo>
                <a:lnTo>
                  <a:pt x="631699" y="341769"/>
                </a:lnTo>
                <a:lnTo>
                  <a:pt x="638370" y="331724"/>
                </a:lnTo>
                <a:lnTo>
                  <a:pt x="640593" y="320297"/>
                </a:lnTo>
                <a:lnTo>
                  <a:pt x="638370" y="308870"/>
                </a:lnTo>
                <a:lnTo>
                  <a:pt x="631699" y="298824"/>
                </a:lnTo>
                <a:lnTo>
                  <a:pt x="341769" y="8894"/>
                </a:lnTo>
                <a:lnTo>
                  <a:pt x="331724" y="2223"/>
                </a:lnTo>
                <a:lnTo>
                  <a:pt x="320297" y="0"/>
                </a:lnTo>
                <a:close/>
              </a:path>
            </a:pathLst>
          </a:custGeom>
          <a:solidFill>
            <a:srgbClr val="B2B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47717" y="1977550"/>
            <a:ext cx="640715" cy="640715"/>
          </a:xfrm>
          <a:custGeom>
            <a:avLst/>
            <a:gdLst/>
            <a:ahLst/>
            <a:cxnLst/>
            <a:rect l="l" t="t" r="r" b="b"/>
            <a:pathLst>
              <a:path w="640714" h="640714">
                <a:moveTo>
                  <a:pt x="631699" y="298824"/>
                </a:moveTo>
                <a:lnTo>
                  <a:pt x="341769" y="8894"/>
                </a:lnTo>
                <a:lnTo>
                  <a:pt x="331724" y="2223"/>
                </a:lnTo>
                <a:lnTo>
                  <a:pt x="320297" y="0"/>
                </a:lnTo>
                <a:lnTo>
                  <a:pt x="308869" y="2223"/>
                </a:lnTo>
                <a:lnTo>
                  <a:pt x="298824" y="8894"/>
                </a:lnTo>
                <a:lnTo>
                  <a:pt x="8894" y="298824"/>
                </a:lnTo>
                <a:lnTo>
                  <a:pt x="2223" y="308870"/>
                </a:lnTo>
                <a:lnTo>
                  <a:pt x="0" y="320297"/>
                </a:lnTo>
                <a:lnTo>
                  <a:pt x="2223" y="331724"/>
                </a:lnTo>
                <a:lnTo>
                  <a:pt x="8894" y="341769"/>
                </a:lnTo>
                <a:lnTo>
                  <a:pt x="298824" y="631700"/>
                </a:lnTo>
                <a:lnTo>
                  <a:pt x="308869" y="638371"/>
                </a:lnTo>
                <a:lnTo>
                  <a:pt x="320297" y="640594"/>
                </a:lnTo>
                <a:lnTo>
                  <a:pt x="331724" y="638371"/>
                </a:lnTo>
                <a:lnTo>
                  <a:pt x="341769" y="631700"/>
                </a:lnTo>
                <a:lnTo>
                  <a:pt x="631699" y="341769"/>
                </a:lnTo>
                <a:lnTo>
                  <a:pt x="638370" y="331724"/>
                </a:lnTo>
                <a:lnTo>
                  <a:pt x="640593" y="320297"/>
                </a:lnTo>
                <a:lnTo>
                  <a:pt x="638370" y="308870"/>
                </a:lnTo>
                <a:lnTo>
                  <a:pt x="631699" y="2988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905297" y="2239579"/>
            <a:ext cx="5257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9259" sz="900" spc="-30">
                <a:latin typeface="Lucida Sans Unicode"/>
                <a:cs typeface="Lucida Sans Unicode"/>
              </a:rPr>
              <a:t>|</a:t>
            </a:r>
            <a:r>
              <a:rPr dirty="0" baseline="9259" sz="900" spc="-30" i="1">
                <a:latin typeface="Arial"/>
                <a:cs typeface="Arial"/>
              </a:rPr>
              <a:t>b</a:t>
            </a:r>
            <a:r>
              <a:rPr dirty="0" sz="400" spc="-20" b="0">
                <a:latin typeface="Bookman Old Style"/>
                <a:cs typeface="Bookman Old Style"/>
              </a:rPr>
              <a:t>old </a:t>
            </a:r>
            <a:r>
              <a:rPr dirty="0" baseline="9259" sz="900" spc="-22">
                <a:latin typeface="Lucida Sans Unicode"/>
                <a:cs typeface="Lucida Sans Unicode"/>
              </a:rPr>
              <a:t>− </a:t>
            </a:r>
            <a:r>
              <a:rPr dirty="0" baseline="9259" sz="900" spc="-104" i="1">
                <a:latin typeface="Arial"/>
                <a:cs typeface="Arial"/>
              </a:rPr>
              <a:t>b</a:t>
            </a:r>
            <a:r>
              <a:rPr dirty="0" baseline="9259" sz="900" spc="-104">
                <a:latin typeface="Lucida Sans Unicode"/>
                <a:cs typeface="Lucida Sans Unicode"/>
              </a:rPr>
              <a:t>| </a:t>
            </a:r>
            <a:r>
              <a:rPr dirty="0" baseline="9259" sz="900" spc="157" i="1">
                <a:latin typeface="Arial"/>
                <a:cs typeface="Arial"/>
              </a:rPr>
              <a:t>&lt;</a:t>
            </a:r>
            <a:r>
              <a:rPr dirty="0" baseline="9259" sz="900" spc="-135" i="1">
                <a:latin typeface="Arial"/>
                <a:cs typeface="Arial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toll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71062" y="2183972"/>
            <a:ext cx="521970" cy="227965"/>
          </a:xfrm>
          <a:custGeom>
            <a:avLst/>
            <a:gdLst/>
            <a:ahLst/>
            <a:cxnLst/>
            <a:rect l="l" t="t" r="r" b="b"/>
            <a:pathLst>
              <a:path w="521970" h="227964">
                <a:moveTo>
                  <a:pt x="49155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491558" y="227749"/>
                </a:lnTo>
                <a:lnTo>
                  <a:pt x="503379" y="225362"/>
                </a:lnTo>
                <a:lnTo>
                  <a:pt x="513031" y="218855"/>
                </a:lnTo>
                <a:lnTo>
                  <a:pt x="519539" y="209202"/>
                </a:lnTo>
                <a:lnTo>
                  <a:pt x="521925" y="197382"/>
                </a:lnTo>
                <a:lnTo>
                  <a:pt x="521925" y="30366"/>
                </a:lnTo>
                <a:lnTo>
                  <a:pt x="519539" y="18546"/>
                </a:lnTo>
                <a:lnTo>
                  <a:pt x="513031" y="8894"/>
                </a:lnTo>
                <a:lnTo>
                  <a:pt x="503379" y="2386"/>
                </a:lnTo>
                <a:lnTo>
                  <a:pt x="491558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71062" y="2183972"/>
            <a:ext cx="521970" cy="227965"/>
          </a:xfrm>
          <a:custGeom>
            <a:avLst/>
            <a:gdLst/>
            <a:ahLst/>
            <a:cxnLst/>
            <a:rect l="l" t="t" r="r" b="b"/>
            <a:pathLst>
              <a:path w="521970" h="227964">
                <a:moveTo>
                  <a:pt x="49155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491558" y="227749"/>
                </a:lnTo>
                <a:lnTo>
                  <a:pt x="503379" y="225362"/>
                </a:lnTo>
                <a:lnTo>
                  <a:pt x="513031" y="218855"/>
                </a:lnTo>
                <a:lnTo>
                  <a:pt x="519539" y="209202"/>
                </a:lnTo>
                <a:lnTo>
                  <a:pt x="521925" y="197382"/>
                </a:lnTo>
                <a:lnTo>
                  <a:pt x="521925" y="30366"/>
                </a:lnTo>
                <a:lnTo>
                  <a:pt x="519539" y="18546"/>
                </a:lnTo>
                <a:lnTo>
                  <a:pt x="513031" y="8894"/>
                </a:lnTo>
                <a:lnTo>
                  <a:pt x="503379" y="2386"/>
                </a:lnTo>
                <a:lnTo>
                  <a:pt x="49155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34244" y="2227776"/>
            <a:ext cx="3956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5">
                <a:latin typeface="Garamond"/>
                <a:cs typeface="Garamond"/>
              </a:rPr>
              <a:t>Loop</a:t>
            </a:r>
            <a:r>
              <a:rPr dirty="0" sz="600">
                <a:latin typeface="Garamond"/>
                <a:cs typeface="Garamond"/>
              </a:rPr>
              <a:t> </a:t>
            </a:r>
            <a:r>
              <a:rPr dirty="0" sz="600" spc="30">
                <a:latin typeface="Garamond"/>
                <a:cs typeface="Garamond"/>
              </a:rPr>
              <a:t>again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72098" y="2777980"/>
            <a:ext cx="592455" cy="227965"/>
          </a:xfrm>
          <a:custGeom>
            <a:avLst/>
            <a:gdLst/>
            <a:ahLst/>
            <a:cxnLst/>
            <a:rect l="l" t="t" r="r" b="b"/>
            <a:pathLst>
              <a:path w="592454" h="227964">
                <a:moveTo>
                  <a:pt x="561464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561464" y="227749"/>
                </a:lnTo>
                <a:lnTo>
                  <a:pt x="573284" y="225362"/>
                </a:lnTo>
                <a:lnTo>
                  <a:pt x="582937" y="218855"/>
                </a:lnTo>
                <a:lnTo>
                  <a:pt x="589445" y="209202"/>
                </a:lnTo>
                <a:lnTo>
                  <a:pt x="591831" y="197382"/>
                </a:lnTo>
                <a:lnTo>
                  <a:pt x="591831" y="30366"/>
                </a:lnTo>
                <a:lnTo>
                  <a:pt x="589445" y="18546"/>
                </a:lnTo>
                <a:lnTo>
                  <a:pt x="582937" y="8894"/>
                </a:lnTo>
                <a:lnTo>
                  <a:pt x="573284" y="2386"/>
                </a:lnTo>
                <a:lnTo>
                  <a:pt x="561464" y="0"/>
                </a:lnTo>
                <a:close/>
              </a:path>
            </a:pathLst>
          </a:custGeom>
          <a:solidFill>
            <a:srgbClr val="93D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72098" y="2777980"/>
            <a:ext cx="592455" cy="227965"/>
          </a:xfrm>
          <a:custGeom>
            <a:avLst/>
            <a:gdLst/>
            <a:ahLst/>
            <a:cxnLst/>
            <a:rect l="l" t="t" r="r" b="b"/>
            <a:pathLst>
              <a:path w="592454" h="227964">
                <a:moveTo>
                  <a:pt x="561464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561464" y="227749"/>
                </a:lnTo>
                <a:lnTo>
                  <a:pt x="573284" y="225362"/>
                </a:lnTo>
                <a:lnTo>
                  <a:pt x="582937" y="218855"/>
                </a:lnTo>
                <a:lnTo>
                  <a:pt x="589445" y="209202"/>
                </a:lnTo>
                <a:lnTo>
                  <a:pt x="591831" y="197382"/>
                </a:lnTo>
                <a:lnTo>
                  <a:pt x="591831" y="30366"/>
                </a:lnTo>
                <a:lnTo>
                  <a:pt x="589445" y="18546"/>
                </a:lnTo>
                <a:lnTo>
                  <a:pt x="582937" y="8894"/>
                </a:lnTo>
                <a:lnTo>
                  <a:pt x="573284" y="2386"/>
                </a:lnTo>
                <a:lnTo>
                  <a:pt x="56146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935290" y="2829573"/>
            <a:ext cx="4660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80" i="1">
                <a:latin typeface="Arial"/>
                <a:cs typeface="Arial"/>
              </a:rPr>
              <a:t>b </a:t>
            </a:r>
            <a:r>
              <a:rPr dirty="0" sz="600" spc="-10">
                <a:latin typeface="Garamond"/>
                <a:cs typeface="Garamond"/>
              </a:rPr>
              <a:t>of </a:t>
            </a:r>
            <a:r>
              <a:rPr dirty="0" sz="600" spc="25">
                <a:latin typeface="Garamond"/>
                <a:cs typeface="Garamond"/>
              </a:rPr>
              <a:t>the</a:t>
            </a:r>
            <a:r>
              <a:rPr dirty="0" sz="600" spc="55">
                <a:latin typeface="Garamond"/>
                <a:cs typeface="Garamond"/>
              </a:rPr>
              <a:t> </a:t>
            </a:r>
            <a:r>
              <a:rPr dirty="0" sz="600" spc="15">
                <a:latin typeface="Garamond"/>
                <a:cs typeface="Garamond"/>
              </a:rPr>
              <a:t>rotor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76615" y="2777980"/>
            <a:ext cx="1591310" cy="227965"/>
          </a:xfrm>
          <a:custGeom>
            <a:avLst/>
            <a:gdLst/>
            <a:ahLst/>
            <a:cxnLst/>
            <a:rect l="l" t="t" r="r" b="b"/>
            <a:pathLst>
              <a:path w="1591310" h="227964">
                <a:moveTo>
                  <a:pt x="156039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1560398" y="227749"/>
                </a:lnTo>
                <a:lnTo>
                  <a:pt x="1572218" y="225362"/>
                </a:lnTo>
                <a:lnTo>
                  <a:pt x="1581871" y="218855"/>
                </a:lnTo>
                <a:lnTo>
                  <a:pt x="1588378" y="209202"/>
                </a:lnTo>
                <a:lnTo>
                  <a:pt x="1590765" y="197382"/>
                </a:lnTo>
                <a:lnTo>
                  <a:pt x="1590765" y="30366"/>
                </a:lnTo>
                <a:lnTo>
                  <a:pt x="1588378" y="18546"/>
                </a:lnTo>
                <a:lnTo>
                  <a:pt x="1581871" y="8894"/>
                </a:lnTo>
                <a:lnTo>
                  <a:pt x="1572218" y="2386"/>
                </a:lnTo>
                <a:lnTo>
                  <a:pt x="156039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76615" y="2777980"/>
            <a:ext cx="1591310" cy="227965"/>
          </a:xfrm>
          <a:custGeom>
            <a:avLst/>
            <a:gdLst/>
            <a:ahLst/>
            <a:cxnLst/>
            <a:rect l="l" t="t" r="r" b="b"/>
            <a:pathLst>
              <a:path w="1591310" h="227964">
                <a:moveTo>
                  <a:pt x="1560398" y="0"/>
                </a:moveTo>
                <a:lnTo>
                  <a:pt x="30366" y="0"/>
                </a:lnTo>
                <a:lnTo>
                  <a:pt x="18546" y="2386"/>
                </a:lnTo>
                <a:lnTo>
                  <a:pt x="8894" y="8894"/>
                </a:lnTo>
                <a:lnTo>
                  <a:pt x="2386" y="18546"/>
                </a:lnTo>
                <a:lnTo>
                  <a:pt x="0" y="30366"/>
                </a:lnTo>
                <a:lnTo>
                  <a:pt x="0" y="197382"/>
                </a:lnTo>
                <a:lnTo>
                  <a:pt x="2386" y="209202"/>
                </a:lnTo>
                <a:lnTo>
                  <a:pt x="8894" y="218855"/>
                </a:lnTo>
                <a:lnTo>
                  <a:pt x="18546" y="225362"/>
                </a:lnTo>
                <a:lnTo>
                  <a:pt x="30366" y="227749"/>
                </a:lnTo>
                <a:lnTo>
                  <a:pt x="1560398" y="227749"/>
                </a:lnTo>
                <a:lnTo>
                  <a:pt x="1572218" y="225362"/>
                </a:lnTo>
                <a:lnTo>
                  <a:pt x="1581871" y="218855"/>
                </a:lnTo>
                <a:lnTo>
                  <a:pt x="1588378" y="209202"/>
                </a:lnTo>
                <a:lnTo>
                  <a:pt x="1590765" y="197382"/>
                </a:lnTo>
                <a:lnTo>
                  <a:pt x="1590765" y="30366"/>
                </a:lnTo>
                <a:lnTo>
                  <a:pt x="1588378" y="18546"/>
                </a:lnTo>
                <a:lnTo>
                  <a:pt x="1581871" y="8894"/>
                </a:lnTo>
                <a:lnTo>
                  <a:pt x="1572218" y="2386"/>
                </a:lnTo>
                <a:lnTo>
                  <a:pt x="156039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39835" y="2829573"/>
            <a:ext cx="1464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latin typeface="Garamond"/>
                <a:cs typeface="Garamond"/>
              </a:rPr>
              <a:t>STAGE </a:t>
            </a:r>
            <a:r>
              <a:rPr dirty="0" sz="600" spc="5">
                <a:latin typeface="Garamond"/>
                <a:cs typeface="Garamond"/>
              </a:rPr>
              <a:t>SOLVED! </a:t>
            </a:r>
            <a:r>
              <a:rPr dirty="0" sz="600" spc="40">
                <a:latin typeface="Garamond"/>
                <a:cs typeface="Garamond"/>
              </a:rPr>
              <a:t>Start </a:t>
            </a:r>
            <a:r>
              <a:rPr dirty="0" sz="600" spc="25">
                <a:latin typeface="Garamond"/>
                <a:cs typeface="Garamond"/>
              </a:rPr>
              <a:t>with the next</a:t>
            </a:r>
            <a:r>
              <a:rPr dirty="0" sz="600" spc="150">
                <a:latin typeface="Garamond"/>
                <a:cs typeface="Garamond"/>
              </a:rPr>
              <a:t> </a:t>
            </a:r>
            <a:r>
              <a:rPr dirty="0" sz="600" spc="10">
                <a:latin typeface="Garamond"/>
                <a:cs typeface="Garamond"/>
              </a:rPr>
              <a:t>one.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39992" y="84722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28604" y="1018074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22774" y="0"/>
                </a:moveTo>
                <a:lnTo>
                  <a:pt x="16867" y="4270"/>
                </a:lnTo>
                <a:lnTo>
                  <a:pt x="11387" y="5693"/>
                </a:lnTo>
                <a:lnTo>
                  <a:pt x="5907" y="4270"/>
                </a:lnTo>
                <a:lnTo>
                  <a:pt x="0" y="0"/>
                </a:lnTo>
                <a:lnTo>
                  <a:pt x="4448" y="7520"/>
                </a:lnTo>
                <a:lnTo>
                  <a:pt x="7686" y="15752"/>
                </a:lnTo>
                <a:lnTo>
                  <a:pt x="9928" y="23699"/>
                </a:lnTo>
                <a:lnTo>
                  <a:pt x="11387" y="30365"/>
                </a:lnTo>
                <a:lnTo>
                  <a:pt x="12846" y="23699"/>
                </a:lnTo>
                <a:lnTo>
                  <a:pt x="15088" y="15752"/>
                </a:lnTo>
                <a:lnTo>
                  <a:pt x="18326" y="7520"/>
                </a:lnTo>
                <a:lnTo>
                  <a:pt x="2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39992" y="1279225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8604" y="1416128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22774" y="0"/>
                </a:moveTo>
                <a:lnTo>
                  <a:pt x="16867" y="4270"/>
                </a:lnTo>
                <a:lnTo>
                  <a:pt x="11387" y="5693"/>
                </a:lnTo>
                <a:lnTo>
                  <a:pt x="5907" y="4270"/>
                </a:lnTo>
                <a:lnTo>
                  <a:pt x="0" y="0"/>
                </a:lnTo>
                <a:lnTo>
                  <a:pt x="4448" y="7520"/>
                </a:lnTo>
                <a:lnTo>
                  <a:pt x="7686" y="15752"/>
                </a:lnTo>
                <a:lnTo>
                  <a:pt x="9928" y="23699"/>
                </a:lnTo>
                <a:lnTo>
                  <a:pt x="11387" y="30365"/>
                </a:lnTo>
                <a:lnTo>
                  <a:pt x="12846" y="23699"/>
                </a:lnTo>
                <a:lnTo>
                  <a:pt x="15088" y="15752"/>
                </a:lnTo>
                <a:lnTo>
                  <a:pt x="18326" y="7520"/>
                </a:lnTo>
                <a:lnTo>
                  <a:pt x="2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39992" y="1745182"/>
            <a:ext cx="0" cy="199390"/>
          </a:xfrm>
          <a:custGeom>
            <a:avLst/>
            <a:gdLst/>
            <a:ahLst/>
            <a:cxnLst/>
            <a:rect l="l" t="t" r="r" b="b"/>
            <a:pathLst>
              <a:path w="0" h="199389">
                <a:moveTo>
                  <a:pt x="0" y="0"/>
                </a:moveTo>
                <a:lnTo>
                  <a:pt x="0" y="199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28604" y="1932413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80">
                <a:moveTo>
                  <a:pt x="22774" y="0"/>
                </a:moveTo>
                <a:lnTo>
                  <a:pt x="16867" y="4270"/>
                </a:lnTo>
                <a:lnTo>
                  <a:pt x="11387" y="5693"/>
                </a:lnTo>
                <a:lnTo>
                  <a:pt x="5907" y="4270"/>
                </a:lnTo>
                <a:lnTo>
                  <a:pt x="0" y="0"/>
                </a:lnTo>
                <a:lnTo>
                  <a:pt x="4448" y="7520"/>
                </a:lnTo>
                <a:lnTo>
                  <a:pt x="7686" y="15752"/>
                </a:lnTo>
                <a:lnTo>
                  <a:pt x="9928" y="23699"/>
                </a:lnTo>
                <a:lnTo>
                  <a:pt x="11387" y="30365"/>
                </a:lnTo>
                <a:lnTo>
                  <a:pt x="12846" y="23699"/>
                </a:lnTo>
                <a:lnTo>
                  <a:pt x="15088" y="15752"/>
                </a:lnTo>
                <a:lnTo>
                  <a:pt x="18326" y="7520"/>
                </a:lnTo>
                <a:lnTo>
                  <a:pt x="2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75049" y="2297847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 h="0">
                <a:moveTo>
                  <a:pt x="0" y="0"/>
                </a:moveTo>
                <a:lnTo>
                  <a:pt x="198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61336" y="228646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80" h="22860">
                <a:moveTo>
                  <a:pt x="0" y="0"/>
                </a:moveTo>
                <a:lnTo>
                  <a:pt x="4270" y="5907"/>
                </a:lnTo>
                <a:lnTo>
                  <a:pt x="5693" y="11387"/>
                </a:lnTo>
                <a:lnTo>
                  <a:pt x="4270" y="16867"/>
                </a:lnTo>
                <a:lnTo>
                  <a:pt x="0" y="22774"/>
                </a:lnTo>
                <a:lnTo>
                  <a:pt x="7520" y="18326"/>
                </a:lnTo>
                <a:lnTo>
                  <a:pt x="15752" y="15088"/>
                </a:lnTo>
                <a:lnTo>
                  <a:pt x="23699" y="12846"/>
                </a:lnTo>
                <a:lnTo>
                  <a:pt x="30365" y="11387"/>
                </a:lnTo>
                <a:lnTo>
                  <a:pt x="23699" y="9928"/>
                </a:lnTo>
                <a:lnTo>
                  <a:pt x="15752" y="7686"/>
                </a:lnTo>
                <a:lnTo>
                  <a:pt x="7520" y="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819843" y="2167631"/>
            <a:ext cx="1276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45">
                <a:latin typeface="Garamond"/>
                <a:cs typeface="Garamond"/>
              </a:rPr>
              <a:t>y</a:t>
            </a:r>
            <a:r>
              <a:rPr dirty="0" sz="600" spc="10">
                <a:latin typeface="Garamond"/>
                <a:cs typeface="Garamond"/>
              </a:rPr>
              <a:t>es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38461" y="228646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80" h="22860">
                <a:moveTo>
                  <a:pt x="30365" y="22774"/>
                </a:moveTo>
                <a:lnTo>
                  <a:pt x="26095" y="16867"/>
                </a:lnTo>
                <a:lnTo>
                  <a:pt x="24672" y="11387"/>
                </a:lnTo>
                <a:lnTo>
                  <a:pt x="26095" y="5907"/>
                </a:lnTo>
                <a:lnTo>
                  <a:pt x="30365" y="0"/>
                </a:lnTo>
                <a:lnTo>
                  <a:pt x="22845" y="4448"/>
                </a:lnTo>
                <a:lnTo>
                  <a:pt x="14613" y="7686"/>
                </a:lnTo>
                <a:lnTo>
                  <a:pt x="6666" y="9928"/>
                </a:lnTo>
                <a:lnTo>
                  <a:pt x="0" y="11387"/>
                </a:lnTo>
                <a:lnTo>
                  <a:pt x="6666" y="12846"/>
                </a:lnTo>
                <a:lnTo>
                  <a:pt x="14613" y="15088"/>
                </a:lnTo>
                <a:lnTo>
                  <a:pt x="22845" y="18326"/>
                </a:lnTo>
                <a:lnTo>
                  <a:pt x="30365" y="2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5980" y="1163832"/>
            <a:ext cx="420370" cy="1019175"/>
          </a:xfrm>
          <a:custGeom>
            <a:avLst/>
            <a:gdLst/>
            <a:ahLst/>
            <a:cxnLst/>
            <a:rect l="l" t="t" r="r" b="b"/>
            <a:pathLst>
              <a:path w="420369" h="1019175">
                <a:moveTo>
                  <a:pt x="0" y="1018621"/>
                </a:moveTo>
                <a:lnTo>
                  <a:pt x="0" y="0"/>
                </a:lnTo>
                <a:lnTo>
                  <a:pt x="4198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43981" y="2182391"/>
            <a:ext cx="859155" cy="17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85"/>
              </a:lnSpc>
              <a:spcBef>
                <a:spcPts val="95"/>
              </a:spcBef>
            </a:pP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6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no</a:t>
            </a:r>
            <a:r>
              <a:rPr dirty="0" u="sng" sz="600" spc="-2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endParaRPr sz="600">
              <a:latin typeface="Garamond"/>
              <a:cs typeface="Garamond"/>
            </a:endParaRPr>
          </a:p>
          <a:p>
            <a:pPr marL="345440">
              <a:lnSpc>
                <a:spcPts val="585"/>
              </a:lnSpc>
            </a:pPr>
            <a:r>
              <a:rPr dirty="0" baseline="9259" sz="900" spc="-30">
                <a:latin typeface="Lucida Sans Unicode"/>
                <a:cs typeface="Lucida Sans Unicode"/>
              </a:rPr>
              <a:t>|</a:t>
            </a:r>
            <a:r>
              <a:rPr dirty="0" baseline="9259" sz="900" spc="-30" i="1">
                <a:latin typeface="Arial"/>
                <a:cs typeface="Arial"/>
              </a:rPr>
              <a:t>b</a:t>
            </a:r>
            <a:r>
              <a:rPr dirty="0" sz="400" spc="-20" b="0">
                <a:latin typeface="Bookman Old Style"/>
                <a:cs typeface="Bookman Old Style"/>
              </a:rPr>
              <a:t>old </a:t>
            </a:r>
            <a:r>
              <a:rPr dirty="0" baseline="9259" sz="900" spc="-22">
                <a:latin typeface="Lucida Sans Unicode"/>
                <a:cs typeface="Lucida Sans Unicode"/>
              </a:rPr>
              <a:t>− </a:t>
            </a:r>
            <a:r>
              <a:rPr dirty="0" baseline="9259" sz="900" spc="-104" i="1">
                <a:latin typeface="Arial"/>
                <a:cs typeface="Arial"/>
              </a:rPr>
              <a:t>b</a:t>
            </a:r>
            <a:r>
              <a:rPr dirty="0" baseline="9259" sz="900" spc="-104">
                <a:latin typeface="Lucida Sans Unicode"/>
                <a:cs typeface="Lucida Sans Unicode"/>
              </a:rPr>
              <a:t>| </a:t>
            </a:r>
            <a:r>
              <a:rPr dirty="0" baseline="9259" sz="900" spc="157" i="1">
                <a:latin typeface="Arial"/>
                <a:cs typeface="Arial"/>
              </a:rPr>
              <a:t>&lt;</a:t>
            </a:r>
            <a:r>
              <a:rPr dirty="0" baseline="9259" sz="900" spc="-135" i="1">
                <a:latin typeface="Arial"/>
                <a:cs typeface="Arial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toll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83713" y="115244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80" h="22859">
                <a:moveTo>
                  <a:pt x="0" y="0"/>
                </a:moveTo>
                <a:lnTo>
                  <a:pt x="4270" y="5907"/>
                </a:lnTo>
                <a:lnTo>
                  <a:pt x="5693" y="11387"/>
                </a:lnTo>
                <a:lnTo>
                  <a:pt x="4270" y="16867"/>
                </a:lnTo>
                <a:lnTo>
                  <a:pt x="0" y="22774"/>
                </a:lnTo>
                <a:lnTo>
                  <a:pt x="7520" y="18326"/>
                </a:lnTo>
                <a:lnTo>
                  <a:pt x="15752" y="15088"/>
                </a:lnTo>
                <a:lnTo>
                  <a:pt x="23699" y="12846"/>
                </a:lnTo>
                <a:lnTo>
                  <a:pt x="30365" y="11387"/>
                </a:lnTo>
                <a:lnTo>
                  <a:pt x="23699" y="9928"/>
                </a:lnTo>
                <a:lnTo>
                  <a:pt x="15752" y="7686"/>
                </a:lnTo>
                <a:lnTo>
                  <a:pt x="7520" y="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04003" y="1163832"/>
            <a:ext cx="434975" cy="1019175"/>
          </a:xfrm>
          <a:custGeom>
            <a:avLst/>
            <a:gdLst/>
            <a:ahLst/>
            <a:cxnLst/>
            <a:rect l="l" t="t" r="r" b="b"/>
            <a:pathLst>
              <a:path w="434975" h="1019175">
                <a:moveTo>
                  <a:pt x="0" y="1018621"/>
                </a:moveTo>
                <a:lnTo>
                  <a:pt x="0" y="0"/>
                </a:lnTo>
                <a:lnTo>
                  <a:pt x="434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26603" y="115244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80" h="22859">
                <a:moveTo>
                  <a:pt x="0" y="0"/>
                </a:moveTo>
                <a:lnTo>
                  <a:pt x="4270" y="5907"/>
                </a:lnTo>
                <a:lnTo>
                  <a:pt x="5693" y="11387"/>
                </a:lnTo>
                <a:lnTo>
                  <a:pt x="4270" y="16867"/>
                </a:lnTo>
                <a:lnTo>
                  <a:pt x="0" y="22774"/>
                </a:lnTo>
                <a:lnTo>
                  <a:pt x="7520" y="18326"/>
                </a:lnTo>
                <a:lnTo>
                  <a:pt x="15752" y="15088"/>
                </a:lnTo>
                <a:lnTo>
                  <a:pt x="23699" y="12846"/>
                </a:lnTo>
                <a:lnTo>
                  <a:pt x="30365" y="11387"/>
                </a:lnTo>
                <a:lnTo>
                  <a:pt x="23699" y="9928"/>
                </a:lnTo>
                <a:lnTo>
                  <a:pt x="15752" y="7686"/>
                </a:lnTo>
                <a:lnTo>
                  <a:pt x="7520" y="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68014" y="1279225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56627" y="1416128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80">
                <a:moveTo>
                  <a:pt x="22774" y="0"/>
                </a:moveTo>
                <a:lnTo>
                  <a:pt x="16867" y="4270"/>
                </a:lnTo>
                <a:lnTo>
                  <a:pt x="11387" y="5693"/>
                </a:lnTo>
                <a:lnTo>
                  <a:pt x="5907" y="4270"/>
                </a:lnTo>
                <a:lnTo>
                  <a:pt x="0" y="0"/>
                </a:lnTo>
                <a:lnTo>
                  <a:pt x="4448" y="7520"/>
                </a:lnTo>
                <a:lnTo>
                  <a:pt x="7686" y="15752"/>
                </a:lnTo>
                <a:lnTo>
                  <a:pt x="9928" y="23699"/>
                </a:lnTo>
                <a:lnTo>
                  <a:pt x="11387" y="30365"/>
                </a:lnTo>
                <a:lnTo>
                  <a:pt x="12846" y="23699"/>
                </a:lnTo>
                <a:lnTo>
                  <a:pt x="15088" y="15752"/>
                </a:lnTo>
                <a:lnTo>
                  <a:pt x="18326" y="7520"/>
                </a:lnTo>
                <a:lnTo>
                  <a:pt x="2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68014" y="1745182"/>
            <a:ext cx="0" cy="199390"/>
          </a:xfrm>
          <a:custGeom>
            <a:avLst/>
            <a:gdLst/>
            <a:ahLst/>
            <a:cxnLst/>
            <a:rect l="l" t="t" r="r" b="b"/>
            <a:pathLst>
              <a:path w="0" h="199389">
                <a:moveTo>
                  <a:pt x="0" y="0"/>
                </a:moveTo>
                <a:lnTo>
                  <a:pt x="0" y="199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56627" y="1932413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80">
                <a:moveTo>
                  <a:pt x="22774" y="0"/>
                </a:moveTo>
                <a:lnTo>
                  <a:pt x="16867" y="4270"/>
                </a:lnTo>
                <a:lnTo>
                  <a:pt x="11387" y="5693"/>
                </a:lnTo>
                <a:lnTo>
                  <a:pt x="5907" y="4270"/>
                </a:lnTo>
                <a:lnTo>
                  <a:pt x="0" y="0"/>
                </a:lnTo>
                <a:lnTo>
                  <a:pt x="4448" y="7520"/>
                </a:lnTo>
                <a:lnTo>
                  <a:pt x="7686" y="15752"/>
                </a:lnTo>
                <a:lnTo>
                  <a:pt x="9928" y="23699"/>
                </a:lnTo>
                <a:lnTo>
                  <a:pt x="11387" y="30365"/>
                </a:lnTo>
                <a:lnTo>
                  <a:pt x="12846" y="23699"/>
                </a:lnTo>
                <a:lnTo>
                  <a:pt x="15088" y="15752"/>
                </a:lnTo>
                <a:lnTo>
                  <a:pt x="18326" y="7520"/>
                </a:lnTo>
                <a:lnTo>
                  <a:pt x="2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68014" y="2632908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30">
                <a:moveTo>
                  <a:pt x="0" y="0"/>
                </a:moveTo>
                <a:lnTo>
                  <a:pt x="0" y="1253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56627" y="2746096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60" h="30480">
                <a:moveTo>
                  <a:pt x="22774" y="0"/>
                </a:moveTo>
                <a:lnTo>
                  <a:pt x="16867" y="4270"/>
                </a:lnTo>
                <a:lnTo>
                  <a:pt x="11387" y="5693"/>
                </a:lnTo>
                <a:lnTo>
                  <a:pt x="5907" y="4270"/>
                </a:lnTo>
                <a:lnTo>
                  <a:pt x="0" y="0"/>
                </a:lnTo>
                <a:lnTo>
                  <a:pt x="4448" y="7520"/>
                </a:lnTo>
                <a:lnTo>
                  <a:pt x="7686" y="15752"/>
                </a:lnTo>
                <a:lnTo>
                  <a:pt x="9928" y="23699"/>
                </a:lnTo>
                <a:lnTo>
                  <a:pt x="11387" y="30365"/>
                </a:lnTo>
                <a:lnTo>
                  <a:pt x="12846" y="23699"/>
                </a:lnTo>
                <a:lnTo>
                  <a:pt x="15088" y="15752"/>
                </a:lnTo>
                <a:lnTo>
                  <a:pt x="18326" y="7520"/>
                </a:lnTo>
                <a:lnTo>
                  <a:pt x="2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182109" y="2625006"/>
            <a:ext cx="1276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45">
                <a:latin typeface="Garamond"/>
                <a:cs typeface="Garamond"/>
              </a:rPr>
              <a:t>y</a:t>
            </a:r>
            <a:r>
              <a:rPr dirty="0" sz="600" spc="10">
                <a:latin typeface="Garamond"/>
                <a:cs typeface="Garamond"/>
              </a:rPr>
              <a:t>es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03077" y="2297847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 h="0">
                <a:moveTo>
                  <a:pt x="0" y="0"/>
                </a:moveTo>
                <a:lnTo>
                  <a:pt x="2482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39178" y="228646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0"/>
                </a:moveTo>
                <a:lnTo>
                  <a:pt x="4270" y="5907"/>
                </a:lnTo>
                <a:lnTo>
                  <a:pt x="5693" y="11387"/>
                </a:lnTo>
                <a:lnTo>
                  <a:pt x="4270" y="16867"/>
                </a:lnTo>
                <a:lnTo>
                  <a:pt x="0" y="22774"/>
                </a:lnTo>
                <a:lnTo>
                  <a:pt x="7520" y="18326"/>
                </a:lnTo>
                <a:lnTo>
                  <a:pt x="15752" y="15088"/>
                </a:lnTo>
                <a:lnTo>
                  <a:pt x="23699" y="12846"/>
                </a:lnTo>
                <a:lnTo>
                  <a:pt x="30365" y="11387"/>
                </a:lnTo>
                <a:lnTo>
                  <a:pt x="23699" y="9928"/>
                </a:lnTo>
                <a:lnTo>
                  <a:pt x="15752" y="7686"/>
                </a:lnTo>
                <a:lnTo>
                  <a:pt x="7520" y="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583515" y="2182391"/>
            <a:ext cx="106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0">
                <a:latin typeface="Garamond"/>
                <a:cs typeface="Garamond"/>
              </a:rPr>
              <a:t>no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597279" y="1163832"/>
            <a:ext cx="434975" cy="1019175"/>
          </a:xfrm>
          <a:custGeom>
            <a:avLst/>
            <a:gdLst/>
            <a:ahLst/>
            <a:cxnLst/>
            <a:rect l="l" t="t" r="r" b="b"/>
            <a:pathLst>
              <a:path w="434975" h="1019175">
                <a:moveTo>
                  <a:pt x="434746" y="1018621"/>
                </a:moveTo>
                <a:lnTo>
                  <a:pt x="434746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79059" y="115244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365" y="22774"/>
                </a:moveTo>
                <a:lnTo>
                  <a:pt x="26095" y="16867"/>
                </a:lnTo>
                <a:lnTo>
                  <a:pt x="24672" y="11387"/>
                </a:lnTo>
                <a:lnTo>
                  <a:pt x="26095" y="5907"/>
                </a:lnTo>
                <a:lnTo>
                  <a:pt x="30365" y="0"/>
                </a:lnTo>
                <a:lnTo>
                  <a:pt x="22845" y="4448"/>
                </a:lnTo>
                <a:lnTo>
                  <a:pt x="14613" y="7686"/>
                </a:lnTo>
                <a:lnTo>
                  <a:pt x="6666" y="9928"/>
                </a:lnTo>
                <a:lnTo>
                  <a:pt x="0" y="11387"/>
                </a:lnTo>
                <a:lnTo>
                  <a:pt x="6666" y="12846"/>
                </a:lnTo>
                <a:lnTo>
                  <a:pt x="14613" y="15088"/>
                </a:lnTo>
                <a:lnTo>
                  <a:pt x="22845" y="18326"/>
                </a:lnTo>
                <a:lnTo>
                  <a:pt x="30365" y="2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87118" y="289185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 h="0">
                <a:moveTo>
                  <a:pt x="18346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68898" y="288046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80" h="22860">
                <a:moveTo>
                  <a:pt x="30365" y="22774"/>
                </a:moveTo>
                <a:lnTo>
                  <a:pt x="26095" y="16867"/>
                </a:lnTo>
                <a:lnTo>
                  <a:pt x="24672" y="11387"/>
                </a:lnTo>
                <a:lnTo>
                  <a:pt x="26095" y="5907"/>
                </a:lnTo>
                <a:lnTo>
                  <a:pt x="30365" y="0"/>
                </a:lnTo>
                <a:lnTo>
                  <a:pt x="22845" y="4448"/>
                </a:lnTo>
                <a:lnTo>
                  <a:pt x="14613" y="7686"/>
                </a:lnTo>
                <a:lnTo>
                  <a:pt x="6666" y="9928"/>
                </a:lnTo>
                <a:lnTo>
                  <a:pt x="0" y="11387"/>
                </a:lnTo>
                <a:lnTo>
                  <a:pt x="6666" y="12846"/>
                </a:lnTo>
                <a:lnTo>
                  <a:pt x="14613" y="15088"/>
                </a:lnTo>
                <a:lnTo>
                  <a:pt x="22845" y="18326"/>
                </a:lnTo>
                <a:lnTo>
                  <a:pt x="30365" y="22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6607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80"/>
              <a:t>end </a:t>
            </a:r>
            <a:r>
              <a:rPr dirty="0" spc="-40"/>
              <a:t>of </a:t>
            </a:r>
            <a:r>
              <a:rPr dirty="0" spc="-50"/>
              <a:t>the</a:t>
            </a:r>
            <a:r>
              <a:rPr dirty="0" spc="-45"/>
              <a:t> </a:t>
            </a:r>
            <a:r>
              <a:rPr dirty="0" spc="-35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4080510" cy="11601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714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Repeating the </a:t>
            </a:r>
            <a:r>
              <a:rPr dirty="0" sz="1100" spc="-35">
                <a:latin typeface="Tahoma"/>
                <a:cs typeface="Tahoma"/>
              </a:rPr>
              <a:t>loop </a:t>
            </a:r>
            <a:r>
              <a:rPr dirty="0" sz="1100" spc="-55">
                <a:latin typeface="Tahoma"/>
                <a:cs typeface="Tahoma"/>
              </a:rPr>
              <a:t>sketched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previous </a:t>
            </a:r>
            <a:r>
              <a:rPr dirty="0" sz="1100" spc="-40">
                <a:latin typeface="Tahoma"/>
                <a:cs typeface="Tahoma"/>
              </a:rPr>
              <a:t>slide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stages </a:t>
            </a:r>
            <a:r>
              <a:rPr dirty="0" sz="1100" spc="-100">
                <a:latin typeface="Tahoma"/>
                <a:cs typeface="Tahoma"/>
              </a:rPr>
              <a:t>we  </a:t>
            </a:r>
            <a:r>
              <a:rPr dirty="0" sz="1100" spc="-40">
                <a:latin typeface="Tahoma"/>
                <a:cs typeface="Tahoma"/>
              </a:rPr>
              <a:t>completely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thermodynamics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points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interest.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From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data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25">
                <a:latin typeface="Tahoma"/>
                <a:cs typeface="Tahoma"/>
              </a:rPr>
              <a:t>collect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can </a:t>
            </a:r>
            <a:r>
              <a:rPr dirty="0" sz="1100" spc="-40">
                <a:latin typeface="Tahoma"/>
                <a:cs typeface="Tahoma"/>
              </a:rPr>
              <a:t>verify </a:t>
            </a:r>
            <a:r>
              <a:rPr dirty="0" sz="1100" spc="-20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15">
                <a:latin typeface="Tahoma"/>
                <a:cs typeface="Tahoma"/>
              </a:rPr>
              <a:t>total </a:t>
            </a:r>
            <a:r>
              <a:rPr dirty="0" sz="1100" spc="-70">
                <a:latin typeface="Tahoma"/>
                <a:cs typeface="Tahoma"/>
              </a:rPr>
              <a:t>pressure </a:t>
            </a:r>
            <a:r>
              <a:rPr dirty="0" sz="1100" spc="-25">
                <a:latin typeface="Tahoma"/>
                <a:cs typeface="Tahoma"/>
              </a:rPr>
              <a:t>ratio 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desired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compute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efficiency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stage.</a:t>
            </a:r>
            <a:endParaRPr sz="1100">
              <a:latin typeface="Tahoma"/>
              <a:cs typeface="Tahoma"/>
            </a:endParaRPr>
          </a:p>
          <a:p>
            <a:pPr marL="12700" marR="90805">
              <a:lnSpc>
                <a:spcPct val="102600"/>
              </a:lnSpc>
              <a:spcBef>
                <a:spcPts val="850"/>
              </a:spcBef>
            </a:pPr>
            <a:r>
              <a:rPr dirty="0" sz="1100" spc="-15">
                <a:latin typeface="Tahoma"/>
                <a:cs typeface="Tahoma"/>
              </a:rPr>
              <a:t>Finally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0">
                <a:latin typeface="Tahoma"/>
                <a:cs typeface="Tahoma"/>
              </a:rPr>
              <a:t>calculate </a:t>
            </a:r>
            <a:r>
              <a:rPr dirty="0" sz="1100" spc="-40">
                <a:latin typeface="Tahoma"/>
                <a:cs typeface="Tahoma"/>
              </a:rPr>
              <a:t>the most </a:t>
            </a:r>
            <a:r>
              <a:rPr dirty="0" sz="1100" spc="-30">
                <a:latin typeface="Tahoma"/>
                <a:cs typeface="Tahoma"/>
              </a:rPr>
              <a:t>important </a:t>
            </a:r>
            <a:r>
              <a:rPr dirty="0" sz="1100" spc="-50">
                <a:latin typeface="Tahoma"/>
                <a:cs typeface="Tahoma"/>
              </a:rPr>
              <a:t>parameter,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b="1">
                <a:solidFill>
                  <a:srgbClr val="339430"/>
                </a:solidFill>
                <a:latin typeface="Arial"/>
                <a:cs typeface="Arial"/>
              </a:rPr>
              <a:t>total to  total </a:t>
            </a:r>
            <a:r>
              <a:rPr dirty="0" sz="1100" spc="-50" b="1">
                <a:solidFill>
                  <a:srgbClr val="339430"/>
                </a:solidFill>
                <a:latin typeface="Arial"/>
                <a:cs typeface="Arial"/>
              </a:rPr>
              <a:t>efficiency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75">
                <a:latin typeface="Tahoma"/>
                <a:cs typeface="Tahoma"/>
              </a:rPr>
              <a:t>guess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beginning.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8490" y="2116885"/>
            <a:ext cx="207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0416" sz="1200" spc="-7" i="1">
                <a:latin typeface="Verdana"/>
                <a:cs typeface="Verdana"/>
              </a:rPr>
              <a:t>T</a:t>
            </a:r>
            <a:r>
              <a:rPr dirty="0" sz="600" spc="-25">
                <a:latin typeface="Arial"/>
                <a:cs typeface="Arial"/>
              </a:rPr>
              <a:t>end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8244" y="2089669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8658" y="1960891"/>
            <a:ext cx="1390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2727" sz="1650" spc="-15" b="0" i="1">
                <a:latin typeface="Bookman Old Style"/>
                <a:cs typeface="Bookman Old Style"/>
              </a:rPr>
              <a:t>h</a:t>
            </a:r>
            <a:r>
              <a:rPr dirty="0" baseline="6944" sz="1200" spc="-15">
                <a:latin typeface="Arial"/>
                <a:cs typeface="Arial"/>
              </a:rPr>
              <a:t>isoentropic </a:t>
            </a:r>
            <a:r>
              <a:rPr dirty="0" baseline="-22727" sz="1650" spc="157">
                <a:latin typeface="Garamond"/>
                <a:cs typeface="Garamond"/>
              </a:rPr>
              <a:t>= </a:t>
            </a:r>
            <a:r>
              <a:rPr dirty="0" baseline="-22727" sz="1650" spc="-30" b="0" i="1">
                <a:latin typeface="Bookman Old Style"/>
                <a:cs typeface="Bookman Old Style"/>
              </a:rPr>
              <a:t>h</a:t>
            </a:r>
            <a:r>
              <a:rPr dirty="0" baseline="-22727" sz="1650" spc="-30">
                <a:latin typeface="Garamond"/>
                <a:cs typeface="Garamond"/>
              </a:rPr>
              <a:t>(</a:t>
            </a:r>
            <a:r>
              <a:rPr dirty="0" baseline="-22727" sz="1650" spc="-30" b="0" i="1">
                <a:latin typeface="Bookman Old Style"/>
                <a:cs typeface="Bookman Old Style"/>
              </a:rPr>
              <a:t>p</a:t>
            </a:r>
            <a:r>
              <a:rPr dirty="0" sz="800" spc="-20">
                <a:latin typeface="Arial"/>
                <a:cs typeface="Arial"/>
              </a:rPr>
              <a:t>end</a:t>
            </a:r>
            <a:r>
              <a:rPr dirty="0" baseline="-22727" sz="1650" spc="-30" b="0" i="1">
                <a:latin typeface="Bookman Old Style"/>
                <a:cs typeface="Bookman Old Style"/>
              </a:rPr>
              <a:t>,</a:t>
            </a:r>
            <a:r>
              <a:rPr dirty="0" baseline="-22727" sz="1650" spc="-217" b="0" i="1">
                <a:latin typeface="Bookman Old Style"/>
                <a:cs typeface="Bookman Old Style"/>
              </a:rPr>
              <a:t> </a:t>
            </a:r>
            <a:r>
              <a:rPr dirty="0" baseline="-22727" sz="1650" spc="22" b="0" i="1">
                <a:latin typeface="Bookman Old Style"/>
                <a:cs typeface="Bookman Old Style"/>
              </a:rPr>
              <a:t>s</a:t>
            </a:r>
            <a:r>
              <a:rPr dirty="0" baseline="-41666" sz="1200" spc="22">
                <a:latin typeface="Trebuchet MS"/>
                <a:cs typeface="Trebuchet MS"/>
              </a:rPr>
              <a:t>0</a:t>
            </a:r>
            <a:r>
              <a:rPr dirty="0" baseline="-22727" sz="1650" spc="22">
                <a:latin typeface="Garamond"/>
                <a:cs typeface="Garamond"/>
              </a:rPr>
              <a:t>)</a:t>
            </a:r>
            <a:endParaRPr baseline="-22727" sz="165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534" y="201809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608" y="2447047"/>
            <a:ext cx="393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 b="0" i="1">
                <a:latin typeface="Bookman Old Style"/>
                <a:cs typeface="Bookman Old Style"/>
              </a:rPr>
              <a:t>η</a:t>
            </a:r>
            <a:r>
              <a:rPr dirty="0" baseline="-13888" sz="1200" spc="22">
                <a:latin typeface="Arial"/>
                <a:cs typeface="Arial"/>
              </a:rPr>
              <a:t>TT</a:t>
            </a:r>
            <a:r>
              <a:rPr dirty="0" baseline="-13888" sz="1200" spc="82">
                <a:latin typeface="Arial"/>
                <a:cs typeface="Arial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8593" y="2410738"/>
            <a:ext cx="156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8773" y="2351962"/>
            <a:ext cx="492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350" algn="l"/>
              </a:tabLst>
            </a:pPr>
            <a:r>
              <a:rPr dirty="0" sz="1100" spc="-55" b="0" i="1">
                <a:latin typeface="Bookman Old Style"/>
                <a:cs typeface="Bookman Old Style"/>
              </a:rPr>
              <a:t>h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5397" y="2339008"/>
            <a:ext cx="1847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40"/>
              </a:lnSpc>
              <a:spcBef>
                <a:spcPts val="95"/>
              </a:spcBef>
            </a:pPr>
            <a:r>
              <a:rPr dirty="0" sz="800" spc="-30">
                <a:latin typeface="Arial"/>
                <a:cs typeface="Arial"/>
              </a:rPr>
              <a:t>end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40"/>
              </a:lnSpc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8253" y="2563660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 h="0">
                <a:moveTo>
                  <a:pt x="0" y="0"/>
                </a:moveTo>
                <a:lnTo>
                  <a:pt x="9582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95373" y="2627349"/>
            <a:ext cx="156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5553" y="2568573"/>
            <a:ext cx="492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350" algn="l"/>
              </a:tabLst>
            </a:pPr>
            <a:r>
              <a:rPr dirty="0" sz="1100" spc="-55" b="0" i="1">
                <a:latin typeface="Bookman Old Style"/>
                <a:cs typeface="Bookman Old Style"/>
              </a:rPr>
              <a:t>h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2176" y="2531097"/>
            <a:ext cx="511175" cy="28321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 spc="-10">
                <a:latin typeface="Arial"/>
                <a:cs typeface="Arial"/>
              </a:rPr>
              <a:t>isoentropic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baseline="10416" sz="1200" spc="-30" i="1">
                <a:latin typeface="Verdana"/>
                <a:cs typeface="Verdana"/>
              </a:rPr>
              <a:t>T</a:t>
            </a:r>
            <a:r>
              <a:rPr dirty="0" sz="600" spc="-20">
                <a:latin typeface="Arial"/>
                <a:cs typeface="Arial"/>
              </a:rPr>
              <a:t>end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2534" y="244704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766" y="2821151"/>
            <a:ext cx="32626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60">
                <a:latin typeface="Tahoma"/>
                <a:cs typeface="Tahoma"/>
              </a:rPr>
              <a:t>convergence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60">
                <a:latin typeface="Tahoma"/>
                <a:cs typeface="Tahoma"/>
              </a:rPr>
              <a:t>reached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main </a:t>
            </a:r>
            <a:r>
              <a:rPr dirty="0" sz="1100" spc="-30">
                <a:latin typeface="Tahoma"/>
                <a:cs typeface="Tahoma"/>
              </a:rPr>
              <a:t>loop start </a:t>
            </a:r>
            <a:r>
              <a:rPr dirty="0" sz="1100" spc="-45">
                <a:latin typeface="Tahoma"/>
                <a:cs typeface="Tahoma"/>
              </a:rPr>
              <a:t>again.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2150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35"/>
              <a:t>Effective</a:t>
            </a:r>
            <a:r>
              <a:rPr dirty="0" spc="60"/>
              <a:t> </a:t>
            </a:r>
            <a:r>
              <a:rPr dirty="0" spc="-7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085590" cy="1332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67945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Applying </a:t>
            </a:r>
            <a:r>
              <a:rPr dirty="0" sz="1100" spc="-35">
                <a:latin typeface="Tahoma"/>
                <a:cs typeface="Tahoma"/>
              </a:rPr>
              <a:t>constant </a:t>
            </a:r>
            <a:r>
              <a:rPr dirty="0" sz="1100" spc="-55">
                <a:latin typeface="Tahoma"/>
                <a:cs typeface="Tahoma"/>
              </a:rPr>
              <a:t>angle </a:t>
            </a:r>
            <a:r>
              <a:rPr dirty="0" sz="1100" spc="-45">
                <a:latin typeface="Tahoma"/>
                <a:cs typeface="Tahoma"/>
              </a:rPr>
              <a:t>methodology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work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35">
                <a:latin typeface="Tahoma"/>
                <a:cs typeface="Tahoma"/>
              </a:rPr>
              <a:t>constant </a:t>
            </a:r>
            <a:r>
              <a:rPr dirty="0" sz="1100" spc="-45">
                <a:latin typeface="Tahoma"/>
                <a:cs typeface="Tahoma"/>
              </a:rPr>
              <a:t>along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span, </a:t>
            </a:r>
            <a:r>
              <a:rPr dirty="0" sz="1100" spc="-65">
                <a:latin typeface="Tahoma"/>
                <a:cs typeface="Tahoma"/>
              </a:rPr>
              <a:t>so </a:t>
            </a:r>
            <a:r>
              <a:rPr dirty="0" sz="1100" spc="-50">
                <a:latin typeface="Tahoma"/>
                <a:cs typeface="Tahoma"/>
              </a:rPr>
              <a:t>per </a:t>
            </a:r>
            <a:r>
              <a:rPr dirty="0" sz="1100" spc="-60">
                <a:latin typeface="Tahoma"/>
                <a:cs typeface="Tahoma"/>
              </a:rPr>
              <a:t>each </a:t>
            </a:r>
            <a:r>
              <a:rPr dirty="0" sz="1100" spc="-55">
                <a:latin typeface="Tahoma"/>
                <a:cs typeface="Tahoma"/>
              </a:rPr>
              <a:t>stage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compute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effective </a:t>
            </a:r>
            <a:r>
              <a:rPr dirty="0" sz="1100" spc="-60">
                <a:latin typeface="Tahoma"/>
                <a:cs typeface="Tahoma"/>
              </a:rPr>
              <a:t>work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60">
                <a:latin typeface="Tahoma"/>
                <a:cs typeface="Tahoma"/>
              </a:rPr>
              <a:t>compare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real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one.</a:t>
            </a:r>
            <a:endParaRPr sz="1100">
              <a:latin typeface="Tahoma"/>
              <a:cs typeface="Tahoma"/>
            </a:endParaRPr>
          </a:p>
          <a:p>
            <a:pPr marL="12700" marR="5080" indent="4445">
              <a:lnSpc>
                <a:spcPct val="102600"/>
              </a:lnSpc>
              <a:spcBef>
                <a:spcPts val="850"/>
              </a:spcBef>
            </a:pPr>
            <a:r>
              <a:rPr dirty="0" sz="1100" spc="-70">
                <a:latin typeface="Tahoma"/>
                <a:cs typeface="Tahoma"/>
              </a:rPr>
              <a:t>If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difference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35">
                <a:latin typeface="Tahoma"/>
                <a:cs typeface="Tahoma"/>
              </a:rPr>
              <a:t>significant </a:t>
            </a:r>
            <a:r>
              <a:rPr dirty="0" sz="1100" spc="-110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have </a:t>
            </a:r>
            <a:r>
              <a:rPr dirty="0" sz="1100" spc="-20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redesign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velocity </a:t>
            </a:r>
            <a:r>
              <a:rPr dirty="0" sz="1100" spc="-45">
                <a:latin typeface="Tahoma"/>
                <a:cs typeface="Tahoma"/>
              </a:rPr>
              <a:t>triangles 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guarantee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expansion </a:t>
            </a:r>
            <a:r>
              <a:rPr dirty="0" sz="1100" spc="-60">
                <a:latin typeface="Tahoma"/>
                <a:cs typeface="Tahoma"/>
              </a:rPr>
              <a:t>work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0">
                <a:latin typeface="Tahoma"/>
                <a:cs typeface="Tahoma"/>
              </a:rPr>
              <a:t>desired. We </a:t>
            </a:r>
            <a:r>
              <a:rPr dirty="0" sz="1100" spc="-45">
                <a:latin typeface="Tahoma"/>
                <a:cs typeface="Tahoma"/>
              </a:rPr>
              <a:t>can take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65">
                <a:latin typeface="Tahoma"/>
                <a:cs typeface="Tahoma"/>
              </a:rPr>
              <a:t>mean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span </a:t>
            </a:r>
            <a:r>
              <a:rPr dirty="0" sz="1100" spc="-45">
                <a:latin typeface="Tahoma"/>
                <a:cs typeface="Tahoma"/>
              </a:rPr>
              <a:t>weighting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mass </a:t>
            </a:r>
            <a:r>
              <a:rPr dirty="0" sz="1100" spc="-45">
                <a:latin typeface="Tahoma"/>
                <a:cs typeface="Tahoma"/>
              </a:rPr>
              <a:t>flow </a:t>
            </a:r>
            <a:r>
              <a:rPr dirty="0" sz="1100" spc="-55">
                <a:latin typeface="Tahoma"/>
                <a:cs typeface="Tahoma"/>
              </a:rPr>
              <a:t>or 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Gauss  </a:t>
            </a:r>
            <a:r>
              <a:rPr dirty="0" sz="1100" spc="-45">
                <a:latin typeface="Tahoma"/>
                <a:cs typeface="Tahoma"/>
              </a:rPr>
              <a:t>weight.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414" y="2296730"/>
            <a:ext cx="215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 b="0" i="1">
                <a:latin typeface="Bookman Old Style"/>
                <a:cs typeface="Bookman Old Style"/>
              </a:rPr>
              <a:t>l</a:t>
            </a:r>
            <a:r>
              <a:rPr dirty="0" sz="1100" spc="-80" b="0" i="1">
                <a:latin typeface="Bookman Old Style"/>
                <a:cs typeface="Bookman Old Style"/>
              </a:rPr>
              <a:t> </a:t>
            </a:r>
            <a:r>
              <a:rPr dirty="0" sz="1100" spc="150">
                <a:latin typeface="Lucida Sans Unicode"/>
                <a:cs typeface="Lucida Sans Unicode"/>
              </a:rPr>
              <a:t>~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381" y="2097429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>
                <a:latin typeface="Arial"/>
                <a:cs typeface="Arial"/>
              </a:rPr>
              <a:t>),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621" y="2171267"/>
            <a:ext cx="410845" cy="2559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10"/>
              </a:lnSpc>
              <a:spcBef>
                <a:spcPts val="95"/>
              </a:spcBef>
            </a:pPr>
            <a:r>
              <a:rPr dirty="0" sz="800" spc="15">
                <a:latin typeface="Arial"/>
                <a:cs typeface="Arial"/>
              </a:rPr>
              <a:t>N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points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dirty="0" sz="800" spc="6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1311" y="2300851"/>
            <a:ext cx="596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5" i="1">
                <a:latin typeface="Trebuchet MS"/>
                <a:cs typeface="Trebuchet MS"/>
              </a:rPr>
              <a:t>i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7352" y="2201340"/>
            <a:ext cx="1074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23594" algn="l"/>
              </a:tabLst>
            </a:pPr>
            <a:r>
              <a:rPr dirty="0" sz="1100" spc="-190" b="0" i="1">
                <a:latin typeface="Bookman Old Style"/>
                <a:cs typeface="Bookman Old Style"/>
              </a:rPr>
              <a:t>w   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60" b="0" i="1">
                <a:latin typeface="Bookman Old Style"/>
                <a:cs typeface="Bookman Old Style"/>
              </a:rPr>
              <a:t>u </a:t>
            </a:r>
            <a:r>
              <a:rPr dirty="0" sz="1100" spc="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Garamond"/>
                <a:cs typeface="Garamond"/>
              </a:rPr>
              <a:t>(</a:t>
            </a:r>
            <a:r>
              <a:rPr dirty="0" sz="1100" spc="-45" b="0" i="1">
                <a:latin typeface="Bookman Old Style"/>
                <a:cs typeface="Bookman Old Style"/>
              </a:rPr>
              <a:t>w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75">
                <a:latin typeface="Lucida Sans Unicode"/>
                <a:cs typeface="Lucida Sans Unicode"/>
              </a:rPr>
              <a:t> </a:t>
            </a:r>
            <a:r>
              <a:rPr dirty="0" sz="1100" spc="-190" b="0" i="1">
                <a:latin typeface="Bookman Old Style"/>
                <a:cs typeface="Bookman Old Style"/>
              </a:rPr>
              <a:t>w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539" y="2260116"/>
            <a:ext cx="10915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950" algn="l"/>
                <a:tab pos="530860" algn="l"/>
                <a:tab pos="962025" algn="l"/>
              </a:tabLst>
            </a:pPr>
            <a:r>
              <a:rPr dirty="0" sz="800" spc="60" i="1">
                <a:latin typeface="Verdana"/>
                <a:cs typeface="Verdana"/>
              </a:rPr>
              <a:t>i</a:t>
            </a:r>
            <a:r>
              <a:rPr dirty="0" sz="800" spc="60" i="1">
                <a:latin typeface="Verdana"/>
                <a:cs typeface="Verdana"/>
              </a:rPr>
              <a:t>	</a:t>
            </a:r>
            <a:r>
              <a:rPr dirty="0" sz="800" spc="60" i="1">
                <a:latin typeface="Verdana"/>
                <a:cs typeface="Verdana"/>
              </a:rPr>
              <a:t>i</a:t>
            </a:r>
            <a:r>
              <a:rPr dirty="0" sz="800" spc="60" i="1">
                <a:latin typeface="Verdana"/>
                <a:cs typeface="Verdana"/>
              </a:rPr>
              <a:t>	</a:t>
            </a:r>
            <a:r>
              <a:rPr dirty="0" sz="800">
                <a:latin typeface="Trebuchet MS"/>
                <a:cs typeface="Trebuchet MS"/>
              </a:rPr>
              <a:t>1</a:t>
            </a: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5" i="1">
                <a:latin typeface="Verdana"/>
                <a:cs typeface="Verdana"/>
              </a:rPr>
              <a:t>	</a:t>
            </a:r>
            <a:r>
              <a:rPr dirty="0" sz="800">
                <a:latin typeface="Trebuchet MS"/>
                <a:cs typeface="Trebuchet MS"/>
              </a:rPr>
              <a:t>2</a:t>
            </a: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2692" y="2300851"/>
            <a:ext cx="596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5" i="1">
                <a:latin typeface="Trebuchet MS"/>
                <a:cs typeface="Trebuchet MS"/>
              </a:rPr>
              <a:t>i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9174" y="2201340"/>
            <a:ext cx="401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 spc="-165">
                <a:latin typeface="Garamond"/>
                <a:cs typeface="Garamond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35">
                <a:latin typeface="Lucida Sans Unicode"/>
                <a:cs typeface="Lucida Sans Unicode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π </a:t>
            </a:r>
            <a:r>
              <a:rPr dirty="0" sz="1100" spc="80" b="0" i="1">
                <a:latin typeface="Bookman Old Style"/>
                <a:cs typeface="Bookman Old Style"/>
              </a:rPr>
              <a:t>D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0864" y="2201340"/>
            <a:ext cx="389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95" b="0" i="1">
                <a:latin typeface="Bookman Old Style"/>
                <a:cs typeface="Bookman Old Style"/>
              </a:rPr>
              <a:t>b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ρ</a:t>
            </a:r>
            <a:r>
              <a:rPr dirty="0" sz="1100" spc="100" b="0" i="1">
                <a:latin typeface="Bookman Old Style"/>
                <a:cs typeface="Bookman Old Style"/>
              </a:rPr>
              <a:t> </a:t>
            </a:r>
            <a:r>
              <a:rPr dirty="0" sz="1100" spc="-70" b="0" i="1">
                <a:latin typeface="Bookman Old Style"/>
                <a:cs typeface="Bookman Old Style"/>
              </a:rPr>
              <a:t>v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4852" y="2261233"/>
            <a:ext cx="7029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420" algn="l"/>
              </a:tabLst>
            </a:pPr>
            <a:r>
              <a:rPr dirty="0" sz="800" spc="0">
                <a:latin typeface="Arial"/>
                <a:cs typeface="Arial"/>
              </a:rPr>
              <a:t>mid	</a:t>
            </a:r>
            <a:r>
              <a:rPr dirty="0" sz="800" spc="60" i="1">
                <a:latin typeface="Verdana"/>
                <a:cs typeface="Verdana"/>
              </a:rPr>
              <a:t>i</a:t>
            </a:r>
            <a:r>
              <a:rPr dirty="0" sz="800" spc="390" i="1">
                <a:latin typeface="Verdana"/>
                <a:cs typeface="Verdana"/>
              </a:rPr>
              <a:t> </a:t>
            </a:r>
            <a:r>
              <a:rPr dirty="0" sz="800" spc="75" i="1">
                <a:latin typeface="Verdana"/>
                <a:cs typeface="Verdana"/>
              </a:rPr>
              <a:t>Ai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9081" y="2413343"/>
            <a:ext cx="2832735" cy="0"/>
          </a:xfrm>
          <a:custGeom>
            <a:avLst/>
            <a:gdLst/>
            <a:ahLst/>
            <a:cxnLst/>
            <a:rect l="l" t="t" r="r" b="b"/>
            <a:pathLst>
              <a:path w="2832735" h="0">
                <a:moveTo>
                  <a:pt x="0" y="0"/>
                </a:moveTo>
                <a:lnTo>
                  <a:pt x="283231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21725" y="2391764"/>
            <a:ext cx="105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0" b="0" i="1">
                <a:latin typeface="Bookman Old Style"/>
                <a:cs typeface="Bookman Old Style"/>
              </a:rPr>
              <a:t>m</a:t>
            </a:r>
            <a:r>
              <a:rPr dirty="0" sz="1100" spc="-65">
                <a:latin typeface="Garamond"/>
                <a:cs typeface="Garamond"/>
              </a:rPr>
              <a:t>˙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2534" y="2296730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054" y="2582873"/>
            <a:ext cx="398017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difference </a:t>
            </a:r>
            <a:r>
              <a:rPr dirty="0" sz="1100" spc="-65">
                <a:latin typeface="Tahoma"/>
                <a:cs typeface="Tahoma"/>
              </a:rPr>
              <a:t>due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small </a:t>
            </a:r>
            <a:r>
              <a:rPr dirty="0" sz="1100" spc="-50">
                <a:latin typeface="Tahoma"/>
                <a:cs typeface="Tahoma"/>
              </a:rPr>
              <a:t>blade </a:t>
            </a:r>
            <a:r>
              <a:rPr dirty="0" sz="1100" spc="-40">
                <a:latin typeface="Tahoma"/>
                <a:cs typeface="Tahoma"/>
              </a:rPr>
              <a:t>height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high </a:t>
            </a:r>
            <a:r>
              <a:rPr dirty="0" sz="1100" spc="-65">
                <a:latin typeface="Tahoma"/>
                <a:cs typeface="Tahoma"/>
              </a:rPr>
              <a:t>pressure </a:t>
            </a:r>
            <a:r>
              <a:rPr dirty="0" sz="1100" spc="-35">
                <a:latin typeface="Tahoma"/>
                <a:cs typeface="Tahoma"/>
              </a:rPr>
              <a:t>part 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turbine is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negligible.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952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8280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1608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936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8264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91592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4920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58247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1575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4903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58231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91559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24887" y="475520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6053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24887" y="1242106"/>
            <a:ext cx="0" cy="1453515"/>
          </a:xfrm>
          <a:custGeom>
            <a:avLst/>
            <a:gdLst/>
            <a:ahLst/>
            <a:cxnLst/>
            <a:rect l="l" t="t" r="r" b="b"/>
            <a:pathLst>
              <a:path w="0" h="1453514">
                <a:moveTo>
                  <a:pt x="0" y="0"/>
                </a:moveTo>
                <a:lnTo>
                  <a:pt x="0" y="145337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8215" y="475520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6053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58215" y="1242106"/>
            <a:ext cx="0" cy="1453515"/>
          </a:xfrm>
          <a:custGeom>
            <a:avLst/>
            <a:gdLst/>
            <a:ahLst/>
            <a:cxnLst/>
            <a:rect l="l" t="t" r="r" b="b"/>
            <a:pathLst>
              <a:path w="0" h="1453514">
                <a:moveTo>
                  <a:pt x="0" y="0"/>
                </a:moveTo>
                <a:lnTo>
                  <a:pt x="0" y="145337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91542" y="475520"/>
            <a:ext cx="0" cy="2219960"/>
          </a:xfrm>
          <a:custGeom>
            <a:avLst/>
            <a:gdLst/>
            <a:ahLst/>
            <a:cxnLst/>
            <a:rect l="l" t="t" r="r" b="b"/>
            <a:pathLst>
              <a:path w="0" h="2219960">
                <a:moveTo>
                  <a:pt x="0" y="2219956"/>
                </a:moveTo>
                <a:lnTo>
                  <a:pt x="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4952" y="2695476"/>
            <a:ext cx="3267075" cy="0"/>
          </a:xfrm>
          <a:custGeom>
            <a:avLst/>
            <a:gdLst/>
            <a:ahLst/>
            <a:cxnLst/>
            <a:rect l="l" t="t" r="r" b="b"/>
            <a:pathLst>
              <a:path w="3267075" h="0">
                <a:moveTo>
                  <a:pt x="0" y="0"/>
                </a:moveTo>
                <a:lnTo>
                  <a:pt x="32665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4952" y="2378339"/>
            <a:ext cx="3267075" cy="0"/>
          </a:xfrm>
          <a:custGeom>
            <a:avLst/>
            <a:gdLst/>
            <a:ahLst/>
            <a:cxnLst/>
            <a:rect l="l" t="t" r="r" b="b"/>
            <a:pathLst>
              <a:path w="3267075" h="0">
                <a:moveTo>
                  <a:pt x="0" y="0"/>
                </a:moveTo>
                <a:lnTo>
                  <a:pt x="32665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4952" y="2061203"/>
            <a:ext cx="3267075" cy="0"/>
          </a:xfrm>
          <a:custGeom>
            <a:avLst/>
            <a:gdLst/>
            <a:ahLst/>
            <a:cxnLst/>
            <a:rect l="l" t="t" r="r" b="b"/>
            <a:pathLst>
              <a:path w="3267075" h="0">
                <a:moveTo>
                  <a:pt x="0" y="0"/>
                </a:moveTo>
                <a:lnTo>
                  <a:pt x="32665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4952" y="1744066"/>
            <a:ext cx="3267075" cy="0"/>
          </a:xfrm>
          <a:custGeom>
            <a:avLst/>
            <a:gdLst/>
            <a:ahLst/>
            <a:cxnLst/>
            <a:rect l="l" t="t" r="r" b="b"/>
            <a:pathLst>
              <a:path w="3267075" h="0">
                <a:moveTo>
                  <a:pt x="0" y="0"/>
                </a:moveTo>
                <a:lnTo>
                  <a:pt x="32665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4952" y="1426930"/>
            <a:ext cx="3267075" cy="0"/>
          </a:xfrm>
          <a:custGeom>
            <a:avLst/>
            <a:gdLst/>
            <a:ahLst/>
            <a:cxnLst/>
            <a:rect l="l" t="t" r="r" b="b"/>
            <a:pathLst>
              <a:path w="3267075" h="0">
                <a:moveTo>
                  <a:pt x="0" y="0"/>
                </a:moveTo>
                <a:lnTo>
                  <a:pt x="32665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4552" y="1109793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69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4952" y="1109793"/>
            <a:ext cx="2594610" cy="0"/>
          </a:xfrm>
          <a:custGeom>
            <a:avLst/>
            <a:gdLst/>
            <a:ahLst/>
            <a:cxnLst/>
            <a:rect l="l" t="t" r="r" b="b"/>
            <a:pathLst>
              <a:path w="2594610" h="0">
                <a:moveTo>
                  <a:pt x="0" y="0"/>
                </a:moveTo>
                <a:lnTo>
                  <a:pt x="2594524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24552" y="79265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69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4952" y="792656"/>
            <a:ext cx="2594610" cy="0"/>
          </a:xfrm>
          <a:custGeom>
            <a:avLst/>
            <a:gdLst/>
            <a:ahLst/>
            <a:cxnLst/>
            <a:rect l="l" t="t" r="r" b="b"/>
            <a:pathLst>
              <a:path w="2594610" h="0">
                <a:moveTo>
                  <a:pt x="0" y="0"/>
                </a:moveTo>
                <a:lnTo>
                  <a:pt x="2594524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4952" y="475520"/>
            <a:ext cx="3267075" cy="0"/>
          </a:xfrm>
          <a:custGeom>
            <a:avLst/>
            <a:gdLst/>
            <a:ahLst/>
            <a:cxnLst/>
            <a:rect l="l" t="t" r="r" b="b"/>
            <a:pathLst>
              <a:path w="3267075" h="0">
                <a:moveTo>
                  <a:pt x="0" y="0"/>
                </a:moveTo>
                <a:lnTo>
                  <a:pt x="3266590" y="0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4952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58280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91608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24936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8264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91592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24920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58247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91575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24903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58231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91559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24887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58215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91542" y="2660373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4952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8280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91608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24936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58264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91592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24920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58247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91575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24903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58231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91559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24887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58215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91542" y="47552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0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24952" y="269547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24952" y="2378339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24952" y="206120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24952" y="174406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4952" y="1426930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4952" y="110979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4952" y="79265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4952" y="475520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10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56441" y="269547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56441" y="237833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56441" y="206120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56441" y="174406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56441" y="142693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56441" y="110979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56441" y="79265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56441" y="475520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35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4952" y="475520"/>
            <a:ext cx="3267075" cy="2219960"/>
          </a:xfrm>
          <a:custGeom>
            <a:avLst/>
            <a:gdLst/>
            <a:ahLst/>
            <a:cxnLst/>
            <a:rect l="l" t="t" r="r" b="b"/>
            <a:pathLst>
              <a:path w="3267075" h="2219960">
                <a:moveTo>
                  <a:pt x="0" y="2219956"/>
                </a:moveTo>
                <a:lnTo>
                  <a:pt x="0" y="0"/>
                </a:lnTo>
                <a:lnTo>
                  <a:pt x="3266590" y="0"/>
                </a:lnTo>
                <a:lnTo>
                  <a:pt x="3266590" y="2219956"/>
                </a:lnTo>
                <a:lnTo>
                  <a:pt x="0" y="2219956"/>
                </a:lnTo>
                <a:close/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93037" y="2682590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1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58344" y="2682590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459684" y="2682590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2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724991" y="2682590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3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24940" y="2682590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6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26279" y="2682590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6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91587" y="2682590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7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792935" y="2682590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7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58242" y="2682590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8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42076" y="2627034"/>
            <a:ext cx="116205" cy="179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1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0</a:t>
            </a:r>
            <a:endParaRPr sz="650">
              <a:latin typeface="Garamond"/>
              <a:cs typeface="Garamond"/>
            </a:endParaRPr>
          </a:p>
          <a:p>
            <a:pPr marL="62230">
              <a:lnSpc>
                <a:spcPts val="610"/>
              </a:lnSpc>
            </a:pPr>
            <a:r>
              <a:rPr dirty="0" sz="650" spc="10">
                <a:latin typeface="Garamond"/>
                <a:cs typeface="Garamond"/>
              </a:rPr>
              <a:t>1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2142" y="2316877"/>
            <a:ext cx="29273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50">
                <a:latin typeface="Garamond"/>
                <a:cs typeface="Garamond"/>
              </a:rPr>
              <a:t> </a:t>
            </a:r>
            <a:r>
              <a:rPr dirty="0" sz="650" spc="-235">
                <a:latin typeface="Lucida Sans Unicode"/>
                <a:cs typeface="Lucida Sans Unicode"/>
              </a:rPr>
              <a:t>·</a:t>
            </a:r>
            <a:r>
              <a:rPr dirty="0" sz="650" spc="-95">
                <a:latin typeface="Lucida Sans Unicode"/>
                <a:cs typeface="Lucida Sans Unicode"/>
              </a:rPr>
              <a:t> </a:t>
            </a:r>
            <a:r>
              <a:rPr dirty="0" sz="650" spc="30">
                <a:latin typeface="Garamond"/>
                <a:cs typeface="Garamond"/>
              </a:rPr>
              <a:t>10</a:t>
            </a:r>
            <a:r>
              <a:rPr dirty="0" baseline="30864" sz="675" spc="44" i="1">
                <a:latin typeface="Arial"/>
                <a:cs typeface="Arial"/>
              </a:rPr>
              <a:t>−</a:t>
            </a:r>
            <a:r>
              <a:rPr dirty="0" baseline="30864" sz="675" spc="44">
                <a:latin typeface="Lucida Sans Unicode"/>
                <a:cs typeface="Lucida Sans Unicode"/>
              </a:rPr>
              <a:t>2</a:t>
            </a:r>
            <a:endParaRPr baseline="30864" sz="675">
              <a:latin typeface="Lucida Sans Unicode"/>
              <a:cs typeface="Lucida Sans Unicode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2142" y="1999744"/>
            <a:ext cx="29273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4</a:t>
            </a:r>
            <a:r>
              <a:rPr dirty="0" sz="650" spc="-50">
                <a:latin typeface="Garamond"/>
                <a:cs typeface="Garamond"/>
              </a:rPr>
              <a:t> </a:t>
            </a:r>
            <a:r>
              <a:rPr dirty="0" sz="650" spc="-235">
                <a:latin typeface="Lucida Sans Unicode"/>
                <a:cs typeface="Lucida Sans Unicode"/>
              </a:rPr>
              <a:t>·</a:t>
            </a:r>
            <a:r>
              <a:rPr dirty="0" sz="650" spc="-95">
                <a:latin typeface="Lucida Sans Unicode"/>
                <a:cs typeface="Lucida Sans Unicode"/>
              </a:rPr>
              <a:t> </a:t>
            </a:r>
            <a:r>
              <a:rPr dirty="0" sz="650" spc="30">
                <a:latin typeface="Garamond"/>
                <a:cs typeface="Garamond"/>
              </a:rPr>
              <a:t>10</a:t>
            </a:r>
            <a:r>
              <a:rPr dirty="0" baseline="30864" sz="675" spc="44" i="1">
                <a:latin typeface="Arial"/>
                <a:cs typeface="Arial"/>
              </a:rPr>
              <a:t>−</a:t>
            </a:r>
            <a:r>
              <a:rPr dirty="0" baseline="30864" sz="675" spc="44">
                <a:latin typeface="Lucida Sans Unicode"/>
                <a:cs typeface="Lucida Sans Unicode"/>
              </a:rPr>
              <a:t>2</a:t>
            </a:r>
            <a:endParaRPr baseline="30864" sz="675">
              <a:latin typeface="Lucida Sans Unicode"/>
              <a:cs typeface="Lucida Sans Unicode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2142" y="1682612"/>
            <a:ext cx="29273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6</a:t>
            </a:r>
            <a:r>
              <a:rPr dirty="0" sz="650" spc="-50">
                <a:latin typeface="Garamond"/>
                <a:cs typeface="Garamond"/>
              </a:rPr>
              <a:t> </a:t>
            </a:r>
            <a:r>
              <a:rPr dirty="0" sz="650" spc="-235">
                <a:latin typeface="Lucida Sans Unicode"/>
                <a:cs typeface="Lucida Sans Unicode"/>
              </a:rPr>
              <a:t>·</a:t>
            </a:r>
            <a:r>
              <a:rPr dirty="0" sz="650" spc="-95">
                <a:latin typeface="Lucida Sans Unicode"/>
                <a:cs typeface="Lucida Sans Unicode"/>
              </a:rPr>
              <a:t> </a:t>
            </a:r>
            <a:r>
              <a:rPr dirty="0" sz="650" spc="30">
                <a:latin typeface="Garamond"/>
                <a:cs typeface="Garamond"/>
              </a:rPr>
              <a:t>10</a:t>
            </a:r>
            <a:r>
              <a:rPr dirty="0" baseline="30864" sz="675" spc="44" i="1">
                <a:latin typeface="Arial"/>
                <a:cs typeface="Arial"/>
              </a:rPr>
              <a:t>−</a:t>
            </a:r>
            <a:r>
              <a:rPr dirty="0" baseline="30864" sz="675" spc="44">
                <a:latin typeface="Lucida Sans Unicode"/>
                <a:cs typeface="Lucida Sans Unicode"/>
              </a:rPr>
              <a:t>2</a:t>
            </a:r>
            <a:endParaRPr baseline="30864" sz="675">
              <a:latin typeface="Lucida Sans Unicode"/>
              <a:cs typeface="Lucida Sans Unicode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2142" y="1365480"/>
            <a:ext cx="29273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8</a:t>
            </a:r>
            <a:r>
              <a:rPr dirty="0" sz="650" spc="-50">
                <a:latin typeface="Garamond"/>
                <a:cs typeface="Garamond"/>
              </a:rPr>
              <a:t> </a:t>
            </a:r>
            <a:r>
              <a:rPr dirty="0" sz="650" spc="-235">
                <a:latin typeface="Lucida Sans Unicode"/>
                <a:cs typeface="Lucida Sans Unicode"/>
              </a:rPr>
              <a:t>·</a:t>
            </a:r>
            <a:r>
              <a:rPr dirty="0" sz="650" spc="-95">
                <a:latin typeface="Lucida Sans Unicode"/>
                <a:cs typeface="Lucida Sans Unicode"/>
              </a:rPr>
              <a:t> </a:t>
            </a:r>
            <a:r>
              <a:rPr dirty="0" sz="650" spc="30">
                <a:latin typeface="Garamond"/>
                <a:cs typeface="Garamond"/>
              </a:rPr>
              <a:t>10</a:t>
            </a:r>
            <a:r>
              <a:rPr dirty="0" baseline="30864" sz="675" spc="44" i="1">
                <a:latin typeface="Arial"/>
                <a:cs typeface="Arial"/>
              </a:rPr>
              <a:t>−</a:t>
            </a:r>
            <a:r>
              <a:rPr dirty="0" baseline="30864" sz="675" spc="44">
                <a:latin typeface="Lucida Sans Unicode"/>
                <a:cs typeface="Lucida Sans Unicode"/>
              </a:rPr>
              <a:t>2</a:t>
            </a:r>
            <a:endParaRPr baseline="30864" sz="675">
              <a:latin typeface="Lucida Sans Unicode"/>
              <a:cs typeface="Lucida Sans Unicode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78108" y="1041372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0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1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36990" y="724239"/>
            <a:ext cx="17208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0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12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36990" y="407107"/>
            <a:ext cx="17208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0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14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24952" y="619527"/>
            <a:ext cx="3267075" cy="1966595"/>
          </a:xfrm>
          <a:custGeom>
            <a:avLst/>
            <a:gdLst/>
            <a:ahLst/>
            <a:cxnLst/>
            <a:rect l="l" t="t" r="r" b="b"/>
            <a:pathLst>
              <a:path w="3267075" h="1966595">
                <a:moveTo>
                  <a:pt x="0" y="0"/>
                </a:moveTo>
                <a:lnTo>
                  <a:pt x="466655" y="184489"/>
                </a:lnTo>
                <a:lnTo>
                  <a:pt x="933311" y="1010131"/>
                </a:lnTo>
                <a:lnTo>
                  <a:pt x="1399967" y="1767819"/>
                </a:lnTo>
                <a:lnTo>
                  <a:pt x="1866623" y="1966564"/>
                </a:lnTo>
                <a:lnTo>
                  <a:pt x="2333278" y="1851720"/>
                </a:lnTo>
                <a:lnTo>
                  <a:pt x="2799934" y="1856271"/>
                </a:lnTo>
                <a:lnTo>
                  <a:pt x="3266590" y="1860262"/>
                </a:lnTo>
              </a:path>
            </a:pathLst>
          </a:custGeom>
          <a:ln w="1233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4952" y="893650"/>
            <a:ext cx="3267075" cy="1663064"/>
          </a:xfrm>
          <a:custGeom>
            <a:avLst/>
            <a:gdLst/>
            <a:ahLst/>
            <a:cxnLst/>
            <a:rect l="l" t="t" r="r" b="b"/>
            <a:pathLst>
              <a:path w="3267075" h="1663064">
                <a:moveTo>
                  <a:pt x="0" y="0"/>
                </a:moveTo>
                <a:lnTo>
                  <a:pt x="466655" y="1108691"/>
                </a:lnTo>
                <a:lnTo>
                  <a:pt x="933311" y="1662533"/>
                </a:lnTo>
                <a:lnTo>
                  <a:pt x="1399967" y="1584995"/>
                </a:lnTo>
                <a:lnTo>
                  <a:pt x="1866623" y="1579245"/>
                </a:lnTo>
                <a:lnTo>
                  <a:pt x="2333278" y="1527041"/>
                </a:lnTo>
                <a:lnTo>
                  <a:pt x="2799934" y="1490747"/>
                </a:lnTo>
                <a:lnTo>
                  <a:pt x="3266590" y="1484994"/>
                </a:lnTo>
              </a:path>
            </a:pathLst>
          </a:custGeom>
          <a:ln w="1233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24952" y="1396262"/>
            <a:ext cx="3267075" cy="1187450"/>
          </a:xfrm>
          <a:custGeom>
            <a:avLst/>
            <a:gdLst/>
            <a:ahLst/>
            <a:cxnLst/>
            <a:rect l="l" t="t" r="r" b="b"/>
            <a:pathLst>
              <a:path w="3267075" h="1187450">
                <a:moveTo>
                  <a:pt x="0" y="0"/>
                </a:moveTo>
                <a:lnTo>
                  <a:pt x="466655" y="1186817"/>
                </a:lnTo>
                <a:lnTo>
                  <a:pt x="933311" y="1093962"/>
                </a:lnTo>
                <a:lnTo>
                  <a:pt x="1399967" y="1034877"/>
                </a:lnTo>
                <a:lnTo>
                  <a:pt x="1866623" y="988225"/>
                </a:lnTo>
                <a:lnTo>
                  <a:pt x="2333278" y="999582"/>
                </a:lnTo>
                <a:lnTo>
                  <a:pt x="2799934" y="1039010"/>
                </a:lnTo>
                <a:lnTo>
                  <a:pt x="3266590" y="1086271"/>
                </a:lnTo>
              </a:path>
            </a:pathLst>
          </a:custGeom>
          <a:ln w="12336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24952" y="2030520"/>
            <a:ext cx="3267075" cy="574675"/>
          </a:xfrm>
          <a:custGeom>
            <a:avLst/>
            <a:gdLst/>
            <a:ahLst/>
            <a:cxnLst/>
            <a:rect l="l" t="t" r="r" b="b"/>
            <a:pathLst>
              <a:path w="3267075" h="574675">
                <a:moveTo>
                  <a:pt x="0" y="0"/>
                </a:moveTo>
                <a:lnTo>
                  <a:pt x="466655" y="460036"/>
                </a:lnTo>
                <a:lnTo>
                  <a:pt x="933311" y="402160"/>
                </a:lnTo>
                <a:lnTo>
                  <a:pt x="1399967" y="359329"/>
                </a:lnTo>
                <a:lnTo>
                  <a:pt x="1866623" y="399107"/>
                </a:lnTo>
                <a:lnTo>
                  <a:pt x="2333278" y="461100"/>
                </a:lnTo>
                <a:lnTo>
                  <a:pt x="2799934" y="521440"/>
                </a:lnTo>
                <a:lnTo>
                  <a:pt x="3266590" y="574273"/>
                </a:lnTo>
              </a:path>
            </a:pathLst>
          </a:custGeom>
          <a:ln w="1233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24952" y="2396044"/>
            <a:ext cx="3267075" cy="299085"/>
          </a:xfrm>
          <a:custGeom>
            <a:avLst/>
            <a:gdLst/>
            <a:ahLst/>
            <a:cxnLst/>
            <a:rect l="l" t="t" r="r" b="b"/>
            <a:pathLst>
              <a:path w="3267075" h="299085">
                <a:moveTo>
                  <a:pt x="0" y="176016"/>
                </a:moveTo>
                <a:lnTo>
                  <a:pt x="466655" y="88822"/>
                </a:lnTo>
                <a:lnTo>
                  <a:pt x="933311" y="0"/>
                </a:lnTo>
                <a:lnTo>
                  <a:pt x="1399967" y="46156"/>
                </a:lnTo>
                <a:lnTo>
                  <a:pt x="1866623" y="124248"/>
                </a:lnTo>
                <a:lnTo>
                  <a:pt x="2333278" y="195045"/>
                </a:lnTo>
                <a:lnTo>
                  <a:pt x="2799934" y="253166"/>
                </a:lnTo>
                <a:lnTo>
                  <a:pt x="3266590" y="298681"/>
                </a:lnTo>
              </a:path>
            </a:pathLst>
          </a:custGeom>
          <a:ln w="12336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4952" y="2427817"/>
            <a:ext cx="3267075" cy="242570"/>
          </a:xfrm>
          <a:custGeom>
            <a:avLst/>
            <a:gdLst/>
            <a:ahLst/>
            <a:cxnLst/>
            <a:rect l="l" t="t" r="r" b="b"/>
            <a:pathLst>
              <a:path w="3267075" h="242569">
                <a:moveTo>
                  <a:pt x="0" y="127720"/>
                </a:moveTo>
                <a:lnTo>
                  <a:pt x="466655" y="4431"/>
                </a:lnTo>
                <a:lnTo>
                  <a:pt x="933311" y="0"/>
                </a:lnTo>
                <a:lnTo>
                  <a:pt x="1399967" y="91484"/>
                </a:lnTo>
                <a:lnTo>
                  <a:pt x="1866623" y="176027"/>
                </a:lnTo>
                <a:lnTo>
                  <a:pt x="2333278" y="242158"/>
                </a:lnTo>
                <a:lnTo>
                  <a:pt x="2799934" y="242092"/>
                </a:lnTo>
                <a:lnTo>
                  <a:pt x="3266590" y="202028"/>
                </a:lnTo>
              </a:path>
            </a:pathLst>
          </a:custGeom>
          <a:ln w="1233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24952" y="2412193"/>
            <a:ext cx="3267075" cy="259079"/>
          </a:xfrm>
          <a:custGeom>
            <a:avLst/>
            <a:gdLst/>
            <a:ahLst/>
            <a:cxnLst/>
            <a:rect l="l" t="t" r="r" b="b"/>
            <a:pathLst>
              <a:path w="3267075" h="259080">
                <a:moveTo>
                  <a:pt x="0" y="103437"/>
                </a:moveTo>
                <a:lnTo>
                  <a:pt x="466655" y="0"/>
                </a:lnTo>
                <a:lnTo>
                  <a:pt x="933311" y="74689"/>
                </a:lnTo>
                <a:lnTo>
                  <a:pt x="1399967" y="179013"/>
                </a:lnTo>
                <a:lnTo>
                  <a:pt x="1866623" y="258674"/>
                </a:lnTo>
                <a:lnTo>
                  <a:pt x="2333278" y="249367"/>
                </a:lnTo>
                <a:lnTo>
                  <a:pt x="2799934" y="205403"/>
                </a:lnTo>
                <a:lnTo>
                  <a:pt x="3266590" y="171374"/>
                </a:lnTo>
              </a:path>
            </a:pathLst>
          </a:custGeom>
          <a:ln w="12336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08504" y="60307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08504" y="87720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8504" y="137981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08504" y="201407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741815" y="237959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741815" y="241136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75159" y="239574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3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3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926330" y="2653805"/>
            <a:ext cx="1064260" cy="28067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264795" algn="l"/>
                <a:tab pos="466090" algn="l"/>
                <a:tab pos="731520" algn="l"/>
                <a:tab pos="932815" algn="l"/>
              </a:tabLst>
            </a:pPr>
            <a:r>
              <a:rPr dirty="0" sz="650" spc="10">
                <a:latin typeface="Garamond"/>
                <a:cs typeface="Garamond"/>
              </a:rPr>
              <a:t>3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r>
              <a:rPr dirty="0" sz="650" spc="10">
                <a:latin typeface="Garamond"/>
                <a:cs typeface="Garamond"/>
              </a:rPr>
              <a:t>	</a:t>
            </a:r>
            <a:r>
              <a:rPr dirty="0" sz="650" spc="10">
                <a:latin typeface="Garamond"/>
                <a:cs typeface="Garamond"/>
              </a:rPr>
              <a:t>4</a:t>
            </a:r>
            <a:r>
              <a:rPr dirty="0" sz="650" spc="10">
                <a:latin typeface="Garamond"/>
                <a:cs typeface="Garamond"/>
              </a:rPr>
              <a:t>	</a:t>
            </a:r>
            <a:r>
              <a:rPr dirty="0" sz="650" spc="5">
                <a:latin typeface="Garamond"/>
                <a:cs typeface="Garamond"/>
              </a:rPr>
              <a:t>4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r>
              <a:rPr dirty="0" sz="650">
                <a:latin typeface="Garamond"/>
                <a:cs typeface="Garamond"/>
              </a:rPr>
              <a:t>	</a:t>
            </a:r>
            <a:r>
              <a:rPr dirty="0" sz="650" spc="10">
                <a:latin typeface="Garamond"/>
                <a:cs typeface="Garamond"/>
              </a:rPr>
              <a:t>5</a:t>
            </a:r>
            <a:r>
              <a:rPr dirty="0" sz="650">
                <a:latin typeface="Garamond"/>
                <a:cs typeface="Garamond"/>
              </a:rPr>
              <a:t>	</a:t>
            </a:r>
            <a:r>
              <a:rPr dirty="0" sz="650" spc="5">
                <a:latin typeface="Garamond"/>
                <a:cs typeface="Garamond"/>
              </a:rPr>
              <a:t>5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650" spc="15">
                <a:solidFill>
                  <a:srgbClr val="262626"/>
                </a:solidFill>
                <a:latin typeface="Garamond"/>
                <a:cs typeface="Garamond"/>
              </a:rPr>
              <a:t>Number </a:t>
            </a:r>
            <a:r>
              <a:rPr dirty="0" sz="650" spc="-15">
                <a:solidFill>
                  <a:srgbClr val="262626"/>
                </a:solidFill>
                <a:latin typeface="Garamond"/>
                <a:cs typeface="Garamond"/>
              </a:rPr>
              <a:t>of</a:t>
            </a:r>
            <a:r>
              <a:rPr dirty="0" sz="650" spc="6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650" spc="25">
                <a:solidFill>
                  <a:srgbClr val="262626"/>
                </a:solidFill>
                <a:latin typeface="Garamond"/>
                <a:cs typeface="Garamond"/>
              </a:rPr>
              <a:t>stages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83283" y="858812"/>
            <a:ext cx="107950" cy="14535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15">
                <a:solidFill>
                  <a:srgbClr val="262626"/>
                </a:solidFill>
                <a:latin typeface="Garamond"/>
                <a:cs typeface="Garamond"/>
              </a:rPr>
              <a:t>Error </a:t>
            </a:r>
            <a:r>
              <a:rPr dirty="0" sz="650" spc="-15">
                <a:solidFill>
                  <a:srgbClr val="262626"/>
                </a:solidFill>
                <a:latin typeface="Garamond"/>
                <a:cs typeface="Garamond"/>
              </a:rPr>
              <a:t>of </a:t>
            </a:r>
            <a:r>
              <a:rPr dirty="0" sz="650" spc="25">
                <a:solidFill>
                  <a:srgbClr val="262626"/>
                </a:solidFill>
                <a:latin typeface="Garamond"/>
                <a:cs typeface="Garamond"/>
              </a:rPr>
              <a:t>the </a:t>
            </a:r>
            <a:r>
              <a:rPr dirty="0" sz="650" spc="30">
                <a:solidFill>
                  <a:srgbClr val="262626"/>
                </a:solidFill>
                <a:latin typeface="Garamond"/>
                <a:cs typeface="Garamond"/>
              </a:rPr>
              <a:t>mean </a:t>
            </a:r>
            <a:r>
              <a:rPr dirty="0" sz="650" spc="10">
                <a:solidFill>
                  <a:srgbClr val="262626"/>
                </a:solidFill>
                <a:latin typeface="Garamond"/>
                <a:cs typeface="Garamond"/>
              </a:rPr>
              <a:t>work </a:t>
            </a:r>
            <a:r>
              <a:rPr dirty="0" sz="650" spc="25">
                <a:solidFill>
                  <a:srgbClr val="262626"/>
                </a:solidFill>
                <a:latin typeface="Garamond"/>
                <a:cs typeface="Garamond"/>
              </a:rPr>
              <a:t>(In</a:t>
            </a:r>
            <a:r>
              <a:rPr dirty="0" sz="650" spc="6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650" spc="25">
                <a:solidFill>
                  <a:srgbClr val="262626"/>
                </a:solidFill>
                <a:latin typeface="Garamond"/>
                <a:cs typeface="Garamond"/>
              </a:rPr>
              <a:t>percentage)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419477" y="521573"/>
            <a:ext cx="605155" cy="720725"/>
          </a:xfrm>
          <a:custGeom>
            <a:avLst/>
            <a:gdLst/>
            <a:ahLst/>
            <a:cxnLst/>
            <a:rect l="l" t="t" r="r" b="b"/>
            <a:pathLst>
              <a:path w="605154" h="720725">
                <a:moveTo>
                  <a:pt x="0" y="720532"/>
                </a:moveTo>
                <a:lnTo>
                  <a:pt x="605074" y="720532"/>
                </a:lnTo>
                <a:lnTo>
                  <a:pt x="605074" y="0"/>
                </a:lnTo>
                <a:lnTo>
                  <a:pt x="0" y="0"/>
                </a:lnTo>
                <a:lnTo>
                  <a:pt x="0" y="720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419477" y="521573"/>
            <a:ext cx="605155" cy="720725"/>
          </a:xfrm>
          <a:custGeom>
            <a:avLst/>
            <a:gdLst/>
            <a:ahLst/>
            <a:cxnLst/>
            <a:rect l="l" t="t" r="r" b="b"/>
            <a:pathLst>
              <a:path w="605154" h="720725">
                <a:moveTo>
                  <a:pt x="0" y="720532"/>
                </a:moveTo>
                <a:lnTo>
                  <a:pt x="605074" y="720532"/>
                </a:lnTo>
                <a:lnTo>
                  <a:pt x="605074" y="0"/>
                </a:lnTo>
                <a:lnTo>
                  <a:pt x="0" y="0"/>
                </a:lnTo>
                <a:lnTo>
                  <a:pt x="0" y="720532"/>
                </a:lnTo>
                <a:close/>
              </a:path>
            </a:pathLst>
          </a:custGeom>
          <a:ln w="3289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450282" y="587166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450282" y="6854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450282" y="78363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450282" y="88186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450282" y="98009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50282" y="107833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450282" y="117656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3600601" y="512556"/>
            <a:ext cx="395605" cy="713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75"/>
              </a:lnSpc>
              <a:spcBef>
                <a:spcPts val="95"/>
              </a:spcBef>
            </a:pPr>
            <a:r>
              <a:rPr dirty="0" sz="650" spc="25">
                <a:latin typeface="Garamond"/>
                <a:cs typeface="Garamond"/>
              </a:rPr>
              <a:t>n </a:t>
            </a:r>
            <a:r>
              <a:rPr dirty="0" sz="650" spc="60">
                <a:latin typeface="Garamond"/>
                <a:cs typeface="Garamond"/>
              </a:rPr>
              <a:t>=</a:t>
            </a:r>
            <a:r>
              <a:rPr dirty="0" sz="650" spc="-5">
                <a:latin typeface="Garamond"/>
                <a:cs typeface="Garamond"/>
              </a:rPr>
              <a:t> </a:t>
            </a:r>
            <a:r>
              <a:rPr dirty="0" sz="650" spc="10">
                <a:latin typeface="Garamond"/>
                <a:cs typeface="Garamond"/>
              </a:rPr>
              <a:t>3000</a:t>
            </a:r>
            <a:endParaRPr sz="650">
              <a:latin typeface="Garamond"/>
              <a:cs typeface="Garamond"/>
            </a:endParaRPr>
          </a:p>
          <a:p>
            <a:pPr marL="12700">
              <a:lnSpc>
                <a:spcPts val="775"/>
              </a:lnSpc>
            </a:pPr>
            <a:r>
              <a:rPr dirty="0" sz="650" spc="25">
                <a:latin typeface="Garamond"/>
                <a:cs typeface="Garamond"/>
              </a:rPr>
              <a:t>n </a:t>
            </a:r>
            <a:r>
              <a:rPr dirty="0" sz="650" spc="60">
                <a:latin typeface="Garamond"/>
                <a:cs typeface="Garamond"/>
              </a:rPr>
              <a:t>=</a:t>
            </a:r>
            <a:r>
              <a:rPr dirty="0" sz="650" spc="-5">
                <a:latin typeface="Garamond"/>
                <a:cs typeface="Garamond"/>
              </a:rPr>
              <a:t> </a:t>
            </a:r>
            <a:r>
              <a:rPr dirty="0" sz="650" spc="10">
                <a:latin typeface="Garamond"/>
                <a:cs typeface="Garamond"/>
              </a:rPr>
              <a:t>4500</a:t>
            </a:r>
            <a:endParaRPr sz="650">
              <a:latin typeface="Garamond"/>
              <a:cs typeface="Garamond"/>
            </a:endParaRPr>
          </a:p>
          <a:p>
            <a:pPr marL="12700">
              <a:lnSpc>
                <a:spcPts val="775"/>
              </a:lnSpc>
            </a:pPr>
            <a:r>
              <a:rPr dirty="0" sz="650" spc="25">
                <a:latin typeface="Garamond"/>
                <a:cs typeface="Garamond"/>
              </a:rPr>
              <a:t>n </a:t>
            </a:r>
            <a:r>
              <a:rPr dirty="0" sz="650" spc="60">
                <a:latin typeface="Garamond"/>
                <a:cs typeface="Garamond"/>
              </a:rPr>
              <a:t>=</a:t>
            </a:r>
            <a:r>
              <a:rPr dirty="0" sz="650" spc="-5">
                <a:latin typeface="Garamond"/>
                <a:cs typeface="Garamond"/>
              </a:rPr>
              <a:t> </a:t>
            </a:r>
            <a:r>
              <a:rPr dirty="0" sz="650" spc="10">
                <a:latin typeface="Garamond"/>
                <a:cs typeface="Garamond"/>
              </a:rPr>
              <a:t>6000</a:t>
            </a:r>
            <a:endParaRPr sz="650">
              <a:latin typeface="Garamond"/>
              <a:cs typeface="Garamond"/>
            </a:endParaRPr>
          </a:p>
          <a:p>
            <a:pPr marL="12700">
              <a:lnSpc>
                <a:spcPts val="775"/>
              </a:lnSpc>
            </a:pPr>
            <a:r>
              <a:rPr dirty="0" sz="650" spc="25">
                <a:latin typeface="Garamond"/>
                <a:cs typeface="Garamond"/>
              </a:rPr>
              <a:t>n </a:t>
            </a:r>
            <a:r>
              <a:rPr dirty="0" sz="650" spc="60">
                <a:latin typeface="Garamond"/>
                <a:cs typeface="Garamond"/>
              </a:rPr>
              <a:t>=</a:t>
            </a:r>
            <a:r>
              <a:rPr dirty="0" sz="650" spc="-5">
                <a:latin typeface="Garamond"/>
                <a:cs typeface="Garamond"/>
              </a:rPr>
              <a:t> </a:t>
            </a:r>
            <a:r>
              <a:rPr dirty="0" sz="650" spc="10">
                <a:latin typeface="Garamond"/>
                <a:cs typeface="Garamond"/>
              </a:rPr>
              <a:t>7500</a:t>
            </a:r>
            <a:endParaRPr sz="650">
              <a:latin typeface="Garamond"/>
              <a:cs typeface="Garamond"/>
            </a:endParaRPr>
          </a:p>
          <a:p>
            <a:pPr marL="12700">
              <a:lnSpc>
                <a:spcPts val="775"/>
              </a:lnSpc>
            </a:pPr>
            <a:r>
              <a:rPr dirty="0" sz="650" spc="25">
                <a:latin typeface="Garamond"/>
                <a:cs typeface="Garamond"/>
              </a:rPr>
              <a:t>n </a:t>
            </a:r>
            <a:r>
              <a:rPr dirty="0" sz="650" spc="60">
                <a:latin typeface="Garamond"/>
                <a:cs typeface="Garamond"/>
              </a:rPr>
              <a:t>=</a:t>
            </a:r>
            <a:r>
              <a:rPr dirty="0" sz="650" spc="-5">
                <a:latin typeface="Garamond"/>
                <a:cs typeface="Garamond"/>
              </a:rPr>
              <a:t> </a:t>
            </a:r>
            <a:r>
              <a:rPr dirty="0" sz="650" spc="10">
                <a:latin typeface="Garamond"/>
                <a:cs typeface="Garamond"/>
              </a:rPr>
              <a:t>9000</a:t>
            </a:r>
            <a:endParaRPr sz="650">
              <a:latin typeface="Garamond"/>
              <a:cs typeface="Garamond"/>
            </a:endParaRPr>
          </a:p>
          <a:p>
            <a:pPr marL="12700">
              <a:lnSpc>
                <a:spcPts val="775"/>
              </a:lnSpc>
            </a:pPr>
            <a:r>
              <a:rPr dirty="0" sz="650" spc="25">
                <a:latin typeface="Garamond"/>
                <a:cs typeface="Garamond"/>
              </a:rPr>
              <a:t>n </a:t>
            </a:r>
            <a:r>
              <a:rPr dirty="0" sz="650" spc="60">
                <a:latin typeface="Garamond"/>
                <a:cs typeface="Garamond"/>
              </a:rPr>
              <a:t>=</a:t>
            </a:r>
            <a:r>
              <a:rPr dirty="0" sz="650">
                <a:latin typeface="Garamond"/>
                <a:cs typeface="Garamond"/>
              </a:rPr>
              <a:t> </a:t>
            </a:r>
            <a:r>
              <a:rPr dirty="0" sz="650" spc="10">
                <a:latin typeface="Garamond"/>
                <a:cs typeface="Garamond"/>
              </a:rPr>
              <a:t>10500</a:t>
            </a:r>
            <a:endParaRPr sz="650">
              <a:latin typeface="Garamond"/>
              <a:cs typeface="Garamond"/>
            </a:endParaRPr>
          </a:p>
          <a:p>
            <a:pPr marL="12700">
              <a:lnSpc>
                <a:spcPts val="775"/>
              </a:lnSpc>
            </a:pPr>
            <a:r>
              <a:rPr dirty="0" sz="650" spc="25">
                <a:latin typeface="Garamond"/>
                <a:cs typeface="Garamond"/>
              </a:rPr>
              <a:t>n </a:t>
            </a:r>
            <a:r>
              <a:rPr dirty="0" sz="650" spc="60">
                <a:latin typeface="Garamond"/>
                <a:cs typeface="Garamond"/>
              </a:rPr>
              <a:t>=</a:t>
            </a:r>
            <a:r>
              <a:rPr dirty="0" sz="650">
                <a:latin typeface="Garamond"/>
                <a:cs typeface="Garamond"/>
              </a:rPr>
              <a:t> </a:t>
            </a:r>
            <a:r>
              <a:rPr dirty="0" sz="650" spc="10">
                <a:latin typeface="Garamond"/>
                <a:cs typeface="Garamond"/>
              </a:rPr>
              <a:t>12000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9272" y="349050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6053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22599" y="349050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6053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55927" y="349050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6053"/>
                </a:lnTo>
              </a:path>
            </a:pathLst>
          </a:custGeom>
          <a:ln w="328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89272" y="34905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09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22599" y="34905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09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5927" y="34905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09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0749" y="2556098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1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057" y="2556098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96" y="2556098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2704" y="2556098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3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2653" y="2556098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6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4000" y="2556098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6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9308" y="2556098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7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0647" y="2556098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Garamond"/>
                <a:cs typeface="Garamond"/>
              </a:rPr>
              <a:t>7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5955" y="2556098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8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821" y="2500541"/>
            <a:ext cx="180340" cy="179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4610">
              <a:lnSpc>
                <a:spcPts val="61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4</a:t>
            </a:r>
            <a:endParaRPr sz="650">
              <a:latin typeface="Garamond"/>
              <a:cs typeface="Garamond"/>
            </a:endParaRPr>
          </a:p>
          <a:p>
            <a:pPr algn="r" marR="5080">
              <a:lnSpc>
                <a:spcPts val="610"/>
              </a:lnSpc>
            </a:pPr>
            <a:r>
              <a:rPr dirty="0" sz="650" spc="10">
                <a:latin typeface="Garamond"/>
                <a:cs typeface="Garamond"/>
              </a:rPr>
              <a:t>1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5821" y="2130561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821" y="1760571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6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821" y="1390591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7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821" y="1020610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8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821" y="650621"/>
            <a:ext cx="1308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2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9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789" y="280640"/>
            <a:ext cx="66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Garamond"/>
                <a:cs typeface="Garamond"/>
              </a:rPr>
              <a:t>3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2665" y="2137524"/>
            <a:ext cx="3267075" cy="72390"/>
          </a:xfrm>
          <a:custGeom>
            <a:avLst/>
            <a:gdLst/>
            <a:ahLst/>
            <a:cxnLst/>
            <a:rect l="l" t="t" r="r" b="b"/>
            <a:pathLst>
              <a:path w="3267075" h="72389">
                <a:moveTo>
                  <a:pt x="0" y="0"/>
                </a:moveTo>
                <a:lnTo>
                  <a:pt x="466655" y="16094"/>
                </a:lnTo>
                <a:lnTo>
                  <a:pt x="933311" y="49135"/>
                </a:lnTo>
                <a:lnTo>
                  <a:pt x="1399967" y="67075"/>
                </a:lnTo>
                <a:lnTo>
                  <a:pt x="1866623" y="69660"/>
                </a:lnTo>
                <a:lnTo>
                  <a:pt x="2333278" y="69392"/>
                </a:lnTo>
                <a:lnTo>
                  <a:pt x="2799934" y="70530"/>
                </a:lnTo>
                <a:lnTo>
                  <a:pt x="3266590" y="72118"/>
                </a:lnTo>
              </a:path>
            </a:pathLst>
          </a:custGeom>
          <a:ln w="1233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2665" y="2074560"/>
            <a:ext cx="3267075" cy="140970"/>
          </a:xfrm>
          <a:custGeom>
            <a:avLst/>
            <a:gdLst/>
            <a:ahLst/>
            <a:cxnLst/>
            <a:rect l="l" t="t" r="r" b="b"/>
            <a:pathLst>
              <a:path w="3267075" h="140969">
                <a:moveTo>
                  <a:pt x="0" y="0"/>
                </a:moveTo>
                <a:lnTo>
                  <a:pt x="466655" y="7050"/>
                </a:lnTo>
                <a:lnTo>
                  <a:pt x="933311" y="58535"/>
                </a:lnTo>
                <a:lnTo>
                  <a:pt x="1399967" y="108875"/>
                </a:lnTo>
                <a:lnTo>
                  <a:pt x="1866623" y="135169"/>
                </a:lnTo>
                <a:lnTo>
                  <a:pt x="2333278" y="140952"/>
                </a:lnTo>
                <a:lnTo>
                  <a:pt x="2799934" y="140342"/>
                </a:lnTo>
                <a:lnTo>
                  <a:pt x="3266590" y="140892"/>
                </a:lnTo>
              </a:path>
            </a:pathLst>
          </a:custGeom>
          <a:ln w="1233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2665" y="1976303"/>
            <a:ext cx="3267075" cy="250825"/>
          </a:xfrm>
          <a:custGeom>
            <a:avLst/>
            <a:gdLst/>
            <a:ahLst/>
            <a:cxnLst/>
            <a:rect l="l" t="t" r="r" b="b"/>
            <a:pathLst>
              <a:path w="3267075" h="250825">
                <a:moveTo>
                  <a:pt x="0" y="12296"/>
                </a:moveTo>
                <a:lnTo>
                  <a:pt x="466655" y="0"/>
                </a:lnTo>
                <a:lnTo>
                  <a:pt x="933311" y="63144"/>
                </a:lnTo>
                <a:lnTo>
                  <a:pt x="1399967" y="145041"/>
                </a:lnTo>
                <a:lnTo>
                  <a:pt x="1866623" y="209285"/>
                </a:lnTo>
                <a:lnTo>
                  <a:pt x="2333278" y="241889"/>
                </a:lnTo>
                <a:lnTo>
                  <a:pt x="2799934" y="250436"/>
                </a:lnTo>
                <a:lnTo>
                  <a:pt x="3266590" y="249924"/>
                </a:lnTo>
              </a:path>
            </a:pathLst>
          </a:custGeom>
          <a:ln w="12336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2665" y="1831388"/>
            <a:ext cx="3267075" cy="410209"/>
          </a:xfrm>
          <a:custGeom>
            <a:avLst/>
            <a:gdLst/>
            <a:ahLst/>
            <a:cxnLst/>
            <a:rect l="l" t="t" r="r" b="b"/>
            <a:pathLst>
              <a:path w="3267075" h="410210">
                <a:moveTo>
                  <a:pt x="0" y="45290"/>
                </a:moveTo>
                <a:lnTo>
                  <a:pt x="466655" y="0"/>
                </a:lnTo>
                <a:lnTo>
                  <a:pt x="933311" y="70758"/>
                </a:lnTo>
                <a:lnTo>
                  <a:pt x="1399967" y="181252"/>
                </a:lnTo>
                <a:lnTo>
                  <a:pt x="1866623" y="287743"/>
                </a:lnTo>
                <a:lnTo>
                  <a:pt x="2333278" y="362349"/>
                </a:lnTo>
                <a:lnTo>
                  <a:pt x="2799934" y="399365"/>
                </a:lnTo>
                <a:lnTo>
                  <a:pt x="3266590" y="409878"/>
                </a:lnTo>
              </a:path>
            </a:pathLst>
          </a:custGeom>
          <a:ln w="12336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2665" y="1634436"/>
            <a:ext cx="3267075" cy="614045"/>
          </a:xfrm>
          <a:custGeom>
            <a:avLst/>
            <a:gdLst/>
            <a:ahLst/>
            <a:cxnLst/>
            <a:rect l="l" t="t" r="r" b="b"/>
            <a:pathLst>
              <a:path w="3267075" h="614044">
                <a:moveTo>
                  <a:pt x="0" y="98728"/>
                </a:moveTo>
                <a:lnTo>
                  <a:pt x="466655" y="0"/>
                </a:lnTo>
                <a:lnTo>
                  <a:pt x="933311" y="74339"/>
                </a:lnTo>
                <a:lnTo>
                  <a:pt x="1399967" y="214508"/>
                </a:lnTo>
                <a:lnTo>
                  <a:pt x="1866623" y="366203"/>
                </a:lnTo>
                <a:lnTo>
                  <a:pt x="2333278" y="492344"/>
                </a:lnTo>
                <a:lnTo>
                  <a:pt x="2799934" y="573902"/>
                </a:lnTo>
                <a:lnTo>
                  <a:pt x="3266590" y="613442"/>
                </a:lnTo>
              </a:path>
            </a:pathLst>
          </a:custGeom>
          <a:ln w="12336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2665" y="1367138"/>
            <a:ext cx="3267075" cy="862330"/>
          </a:xfrm>
          <a:custGeom>
            <a:avLst/>
            <a:gdLst/>
            <a:ahLst/>
            <a:cxnLst/>
            <a:rect l="l" t="t" r="r" b="b"/>
            <a:pathLst>
              <a:path w="3267075" h="862330">
                <a:moveTo>
                  <a:pt x="0" y="182991"/>
                </a:moveTo>
                <a:lnTo>
                  <a:pt x="466655" y="0"/>
                </a:lnTo>
                <a:lnTo>
                  <a:pt x="933311" y="72743"/>
                </a:lnTo>
                <a:lnTo>
                  <a:pt x="1399967" y="247185"/>
                </a:lnTo>
                <a:lnTo>
                  <a:pt x="1866623" y="450383"/>
                </a:lnTo>
                <a:lnTo>
                  <a:pt x="2333278" y="636787"/>
                </a:lnTo>
                <a:lnTo>
                  <a:pt x="2799934" y="776549"/>
                </a:lnTo>
                <a:lnTo>
                  <a:pt x="3266590" y="862079"/>
                </a:lnTo>
              </a:path>
            </a:pathLst>
          </a:custGeom>
          <a:ln w="1233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2665" y="989277"/>
            <a:ext cx="3267075" cy="1179830"/>
          </a:xfrm>
          <a:custGeom>
            <a:avLst/>
            <a:gdLst/>
            <a:ahLst/>
            <a:cxnLst/>
            <a:rect l="l" t="t" r="r" b="b"/>
            <a:pathLst>
              <a:path w="3267075" h="1179830">
                <a:moveTo>
                  <a:pt x="0" y="328772"/>
                </a:moveTo>
                <a:lnTo>
                  <a:pt x="466655" y="0"/>
                </a:lnTo>
                <a:lnTo>
                  <a:pt x="933311" y="64510"/>
                </a:lnTo>
                <a:lnTo>
                  <a:pt x="1399967" y="282944"/>
                </a:lnTo>
                <a:lnTo>
                  <a:pt x="1866623" y="557691"/>
                </a:lnTo>
                <a:lnTo>
                  <a:pt x="2333278" y="818698"/>
                </a:lnTo>
                <a:lnTo>
                  <a:pt x="2799934" y="1030939"/>
                </a:lnTo>
                <a:lnTo>
                  <a:pt x="3266590" y="1179446"/>
                </a:lnTo>
              </a:path>
            </a:pathLst>
          </a:custGeom>
          <a:ln w="1233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2665" y="441611"/>
            <a:ext cx="3267075" cy="1606550"/>
          </a:xfrm>
          <a:custGeom>
            <a:avLst/>
            <a:gdLst/>
            <a:ahLst/>
            <a:cxnLst/>
            <a:rect l="l" t="t" r="r" b="b"/>
            <a:pathLst>
              <a:path w="3267075" h="1606550">
                <a:moveTo>
                  <a:pt x="0" y="572999"/>
                </a:moveTo>
                <a:lnTo>
                  <a:pt x="466655" y="0"/>
                </a:lnTo>
                <a:lnTo>
                  <a:pt x="933311" y="21975"/>
                </a:lnTo>
                <a:lnTo>
                  <a:pt x="1399967" y="314330"/>
                </a:lnTo>
                <a:lnTo>
                  <a:pt x="1866623" y="692913"/>
                </a:lnTo>
                <a:lnTo>
                  <a:pt x="2333278" y="1062411"/>
                </a:lnTo>
                <a:lnTo>
                  <a:pt x="2799934" y="1373154"/>
                </a:lnTo>
                <a:lnTo>
                  <a:pt x="3266590" y="1606318"/>
                </a:lnTo>
              </a:path>
            </a:pathLst>
          </a:custGeom>
          <a:ln w="1233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39528" y="218288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6216" y="218212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06151" y="218670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6216" y="216288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72807" y="21931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216" y="212107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39495" y="219906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3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3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6216" y="205811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06151" y="221029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6" y="16448"/>
                </a:moveTo>
                <a:lnTo>
                  <a:pt x="32896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6" y="25532"/>
                </a:lnTo>
                <a:lnTo>
                  <a:pt x="32896" y="16448"/>
                </a:lnTo>
                <a:close/>
              </a:path>
            </a:pathLst>
          </a:custGeom>
          <a:ln w="16448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72872" y="195985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72807" y="222481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72872" y="18149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72807" y="223143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72872" y="161798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72807" y="221276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72872" y="13506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3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3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72807" y="2152275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72872" y="97282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72807" y="2031481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6"/>
                </a:lnTo>
                <a:lnTo>
                  <a:pt x="16448" y="32896"/>
                </a:lnTo>
                <a:lnTo>
                  <a:pt x="25532" y="32896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72872" y="42516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32897" y="16448"/>
                </a:moveTo>
                <a:lnTo>
                  <a:pt x="32897" y="7364"/>
                </a:lnTo>
                <a:lnTo>
                  <a:pt x="25532" y="0"/>
                </a:lnTo>
                <a:lnTo>
                  <a:pt x="16448" y="0"/>
                </a:lnTo>
                <a:lnTo>
                  <a:pt x="7364" y="0"/>
                </a:lnTo>
                <a:lnTo>
                  <a:pt x="0" y="7364"/>
                </a:lnTo>
                <a:lnTo>
                  <a:pt x="0" y="16448"/>
                </a:lnTo>
                <a:lnTo>
                  <a:pt x="0" y="25532"/>
                </a:lnTo>
                <a:lnTo>
                  <a:pt x="7364" y="32897"/>
                </a:lnTo>
                <a:lnTo>
                  <a:pt x="16448" y="32897"/>
                </a:lnTo>
                <a:lnTo>
                  <a:pt x="25532" y="32897"/>
                </a:lnTo>
                <a:lnTo>
                  <a:pt x="32897" y="25532"/>
                </a:lnTo>
                <a:lnTo>
                  <a:pt x="32897" y="16448"/>
                </a:lnTo>
                <a:close/>
              </a:path>
            </a:pathLst>
          </a:custGeom>
          <a:ln w="1644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924051" y="2527313"/>
            <a:ext cx="1064260" cy="28067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264795" algn="l"/>
                <a:tab pos="466090" algn="l"/>
                <a:tab pos="731520" algn="l"/>
                <a:tab pos="932815" algn="l"/>
              </a:tabLst>
            </a:pPr>
            <a:r>
              <a:rPr dirty="0" sz="650" spc="5">
                <a:latin typeface="Garamond"/>
                <a:cs typeface="Garamond"/>
              </a:rPr>
              <a:t>3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r>
              <a:rPr dirty="0" sz="650">
                <a:latin typeface="Garamond"/>
                <a:cs typeface="Garamond"/>
              </a:rPr>
              <a:t>	</a:t>
            </a:r>
            <a:r>
              <a:rPr dirty="0" sz="650" spc="10">
                <a:latin typeface="Garamond"/>
                <a:cs typeface="Garamond"/>
              </a:rPr>
              <a:t>4</a:t>
            </a:r>
            <a:r>
              <a:rPr dirty="0" sz="650">
                <a:latin typeface="Garamond"/>
                <a:cs typeface="Garamond"/>
              </a:rPr>
              <a:t>	</a:t>
            </a:r>
            <a:r>
              <a:rPr dirty="0" sz="650" spc="5">
                <a:latin typeface="Garamond"/>
                <a:cs typeface="Garamond"/>
              </a:rPr>
              <a:t>4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r>
              <a:rPr dirty="0" sz="650">
                <a:latin typeface="Garamond"/>
                <a:cs typeface="Garamond"/>
              </a:rPr>
              <a:t>	</a:t>
            </a:r>
            <a:r>
              <a:rPr dirty="0" sz="650" spc="10">
                <a:latin typeface="Garamond"/>
                <a:cs typeface="Garamond"/>
              </a:rPr>
              <a:t>5</a:t>
            </a:r>
            <a:r>
              <a:rPr dirty="0" sz="650">
                <a:latin typeface="Garamond"/>
                <a:cs typeface="Garamond"/>
              </a:rPr>
              <a:t>	</a:t>
            </a:r>
            <a:r>
              <a:rPr dirty="0" sz="650" spc="10">
                <a:latin typeface="Garamond"/>
                <a:cs typeface="Garamond"/>
              </a:rPr>
              <a:t>5</a:t>
            </a:r>
            <a:r>
              <a:rPr dirty="0" sz="650" spc="-20" b="0" i="1">
                <a:latin typeface="Bookman Old Style"/>
                <a:cs typeface="Bookman Old Style"/>
              </a:rPr>
              <a:t>.</a:t>
            </a:r>
            <a:r>
              <a:rPr dirty="0" sz="650" spc="10">
                <a:latin typeface="Garamond"/>
                <a:cs typeface="Garamond"/>
              </a:rPr>
              <a:t>5</a:t>
            </a:r>
            <a:endParaRPr sz="65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650" spc="15">
                <a:solidFill>
                  <a:srgbClr val="262626"/>
                </a:solidFill>
                <a:latin typeface="Garamond"/>
                <a:cs typeface="Garamond"/>
              </a:rPr>
              <a:t>Number </a:t>
            </a:r>
            <a:r>
              <a:rPr dirty="0" sz="650" spc="-15">
                <a:solidFill>
                  <a:srgbClr val="262626"/>
                </a:solidFill>
                <a:latin typeface="Garamond"/>
                <a:cs typeface="Garamond"/>
              </a:rPr>
              <a:t>of</a:t>
            </a:r>
            <a:r>
              <a:rPr dirty="0" sz="650" spc="6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650" spc="25">
                <a:solidFill>
                  <a:srgbClr val="262626"/>
                </a:solidFill>
                <a:latin typeface="Garamond"/>
                <a:cs typeface="Garamond"/>
              </a:rPr>
              <a:t>stages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004" y="888186"/>
            <a:ext cx="114300" cy="115506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8547" sz="975" spc="7">
                <a:solidFill>
                  <a:srgbClr val="262626"/>
                </a:solidFill>
                <a:latin typeface="Garamond"/>
                <a:cs typeface="Garamond"/>
              </a:rPr>
              <a:t>Effective </a:t>
            </a:r>
            <a:r>
              <a:rPr dirty="0" baseline="8547" sz="975" spc="15">
                <a:solidFill>
                  <a:srgbClr val="262626"/>
                </a:solidFill>
                <a:latin typeface="Garamond"/>
                <a:cs typeface="Garamond"/>
              </a:rPr>
              <a:t>compression </a:t>
            </a:r>
            <a:r>
              <a:rPr dirty="0" baseline="8547" sz="975" spc="44">
                <a:solidFill>
                  <a:srgbClr val="262626"/>
                </a:solidFill>
                <a:latin typeface="Garamond"/>
                <a:cs typeface="Garamond"/>
              </a:rPr>
              <a:t>ratio </a:t>
            </a:r>
            <a:r>
              <a:rPr dirty="0" baseline="8547" sz="975" b="0" i="1">
                <a:solidFill>
                  <a:srgbClr val="262626"/>
                </a:solidFill>
                <a:latin typeface="Bookman Old Style"/>
                <a:cs typeface="Bookman Old Style"/>
              </a:rPr>
              <a:t>β</a:t>
            </a:r>
            <a:r>
              <a:rPr dirty="0" sz="450" i="1">
                <a:solidFill>
                  <a:srgbClr val="262626"/>
                </a:solidFill>
                <a:latin typeface="Arial"/>
                <a:cs typeface="Arial"/>
              </a:rPr>
              <a:t>T</a:t>
            </a:r>
            <a:r>
              <a:rPr dirty="0" sz="450" spc="25" i="1">
                <a:solidFill>
                  <a:srgbClr val="262626"/>
                </a:solidFill>
                <a:latin typeface="Arial"/>
                <a:cs typeface="Arial"/>
              </a:rPr>
              <a:t> T</a:t>
            </a:r>
            <a:endParaRPr sz="4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59951" y="395103"/>
            <a:ext cx="862330" cy="1102360"/>
          </a:xfrm>
          <a:custGeom>
            <a:avLst/>
            <a:gdLst/>
            <a:ahLst/>
            <a:cxnLst/>
            <a:rect l="l" t="t" r="r" b="b"/>
            <a:pathLst>
              <a:path w="862329" h="1102360">
                <a:moveTo>
                  <a:pt x="0" y="1102046"/>
                </a:moveTo>
                <a:lnTo>
                  <a:pt x="862312" y="1102046"/>
                </a:lnTo>
                <a:lnTo>
                  <a:pt x="862312" y="0"/>
                </a:lnTo>
                <a:lnTo>
                  <a:pt x="0" y="0"/>
                </a:lnTo>
                <a:lnTo>
                  <a:pt x="0" y="1102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90760" y="46503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90760" y="57195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90760" y="678862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90760" y="78578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90760" y="89269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90760" y="99960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90760" y="121343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90760" y="1320349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70201" y="0"/>
                </a:lnTo>
                <a:lnTo>
                  <a:pt x="140403" y="0"/>
                </a:lnTo>
              </a:path>
            </a:pathLst>
          </a:custGeom>
          <a:ln w="1233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821020" y="347405"/>
          <a:ext cx="3272154" cy="2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45"/>
                <a:gridCol w="233045"/>
                <a:gridCol w="233045"/>
                <a:gridCol w="233045"/>
                <a:gridCol w="233044"/>
                <a:gridCol w="233044"/>
                <a:gridCol w="233044"/>
                <a:gridCol w="233044"/>
                <a:gridCol w="233044"/>
                <a:gridCol w="233044"/>
                <a:gridCol w="233044"/>
                <a:gridCol w="233044"/>
                <a:gridCol w="233044"/>
                <a:gridCol w="166369"/>
                <a:gridCol w="67309"/>
              </a:tblGrid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4" rowSpan="3"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44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025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6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077778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1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13056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1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18333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1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23611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1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28889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algn="ctr" marR="2984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158750" algn="l"/>
                        </a:tabLst>
                      </a:pPr>
                      <a:r>
                        <a:rPr dirty="0" u="sng" baseline="17094" sz="975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17094" sz="975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1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34167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1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39444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1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7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7">
                          <a:latin typeface="Garamond"/>
                          <a:cs typeface="Garamond"/>
                        </a:rPr>
                        <a:t>44722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  <a:p>
                      <a:pPr marL="201930">
                        <a:lnSpc>
                          <a:spcPts val="509"/>
                        </a:lnSpc>
                        <a:spcBef>
                          <a:spcPts val="65"/>
                        </a:spcBef>
                      </a:pPr>
                      <a:r>
                        <a:rPr dirty="0" baseline="8547" sz="975" spc="-15" b="0" i="1">
                          <a:latin typeface="Bookman Old Style"/>
                          <a:cs typeface="Bookman Old Style"/>
                        </a:rPr>
                        <a:t>b/D</a:t>
                      </a:r>
                      <a:r>
                        <a:rPr dirty="0" sz="450" spc="-10" i="1">
                          <a:latin typeface="Arial"/>
                          <a:cs typeface="Arial"/>
                        </a:rPr>
                        <a:t>m </a:t>
                      </a:r>
                      <a:r>
                        <a:rPr dirty="0" baseline="8547" sz="975" spc="89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baseline="8547" sz="975" spc="-37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baseline="8547" sz="975" spc="0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baseline="8547" sz="975" spc="0" b="0" i="1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dirty="0" baseline="8547" sz="975" spc="0">
                          <a:latin typeface="Garamond"/>
                          <a:cs typeface="Garamond"/>
                        </a:rPr>
                        <a:t>5</a:t>
                      </a:r>
                      <a:endParaRPr baseline="8547" sz="975">
                        <a:latin typeface="Garamond"/>
                        <a:cs typeface="Garamond"/>
                      </a:endParaRPr>
                    </a:p>
                  </a:txBody>
                  <a:tcPr marL="0" marR="0" marB="0" marT="4699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12700">
                      <a:solidFill>
                        <a:srgbClr val="A1132E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12700">
                      <a:solidFill>
                        <a:srgbClr val="A1132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12700">
                      <a:solidFill>
                        <a:srgbClr val="A1132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A1132E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19050">
                      <a:solidFill>
                        <a:srgbClr val="7D2E8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7D2E8D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431685" y="2961295"/>
            <a:ext cx="3771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35">
                <a:latin typeface="Tahoma"/>
                <a:cs typeface="Tahoma"/>
              </a:rPr>
              <a:t>mid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50">
                <a:latin typeface="Tahoma"/>
                <a:cs typeface="Tahoma"/>
              </a:rPr>
              <a:t>low </a:t>
            </a:r>
            <a:r>
              <a:rPr dirty="0" sz="1100" spc="-65">
                <a:latin typeface="Tahoma"/>
                <a:cs typeface="Tahoma"/>
              </a:rPr>
              <a:t>pressure </a:t>
            </a:r>
            <a:r>
              <a:rPr dirty="0" sz="1100" spc="-35">
                <a:latin typeface="Tahoma"/>
                <a:cs typeface="Tahoma"/>
              </a:rPr>
              <a:t>turbine </a:t>
            </a:r>
            <a:r>
              <a:rPr dirty="0" sz="1100" spc="-45">
                <a:latin typeface="Tahoma"/>
                <a:cs typeface="Tahoma"/>
              </a:rPr>
              <a:t>the assumption </a:t>
            </a:r>
            <a:r>
              <a:rPr dirty="0" sz="1100" spc="-35">
                <a:latin typeface="Tahoma"/>
                <a:cs typeface="Tahoma"/>
              </a:rPr>
              <a:t>could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true.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394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30"/>
              <a:t> </a:t>
            </a:r>
            <a:r>
              <a:rPr dirty="0" spc="-75"/>
              <a:t>losses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194" y="738465"/>
            <a:ext cx="4047490" cy="24206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26034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Up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now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35">
                <a:latin typeface="Tahoma"/>
                <a:cs typeface="Tahoma"/>
              </a:rPr>
              <a:t>simply </a:t>
            </a:r>
            <a:r>
              <a:rPr dirty="0" sz="1100" spc="-60">
                <a:latin typeface="Tahoma"/>
                <a:cs typeface="Tahoma"/>
              </a:rPr>
              <a:t>spoken </a:t>
            </a:r>
            <a:r>
              <a:rPr dirty="0" sz="1100" spc="-35">
                <a:latin typeface="Tahoma"/>
                <a:cs typeface="Tahoma"/>
              </a:rPr>
              <a:t>of rotor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stator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50">
                <a:latin typeface="Tahoma"/>
                <a:cs typeface="Tahoma"/>
              </a:rPr>
              <a:t>generic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25">
                <a:latin typeface="Tahoma"/>
                <a:cs typeface="Tahoma"/>
              </a:rPr>
              <a:t>without </a:t>
            </a:r>
            <a:r>
              <a:rPr dirty="0" sz="1100" spc="-40">
                <a:latin typeface="Tahoma"/>
                <a:cs typeface="Tahoma"/>
              </a:rPr>
              <a:t>explaining </a:t>
            </a:r>
            <a:r>
              <a:rPr dirty="0" sz="1100" spc="-70">
                <a:latin typeface="Tahoma"/>
                <a:cs typeface="Tahoma"/>
              </a:rPr>
              <a:t>how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evaluate them.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40">
                <a:latin typeface="Tahoma"/>
                <a:cs typeface="Tahoma"/>
              </a:rPr>
              <a:t>divided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3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groups: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229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15">
                <a:latin typeface="Tahoma"/>
                <a:cs typeface="Tahoma"/>
              </a:rPr>
              <a:t>Profile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losses;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21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50">
                <a:latin typeface="Tahoma"/>
                <a:cs typeface="Tahoma"/>
              </a:rPr>
              <a:t>Secondary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losses;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21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5">
                <a:latin typeface="Tahoma"/>
                <a:cs typeface="Tahoma"/>
              </a:rPr>
              <a:t>Clearance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losses.</a:t>
            </a:r>
            <a:endParaRPr sz="1100">
              <a:latin typeface="Tahoma"/>
              <a:cs typeface="Tahoma"/>
            </a:endParaRPr>
          </a:p>
          <a:p>
            <a:pPr marL="17145" marR="5080" indent="-5080">
              <a:lnSpc>
                <a:spcPct val="102699"/>
              </a:lnSpc>
              <a:spcBef>
                <a:spcPts val="195"/>
              </a:spcBef>
            </a:pPr>
            <a:r>
              <a:rPr dirty="0" sz="1100" spc="-5">
                <a:latin typeface="Tahoma"/>
                <a:cs typeface="Tahoma"/>
              </a:rPr>
              <a:t>As </a:t>
            </a:r>
            <a:r>
              <a:rPr dirty="0" sz="1100" spc="-45">
                <a:latin typeface="Tahoma"/>
                <a:cs typeface="Tahoma"/>
              </a:rPr>
              <a:t>previously </a:t>
            </a:r>
            <a:r>
              <a:rPr dirty="0" sz="1100" spc="-40">
                <a:latin typeface="Tahoma"/>
                <a:cs typeface="Tahoma"/>
              </a:rPr>
              <a:t>stated the </a:t>
            </a:r>
            <a:r>
              <a:rPr dirty="0" sz="1100" spc="-25">
                <a:latin typeface="Tahoma"/>
                <a:cs typeface="Tahoma"/>
              </a:rPr>
              <a:t>last </a:t>
            </a:r>
            <a:r>
              <a:rPr dirty="0" sz="1100" spc="-60">
                <a:latin typeface="Tahoma"/>
                <a:cs typeface="Tahoma"/>
              </a:rPr>
              <a:t>two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evaluated </a:t>
            </a:r>
            <a:r>
              <a:rPr dirty="0" sz="1100" spc="-65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model </a:t>
            </a:r>
            <a:r>
              <a:rPr dirty="0" sz="1100" spc="-65">
                <a:latin typeface="Tahoma"/>
                <a:cs typeface="Tahoma"/>
              </a:rPr>
              <a:t>as mean 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section.</a:t>
            </a:r>
            <a:endParaRPr sz="1100">
              <a:latin typeface="Tahoma"/>
              <a:cs typeface="Tahoma"/>
            </a:endParaRPr>
          </a:p>
          <a:p>
            <a:pPr algn="ctr" marL="42545">
              <a:lnSpc>
                <a:spcPct val="100000"/>
              </a:lnSpc>
              <a:spcBef>
                <a:spcPts val="98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profile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losses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performed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according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algn="ctr" marL="64135">
              <a:lnSpc>
                <a:spcPct val="100000"/>
              </a:lnSpc>
              <a:spcBef>
                <a:spcPts val="35"/>
              </a:spcBef>
            </a:pPr>
            <a:r>
              <a:rPr dirty="0" sz="1100" spc="-30" b="1">
                <a:solidFill>
                  <a:srgbClr val="339430"/>
                </a:solidFill>
                <a:latin typeface="Arial"/>
                <a:cs typeface="Arial"/>
              </a:rPr>
              <a:t>Ainley-Mathieson</a:t>
            </a:r>
            <a:r>
              <a:rPr dirty="0" sz="1100" spc="50" b="1">
                <a:solidFill>
                  <a:srgbClr val="339430"/>
                </a:solidFill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correlation.</a:t>
            </a:r>
            <a:endParaRPr sz="1100">
              <a:latin typeface="Tahoma"/>
              <a:cs typeface="Tahoma"/>
            </a:endParaRPr>
          </a:p>
          <a:p>
            <a:pPr algn="ctr" marL="42545">
              <a:lnSpc>
                <a:spcPct val="100000"/>
              </a:lnSpc>
              <a:spcBef>
                <a:spcPts val="98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others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instead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performed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according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algn="ctr" marL="69215">
              <a:lnSpc>
                <a:spcPct val="100000"/>
              </a:lnSpc>
              <a:spcBef>
                <a:spcPts val="35"/>
              </a:spcBef>
            </a:pPr>
            <a:r>
              <a:rPr dirty="0" sz="1100" spc="-30" b="1">
                <a:solidFill>
                  <a:srgbClr val="339430"/>
                </a:solidFill>
                <a:latin typeface="Arial"/>
                <a:cs typeface="Arial"/>
              </a:rPr>
              <a:t>Dunham-Came</a:t>
            </a:r>
            <a:r>
              <a:rPr dirty="0" sz="1100" spc="50" b="1">
                <a:solidFill>
                  <a:srgbClr val="339430"/>
                </a:solidFill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correlation.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7037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</a:t>
            </a:r>
            <a:r>
              <a:rPr dirty="0" spc="165"/>
              <a:t> </a:t>
            </a:r>
            <a:r>
              <a:rPr dirty="0" spc="-25"/>
              <a:t>fluid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110990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The text </a:t>
            </a:r>
            <a:r>
              <a:rPr dirty="0" sz="1100" spc="-65">
                <a:latin typeface="Tahoma"/>
                <a:cs typeface="Tahoma"/>
              </a:rPr>
              <a:t>leave </a:t>
            </a:r>
            <a:r>
              <a:rPr dirty="0" sz="1100" spc="-50">
                <a:latin typeface="Tahoma"/>
                <a:cs typeface="Tahoma"/>
              </a:rPr>
              <a:t>the choice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model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fluid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our </a:t>
            </a:r>
            <a:r>
              <a:rPr dirty="0" sz="1100" spc="-50">
                <a:latin typeface="Tahoma"/>
                <a:cs typeface="Tahoma"/>
              </a:rPr>
              <a:t>responsibility. 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two </a:t>
            </a:r>
            <a:r>
              <a:rPr dirty="0" sz="1100" spc="-40">
                <a:latin typeface="Tahoma"/>
                <a:cs typeface="Tahoma"/>
              </a:rPr>
              <a:t>main alternatives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perfect </a:t>
            </a:r>
            <a:r>
              <a:rPr dirty="0" sz="1100" spc="-65">
                <a:latin typeface="Tahoma"/>
                <a:cs typeface="Tahoma"/>
              </a:rPr>
              <a:t>gas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15" b="0" i="1">
                <a:latin typeface="Bookman Old Style"/>
                <a:cs typeface="Bookman Old Style"/>
              </a:rPr>
              <a:t>γ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5">
                <a:latin typeface="Garamond"/>
                <a:cs typeface="Garamond"/>
              </a:rPr>
              <a:t>1</a:t>
            </a:r>
            <a:r>
              <a:rPr dirty="0" sz="1100" spc="5" b="0" i="1">
                <a:latin typeface="Bookman Old Style"/>
                <a:cs typeface="Bookman Old Style"/>
              </a:rPr>
              <a:t>.</a:t>
            </a:r>
            <a:r>
              <a:rPr dirty="0" sz="1100" spc="5">
                <a:latin typeface="Garamond"/>
                <a:cs typeface="Garamond"/>
              </a:rPr>
              <a:t>33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constant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</a:t>
            </a:r>
            <a:r>
              <a:rPr dirty="0" baseline="-10416" sz="1200" spc="-30">
                <a:latin typeface="Arial"/>
                <a:cs typeface="Arial"/>
              </a:rPr>
              <a:t>p</a:t>
            </a:r>
            <a:endParaRPr baseline="-10416" sz="1200">
              <a:latin typeface="Arial"/>
              <a:cs typeface="Arial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55">
                <a:latin typeface="Tahoma"/>
                <a:cs typeface="Tahoma"/>
              </a:rPr>
              <a:t>steam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tables</a:t>
            </a:r>
            <a:endParaRPr sz="1100">
              <a:latin typeface="Tahoma"/>
              <a:cs typeface="Tahoma"/>
            </a:endParaRPr>
          </a:p>
          <a:p>
            <a:pPr marL="12700" marR="76835" indent="4445">
              <a:lnSpc>
                <a:spcPct val="102600"/>
              </a:lnSpc>
              <a:spcBef>
                <a:spcPts val="295"/>
              </a:spcBef>
            </a:pPr>
            <a:r>
              <a:rPr dirty="0" sz="1100" spc="-35">
                <a:latin typeface="Tahoma"/>
                <a:cs typeface="Tahoma"/>
              </a:rPr>
              <a:t>Since </a:t>
            </a:r>
            <a:r>
              <a:rPr dirty="0" sz="1100" spc="-55">
                <a:latin typeface="Tahoma"/>
                <a:cs typeface="Tahoma"/>
              </a:rPr>
              <a:t>steam </a:t>
            </a:r>
            <a:r>
              <a:rPr dirty="0" sz="1100" spc="-40">
                <a:latin typeface="Tahoma"/>
                <a:cs typeface="Tahoma"/>
              </a:rPr>
              <a:t>tables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available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5">
                <a:latin typeface="Tahoma"/>
                <a:cs typeface="Tahoma"/>
              </a:rPr>
              <a:t>additional </a:t>
            </a:r>
            <a:r>
              <a:rPr dirty="0" sz="1100" spc="-35">
                <a:latin typeface="Tahoma"/>
                <a:cs typeface="Tahoma"/>
              </a:rPr>
              <a:t>library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10">
                <a:latin typeface="Tahoma"/>
                <a:cs typeface="Tahoma"/>
              </a:rPr>
              <a:t>Matlab,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55">
                <a:latin typeface="Tahoma"/>
                <a:cs typeface="Tahoma"/>
              </a:rPr>
              <a:t>guarantee a </a:t>
            </a:r>
            <a:r>
              <a:rPr dirty="0" sz="1100" spc="-35">
                <a:latin typeface="Tahoma"/>
                <a:cs typeface="Tahoma"/>
              </a:rPr>
              <a:t>better </a:t>
            </a:r>
            <a:r>
              <a:rPr dirty="0" sz="1100" spc="-45">
                <a:latin typeface="Tahoma"/>
                <a:cs typeface="Tahoma"/>
              </a:rPr>
              <a:t>precision 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used. </a:t>
            </a: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particular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library  </a:t>
            </a:r>
            <a:r>
              <a:rPr dirty="0" sz="1100" spc="-20">
                <a:latin typeface="Tahoma"/>
                <a:cs typeface="Tahoma"/>
              </a:rPr>
              <a:t>XSteam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applied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steam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properties.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1267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Profile</a:t>
            </a:r>
            <a:r>
              <a:rPr dirty="0" spc="40"/>
              <a:t> </a:t>
            </a:r>
            <a:r>
              <a:rPr dirty="0" spc="-75"/>
              <a:t>losses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8368" y="2759885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7550" y="2759885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732" y="2759885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5914" y="2759885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75096" y="2759885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4278" y="2759885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8368" y="267321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8368" y="243577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8368" y="219833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8368" y="196090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8368" y="172346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8368" y="2791938"/>
            <a:ext cx="1496060" cy="0"/>
          </a:xfrm>
          <a:custGeom>
            <a:avLst/>
            <a:gdLst/>
            <a:ahLst/>
            <a:cxnLst/>
            <a:rect l="l" t="t" r="r" b="b"/>
            <a:pathLst>
              <a:path w="1496060" h="0">
                <a:moveTo>
                  <a:pt x="0" y="0"/>
                </a:moveTo>
                <a:lnTo>
                  <a:pt x="14959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8368" y="1723460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5">
                <a:moveTo>
                  <a:pt x="0" y="10684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7683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2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862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4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6042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6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5221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8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3605" y="2779067"/>
            <a:ext cx="6350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latin typeface="Garamond"/>
                <a:cs typeface="Garamond"/>
              </a:rPr>
              <a:t>1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3571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latin typeface="Garamond"/>
                <a:cs typeface="Garamond"/>
              </a:rPr>
              <a:t>1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2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611" y="2609609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02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611" y="2372173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04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611" y="2134737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06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611" y="1897301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08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8368" y="1752156"/>
            <a:ext cx="1496060" cy="481330"/>
          </a:xfrm>
          <a:custGeom>
            <a:avLst/>
            <a:gdLst/>
            <a:ahLst/>
            <a:cxnLst/>
            <a:rect l="l" t="t" r="r" b="b"/>
            <a:pathLst>
              <a:path w="1496060" h="481330">
                <a:moveTo>
                  <a:pt x="0" y="156221"/>
                </a:moveTo>
                <a:lnTo>
                  <a:pt x="30220" y="191328"/>
                </a:lnTo>
                <a:lnTo>
                  <a:pt x="60440" y="224196"/>
                </a:lnTo>
                <a:lnTo>
                  <a:pt x="90661" y="254867"/>
                </a:lnTo>
                <a:lnTo>
                  <a:pt x="120881" y="283382"/>
                </a:lnTo>
                <a:lnTo>
                  <a:pt x="151101" y="309783"/>
                </a:lnTo>
                <a:lnTo>
                  <a:pt x="181322" y="334113"/>
                </a:lnTo>
                <a:lnTo>
                  <a:pt x="226652" y="366813"/>
                </a:lnTo>
                <a:lnTo>
                  <a:pt x="271983" y="395086"/>
                </a:lnTo>
                <a:lnTo>
                  <a:pt x="317314" y="419072"/>
                </a:lnTo>
                <a:lnTo>
                  <a:pt x="362644" y="438913"/>
                </a:lnTo>
                <a:lnTo>
                  <a:pt x="407975" y="454750"/>
                </a:lnTo>
                <a:lnTo>
                  <a:pt x="453305" y="466724"/>
                </a:lnTo>
                <a:lnTo>
                  <a:pt x="498636" y="474975"/>
                </a:lnTo>
                <a:lnTo>
                  <a:pt x="543967" y="479644"/>
                </a:lnTo>
                <a:lnTo>
                  <a:pt x="589297" y="480873"/>
                </a:lnTo>
                <a:lnTo>
                  <a:pt x="604407" y="480543"/>
                </a:lnTo>
                <a:lnTo>
                  <a:pt x="649738" y="477403"/>
                </a:lnTo>
                <a:lnTo>
                  <a:pt x="695069" y="471152"/>
                </a:lnTo>
                <a:lnTo>
                  <a:pt x="740399" y="461931"/>
                </a:lnTo>
                <a:lnTo>
                  <a:pt x="785730" y="449879"/>
                </a:lnTo>
                <a:lnTo>
                  <a:pt x="831060" y="435139"/>
                </a:lnTo>
                <a:lnTo>
                  <a:pt x="876391" y="417851"/>
                </a:lnTo>
                <a:lnTo>
                  <a:pt x="921722" y="398156"/>
                </a:lnTo>
                <a:lnTo>
                  <a:pt x="967052" y="376195"/>
                </a:lnTo>
                <a:lnTo>
                  <a:pt x="1012383" y="352109"/>
                </a:lnTo>
                <a:lnTo>
                  <a:pt x="1057713" y="326039"/>
                </a:lnTo>
                <a:lnTo>
                  <a:pt x="1103044" y="298126"/>
                </a:lnTo>
                <a:lnTo>
                  <a:pt x="1148374" y="268511"/>
                </a:lnTo>
                <a:lnTo>
                  <a:pt x="1193705" y="237334"/>
                </a:lnTo>
                <a:lnTo>
                  <a:pt x="1239036" y="204737"/>
                </a:lnTo>
                <a:lnTo>
                  <a:pt x="1284366" y="170861"/>
                </a:lnTo>
                <a:lnTo>
                  <a:pt x="1314587" y="147636"/>
                </a:lnTo>
                <a:lnTo>
                  <a:pt x="1344807" y="123947"/>
                </a:lnTo>
                <a:lnTo>
                  <a:pt x="1375027" y="99835"/>
                </a:lnTo>
                <a:lnTo>
                  <a:pt x="1405248" y="75343"/>
                </a:lnTo>
                <a:lnTo>
                  <a:pt x="1435468" y="50512"/>
                </a:lnTo>
                <a:lnTo>
                  <a:pt x="1465689" y="25383"/>
                </a:lnTo>
                <a:lnTo>
                  <a:pt x="1480799" y="12721"/>
                </a:lnTo>
                <a:lnTo>
                  <a:pt x="1495909" y="0"/>
                </a:lnTo>
              </a:path>
            </a:pathLst>
          </a:custGeom>
          <a:ln w="1126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8368" y="1911772"/>
            <a:ext cx="1496060" cy="433705"/>
          </a:xfrm>
          <a:custGeom>
            <a:avLst/>
            <a:gdLst/>
            <a:ahLst/>
            <a:cxnLst/>
            <a:rect l="l" t="t" r="r" b="b"/>
            <a:pathLst>
              <a:path w="1496060" h="433705">
                <a:moveTo>
                  <a:pt x="0" y="0"/>
                </a:moveTo>
                <a:lnTo>
                  <a:pt x="30220" y="40355"/>
                </a:lnTo>
                <a:lnTo>
                  <a:pt x="60440" y="78507"/>
                </a:lnTo>
                <a:lnTo>
                  <a:pt x="90661" y="114491"/>
                </a:lnTo>
                <a:lnTo>
                  <a:pt x="120881" y="148342"/>
                </a:lnTo>
                <a:lnTo>
                  <a:pt x="151101" y="180095"/>
                </a:lnTo>
                <a:lnTo>
                  <a:pt x="181322" y="209786"/>
                </a:lnTo>
                <a:lnTo>
                  <a:pt x="211542" y="237450"/>
                </a:lnTo>
                <a:lnTo>
                  <a:pt x="241763" y="263121"/>
                </a:lnTo>
                <a:lnTo>
                  <a:pt x="271983" y="286836"/>
                </a:lnTo>
                <a:lnTo>
                  <a:pt x="317314" y="318816"/>
                </a:lnTo>
                <a:lnTo>
                  <a:pt x="362644" y="346592"/>
                </a:lnTo>
                <a:lnTo>
                  <a:pt x="407975" y="370282"/>
                </a:lnTo>
                <a:lnTo>
                  <a:pt x="453305" y="390006"/>
                </a:lnTo>
                <a:lnTo>
                  <a:pt x="498636" y="405882"/>
                </a:lnTo>
                <a:lnTo>
                  <a:pt x="543967" y="418029"/>
                </a:lnTo>
                <a:lnTo>
                  <a:pt x="589297" y="426566"/>
                </a:lnTo>
                <a:lnTo>
                  <a:pt x="634628" y="431612"/>
                </a:lnTo>
                <a:lnTo>
                  <a:pt x="679958" y="433286"/>
                </a:lnTo>
                <a:lnTo>
                  <a:pt x="695069" y="433116"/>
                </a:lnTo>
                <a:lnTo>
                  <a:pt x="740399" y="430479"/>
                </a:lnTo>
                <a:lnTo>
                  <a:pt x="785730" y="424748"/>
                </a:lnTo>
                <a:lnTo>
                  <a:pt x="831060" y="416041"/>
                </a:lnTo>
                <a:lnTo>
                  <a:pt x="876391" y="404477"/>
                </a:lnTo>
                <a:lnTo>
                  <a:pt x="921722" y="390176"/>
                </a:lnTo>
                <a:lnTo>
                  <a:pt x="967052" y="373256"/>
                </a:lnTo>
                <a:lnTo>
                  <a:pt x="1012383" y="353836"/>
                </a:lnTo>
                <a:lnTo>
                  <a:pt x="1057713" y="332035"/>
                </a:lnTo>
                <a:lnTo>
                  <a:pt x="1103044" y="307972"/>
                </a:lnTo>
                <a:lnTo>
                  <a:pt x="1148374" y="281766"/>
                </a:lnTo>
                <a:lnTo>
                  <a:pt x="1193705" y="253536"/>
                </a:lnTo>
                <a:lnTo>
                  <a:pt x="1239036" y="223401"/>
                </a:lnTo>
                <a:lnTo>
                  <a:pt x="1284366" y="191479"/>
                </a:lnTo>
                <a:lnTo>
                  <a:pt x="1329697" y="157890"/>
                </a:lnTo>
                <a:lnTo>
                  <a:pt x="1359917" y="134630"/>
                </a:lnTo>
                <a:lnTo>
                  <a:pt x="1390138" y="110716"/>
                </a:lnTo>
                <a:lnTo>
                  <a:pt x="1420358" y="86185"/>
                </a:lnTo>
                <a:lnTo>
                  <a:pt x="1450579" y="61072"/>
                </a:lnTo>
                <a:lnTo>
                  <a:pt x="1480799" y="35411"/>
                </a:lnTo>
                <a:lnTo>
                  <a:pt x="1495909" y="22387"/>
                </a:lnTo>
              </a:path>
            </a:pathLst>
          </a:custGeom>
          <a:ln w="11266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368" y="1914424"/>
            <a:ext cx="1496060" cy="542925"/>
          </a:xfrm>
          <a:custGeom>
            <a:avLst/>
            <a:gdLst/>
            <a:ahLst/>
            <a:cxnLst/>
            <a:rect l="l" t="t" r="r" b="b"/>
            <a:pathLst>
              <a:path w="1496060" h="542925">
                <a:moveTo>
                  <a:pt x="0" y="0"/>
                </a:moveTo>
                <a:lnTo>
                  <a:pt x="30220" y="44023"/>
                </a:lnTo>
                <a:lnTo>
                  <a:pt x="60440" y="85986"/>
                </a:lnTo>
                <a:lnTo>
                  <a:pt x="90661" y="125914"/>
                </a:lnTo>
                <a:lnTo>
                  <a:pt x="120881" y="163832"/>
                </a:lnTo>
                <a:lnTo>
                  <a:pt x="151101" y="199768"/>
                </a:lnTo>
                <a:lnTo>
                  <a:pt x="181322" y="233746"/>
                </a:lnTo>
                <a:lnTo>
                  <a:pt x="211542" y="265794"/>
                </a:lnTo>
                <a:lnTo>
                  <a:pt x="241763" y="295938"/>
                </a:lnTo>
                <a:lnTo>
                  <a:pt x="271983" y="324202"/>
                </a:lnTo>
                <a:lnTo>
                  <a:pt x="302203" y="350615"/>
                </a:lnTo>
                <a:lnTo>
                  <a:pt x="332424" y="375201"/>
                </a:lnTo>
                <a:lnTo>
                  <a:pt x="377754" y="408713"/>
                </a:lnTo>
                <a:lnTo>
                  <a:pt x="423085" y="438262"/>
                </a:lnTo>
                <a:lnTo>
                  <a:pt x="468415" y="463937"/>
                </a:lnTo>
                <a:lnTo>
                  <a:pt x="513746" y="485826"/>
                </a:lnTo>
                <a:lnTo>
                  <a:pt x="559077" y="504017"/>
                </a:lnTo>
                <a:lnTo>
                  <a:pt x="604407" y="518597"/>
                </a:lnTo>
                <a:lnTo>
                  <a:pt x="649738" y="529656"/>
                </a:lnTo>
                <a:lnTo>
                  <a:pt x="695069" y="537281"/>
                </a:lnTo>
                <a:lnTo>
                  <a:pt x="740399" y="541560"/>
                </a:lnTo>
                <a:lnTo>
                  <a:pt x="770620" y="542597"/>
                </a:lnTo>
                <a:lnTo>
                  <a:pt x="785730" y="542581"/>
                </a:lnTo>
                <a:lnTo>
                  <a:pt x="831060" y="540433"/>
                </a:lnTo>
                <a:lnTo>
                  <a:pt x="876391" y="535204"/>
                </a:lnTo>
                <a:lnTo>
                  <a:pt x="921722" y="526981"/>
                </a:lnTo>
                <a:lnTo>
                  <a:pt x="967052" y="515852"/>
                </a:lnTo>
                <a:lnTo>
                  <a:pt x="1012383" y="501907"/>
                </a:lnTo>
                <a:lnTo>
                  <a:pt x="1057713" y="485232"/>
                </a:lnTo>
                <a:lnTo>
                  <a:pt x="1103044" y="465917"/>
                </a:lnTo>
                <a:lnTo>
                  <a:pt x="1148374" y="444049"/>
                </a:lnTo>
                <a:lnTo>
                  <a:pt x="1193705" y="419715"/>
                </a:lnTo>
                <a:lnTo>
                  <a:pt x="1239036" y="393005"/>
                </a:lnTo>
                <a:lnTo>
                  <a:pt x="1284366" y="364007"/>
                </a:lnTo>
                <a:lnTo>
                  <a:pt x="1329697" y="332808"/>
                </a:lnTo>
                <a:lnTo>
                  <a:pt x="1375027" y="299496"/>
                </a:lnTo>
                <a:lnTo>
                  <a:pt x="1405248" y="276159"/>
                </a:lnTo>
                <a:lnTo>
                  <a:pt x="1435468" y="251947"/>
                </a:lnTo>
                <a:lnTo>
                  <a:pt x="1465689" y="226888"/>
                </a:lnTo>
                <a:lnTo>
                  <a:pt x="1480799" y="214049"/>
                </a:lnTo>
                <a:lnTo>
                  <a:pt x="1495909" y="201008"/>
                </a:lnTo>
              </a:path>
            </a:pathLst>
          </a:custGeom>
          <a:ln w="1126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8368" y="1930480"/>
            <a:ext cx="1496060" cy="638810"/>
          </a:xfrm>
          <a:custGeom>
            <a:avLst/>
            <a:gdLst/>
            <a:ahLst/>
            <a:cxnLst/>
            <a:rect l="l" t="t" r="r" b="b"/>
            <a:pathLst>
              <a:path w="1496060" h="638810">
                <a:moveTo>
                  <a:pt x="0" y="0"/>
                </a:moveTo>
                <a:lnTo>
                  <a:pt x="30220" y="45234"/>
                </a:lnTo>
                <a:lnTo>
                  <a:pt x="60440" y="88682"/>
                </a:lnTo>
                <a:lnTo>
                  <a:pt x="90661" y="130356"/>
                </a:lnTo>
                <a:lnTo>
                  <a:pt x="120881" y="170271"/>
                </a:lnTo>
                <a:lnTo>
                  <a:pt x="151101" y="208442"/>
                </a:lnTo>
                <a:lnTo>
                  <a:pt x="181322" y="244883"/>
                </a:lnTo>
                <a:lnTo>
                  <a:pt x="211542" y="279609"/>
                </a:lnTo>
                <a:lnTo>
                  <a:pt x="241763" y="312633"/>
                </a:lnTo>
                <a:lnTo>
                  <a:pt x="271983" y="343971"/>
                </a:lnTo>
                <a:lnTo>
                  <a:pt x="302203" y="373636"/>
                </a:lnTo>
                <a:lnTo>
                  <a:pt x="332424" y="401642"/>
                </a:lnTo>
                <a:lnTo>
                  <a:pt x="362644" y="428005"/>
                </a:lnTo>
                <a:lnTo>
                  <a:pt x="392864" y="452738"/>
                </a:lnTo>
                <a:lnTo>
                  <a:pt x="438195" y="486814"/>
                </a:lnTo>
                <a:lnTo>
                  <a:pt x="483526" y="517305"/>
                </a:lnTo>
                <a:lnTo>
                  <a:pt x="528856" y="544258"/>
                </a:lnTo>
                <a:lnTo>
                  <a:pt x="574187" y="567723"/>
                </a:lnTo>
                <a:lnTo>
                  <a:pt x="619518" y="587747"/>
                </a:lnTo>
                <a:lnTo>
                  <a:pt x="664848" y="604380"/>
                </a:lnTo>
                <a:lnTo>
                  <a:pt x="710179" y="617669"/>
                </a:lnTo>
                <a:lnTo>
                  <a:pt x="755509" y="627663"/>
                </a:lnTo>
                <a:lnTo>
                  <a:pt x="800840" y="634411"/>
                </a:lnTo>
                <a:lnTo>
                  <a:pt x="846171" y="637961"/>
                </a:lnTo>
                <a:lnTo>
                  <a:pt x="876391" y="638575"/>
                </a:lnTo>
                <a:lnTo>
                  <a:pt x="891501" y="638362"/>
                </a:lnTo>
                <a:lnTo>
                  <a:pt x="936832" y="635661"/>
                </a:lnTo>
                <a:lnTo>
                  <a:pt x="982162" y="629908"/>
                </a:lnTo>
                <a:lnTo>
                  <a:pt x="1027493" y="621151"/>
                </a:lnTo>
                <a:lnTo>
                  <a:pt x="1072824" y="609438"/>
                </a:lnTo>
                <a:lnTo>
                  <a:pt x="1118154" y="594817"/>
                </a:lnTo>
                <a:lnTo>
                  <a:pt x="1163485" y="577338"/>
                </a:lnTo>
                <a:lnTo>
                  <a:pt x="1208815" y="557049"/>
                </a:lnTo>
                <a:lnTo>
                  <a:pt x="1254146" y="533997"/>
                </a:lnTo>
                <a:lnTo>
                  <a:pt x="1299476" y="508232"/>
                </a:lnTo>
                <a:lnTo>
                  <a:pt x="1344807" y="479802"/>
                </a:lnTo>
                <a:lnTo>
                  <a:pt x="1390138" y="448756"/>
                </a:lnTo>
                <a:lnTo>
                  <a:pt x="1435468" y="415141"/>
                </a:lnTo>
                <a:lnTo>
                  <a:pt x="1465689" y="391329"/>
                </a:lnTo>
                <a:lnTo>
                  <a:pt x="1480799" y="379007"/>
                </a:lnTo>
                <a:lnTo>
                  <a:pt x="1495909" y="366411"/>
                </a:lnTo>
              </a:path>
            </a:pathLst>
          </a:custGeom>
          <a:ln w="1126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8368" y="1923981"/>
            <a:ext cx="1496060" cy="701675"/>
          </a:xfrm>
          <a:custGeom>
            <a:avLst/>
            <a:gdLst/>
            <a:ahLst/>
            <a:cxnLst/>
            <a:rect l="l" t="t" r="r" b="b"/>
            <a:pathLst>
              <a:path w="1496060" h="701675">
                <a:moveTo>
                  <a:pt x="0" y="0"/>
                </a:moveTo>
                <a:lnTo>
                  <a:pt x="30220" y="42948"/>
                </a:lnTo>
                <a:lnTo>
                  <a:pt x="60440" y="84539"/>
                </a:lnTo>
                <a:lnTo>
                  <a:pt x="90661" y="124774"/>
                </a:lnTo>
                <a:lnTo>
                  <a:pt x="120881" y="163652"/>
                </a:lnTo>
                <a:lnTo>
                  <a:pt x="151101" y="201173"/>
                </a:lnTo>
                <a:lnTo>
                  <a:pt x="181322" y="237338"/>
                </a:lnTo>
                <a:lnTo>
                  <a:pt x="211542" y="272146"/>
                </a:lnTo>
                <a:lnTo>
                  <a:pt x="241763" y="305597"/>
                </a:lnTo>
                <a:lnTo>
                  <a:pt x="271983" y="337691"/>
                </a:lnTo>
                <a:lnTo>
                  <a:pt x="302203" y="368429"/>
                </a:lnTo>
                <a:lnTo>
                  <a:pt x="332424" y="397810"/>
                </a:lnTo>
                <a:lnTo>
                  <a:pt x="362644" y="425834"/>
                </a:lnTo>
                <a:lnTo>
                  <a:pt x="392864" y="452502"/>
                </a:lnTo>
                <a:lnTo>
                  <a:pt x="423085" y="477812"/>
                </a:lnTo>
                <a:lnTo>
                  <a:pt x="453305" y="501766"/>
                </a:lnTo>
                <a:lnTo>
                  <a:pt x="498636" y="535154"/>
                </a:lnTo>
                <a:lnTo>
                  <a:pt x="543967" y="565488"/>
                </a:lnTo>
                <a:lnTo>
                  <a:pt x="589297" y="592770"/>
                </a:lnTo>
                <a:lnTo>
                  <a:pt x="634628" y="616999"/>
                </a:lnTo>
                <a:lnTo>
                  <a:pt x="679958" y="638176"/>
                </a:lnTo>
                <a:lnTo>
                  <a:pt x="725289" y="656300"/>
                </a:lnTo>
                <a:lnTo>
                  <a:pt x="770620" y="671371"/>
                </a:lnTo>
                <a:lnTo>
                  <a:pt x="815950" y="683390"/>
                </a:lnTo>
                <a:lnTo>
                  <a:pt x="861281" y="692356"/>
                </a:lnTo>
                <a:lnTo>
                  <a:pt x="906611" y="698269"/>
                </a:lnTo>
                <a:lnTo>
                  <a:pt x="951942" y="701130"/>
                </a:lnTo>
                <a:lnTo>
                  <a:pt x="967052" y="701405"/>
                </a:lnTo>
                <a:lnTo>
                  <a:pt x="982162" y="701341"/>
                </a:lnTo>
                <a:lnTo>
                  <a:pt x="1027493" y="699114"/>
                </a:lnTo>
                <a:lnTo>
                  <a:pt x="1072824" y="693835"/>
                </a:lnTo>
                <a:lnTo>
                  <a:pt x="1118154" y="685502"/>
                </a:lnTo>
                <a:lnTo>
                  <a:pt x="1163485" y="674118"/>
                </a:lnTo>
                <a:lnTo>
                  <a:pt x="1208815" y="659680"/>
                </a:lnTo>
                <a:lnTo>
                  <a:pt x="1254146" y="642190"/>
                </a:lnTo>
                <a:lnTo>
                  <a:pt x="1299476" y="621647"/>
                </a:lnTo>
                <a:lnTo>
                  <a:pt x="1344807" y="598052"/>
                </a:lnTo>
                <a:lnTo>
                  <a:pt x="1390138" y="571404"/>
                </a:lnTo>
                <a:lnTo>
                  <a:pt x="1435468" y="541703"/>
                </a:lnTo>
                <a:lnTo>
                  <a:pt x="1480799" y="508949"/>
                </a:lnTo>
                <a:lnTo>
                  <a:pt x="1495909" y="497353"/>
                </a:lnTo>
              </a:path>
            </a:pathLst>
          </a:custGeom>
          <a:ln w="11266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8368" y="1921169"/>
            <a:ext cx="1496060" cy="742950"/>
          </a:xfrm>
          <a:custGeom>
            <a:avLst/>
            <a:gdLst/>
            <a:ahLst/>
            <a:cxnLst/>
            <a:rect l="l" t="t" r="r" b="b"/>
            <a:pathLst>
              <a:path w="1496060" h="742950">
                <a:moveTo>
                  <a:pt x="0" y="0"/>
                </a:moveTo>
                <a:lnTo>
                  <a:pt x="30220" y="47608"/>
                </a:lnTo>
                <a:lnTo>
                  <a:pt x="60440" y="93424"/>
                </a:lnTo>
                <a:lnTo>
                  <a:pt x="90661" y="137463"/>
                </a:lnTo>
                <a:lnTo>
                  <a:pt x="120881" y="179744"/>
                </a:lnTo>
                <a:lnTo>
                  <a:pt x="151101" y="220284"/>
                </a:lnTo>
                <a:lnTo>
                  <a:pt x="181322" y="259103"/>
                </a:lnTo>
                <a:lnTo>
                  <a:pt x="211542" y="296218"/>
                </a:lnTo>
                <a:lnTo>
                  <a:pt x="241763" y="331650"/>
                </a:lnTo>
                <a:lnTo>
                  <a:pt x="271983" y="365419"/>
                </a:lnTo>
                <a:lnTo>
                  <a:pt x="302203" y="397543"/>
                </a:lnTo>
                <a:lnTo>
                  <a:pt x="332424" y="428045"/>
                </a:lnTo>
                <a:lnTo>
                  <a:pt x="362644" y="456945"/>
                </a:lnTo>
                <a:lnTo>
                  <a:pt x="392864" y="484266"/>
                </a:lnTo>
                <a:lnTo>
                  <a:pt x="423085" y="510030"/>
                </a:lnTo>
                <a:lnTo>
                  <a:pt x="453305" y="534259"/>
                </a:lnTo>
                <a:lnTo>
                  <a:pt x="498636" y="567780"/>
                </a:lnTo>
                <a:lnTo>
                  <a:pt x="543967" y="597988"/>
                </a:lnTo>
                <a:lnTo>
                  <a:pt x="589297" y="624971"/>
                </a:lnTo>
                <a:lnTo>
                  <a:pt x="634628" y="648823"/>
                </a:lnTo>
                <a:lnTo>
                  <a:pt x="679958" y="669644"/>
                </a:lnTo>
                <a:lnTo>
                  <a:pt x="725289" y="687541"/>
                </a:lnTo>
                <a:lnTo>
                  <a:pt x="770620" y="702628"/>
                </a:lnTo>
                <a:lnTo>
                  <a:pt x="815950" y="715032"/>
                </a:lnTo>
                <a:lnTo>
                  <a:pt x="861281" y="724891"/>
                </a:lnTo>
                <a:lnTo>
                  <a:pt x="906611" y="732361"/>
                </a:lnTo>
                <a:lnTo>
                  <a:pt x="951942" y="737620"/>
                </a:lnTo>
                <a:lnTo>
                  <a:pt x="997273" y="740885"/>
                </a:lnTo>
                <a:lnTo>
                  <a:pt x="1042603" y="742433"/>
                </a:lnTo>
                <a:lnTo>
                  <a:pt x="1072824" y="742711"/>
                </a:lnTo>
                <a:lnTo>
                  <a:pt x="1087934" y="742708"/>
                </a:lnTo>
                <a:lnTo>
                  <a:pt x="1133264" y="742041"/>
                </a:lnTo>
                <a:lnTo>
                  <a:pt x="1178595" y="739899"/>
                </a:lnTo>
                <a:lnTo>
                  <a:pt x="1223925" y="735928"/>
                </a:lnTo>
                <a:lnTo>
                  <a:pt x="1269256" y="729877"/>
                </a:lnTo>
                <a:lnTo>
                  <a:pt x="1314587" y="721546"/>
                </a:lnTo>
                <a:lnTo>
                  <a:pt x="1359917" y="710767"/>
                </a:lnTo>
                <a:lnTo>
                  <a:pt x="1405248" y="697391"/>
                </a:lnTo>
                <a:lnTo>
                  <a:pt x="1450579" y="681282"/>
                </a:lnTo>
                <a:lnTo>
                  <a:pt x="1480799" y="668966"/>
                </a:lnTo>
                <a:lnTo>
                  <a:pt x="1495909" y="662322"/>
                </a:lnTo>
              </a:path>
            </a:pathLst>
          </a:custGeom>
          <a:ln w="11266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8368" y="1869336"/>
            <a:ext cx="1496060" cy="833119"/>
          </a:xfrm>
          <a:custGeom>
            <a:avLst/>
            <a:gdLst/>
            <a:ahLst/>
            <a:cxnLst/>
            <a:rect l="l" t="t" r="r" b="b"/>
            <a:pathLst>
              <a:path w="1496060" h="833119">
                <a:moveTo>
                  <a:pt x="0" y="0"/>
                </a:moveTo>
                <a:lnTo>
                  <a:pt x="30220" y="55015"/>
                </a:lnTo>
                <a:lnTo>
                  <a:pt x="60440" y="107702"/>
                </a:lnTo>
                <a:lnTo>
                  <a:pt x="90661" y="158101"/>
                </a:lnTo>
                <a:lnTo>
                  <a:pt x="120881" y="206251"/>
                </a:lnTo>
                <a:lnTo>
                  <a:pt x="151101" y="252195"/>
                </a:lnTo>
                <a:lnTo>
                  <a:pt x="181322" y="295975"/>
                </a:lnTo>
                <a:lnTo>
                  <a:pt x="211542" y="337631"/>
                </a:lnTo>
                <a:lnTo>
                  <a:pt x="241763" y="377207"/>
                </a:lnTo>
                <a:lnTo>
                  <a:pt x="271983" y="414745"/>
                </a:lnTo>
                <a:lnTo>
                  <a:pt x="302203" y="450289"/>
                </a:lnTo>
                <a:lnTo>
                  <a:pt x="332424" y="483883"/>
                </a:lnTo>
                <a:lnTo>
                  <a:pt x="362644" y="515570"/>
                </a:lnTo>
                <a:lnTo>
                  <a:pt x="392864" y="545396"/>
                </a:lnTo>
                <a:lnTo>
                  <a:pt x="423085" y="573406"/>
                </a:lnTo>
                <a:lnTo>
                  <a:pt x="453305" y="599645"/>
                </a:lnTo>
                <a:lnTo>
                  <a:pt x="483526" y="624162"/>
                </a:lnTo>
                <a:lnTo>
                  <a:pt x="528856" y="657807"/>
                </a:lnTo>
                <a:lnTo>
                  <a:pt x="574187" y="687843"/>
                </a:lnTo>
                <a:lnTo>
                  <a:pt x="619518" y="714436"/>
                </a:lnTo>
                <a:lnTo>
                  <a:pt x="664848" y="737754"/>
                </a:lnTo>
                <a:lnTo>
                  <a:pt x="710179" y="757972"/>
                </a:lnTo>
                <a:lnTo>
                  <a:pt x="755509" y="775271"/>
                </a:lnTo>
                <a:lnTo>
                  <a:pt x="800840" y="789835"/>
                </a:lnTo>
                <a:lnTo>
                  <a:pt x="846171" y="801855"/>
                </a:lnTo>
                <a:lnTo>
                  <a:pt x="891501" y="811532"/>
                </a:lnTo>
                <a:lnTo>
                  <a:pt x="936832" y="819073"/>
                </a:lnTo>
                <a:lnTo>
                  <a:pt x="982162" y="824697"/>
                </a:lnTo>
                <a:lnTo>
                  <a:pt x="1027493" y="828637"/>
                </a:lnTo>
                <a:lnTo>
                  <a:pt x="1072824" y="831141"/>
                </a:lnTo>
                <a:lnTo>
                  <a:pt x="1118154" y="832486"/>
                </a:lnTo>
                <a:lnTo>
                  <a:pt x="1163485" y="832983"/>
                </a:lnTo>
                <a:lnTo>
                  <a:pt x="1193705" y="833033"/>
                </a:lnTo>
                <a:lnTo>
                  <a:pt x="1208815" y="833026"/>
                </a:lnTo>
                <a:lnTo>
                  <a:pt x="1254146" y="832753"/>
                </a:lnTo>
                <a:lnTo>
                  <a:pt x="1299476" y="831766"/>
                </a:lnTo>
                <a:lnTo>
                  <a:pt x="1344807" y="829731"/>
                </a:lnTo>
                <a:lnTo>
                  <a:pt x="1390138" y="826360"/>
                </a:lnTo>
                <a:lnTo>
                  <a:pt x="1435468" y="821396"/>
                </a:lnTo>
                <a:lnTo>
                  <a:pt x="1480799" y="814601"/>
                </a:lnTo>
                <a:lnTo>
                  <a:pt x="1495909" y="811890"/>
                </a:lnTo>
              </a:path>
            </a:pathLst>
          </a:custGeom>
          <a:ln w="1126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23133" y="301156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 h="0">
                <a:moveTo>
                  <a:pt x="0" y="0"/>
                </a:moveTo>
                <a:lnTo>
                  <a:pt x="35206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10433" y="2891728"/>
            <a:ext cx="3244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</a:tabLst>
            </a:pPr>
            <a:r>
              <a:rPr dirty="0" sz="600" spc="-50" b="0" i="1">
                <a:solidFill>
                  <a:srgbClr val="262626"/>
                </a:solidFill>
                <a:latin typeface="Bookman Old Style"/>
                <a:cs typeface="Bookman Old Style"/>
              </a:rPr>
              <a:t>s</a:t>
            </a:r>
            <a:r>
              <a:rPr dirty="0" sz="600" spc="-50" b="0" i="1">
                <a:solidFill>
                  <a:srgbClr val="262626"/>
                </a:solidFill>
                <a:latin typeface="Bookman Old Style"/>
                <a:cs typeface="Bookman Old Style"/>
              </a:rPr>
              <a:t>	</a:t>
            </a:r>
            <a:r>
              <a:rPr dirty="0" sz="600" spc="5">
                <a:solidFill>
                  <a:srgbClr val="262626"/>
                </a:solidFill>
                <a:latin typeface="Garamond"/>
                <a:cs typeface="Garamond"/>
              </a:rPr>
              <a:t>1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5516" y="2942540"/>
            <a:ext cx="38417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0205" algn="l"/>
              </a:tabLst>
            </a:pPr>
            <a:r>
              <a:rPr dirty="0" sz="600" spc="50">
                <a:solidFill>
                  <a:srgbClr val="262626"/>
                </a:solidFill>
                <a:latin typeface="Garamond"/>
                <a:cs typeface="Garamond"/>
              </a:rPr>
              <a:t>= </a:t>
            </a:r>
            <a:r>
              <a:rPr dirty="0" sz="600" spc="-6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u="sng" sz="600" spc="-5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1790" y="2994053"/>
            <a:ext cx="42799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35" b="0" i="1">
                <a:solidFill>
                  <a:srgbClr val="262626"/>
                </a:solidFill>
                <a:latin typeface="Bookman Old Style"/>
                <a:cs typeface="Bookman Old Style"/>
              </a:rPr>
              <a:t>c</a:t>
            </a:r>
            <a:r>
              <a:rPr dirty="0" sz="600" spc="-30" b="0" i="1">
                <a:solidFill>
                  <a:srgbClr val="262626"/>
                </a:solidFill>
                <a:latin typeface="Bookman Old Style"/>
                <a:cs typeface="Bookman Old Style"/>
              </a:rPr>
              <a:t> </a:t>
            </a:r>
            <a:r>
              <a:rPr dirty="0" sz="600" spc="-20" b="0" i="1">
                <a:solidFill>
                  <a:srgbClr val="262626"/>
                </a:solidFill>
                <a:latin typeface="Bookman Old Style"/>
                <a:cs typeface="Bookman Old Style"/>
              </a:rPr>
              <a:t>solidity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1800" y="1979784"/>
            <a:ext cx="106680" cy="56007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9259" sz="900" spc="15">
                <a:solidFill>
                  <a:srgbClr val="262626"/>
                </a:solidFill>
                <a:latin typeface="Garamond"/>
                <a:cs typeface="Garamond"/>
              </a:rPr>
              <a:t>Profile </a:t>
            </a:r>
            <a:r>
              <a:rPr dirty="0" baseline="9259" sz="900" spc="7">
                <a:solidFill>
                  <a:srgbClr val="262626"/>
                </a:solidFill>
                <a:latin typeface="Garamond"/>
                <a:cs typeface="Garamond"/>
              </a:rPr>
              <a:t>losses</a:t>
            </a:r>
            <a:r>
              <a:rPr dirty="0" baseline="9259" sz="900" spc="22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baseline="9259" sz="900" spc="37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dirty="0" sz="400" spc="25">
                <a:solidFill>
                  <a:srgbClr val="262626"/>
                </a:solidFill>
                <a:latin typeface="Lucida Sans Unicode"/>
                <a:cs typeface="Lucida Sans Unicode"/>
              </a:rPr>
              <a:t>p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53146" y="1746337"/>
            <a:ext cx="290195" cy="658495"/>
          </a:xfrm>
          <a:custGeom>
            <a:avLst/>
            <a:gdLst/>
            <a:ahLst/>
            <a:cxnLst/>
            <a:rect l="l" t="t" r="r" b="b"/>
            <a:pathLst>
              <a:path w="290194" h="658494">
                <a:moveTo>
                  <a:pt x="0" y="658023"/>
                </a:moveTo>
                <a:lnTo>
                  <a:pt x="289704" y="658023"/>
                </a:lnTo>
                <a:lnTo>
                  <a:pt x="289704" y="0"/>
                </a:lnTo>
                <a:lnTo>
                  <a:pt x="0" y="0"/>
                </a:lnTo>
                <a:lnTo>
                  <a:pt x="0" y="658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853146" y="1746337"/>
            <a:ext cx="290195" cy="658495"/>
          </a:xfrm>
          <a:prstGeom prst="rect">
            <a:avLst/>
          </a:prstGeom>
          <a:ln w="3175">
            <a:solidFill>
              <a:srgbClr val="262626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27940">
              <a:lnSpc>
                <a:spcPts val="715"/>
              </a:lnSpc>
              <a:spcBef>
                <a:spcPts val="15"/>
              </a:spcBef>
            </a:pPr>
            <a:r>
              <a:rPr dirty="0" u="sng" sz="600" spc="-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Garamond"/>
                <a:cs typeface="Garamond"/>
              </a:rPr>
              <a:t>10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</a:pPr>
            <a:r>
              <a:rPr dirty="0" u="sng" sz="600" spc="-5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Garamond"/>
                <a:cs typeface="Garamond"/>
              </a:rPr>
              <a:t>15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</a:pPr>
            <a:r>
              <a:rPr dirty="0" u="sng" sz="60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Garamond"/>
                <a:cs typeface="Garamond"/>
              </a:rPr>
              <a:t>20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</a:pPr>
            <a:r>
              <a:rPr dirty="0" u="sng" sz="60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Garamond"/>
                <a:cs typeface="Garamond"/>
              </a:rPr>
              <a:t>25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</a:pPr>
            <a:r>
              <a:rPr dirty="0" u="sng" sz="600" spc="-5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Garamond"/>
                <a:cs typeface="Garamond"/>
              </a:rPr>
              <a:t>30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</a:pPr>
            <a:r>
              <a:rPr dirty="0" u="sng" sz="600" spc="-5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Garamond"/>
                <a:cs typeface="Garamond"/>
              </a:rPr>
              <a:t>40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15"/>
              </a:lnSpc>
            </a:pPr>
            <a:r>
              <a:rPr dirty="0" u="sng" sz="600" spc="-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Garamond"/>
                <a:cs typeface="Garamond"/>
              </a:rPr>
              <a:t>50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8471" y="2759881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42449" y="2759881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16427" y="2759881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90405" y="2759881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64383" y="2759881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68471" y="279193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668471" y="257823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668471" y="236454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668471" y="215084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68471" y="193714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668471" y="172344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05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668471" y="2791938"/>
            <a:ext cx="1496060" cy="0"/>
          </a:xfrm>
          <a:custGeom>
            <a:avLst/>
            <a:gdLst/>
            <a:ahLst/>
            <a:cxnLst/>
            <a:rect l="l" t="t" r="r" b="b"/>
            <a:pathLst>
              <a:path w="1496060" h="0">
                <a:moveTo>
                  <a:pt x="0" y="0"/>
                </a:moveTo>
                <a:lnTo>
                  <a:pt x="1495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68471" y="1723443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5">
                <a:moveTo>
                  <a:pt x="0" y="10684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607786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2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81758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4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55730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6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29702" y="2779067"/>
            <a:ext cx="12192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8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32887" y="2779067"/>
            <a:ext cx="6350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latin typeface="Garamond"/>
                <a:cs typeface="Garamond"/>
              </a:rPr>
              <a:t>1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5713" y="2728331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05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95713" y="2514635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10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95713" y="2300939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15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95713" y="2087242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20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95713" y="1873546"/>
            <a:ext cx="15938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-20" b="0" i="1">
                <a:latin typeface="Bookman Old Style"/>
                <a:cs typeface="Bookman Old Style"/>
              </a:rPr>
              <a:t>.</a:t>
            </a:r>
            <a:r>
              <a:rPr dirty="0" sz="600" spc="5">
                <a:latin typeface="Garamond"/>
                <a:cs typeface="Garamond"/>
              </a:rPr>
              <a:t>25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68471" y="1756273"/>
            <a:ext cx="1496060" cy="471805"/>
          </a:xfrm>
          <a:custGeom>
            <a:avLst/>
            <a:gdLst/>
            <a:ahLst/>
            <a:cxnLst/>
            <a:rect l="l" t="t" r="r" b="b"/>
            <a:pathLst>
              <a:path w="1496060" h="471805">
                <a:moveTo>
                  <a:pt x="0" y="348946"/>
                </a:moveTo>
                <a:lnTo>
                  <a:pt x="37775" y="375647"/>
                </a:lnTo>
                <a:lnTo>
                  <a:pt x="75551" y="398751"/>
                </a:lnTo>
                <a:lnTo>
                  <a:pt x="113326" y="418398"/>
                </a:lnTo>
                <a:lnTo>
                  <a:pt x="151102" y="434728"/>
                </a:lnTo>
                <a:lnTo>
                  <a:pt x="188877" y="447882"/>
                </a:lnTo>
                <a:lnTo>
                  <a:pt x="226653" y="458000"/>
                </a:lnTo>
                <a:lnTo>
                  <a:pt x="264428" y="465221"/>
                </a:lnTo>
                <a:lnTo>
                  <a:pt x="321092" y="470930"/>
                </a:lnTo>
                <a:lnTo>
                  <a:pt x="339980" y="471536"/>
                </a:lnTo>
                <a:lnTo>
                  <a:pt x="358867" y="471524"/>
                </a:lnTo>
                <a:lnTo>
                  <a:pt x="415531" y="467949"/>
                </a:lnTo>
                <a:lnTo>
                  <a:pt x="453306" y="462793"/>
                </a:lnTo>
                <a:lnTo>
                  <a:pt x="491081" y="455581"/>
                </a:lnTo>
                <a:lnTo>
                  <a:pt x="528857" y="446455"/>
                </a:lnTo>
                <a:lnTo>
                  <a:pt x="566633" y="435554"/>
                </a:lnTo>
                <a:lnTo>
                  <a:pt x="604408" y="423019"/>
                </a:lnTo>
                <a:lnTo>
                  <a:pt x="642184" y="408989"/>
                </a:lnTo>
                <a:lnTo>
                  <a:pt x="679959" y="393605"/>
                </a:lnTo>
                <a:lnTo>
                  <a:pt x="717735" y="377007"/>
                </a:lnTo>
                <a:lnTo>
                  <a:pt x="755510" y="359335"/>
                </a:lnTo>
                <a:lnTo>
                  <a:pt x="793286" y="340730"/>
                </a:lnTo>
                <a:lnTo>
                  <a:pt x="831062" y="321332"/>
                </a:lnTo>
                <a:lnTo>
                  <a:pt x="868837" y="301280"/>
                </a:lnTo>
                <a:lnTo>
                  <a:pt x="906613" y="280715"/>
                </a:lnTo>
                <a:lnTo>
                  <a:pt x="944388" y="259778"/>
                </a:lnTo>
                <a:lnTo>
                  <a:pt x="982164" y="238607"/>
                </a:lnTo>
                <a:lnTo>
                  <a:pt x="1019939" y="217345"/>
                </a:lnTo>
                <a:lnTo>
                  <a:pt x="1038827" y="206722"/>
                </a:lnTo>
                <a:lnTo>
                  <a:pt x="1076603" y="185584"/>
                </a:lnTo>
                <a:lnTo>
                  <a:pt x="1114378" y="164703"/>
                </a:lnTo>
                <a:lnTo>
                  <a:pt x="1152154" y="144221"/>
                </a:lnTo>
                <a:lnTo>
                  <a:pt x="1189930" y="124276"/>
                </a:lnTo>
                <a:lnTo>
                  <a:pt x="1227705" y="105011"/>
                </a:lnTo>
                <a:lnTo>
                  <a:pt x="1265481" y="86564"/>
                </a:lnTo>
                <a:lnTo>
                  <a:pt x="1303256" y="69076"/>
                </a:lnTo>
                <a:lnTo>
                  <a:pt x="1341032" y="52687"/>
                </a:lnTo>
                <a:lnTo>
                  <a:pt x="1378807" y="37537"/>
                </a:lnTo>
                <a:lnTo>
                  <a:pt x="1416583" y="23767"/>
                </a:lnTo>
                <a:lnTo>
                  <a:pt x="1454358" y="11516"/>
                </a:lnTo>
                <a:lnTo>
                  <a:pt x="1492134" y="925"/>
                </a:lnTo>
                <a:lnTo>
                  <a:pt x="1495911" y="0"/>
                </a:lnTo>
              </a:path>
            </a:pathLst>
          </a:custGeom>
          <a:ln w="1126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68471" y="1970428"/>
            <a:ext cx="1496060" cy="366395"/>
          </a:xfrm>
          <a:custGeom>
            <a:avLst/>
            <a:gdLst/>
            <a:ahLst/>
            <a:cxnLst/>
            <a:rect l="l" t="t" r="r" b="b"/>
            <a:pathLst>
              <a:path w="1496060" h="366394">
                <a:moveTo>
                  <a:pt x="0" y="152106"/>
                </a:moveTo>
                <a:lnTo>
                  <a:pt x="37775" y="186976"/>
                </a:lnTo>
                <a:lnTo>
                  <a:pt x="75551" y="218334"/>
                </a:lnTo>
                <a:lnTo>
                  <a:pt x="113326" y="246299"/>
                </a:lnTo>
                <a:lnTo>
                  <a:pt x="151102" y="270992"/>
                </a:lnTo>
                <a:lnTo>
                  <a:pt x="188877" y="292532"/>
                </a:lnTo>
                <a:lnTo>
                  <a:pt x="226653" y="311041"/>
                </a:lnTo>
                <a:lnTo>
                  <a:pt x="264428" y="326638"/>
                </a:lnTo>
                <a:lnTo>
                  <a:pt x="302204" y="339444"/>
                </a:lnTo>
                <a:lnTo>
                  <a:pt x="339980" y="349579"/>
                </a:lnTo>
                <a:lnTo>
                  <a:pt x="377755" y="357163"/>
                </a:lnTo>
                <a:lnTo>
                  <a:pt x="415531" y="362316"/>
                </a:lnTo>
                <a:lnTo>
                  <a:pt x="472194" y="365752"/>
                </a:lnTo>
                <a:lnTo>
                  <a:pt x="491081" y="365812"/>
                </a:lnTo>
                <a:lnTo>
                  <a:pt x="509969" y="365355"/>
                </a:lnTo>
                <a:lnTo>
                  <a:pt x="566633" y="361028"/>
                </a:lnTo>
                <a:lnTo>
                  <a:pt x="604408" y="355832"/>
                </a:lnTo>
                <a:lnTo>
                  <a:pt x="642184" y="348926"/>
                </a:lnTo>
                <a:lnTo>
                  <a:pt x="679959" y="340432"/>
                </a:lnTo>
                <a:lnTo>
                  <a:pt x="717735" y="330468"/>
                </a:lnTo>
                <a:lnTo>
                  <a:pt x="755510" y="319157"/>
                </a:lnTo>
                <a:lnTo>
                  <a:pt x="793286" y="306617"/>
                </a:lnTo>
                <a:lnTo>
                  <a:pt x="831062" y="292969"/>
                </a:lnTo>
                <a:lnTo>
                  <a:pt x="868837" y="278333"/>
                </a:lnTo>
                <a:lnTo>
                  <a:pt x="906613" y="262829"/>
                </a:lnTo>
                <a:lnTo>
                  <a:pt x="944388" y="246578"/>
                </a:lnTo>
                <a:lnTo>
                  <a:pt x="982164" y="229700"/>
                </a:lnTo>
                <a:lnTo>
                  <a:pt x="1019939" y="212316"/>
                </a:lnTo>
                <a:lnTo>
                  <a:pt x="1057715" y="194544"/>
                </a:lnTo>
                <a:lnTo>
                  <a:pt x="1095491" y="176507"/>
                </a:lnTo>
                <a:lnTo>
                  <a:pt x="1133266" y="158323"/>
                </a:lnTo>
                <a:lnTo>
                  <a:pt x="1152154" y="149214"/>
                </a:lnTo>
                <a:lnTo>
                  <a:pt x="1171042" y="140113"/>
                </a:lnTo>
                <a:lnTo>
                  <a:pt x="1208817" y="121998"/>
                </a:lnTo>
                <a:lnTo>
                  <a:pt x="1246593" y="104097"/>
                </a:lnTo>
                <a:lnTo>
                  <a:pt x="1284368" y="86531"/>
                </a:lnTo>
                <a:lnTo>
                  <a:pt x="1322144" y="69420"/>
                </a:lnTo>
                <a:lnTo>
                  <a:pt x="1359920" y="52884"/>
                </a:lnTo>
                <a:lnTo>
                  <a:pt x="1397695" y="37044"/>
                </a:lnTo>
                <a:lnTo>
                  <a:pt x="1435470" y="22019"/>
                </a:lnTo>
                <a:lnTo>
                  <a:pt x="1473246" y="7931"/>
                </a:lnTo>
                <a:lnTo>
                  <a:pt x="1492134" y="1275"/>
                </a:lnTo>
                <a:lnTo>
                  <a:pt x="1495911" y="0"/>
                </a:lnTo>
              </a:path>
            </a:pathLst>
          </a:custGeom>
          <a:ln w="11266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68471" y="2135513"/>
            <a:ext cx="1496060" cy="296545"/>
          </a:xfrm>
          <a:custGeom>
            <a:avLst/>
            <a:gdLst/>
            <a:ahLst/>
            <a:cxnLst/>
            <a:rect l="l" t="t" r="r" b="b"/>
            <a:pathLst>
              <a:path w="1496060" h="296544">
                <a:moveTo>
                  <a:pt x="0" y="0"/>
                </a:moveTo>
                <a:lnTo>
                  <a:pt x="37775" y="39556"/>
                </a:lnTo>
                <a:lnTo>
                  <a:pt x="75551" y="75827"/>
                </a:lnTo>
                <a:lnTo>
                  <a:pt x="113326" y="108914"/>
                </a:lnTo>
                <a:lnTo>
                  <a:pt x="151102" y="138921"/>
                </a:lnTo>
                <a:lnTo>
                  <a:pt x="188877" y="165949"/>
                </a:lnTo>
                <a:lnTo>
                  <a:pt x="226653" y="190100"/>
                </a:lnTo>
                <a:lnTo>
                  <a:pt x="264428" y="211477"/>
                </a:lnTo>
                <a:lnTo>
                  <a:pt x="302204" y="230183"/>
                </a:lnTo>
                <a:lnTo>
                  <a:pt x="339980" y="246318"/>
                </a:lnTo>
                <a:lnTo>
                  <a:pt x="377755" y="259987"/>
                </a:lnTo>
                <a:lnTo>
                  <a:pt x="415531" y="271290"/>
                </a:lnTo>
                <a:lnTo>
                  <a:pt x="453306" y="280331"/>
                </a:lnTo>
                <a:lnTo>
                  <a:pt x="491081" y="287211"/>
                </a:lnTo>
                <a:lnTo>
                  <a:pt x="547745" y="293704"/>
                </a:lnTo>
                <a:lnTo>
                  <a:pt x="604408" y="295912"/>
                </a:lnTo>
                <a:lnTo>
                  <a:pt x="623296" y="295755"/>
                </a:lnTo>
                <a:lnTo>
                  <a:pt x="679959" y="292785"/>
                </a:lnTo>
                <a:lnTo>
                  <a:pt x="736623" y="286335"/>
                </a:lnTo>
                <a:lnTo>
                  <a:pt x="774398" y="280272"/>
                </a:lnTo>
                <a:lnTo>
                  <a:pt x="812174" y="272918"/>
                </a:lnTo>
                <a:lnTo>
                  <a:pt x="849949" y="264376"/>
                </a:lnTo>
                <a:lnTo>
                  <a:pt x="887725" y="254746"/>
                </a:lnTo>
                <a:lnTo>
                  <a:pt x="925501" y="244133"/>
                </a:lnTo>
                <a:lnTo>
                  <a:pt x="963276" y="232638"/>
                </a:lnTo>
                <a:lnTo>
                  <a:pt x="1001052" y="220363"/>
                </a:lnTo>
                <a:lnTo>
                  <a:pt x="1038827" y="207411"/>
                </a:lnTo>
                <a:lnTo>
                  <a:pt x="1076603" y="193884"/>
                </a:lnTo>
                <a:lnTo>
                  <a:pt x="1114378" y="179884"/>
                </a:lnTo>
                <a:lnTo>
                  <a:pt x="1152154" y="165513"/>
                </a:lnTo>
                <a:lnTo>
                  <a:pt x="1189930" y="150875"/>
                </a:lnTo>
                <a:lnTo>
                  <a:pt x="1227705" y="136070"/>
                </a:lnTo>
                <a:lnTo>
                  <a:pt x="1265481" y="121202"/>
                </a:lnTo>
                <a:lnTo>
                  <a:pt x="1284368" y="113776"/>
                </a:lnTo>
                <a:lnTo>
                  <a:pt x="1322144" y="99005"/>
                </a:lnTo>
                <a:lnTo>
                  <a:pt x="1359920" y="84425"/>
                </a:lnTo>
                <a:lnTo>
                  <a:pt x="1397695" y="70140"/>
                </a:lnTo>
                <a:lnTo>
                  <a:pt x="1435470" y="56251"/>
                </a:lnTo>
                <a:lnTo>
                  <a:pt x="1473246" y="42862"/>
                </a:lnTo>
                <a:lnTo>
                  <a:pt x="1492134" y="36386"/>
                </a:lnTo>
                <a:lnTo>
                  <a:pt x="1495911" y="35123"/>
                </a:lnTo>
              </a:path>
            </a:pathLst>
          </a:custGeom>
          <a:ln w="1126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68471" y="2161719"/>
            <a:ext cx="1496060" cy="351790"/>
          </a:xfrm>
          <a:custGeom>
            <a:avLst/>
            <a:gdLst/>
            <a:ahLst/>
            <a:cxnLst/>
            <a:rect l="l" t="t" r="r" b="b"/>
            <a:pathLst>
              <a:path w="1496060" h="351789">
                <a:moveTo>
                  <a:pt x="0" y="0"/>
                </a:moveTo>
                <a:lnTo>
                  <a:pt x="37775" y="40666"/>
                </a:lnTo>
                <a:lnTo>
                  <a:pt x="75551" y="78381"/>
                </a:lnTo>
                <a:lnTo>
                  <a:pt x="113326" y="113231"/>
                </a:lnTo>
                <a:lnTo>
                  <a:pt x="151102" y="145302"/>
                </a:lnTo>
                <a:lnTo>
                  <a:pt x="188877" y="174680"/>
                </a:lnTo>
                <a:lnTo>
                  <a:pt x="226653" y="201452"/>
                </a:lnTo>
                <a:lnTo>
                  <a:pt x="264428" y="225705"/>
                </a:lnTo>
                <a:lnTo>
                  <a:pt x="302204" y="247524"/>
                </a:lnTo>
                <a:lnTo>
                  <a:pt x="339980" y="266995"/>
                </a:lnTo>
                <a:lnTo>
                  <a:pt x="377755" y="284206"/>
                </a:lnTo>
                <a:lnTo>
                  <a:pt x="415531" y="299243"/>
                </a:lnTo>
                <a:lnTo>
                  <a:pt x="453306" y="312191"/>
                </a:lnTo>
                <a:lnTo>
                  <a:pt x="491081" y="323137"/>
                </a:lnTo>
                <a:lnTo>
                  <a:pt x="528857" y="332168"/>
                </a:lnTo>
                <a:lnTo>
                  <a:pt x="566633" y="339369"/>
                </a:lnTo>
                <a:lnTo>
                  <a:pt x="604408" y="344828"/>
                </a:lnTo>
                <a:lnTo>
                  <a:pt x="661071" y="349936"/>
                </a:lnTo>
                <a:lnTo>
                  <a:pt x="717735" y="351609"/>
                </a:lnTo>
                <a:lnTo>
                  <a:pt x="736623" y="351454"/>
                </a:lnTo>
                <a:lnTo>
                  <a:pt x="793286" y="348998"/>
                </a:lnTo>
                <a:lnTo>
                  <a:pt x="849949" y="343787"/>
                </a:lnTo>
                <a:lnTo>
                  <a:pt x="906613" y="336111"/>
                </a:lnTo>
                <a:lnTo>
                  <a:pt x="944388" y="329768"/>
                </a:lnTo>
                <a:lnTo>
                  <a:pt x="982164" y="322546"/>
                </a:lnTo>
                <a:lnTo>
                  <a:pt x="1019939" y="314530"/>
                </a:lnTo>
                <a:lnTo>
                  <a:pt x="1057715" y="305808"/>
                </a:lnTo>
                <a:lnTo>
                  <a:pt x="1095491" y="296464"/>
                </a:lnTo>
                <a:lnTo>
                  <a:pt x="1133266" y="286587"/>
                </a:lnTo>
                <a:lnTo>
                  <a:pt x="1171042" y="276261"/>
                </a:lnTo>
                <a:lnTo>
                  <a:pt x="1208817" y="265574"/>
                </a:lnTo>
                <a:lnTo>
                  <a:pt x="1246593" y="254612"/>
                </a:lnTo>
                <a:lnTo>
                  <a:pt x="1284368" y="243460"/>
                </a:lnTo>
                <a:lnTo>
                  <a:pt x="1322144" y="232206"/>
                </a:lnTo>
                <a:lnTo>
                  <a:pt x="1341032" y="226568"/>
                </a:lnTo>
                <a:lnTo>
                  <a:pt x="1359920" y="220936"/>
                </a:lnTo>
                <a:lnTo>
                  <a:pt x="1397695" y="209735"/>
                </a:lnTo>
                <a:lnTo>
                  <a:pt x="1435470" y="198691"/>
                </a:lnTo>
                <a:lnTo>
                  <a:pt x="1473246" y="187890"/>
                </a:lnTo>
                <a:lnTo>
                  <a:pt x="1492134" y="182607"/>
                </a:lnTo>
                <a:lnTo>
                  <a:pt x="1495911" y="181569"/>
                </a:lnTo>
              </a:path>
            </a:pathLst>
          </a:custGeom>
          <a:ln w="1126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68471" y="2213298"/>
            <a:ext cx="1496060" cy="368935"/>
          </a:xfrm>
          <a:custGeom>
            <a:avLst/>
            <a:gdLst/>
            <a:ahLst/>
            <a:cxnLst/>
            <a:rect l="l" t="t" r="r" b="b"/>
            <a:pathLst>
              <a:path w="1496060" h="368935">
                <a:moveTo>
                  <a:pt x="0" y="0"/>
                </a:moveTo>
                <a:lnTo>
                  <a:pt x="37775" y="38389"/>
                </a:lnTo>
                <a:lnTo>
                  <a:pt x="75551" y="74236"/>
                </a:lnTo>
                <a:lnTo>
                  <a:pt x="113326" y="107612"/>
                </a:lnTo>
                <a:lnTo>
                  <a:pt x="151102" y="138590"/>
                </a:lnTo>
                <a:lnTo>
                  <a:pt x="188877" y="167242"/>
                </a:lnTo>
                <a:lnTo>
                  <a:pt x="226653" y="193642"/>
                </a:lnTo>
                <a:lnTo>
                  <a:pt x="264428" y="217860"/>
                </a:lnTo>
                <a:lnTo>
                  <a:pt x="302204" y="239970"/>
                </a:lnTo>
                <a:lnTo>
                  <a:pt x="339980" y="260043"/>
                </a:lnTo>
                <a:lnTo>
                  <a:pt x="377755" y="278153"/>
                </a:lnTo>
                <a:lnTo>
                  <a:pt x="415531" y="294371"/>
                </a:lnTo>
                <a:lnTo>
                  <a:pt x="453306" y="308770"/>
                </a:lnTo>
                <a:lnTo>
                  <a:pt x="491081" y="321422"/>
                </a:lnTo>
                <a:lnTo>
                  <a:pt x="528857" y="332400"/>
                </a:lnTo>
                <a:lnTo>
                  <a:pt x="566633" y="341775"/>
                </a:lnTo>
                <a:lnTo>
                  <a:pt x="604408" y="349621"/>
                </a:lnTo>
                <a:lnTo>
                  <a:pt x="642184" y="356010"/>
                </a:lnTo>
                <a:lnTo>
                  <a:pt x="679959" y="361014"/>
                </a:lnTo>
                <a:lnTo>
                  <a:pt x="736623" y="366082"/>
                </a:lnTo>
                <a:lnTo>
                  <a:pt x="793286" y="368440"/>
                </a:lnTo>
                <a:lnTo>
                  <a:pt x="812174" y="368666"/>
                </a:lnTo>
                <a:lnTo>
                  <a:pt x="831062" y="368628"/>
                </a:lnTo>
                <a:lnTo>
                  <a:pt x="887725" y="367014"/>
                </a:lnTo>
                <a:lnTo>
                  <a:pt x="944388" y="363342"/>
                </a:lnTo>
                <a:lnTo>
                  <a:pt x="1001052" y="357857"/>
                </a:lnTo>
                <a:lnTo>
                  <a:pt x="1057715" y="350802"/>
                </a:lnTo>
                <a:lnTo>
                  <a:pt x="1095491" y="345348"/>
                </a:lnTo>
                <a:lnTo>
                  <a:pt x="1133266" y="339377"/>
                </a:lnTo>
                <a:lnTo>
                  <a:pt x="1171042" y="332962"/>
                </a:lnTo>
                <a:lnTo>
                  <a:pt x="1208817" y="326176"/>
                </a:lnTo>
                <a:lnTo>
                  <a:pt x="1246593" y="319089"/>
                </a:lnTo>
                <a:lnTo>
                  <a:pt x="1284368" y="311776"/>
                </a:lnTo>
                <a:lnTo>
                  <a:pt x="1322144" y="304308"/>
                </a:lnTo>
                <a:lnTo>
                  <a:pt x="1359920" y="296758"/>
                </a:lnTo>
                <a:lnTo>
                  <a:pt x="1378807" y="292975"/>
                </a:lnTo>
                <a:lnTo>
                  <a:pt x="1397695" y="289198"/>
                </a:lnTo>
                <a:lnTo>
                  <a:pt x="1435470" y="281700"/>
                </a:lnTo>
                <a:lnTo>
                  <a:pt x="1473246" y="274337"/>
                </a:lnTo>
                <a:lnTo>
                  <a:pt x="1492134" y="270729"/>
                </a:lnTo>
                <a:lnTo>
                  <a:pt x="1495911" y="270019"/>
                </a:lnTo>
              </a:path>
            </a:pathLst>
          </a:custGeom>
          <a:ln w="11266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68471" y="2218482"/>
            <a:ext cx="1496060" cy="461645"/>
          </a:xfrm>
          <a:custGeom>
            <a:avLst/>
            <a:gdLst/>
            <a:ahLst/>
            <a:cxnLst/>
            <a:rect l="l" t="t" r="r" b="b"/>
            <a:pathLst>
              <a:path w="1496060" h="461644">
                <a:moveTo>
                  <a:pt x="0" y="0"/>
                </a:moveTo>
                <a:lnTo>
                  <a:pt x="37775" y="39982"/>
                </a:lnTo>
                <a:lnTo>
                  <a:pt x="75551" y="77782"/>
                </a:lnTo>
                <a:lnTo>
                  <a:pt x="113326" y="113448"/>
                </a:lnTo>
                <a:lnTo>
                  <a:pt x="151102" y="147032"/>
                </a:lnTo>
                <a:lnTo>
                  <a:pt x="188877" y="178584"/>
                </a:lnTo>
                <a:lnTo>
                  <a:pt x="226653" y="208153"/>
                </a:lnTo>
                <a:lnTo>
                  <a:pt x="264428" y="235792"/>
                </a:lnTo>
                <a:lnTo>
                  <a:pt x="302204" y="261550"/>
                </a:lnTo>
                <a:lnTo>
                  <a:pt x="339980" y="285477"/>
                </a:lnTo>
                <a:lnTo>
                  <a:pt x="377755" y="307625"/>
                </a:lnTo>
                <a:lnTo>
                  <a:pt x="415531" y="328043"/>
                </a:lnTo>
                <a:lnTo>
                  <a:pt x="453306" y="346781"/>
                </a:lnTo>
                <a:lnTo>
                  <a:pt x="491081" y="363891"/>
                </a:lnTo>
                <a:lnTo>
                  <a:pt x="528857" y="379423"/>
                </a:lnTo>
                <a:lnTo>
                  <a:pt x="566633" y="393427"/>
                </a:lnTo>
                <a:lnTo>
                  <a:pt x="604408" y="405953"/>
                </a:lnTo>
                <a:lnTo>
                  <a:pt x="642184" y="417052"/>
                </a:lnTo>
                <a:lnTo>
                  <a:pt x="679959" y="426775"/>
                </a:lnTo>
                <a:lnTo>
                  <a:pt x="717735" y="435171"/>
                </a:lnTo>
                <a:lnTo>
                  <a:pt x="755510" y="442292"/>
                </a:lnTo>
                <a:lnTo>
                  <a:pt x="793286" y="448187"/>
                </a:lnTo>
                <a:lnTo>
                  <a:pt x="849949" y="454843"/>
                </a:lnTo>
                <a:lnTo>
                  <a:pt x="906613" y="459026"/>
                </a:lnTo>
                <a:lnTo>
                  <a:pt x="963276" y="460906"/>
                </a:lnTo>
                <a:lnTo>
                  <a:pt x="982164" y="461050"/>
                </a:lnTo>
                <a:lnTo>
                  <a:pt x="1001052" y="460963"/>
                </a:lnTo>
                <a:lnTo>
                  <a:pt x="1057715" y="459383"/>
                </a:lnTo>
                <a:lnTo>
                  <a:pt x="1114378" y="455953"/>
                </a:lnTo>
                <a:lnTo>
                  <a:pt x="1171042" y="450843"/>
                </a:lnTo>
                <a:lnTo>
                  <a:pt x="1227705" y="444225"/>
                </a:lnTo>
                <a:lnTo>
                  <a:pt x="1265481" y="439059"/>
                </a:lnTo>
                <a:lnTo>
                  <a:pt x="1303256" y="433348"/>
                </a:lnTo>
                <a:lnTo>
                  <a:pt x="1341032" y="427143"/>
                </a:lnTo>
                <a:lnTo>
                  <a:pt x="1378807" y="420494"/>
                </a:lnTo>
                <a:lnTo>
                  <a:pt x="1416583" y="413452"/>
                </a:lnTo>
                <a:lnTo>
                  <a:pt x="1454358" y="406067"/>
                </a:lnTo>
                <a:lnTo>
                  <a:pt x="1492134" y="398390"/>
                </a:lnTo>
                <a:lnTo>
                  <a:pt x="1495911" y="397604"/>
                </a:lnTo>
              </a:path>
            </a:pathLst>
          </a:custGeom>
          <a:ln w="11266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68471" y="2233885"/>
            <a:ext cx="1496060" cy="490220"/>
          </a:xfrm>
          <a:custGeom>
            <a:avLst/>
            <a:gdLst/>
            <a:ahLst/>
            <a:cxnLst/>
            <a:rect l="l" t="t" r="r" b="b"/>
            <a:pathLst>
              <a:path w="1496060" h="490219">
                <a:moveTo>
                  <a:pt x="0" y="0"/>
                </a:moveTo>
                <a:lnTo>
                  <a:pt x="37775" y="37816"/>
                </a:lnTo>
                <a:lnTo>
                  <a:pt x="75551" y="73810"/>
                </a:lnTo>
                <a:lnTo>
                  <a:pt x="113326" y="108019"/>
                </a:lnTo>
                <a:lnTo>
                  <a:pt x="151102" y="140479"/>
                </a:lnTo>
                <a:lnTo>
                  <a:pt x="188877" y="171226"/>
                </a:lnTo>
                <a:lnTo>
                  <a:pt x="226653" y="200297"/>
                </a:lnTo>
                <a:lnTo>
                  <a:pt x="264428" y="227729"/>
                </a:lnTo>
                <a:lnTo>
                  <a:pt x="302204" y="253557"/>
                </a:lnTo>
                <a:lnTo>
                  <a:pt x="339980" y="277818"/>
                </a:lnTo>
                <a:lnTo>
                  <a:pt x="377755" y="300549"/>
                </a:lnTo>
                <a:lnTo>
                  <a:pt x="415531" y="321787"/>
                </a:lnTo>
                <a:lnTo>
                  <a:pt x="453306" y="341566"/>
                </a:lnTo>
                <a:lnTo>
                  <a:pt x="491081" y="359926"/>
                </a:lnTo>
                <a:lnTo>
                  <a:pt x="528857" y="376900"/>
                </a:lnTo>
                <a:lnTo>
                  <a:pt x="566633" y="392527"/>
                </a:lnTo>
                <a:lnTo>
                  <a:pt x="604408" y="406842"/>
                </a:lnTo>
                <a:lnTo>
                  <a:pt x="642184" y="419882"/>
                </a:lnTo>
                <a:lnTo>
                  <a:pt x="679959" y="431684"/>
                </a:lnTo>
                <a:lnTo>
                  <a:pt x="717735" y="442283"/>
                </a:lnTo>
                <a:lnTo>
                  <a:pt x="755510" y="451717"/>
                </a:lnTo>
                <a:lnTo>
                  <a:pt x="793286" y="460022"/>
                </a:lnTo>
                <a:lnTo>
                  <a:pt x="831062" y="467234"/>
                </a:lnTo>
                <a:lnTo>
                  <a:pt x="868837" y="473390"/>
                </a:lnTo>
                <a:lnTo>
                  <a:pt x="906613" y="478526"/>
                </a:lnTo>
                <a:lnTo>
                  <a:pt x="963276" y="484397"/>
                </a:lnTo>
                <a:lnTo>
                  <a:pt x="1019939" y="488179"/>
                </a:lnTo>
                <a:lnTo>
                  <a:pt x="1076603" y="489995"/>
                </a:lnTo>
                <a:lnTo>
                  <a:pt x="1095491" y="490185"/>
                </a:lnTo>
                <a:lnTo>
                  <a:pt x="1114378" y="490174"/>
                </a:lnTo>
                <a:lnTo>
                  <a:pt x="1171042" y="488987"/>
                </a:lnTo>
                <a:lnTo>
                  <a:pt x="1227705" y="486161"/>
                </a:lnTo>
                <a:lnTo>
                  <a:pt x="1284368" y="481820"/>
                </a:lnTo>
                <a:lnTo>
                  <a:pt x="1341032" y="476087"/>
                </a:lnTo>
                <a:lnTo>
                  <a:pt x="1397695" y="469085"/>
                </a:lnTo>
                <a:lnTo>
                  <a:pt x="1435470" y="463773"/>
                </a:lnTo>
                <a:lnTo>
                  <a:pt x="1473246" y="457988"/>
                </a:lnTo>
                <a:lnTo>
                  <a:pt x="1492134" y="454930"/>
                </a:lnTo>
                <a:lnTo>
                  <a:pt x="1495911" y="454297"/>
                </a:lnTo>
              </a:path>
            </a:pathLst>
          </a:custGeom>
          <a:ln w="1126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200535" y="2891728"/>
            <a:ext cx="6096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50" b="0" i="1">
                <a:solidFill>
                  <a:srgbClr val="262626"/>
                </a:solidFill>
                <a:latin typeface="Bookman Old Style"/>
                <a:cs typeface="Bookman Old Style"/>
              </a:rPr>
              <a:t>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213235" y="301156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 h="0">
                <a:moveTo>
                  <a:pt x="0" y="0"/>
                </a:moveTo>
                <a:lnTo>
                  <a:pt x="35206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461628" y="2891728"/>
            <a:ext cx="6350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5">
                <a:solidFill>
                  <a:srgbClr val="262626"/>
                </a:solidFill>
                <a:latin typeface="Garamond"/>
                <a:cs typeface="Garamond"/>
              </a:rPr>
              <a:t>1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65618" y="2942540"/>
            <a:ext cx="38417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0205" algn="l"/>
              </a:tabLst>
            </a:pPr>
            <a:r>
              <a:rPr dirty="0" sz="600" spc="50">
                <a:solidFill>
                  <a:srgbClr val="262626"/>
                </a:solidFill>
                <a:latin typeface="Garamond"/>
                <a:cs typeface="Garamond"/>
              </a:rPr>
              <a:t>= </a:t>
            </a:r>
            <a:r>
              <a:rPr dirty="0" sz="600" spc="-6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u="sng" sz="600" spc="-5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>
                <a:solidFill>
                  <a:srgbClr val="262626"/>
                </a:solidFill>
                <a:uFill>
                  <a:solidFill>
                    <a:srgbClr val="262626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201892" y="2994060"/>
            <a:ext cx="42799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35" b="0" i="1">
                <a:solidFill>
                  <a:srgbClr val="262626"/>
                </a:solidFill>
                <a:latin typeface="Bookman Old Style"/>
                <a:cs typeface="Bookman Old Style"/>
              </a:rPr>
              <a:t>c</a:t>
            </a:r>
            <a:r>
              <a:rPr dirty="0" sz="600" spc="-30" b="0" i="1">
                <a:solidFill>
                  <a:srgbClr val="262626"/>
                </a:solidFill>
                <a:latin typeface="Bookman Old Style"/>
                <a:cs typeface="Bookman Old Style"/>
              </a:rPr>
              <a:t> </a:t>
            </a:r>
            <a:r>
              <a:rPr dirty="0" sz="600" spc="-20" b="0" i="1">
                <a:solidFill>
                  <a:srgbClr val="262626"/>
                </a:solidFill>
                <a:latin typeface="Bookman Old Style"/>
                <a:cs typeface="Bookman Old Style"/>
              </a:rPr>
              <a:t>solidity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51903" y="1979777"/>
            <a:ext cx="106680" cy="56007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baseline="9259" sz="900" spc="15">
                <a:solidFill>
                  <a:srgbClr val="262626"/>
                </a:solidFill>
                <a:latin typeface="Garamond"/>
                <a:cs typeface="Garamond"/>
              </a:rPr>
              <a:t>Profile </a:t>
            </a:r>
            <a:r>
              <a:rPr dirty="0" baseline="9259" sz="900" spc="7">
                <a:solidFill>
                  <a:srgbClr val="262626"/>
                </a:solidFill>
                <a:latin typeface="Garamond"/>
                <a:cs typeface="Garamond"/>
              </a:rPr>
              <a:t>losses</a:t>
            </a:r>
            <a:r>
              <a:rPr dirty="0" baseline="9259" sz="900" spc="22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baseline="9259" sz="900" spc="37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dirty="0" sz="400" spc="25">
                <a:solidFill>
                  <a:srgbClr val="262626"/>
                </a:solidFill>
                <a:latin typeface="Lucida Sans Unicode"/>
                <a:cs typeface="Lucida Sans Unicode"/>
              </a:rPr>
              <a:t>p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3766" y="738465"/>
            <a:ext cx="4080510" cy="10369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Profile </a:t>
            </a:r>
            <a:r>
              <a:rPr dirty="0" sz="1100" spc="-70">
                <a:latin typeface="Tahoma"/>
                <a:cs typeface="Tahoma"/>
              </a:rPr>
              <a:t>losses </a:t>
            </a:r>
            <a:r>
              <a:rPr dirty="0" sz="1100" spc="-8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calculated </a:t>
            </a:r>
            <a:r>
              <a:rPr dirty="0" sz="1100" spc="-30">
                <a:latin typeface="Tahoma"/>
                <a:cs typeface="Tahoma"/>
              </a:rPr>
              <a:t>in </a:t>
            </a:r>
            <a:r>
              <a:rPr dirty="0" sz="1100" spc="-65">
                <a:latin typeface="Tahoma"/>
                <a:cs typeface="Tahoma"/>
              </a:rPr>
              <a:t>a general </a:t>
            </a:r>
            <a:r>
              <a:rPr dirty="0" sz="1100" spc="-75">
                <a:latin typeface="Tahoma"/>
                <a:cs typeface="Tahoma"/>
              </a:rPr>
              <a:t>case </a:t>
            </a:r>
            <a:r>
              <a:rPr dirty="0" sz="1100" spc="-35">
                <a:latin typeface="Tahoma"/>
                <a:cs typeface="Tahoma"/>
              </a:rPr>
              <a:t>with </a:t>
            </a:r>
            <a:r>
              <a:rPr dirty="0" sz="1100" spc="-6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linear </a:t>
            </a:r>
            <a:r>
              <a:rPr dirty="0" sz="1100" spc="-35">
                <a:latin typeface="Tahoma"/>
                <a:cs typeface="Tahoma"/>
              </a:rPr>
              <a:t>interpolation  </a:t>
            </a:r>
            <a:r>
              <a:rPr dirty="0" sz="1100" spc="-70">
                <a:latin typeface="Tahoma"/>
                <a:cs typeface="Tahoma"/>
              </a:rPr>
              <a:t>between:</a:t>
            </a:r>
            <a:endParaRPr sz="1100">
              <a:latin typeface="Tahoma"/>
              <a:cs typeface="Tahoma"/>
            </a:endParaRPr>
          </a:p>
          <a:p>
            <a:pPr marL="178435" indent="-132715">
              <a:lnSpc>
                <a:spcPct val="100000"/>
              </a:lnSpc>
              <a:spcBef>
                <a:spcPts val="14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79070" algn="l"/>
              </a:tabLst>
            </a:pPr>
            <a:r>
              <a:rPr dirty="0" sz="1100" spc="-30">
                <a:latin typeface="Tahoma"/>
                <a:cs typeface="Tahoma"/>
              </a:rPr>
              <a:t>axial </a:t>
            </a:r>
            <a:r>
              <a:rPr dirty="0" sz="1100" spc="-25">
                <a:latin typeface="Tahoma"/>
                <a:cs typeface="Tahoma"/>
              </a:rPr>
              <a:t>inlet with </a:t>
            </a:r>
            <a:r>
              <a:rPr dirty="0" sz="1100" spc="80" b="0" i="1">
                <a:latin typeface="Bookman Old Style"/>
                <a:cs typeface="Bookman Old Style"/>
              </a:rPr>
              <a:t>χ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0">
                <a:latin typeface="Garamond"/>
                <a:cs typeface="Garamond"/>
              </a:rPr>
              <a:t>0</a:t>
            </a:r>
            <a:r>
              <a:rPr dirty="0" sz="1100" spc="0" b="0" i="1">
                <a:latin typeface="Bookman Old Style"/>
                <a:cs typeface="Bookman Old Style"/>
              </a:rPr>
              <a:t>.</a:t>
            </a:r>
            <a:r>
              <a:rPr dirty="0" sz="1100" spc="0">
                <a:latin typeface="Garamond"/>
                <a:cs typeface="Garamond"/>
              </a:rPr>
              <a:t>5 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0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85">
                <a:latin typeface="Garamond"/>
                <a:cs typeface="Garamond"/>
              </a:rPr>
              <a:t> </a:t>
            </a:r>
            <a:r>
              <a:rPr dirty="0" sz="1100" spc="5">
                <a:latin typeface="Garamond"/>
                <a:cs typeface="Garamond"/>
              </a:rPr>
              <a:t>0</a:t>
            </a:r>
            <a:r>
              <a:rPr dirty="0" sz="1100" spc="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78435" indent="-132715">
              <a:lnSpc>
                <a:spcPct val="100000"/>
              </a:lnSpc>
              <a:spcBef>
                <a:spcPts val="10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79070" algn="l"/>
              </a:tabLst>
            </a:pPr>
            <a:r>
              <a:rPr dirty="0" sz="1100" spc="-40">
                <a:latin typeface="Tahoma"/>
                <a:cs typeface="Tahoma"/>
              </a:rPr>
              <a:t>symmetrical </a:t>
            </a:r>
            <a:r>
              <a:rPr dirty="0" sz="1100" spc="-55">
                <a:latin typeface="Tahoma"/>
                <a:cs typeface="Tahoma"/>
              </a:rPr>
              <a:t>blades 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0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−</a:t>
            </a:r>
            <a:r>
              <a:rPr dirty="0" sz="1100" b="0" i="1">
                <a:latin typeface="Bookman Old Style"/>
                <a:cs typeface="Bookman Old Style"/>
              </a:rPr>
              <a:t>α</a:t>
            </a:r>
            <a:r>
              <a:rPr dirty="0" baseline="-10416" sz="1200">
                <a:latin typeface="Trebuchet MS"/>
                <a:cs typeface="Trebuchet MS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682625">
              <a:lnSpc>
                <a:spcPct val="100000"/>
              </a:lnSpc>
              <a:spcBef>
                <a:spcPts val="800"/>
              </a:spcBef>
              <a:tabLst>
                <a:tab pos="2531110" algn="l"/>
              </a:tabLst>
            </a:pPr>
            <a:r>
              <a:rPr dirty="0" sz="600" spc="-25" b="1">
                <a:latin typeface="Georgia"/>
                <a:cs typeface="Georgia"/>
              </a:rPr>
              <a:t>Profile  </a:t>
            </a:r>
            <a:r>
              <a:rPr dirty="0" sz="600" spc="-35" b="1">
                <a:latin typeface="Georgia"/>
                <a:cs typeface="Georgia"/>
              </a:rPr>
              <a:t>losses</a:t>
            </a:r>
            <a:r>
              <a:rPr dirty="0" sz="600" spc="55" b="1">
                <a:latin typeface="Georgia"/>
                <a:cs typeface="Georgia"/>
              </a:rPr>
              <a:t> </a:t>
            </a:r>
            <a:r>
              <a:rPr dirty="0" sz="600" spc="-20" b="1">
                <a:latin typeface="Georgia"/>
                <a:cs typeface="Georgia"/>
              </a:rPr>
              <a:t>(axial</a:t>
            </a:r>
            <a:r>
              <a:rPr dirty="0" sz="600" spc="75" b="1">
                <a:latin typeface="Georgia"/>
                <a:cs typeface="Georgia"/>
              </a:rPr>
              <a:t> </a:t>
            </a:r>
            <a:r>
              <a:rPr dirty="0" sz="600" spc="-15" b="1">
                <a:latin typeface="Georgia"/>
                <a:cs typeface="Georgia"/>
              </a:rPr>
              <a:t>inlet)	</a:t>
            </a:r>
            <a:r>
              <a:rPr dirty="0" sz="600" spc="-25" b="1">
                <a:latin typeface="Georgia"/>
                <a:cs typeface="Georgia"/>
              </a:rPr>
              <a:t>Profile </a:t>
            </a:r>
            <a:r>
              <a:rPr dirty="0" sz="600" spc="-35" b="1">
                <a:latin typeface="Georgia"/>
                <a:cs typeface="Georgia"/>
              </a:rPr>
              <a:t>losses </a:t>
            </a:r>
            <a:r>
              <a:rPr dirty="0" sz="600" spc="-20" b="1">
                <a:latin typeface="Georgia"/>
                <a:cs typeface="Georgia"/>
              </a:rPr>
              <a:t>(symmetric</a:t>
            </a:r>
            <a:r>
              <a:rPr dirty="0" sz="600" spc="10" b="1">
                <a:latin typeface="Georgia"/>
                <a:cs typeface="Georgia"/>
              </a:rPr>
              <a:t> </a:t>
            </a:r>
            <a:r>
              <a:rPr dirty="0" sz="600" spc="-25" b="1">
                <a:latin typeface="Georgia"/>
                <a:cs typeface="Georgia"/>
              </a:rPr>
              <a:t>blades)</a:t>
            </a:r>
            <a:endParaRPr sz="600">
              <a:latin typeface="Georgia"/>
              <a:cs typeface="Georgia"/>
            </a:endParaRPr>
          </a:p>
          <a:p>
            <a:pPr marL="254000">
              <a:lnSpc>
                <a:spcPct val="100000"/>
              </a:lnSpc>
              <a:spcBef>
                <a:spcPts val="180"/>
              </a:spcBef>
              <a:tabLst>
                <a:tab pos="2244090" algn="l"/>
              </a:tabLst>
            </a:pPr>
            <a:r>
              <a:rPr dirty="0" sz="600" spc="0">
                <a:latin typeface="Garamond"/>
                <a:cs typeface="Garamond"/>
              </a:rPr>
              <a:t>0</a:t>
            </a:r>
            <a:r>
              <a:rPr dirty="0" sz="600" spc="0" b="0" i="1">
                <a:latin typeface="Bookman Old Style"/>
                <a:cs typeface="Bookman Old Style"/>
              </a:rPr>
              <a:t>.</a:t>
            </a:r>
            <a:r>
              <a:rPr dirty="0" sz="600" spc="0">
                <a:latin typeface="Garamond"/>
                <a:cs typeface="Garamond"/>
              </a:rPr>
              <a:t>10	0</a:t>
            </a:r>
            <a:r>
              <a:rPr dirty="0" sz="600" spc="0" b="0" i="1">
                <a:latin typeface="Bookman Old Style"/>
                <a:cs typeface="Bookman Old Style"/>
              </a:rPr>
              <a:t>.</a:t>
            </a:r>
            <a:r>
              <a:rPr dirty="0" sz="600" spc="0">
                <a:latin typeface="Garamond"/>
                <a:cs typeface="Garamond"/>
              </a:rPr>
              <a:t>30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661367" y="1746320"/>
            <a:ext cx="471805" cy="658495"/>
          </a:xfrm>
          <a:custGeom>
            <a:avLst/>
            <a:gdLst/>
            <a:ahLst/>
            <a:cxnLst/>
            <a:rect l="l" t="t" r="r" b="b"/>
            <a:pathLst>
              <a:path w="471804" h="658494">
                <a:moveTo>
                  <a:pt x="0" y="658023"/>
                </a:moveTo>
                <a:lnTo>
                  <a:pt x="471588" y="658023"/>
                </a:lnTo>
                <a:lnTo>
                  <a:pt x="471588" y="0"/>
                </a:lnTo>
                <a:lnTo>
                  <a:pt x="0" y="0"/>
                </a:lnTo>
                <a:lnTo>
                  <a:pt x="0" y="658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661367" y="1746320"/>
            <a:ext cx="471805" cy="658495"/>
          </a:xfrm>
          <a:prstGeom prst="rect">
            <a:avLst/>
          </a:prstGeom>
          <a:ln w="3175">
            <a:solidFill>
              <a:srgbClr val="262626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ts val="670"/>
              </a:lnSpc>
              <a:spcBef>
                <a:spcPts val="105"/>
              </a:spcBef>
            </a:pPr>
            <a:r>
              <a:rPr dirty="0" u="sng" baseline="9259" sz="900" spc="-7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9259" sz="900" spc="-7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9259" sz="900" spc="-89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9259" sz="900" spc="-22" b="0" i="1">
                <a:latin typeface="Bookman Old Style"/>
                <a:cs typeface="Bookman Old Style"/>
              </a:rPr>
              <a:t>α</a:t>
            </a:r>
            <a:r>
              <a:rPr dirty="0" sz="400" spc="-15">
                <a:latin typeface="Lucida Sans Unicode"/>
                <a:cs typeface="Lucida Sans Unicode"/>
              </a:rPr>
              <a:t>1  </a:t>
            </a:r>
            <a:r>
              <a:rPr dirty="0" baseline="9259" sz="900" spc="75">
                <a:latin typeface="Garamond"/>
                <a:cs typeface="Garamond"/>
              </a:rPr>
              <a:t>=</a:t>
            </a:r>
            <a:r>
              <a:rPr dirty="0" baseline="9259" sz="900" spc="-157">
                <a:latin typeface="Garamond"/>
                <a:cs typeface="Garamond"/>
              </a:rPr>
              <a:t> </a:t>
            </a:r>
            <a:r>
              <a:rPr dirty="0" baseline="9259" sz="900" spc="7">
                <a:latin typeface="Garamond"/>
                <a:cs typeface="Garamond"/>
              </a:rPr>
              <a:t>10</a:t>
            </a:r>
            <a:endParaRPr baseline="9259" sz="900">
              <a:latin typeface="Garamond"/>
              <a:cs typeface="Garamond"/>
            </a:endParaRPr>
          </a:p>
          <a:p>
            <a:pPr marL="27940">
              <a:lnSpc>
                <a:spcPts val="660"/>
              </a:lnSpc>
              <a:tabLst>
                <a:tab pos="358775" algn="l"/>
              </a:tabLst>
            </a:pPr>
            <a:r>
              <a:rPr dirty="0" u="sng" sz="600" spc="-5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5">
                <a:latin typeface="Garamond"/>
                <a:cs typeface="Garamond"/>
              </a:rPr>
              <a:t>15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  <a:tabLst>
                <a:tab pos="358775" algn="l"/>
              </a:tabLst>
            </a:pPr>
            <a:r>
              <a:rPr dirty="0" u="sng" sz="60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5">
                <a:latin typeface="Garamond"/>
                <a:cs typeface="Garamond"/>
              </a:rPr>
              <a:t>20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  <a:tabLst>
                <a:tab pos="358775" algn="l"/>
              </a:tabLst>
            </a:pPr>
            <a:r>
              <a:rPr dirty="0" u="sng" sz="60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5">
                <a:latin typeface="Garamond"/>
                <a:cs typeface="Garamond"/>
              </a:rPr>
              <a:t>25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  <a:tabLst>
                <a:tab pos="358775" algn="l"/>
              </a:tabLst>
            </a:pPr>
            <a:r>
              <a:rPr dirty="0" u="sng" baseline="4629" sz="900" spc="-7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4629" sz="900" spc="-7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4629" sz="900" spc="-89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4629" sz="900">
                <a:latin typeface="Times New Roman"/>
                <a:cs typeface="Times New Roman"/>
              </a:rPr>
              <a:t>	</a:t>
            </a:r>
            <a:r>
              <a:rPr dirty="0" sz="600" spc="5">
                <a:latin typeface="Garamond"/>
                <a:cs typeface="Garamond"/>
              </a:rPr>
              <a:t>30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05"/>
              </a:lnSpc>
              <a:tabLst>
                <a:tab pos="358775" algn="l"/>
              </a:tabLst>
            </a:pPr>
            <a:r>
              <a:rPr dirty="0" u="sng" sz="600" spc="-5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5">
                <a:latin typeface="Garamond"/>
                <a:cs typeface="Garamond"/>
              </a:rPr>
              <a:t>40</a:t>
            </a:r>
            <a:endParaRPr sz="600">
              <a:latin typeface="Garamond"/>
              <a:cs typeface="Garamond"/>
            </a:endParaRPr>
          </a:p>
          <a:p>
            <a:pPr marL="27940">
              <a:lnSpc>
                <a:spcPts val="715"/>
              </a:lnSpc>
              <a:tabLst>
                <a:tab pos="358775" algn="l"/>
              </a:tabLst>
            </a:pPr>
            <a:r>
              <a:rPr dirty="0" u="sng" sz="600" spc="-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600" spc="-6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5">
                <a:latin typeface="Garamond"/>
                <a:cs typeface="Garamond"/>
              </a:rPr>
              <a:t>50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1267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Profile</a:t>
            </a:r>
            <a:r>
              <a:rPr dirty="0" spc="40"/>
              <a:t> </a:t>
            </a:r>
            <a:r>
              <a:rPr dirty="0" spc="-75"/>
              <a:t>losses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2552" y="1247957"/>
            <a:ext cx="326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reference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251" y="738465"/>
            <a:ext cx="4090670" cy="535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" marR="5080" indent="-698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compute the </a:t>
            </a:r>
            <a:r>
              <a:rPr dirty="0" sz="1100" spc="-10">
                <a:latin typeface="Tahoma"/>
                <a:cs typeface="Tahoma"/>
              </a:rPr>
              <a:t>total </a:t>
            </a:r>
            <a:r>
              <a:rPr dirty="0" sz="1100" spc="-65">
                <a:latin typeface="Tahoma"/>
                <a:cs typeface="Tahoma"/>
              </a:rPr>
              <a:t>pressure losses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both </a:t>
            </a:r>
            <a:r>
              <a:rPr dirty="0" sz="1100" spc="-65">
                <a:latin typeface="Tahoma"/>
                <a:cs typeface="Tahoma"/>
              </a:rPr>
              <a:t>cases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apply  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interpolation:</a:t>
            </a:r>
            <a:endParaRPr sz="1100">
              <a:latin typeface="Tahoma"/>
              <a:cs typeface="Tahoma"/>
            </a:endParaRPr>
          </a:p>
          <a:p>
            <a:pPr algn="ctr" marL="431800">
              <a:lnSpc>
                <a:spcPct val="100000"/>
              </a:lnSpc>
              <a:spcBef>
                <a:spcPts val="390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8849" y="1218271"/>
            <a:ext cx="94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0" i="1">
                <a:latin typeface="Verdana"/>
                <a:cs typeface="Verdana"/>
              </a:rPr>
              <a:t>α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0999" y="1205470"/>
            <a:ext cx="10591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935" algn="l"/>
                <a:tab pos="965200" algn="l"/>
              </a:tabLst>
            </a:pPr>
            <a:r>
              <a:rPr dirty="0" sz="800" spc="80" i="1">
                <a:latin typeface="Verdana"/>
                <a:cs typeface="Verdana"/>
              </a:rPr>
              <a:t>A</a:t>
            </a:r>
            <a:r>
              <a:rPr dirty="0" sz="800" spc="80" i="1">
                <a:latin typeface="Verdana"/>
                <a:cs typeface="Verdana"/>
              </a:rPr>
              <a:t>	</a:t>
            </a:r>
            <a:r>
              <a:rPr dirty="0" sz="800" spc="80" i="1">
                <a:latin typeface="Verdana"/>
                <a:cs typeface="Verdana"/>
              </a:rPr>
              <a:t>B</a:t>
            </a:r>
            <a:r>
              <a:rPr dirty="0" sz="800" spc="80" i="1">
                <a:latin typeface="Verdana"/>
                <a:cs typeface="Verdana"/>
              </a:rPr>
              <a:t>	</a:t>
            </a:r>
            <a:r>
              <a:rPr dirty="0" sz="800" spc="80" i="1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7983" y="1146694"/>
            <a:ext cx="1831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8475" algn="l"/>
              </a:tabLst>
            </a:pPr>
            <a:r>
              <a:rPr dirty="0" sz="1100" spc="-85" b="0" i="1">
                <a:latin typeface="Bookman Old Style"/>
                <a:cs typeface="Bookman Old Style"/>
              </a:rPr>
              <a:t>Y</a:t>
            </a:r>
            <a:r>
              <a:rPr dirty="0" baseline="-10416" sz="1200" spc="-127" i="1">
                <a:latin typeface="Verdana"/>
                <a:cs typeface="Verdana"/>
              </a:rPr>
              <a:t>p	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95" b="0" i="1">
                <a:latin typeface="Bookman Old Style"/>
                <a:cs typeface="Bookman Old Style"/>
              </a:rPr>
              <a:t>Y </a:t>
            </a:r>
            <a:r>
              <a:rPr dirty="0" sz="1100" spc="105">
                <a:latin typeface="Garamond"/>
                <a:cs typeface="Garamond"/>
              </a:rPr>
              <a:t>+ </a:t>
            </a:r>
            <a:r>
              <a:rPr dirty="0" sz="1100" spc="-15" b="0" i="1">
                <a:latin typeface="Bookman Old Style"/>
                <a:cs typeface="Bookman Old Style"/>
              </a:rPr>
              <a:t>m </a:t>
            </a:r>
            <a:r>
              <a:rPr dirty="0" sz="1100">
                <a:latin typeface="Garamond"/>
                <a:cs typeface="Garamond"/>
              </a:rPr>
              <a:t>(</a:t>
            </a:r>
            <a:r>
              <a:rPr dirty="0" sz="1100" b="0" i="1">
                <a:latin typeface="Bookman Old Style"/>
                <a:cs typeface="Bookman Old Style"/>
              </a:rPr>
              <a:t>Y </a:t>
            </a:r>
            <a:r>
              <a:rPr dirty="0" sz="1100" spc="-30">
                <a:latin typeface="Lucida Sans Unicode"/>
                <a:cs typeface="Lucida Sans Unicode"/>
              </a:rPr>
              <a:t>− </a:t>
            </a:r>
            <a:r>
              <a:rPr dirty="0" sz="1100" spc="-95" b="0" i="1">
                <a:latin typeface="Bookman Old Style"/>
                <a:cs typeface="Bookman Old Style"/>
              </a:rPr>
              <a:t>Y</a:t>
            </a:r>
            <a:r>
              <a:rPr dirty="0" sz="1100" spc="85" b="0" i="1">
                <a:latin typeface="Bookman Old Style"/>
                <a:cs typeface="Bookman Old Style"/>
              </a:rPr>
              <a:t> </a:t>
            </a:r>
            <a:r>
              <a:rPr dirty="0" sz="1100" spc="10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521" y="1146694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251" y="1363051"/>
            <a:ext cx="3396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10" b="0" i="1">
                <a:latin typeface="Bookman Old Style"/>
                <a:cs typeface="Bookman Old Style"/>
              </a:rPr>
              <a:t>m</a:t>
            </a:r>
            <a:r>
              <a:rPr dirty="0" baseline="-10416" sz="1200" spc="15" i="1">
                <a:latin typeface="Verdana"/>
                <a:cs typeface="Verdana"/>
              </a:rPr>
              <a:t>α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15">
                <a:latin typeface="Lucida Sans Unicode"/>
                <a:cs typeface="Lucida Sans Unicode"/>
              </a:rPr>
              <a:t>−</a:t>
            </a:r>
            <a:r>
              <a:rPr dirty="0" sz="1100" spc="-15" b="0" i="1">
                <a:latin typeface="Bookman Old Style"/>
                <a:cs typeface="Bookman Old Style"/>
              </a:rPr>
              <a:t>α</a:t>
            </a:r>
            <a:r>
              <a:rPr dirty="0" baseline="-10416" sz="1200" spc="-22">
                <a:latin typeface="Trebuchet MS"/>
                <a:cs typeface="Trebuchet MS"/>
              </a:rPr>
              <a:t>0</a:t>
            </a:r>
            <a:r>
              <a:rPr dirty="0" sz="1100" spc="-15" b="0" i="1">
                <a:latin typeface="Bookman Old Style"/>
                <a:cs typeface="Bookman Old Style"/>
              </a:rPr>
              <a:t>/α</a:t>
            </a:r>
            <a:r>
              <a:rPr dirty="0" baseline="-10416" sz="1200" spc="-22">
                <a:latin typeface="Trebuchet MS"/>
                <a:cs typeface="Trebuchet MS"/>
              </a:rPr>
              <a:t>1</a:t>
            </a:r>
            <a:r>
              <a:rPr dirty="0" sz="1100" spc="-15">
                <a:latin typeface="Tahoma"/>
                <a:cs typeface="Tahoma"/>
              </a:rPr>
              <a:t>. </a:t>
            </a:r>
            <a:r>
              <a:rPr dirty="0" sz="1100" spc="-25">
                <a:latin typeface="Tahoma"/>
                <a:cs typeface="Tahoma"/>
              </a:rPr>
              <a:t>Then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apply </a:t>
            </a:r>
            <a:r>
              <a:rPr dirty="0" sz="1100" spc="-35">
                <a:latin typeface="Tahoma"/>
                <a:cs typeface="Tahoma"/>
              </a:rPr>
              <a:t>further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corrections: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60" y="1665362"/>
            <a:ext cx="1709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>
                <a:latin typeface="Tahoma"/>
                <a:cs typeface="Tahoma"/>
              </a:rPr>
              <a:t>Max </a:t>
            </a:r>
            <a:r>
              <a:rPr dirty="0" sz="1100" spc="-45">
                <a:latin typeface="Tahoma"/>
                <a:cs typeface="Tahoma"/>
              </a:rPr>
              <a:t>thickness: </a:t>
            </a:r>
            <a:r>
              <a:rPr dirty="0" sz="1100" spc="-85" b="0" i="1">
                <a:latin typeface="Bookman Old Style"/>
                <a:cs typeface="Bookman Old Style"/>
              </a:rPr>
              <a:t>Y</a:t>
            </a:r>
            <a:r>
              <a:rPr dirty="0" baseline="-10416" sz="1200" spc="-127" i="1">
                <a:latin typeface="Verdana"/>
                <a:cs typeface="Verdana"/>
              </a:rPr>
              <a:t>p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35" b="0" i="1">
                <a:latin typeface="Bookman Old Style"/>
                <a:cs typeface="Bookman Old Style"/>
              </a:rPr>
              <a:t>Y</a:t>
            </a:r>
            <a:r>
              <a:rPr dirty="0" baseline="-10416" sz="1200" spc="-52" i="1">
                <a:latin typeface="Verdana"/>
                <a:cs typeface="Verdana"/>
              </a:rPr>
              <a:t>p</a:t>
            </a:r>
            <a:r>
              <a:rPr dirty="0" baseline="-27777" sz="900" spc="-52">
                <a:latin typeface="Arial"/>
                <a:cs typeface="Arial"/>
              </a:rPr>
              <a:t>ref</a:t>
            </a:r>
            <a:r>
              <a:rPr dirty="0" baseline="-27777" sz="900" spc="82">
                <a:latin typeface="Arial"/>
                <a:cs typeface="Arial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578" y="1470011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3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3748" y="1571636"/>
            <a:ext cx="478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655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t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u="sng" sz="1100" spc="-9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/c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4876" y="1629739"/>
            <a:ext cx="2184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</a:t>
            </a:r>
            <a:r>
              <a:rPr dirty="0" u="sng" sz="800" spc="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3748" y="1760396"/>
            <a:ext cx="75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" b="0" i="1">
                <a:latin typeface="Bookman Old Style"/>
                <a:cs typeface="Bookman Old Style"/>
              </a:rPr>
              <a:t>t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6724" y="1760396"/>
            <a:ext cx="193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0" b="0" i="1">
                <a:latin typeface="Bookman Old Style"/>
                <a:cs typeface="Bookman Old Style"/>
              </a:rPr>
              <a:t>/c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3773" y="1820289"/>
            <a:ext cx="5035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dirty="0" sz="800" spc="-15">
                <a:latin typeface="Arial"/>
                <a:cs typeface="Arial"/>
              </a:rPr>
              <a:t>max</a:t>
            </a:r>
            <a:r>
              <a:rPr dirty="0" sz="800" spc="-15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ref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3340" y="1517191"/>
            <a:ext cx="283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17676" sz="1650" spc="735">
                <a:latin typeface="Arial"/>
                <a:cs typeface="Arial"/>
              </a:rPr>
              <a:t>\</a:t>
            </a:r>
            <a:r>
              <a:rPr dirty="0" baseline="6944" sz="1200" spc="-52" i="1">
                <a:latin typeface="Verdana"/>
                <a:cs typeface="Verdana"/>
              </a:rPr>
              <a:t>m</a:t>
            </a:r>
            <a:r>
              <a:rPr dirty="0" sz="600" spc="150" i="1">
                <a:latin typeface="Trebuchet MS"/>
                <a:cs typeface="Trebuchet MS"/>
              </a:rPr>
              <a:t>α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8288" y="2035694"/>
            <a:ext cx="1402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Reynolds: </a:t>
            </a:r>
            <a:r>
              <a:rPr dirty="0" sz="1100" spc="-85" b="0" i="1">
                <a:latin typeface="Bookman Old Style"/>
                <a:cs typeface="Bookman Old Style"/>
              </a:rPr>
              <a:t>Y</a:t>
            </a:r>
            <a:r>
              <a:rPr dirty="0" baseline="-10416" sz="1200" spc="-127" i="1">
                <a:latin typeface="Verdana"/>
                <a:cs typeface="Verdana"/>
              </a:rPr>
              <a:t>p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35" b="0" i="1">
                <a:latin typeface="Bookman Old Style"/>
                <a:cs typeface="Bookman Old Style"/>
              </a:rPr>
              <a:t>Y</a:t>
            </a:r>
            <a:r>
              <a:rPr dirty="0" baseline="-10416" sz="1200" spc="-52" i="1">
                <a:latin typeface="Verdana"/>
                <a:cs typeface="Verdana"/>
              </a:rPr>
              <a:t>p</a:t>
            </a:r>
            <a:r>
              <a:rPr dirty="0" baseline="-27777" sz="900" spc="-52">
                <a:latin typeface="Arial"/>
                <a:cs typeface="Arial"/>
              </a:rPr>
              <a:t>ref</a:t>
            </a:r>
            <a:r>
              <a:rPr dirty="0" baseline="-27777" sz="900" spc="60">
                <a:latin typeface="Arial"/>
                <a:cs typeface="Arial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5409" y="1840343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3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2580" y="1941968"/>
            <a:ext cx="176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3633" y="2001861"/>
            <a:ext cx="1435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4441" y="2130728"/>
            <a:ext cx="176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2533" y="1840343"/>
            <a:ext cx="1149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6595" y="1912187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4217" y="2438970"/>
            <a:ext cx="800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75" i="1"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9832" y="2456813"/>
            <a:ext cx="168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0416" sz="1200" spc="-112" i="1">
                <a:latin typeface="Verdana"/>
                <a:cs typeface="Verdana"/>
              </a:rPr>
              <a:t>p</a:t>
            </a:r>
            <a:r>
              <a:rPr dirty="0" sz="600" spc="-5">
                <a:latin typeface="Arial"/>
                <a:cs typeface="Arial"/>
              </a:rPr>
              <a:t>ref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74722" y="2185503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30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4186" y="2380855"/>
            <a:ext cx="2458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  <a:tab pos="1583690" algn="l"/>
                <a:tab pos="2336800" algn="l"/>
              </a:tabLst>
            </a:pPr>
            <a:r>
              <a:rPr dirty="0" sz="1100" spc="0">
                <a:latin typeface="Tahoma"/>
                <a:cs typeface="Tahoma"/>
              </a:rPr>
              <a:t>T</a:t>
            </a:r>
            <a:r>
              <a:rPr dirty="0" sz="1100" spc="-25">
                <a:latin typeface="Tahoma"/>
                <a:cs typeface="Tahoma"/>
              </a:rPr>
              <a:t>railing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edge: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95" b="0" i="1">
                <a:latin typeface="Bookman Old Style"/>
                <a:cs typeface="Bookman Old Style"/>
              </a:rPr>
              <a:t>Y</a:t>
            </a:r>
            <a:r>
              <a:rPr dirty="0" sz="1100" b="0" i="1">
                <a:latin typeface="Bookman Old Style"/>
                <a:cs typeface="Bookman Old Style"/>
              </a:rPr>
              <a:t> </a:t>
            </a:r>
            <a:r>
              <a:rPr dirty="0" sz="1100" spc="114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95" b="0" i="1">
                <a:latin typeface="Bookman Old Style"/>
                <a:cs typeface="Bookman Old Style"/>
              </a:rPr>
              <a:t>Y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229">
                <a:latin typeface="Lucida Sans Unicode"/>
                <a:cs typeface="Lucida Sans Unicode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Garamond"/>
                <a:cs typeface="Garamond"/>
              </a:rPr>
              <a:t>1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7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5391" y="2287129"/>
            <a:ext cx="355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2100" algn="l"/>
              </a:tabLst>
            </a:pPr>
            <a:r>
              <a:rPr dirty="0" sz="1100" spc="10" b="0" i="1">
                <a:latin typeface="Bookman Old Style"/>
                <a:cs typeface="Bookman Old Style"/>
              </a:rPr>
              <a:t>t</a:t>
            </a:r>
            <a:r>
              <a:rPr dirty="0" sz="1100" spc="10" b="0" i="1">
                <a:latin typeface="Bookman Old Style"/>
                <a:cs typeface="Bookman Old Style"/>
              </a:rPr>
              <a:t>	</a:t>
            </a:r>
            <a:r>
              <a:rPr dirty="0" sz="1100" spc="10" b="0" i="1">
                <a:latin typeface="Bookman Old Style"/>
                <a:cs typeface="Bookman Old Style"/>
              </a:rPr>
              <a:t>t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47936" y="2475889"/>
            <a:ext cx="3702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2100" algn="l"/>
              </a:tabLst>
            </a:pPr>
            <a:r>
              <a:rPr dirty="0" sz="1100" spc="-85" b="0" i="1">
                <a:latin typeface="Bookman Old Style"/>
                <a:cs typeface="Bookman Old Style"/>
              </a:rPr>
              <a:t>s</a:t>
            </a:r>
            <a:r>
              <a:rPr dirty="0" sz="1100" spc="-85" b="0" i="1">
                <a:latin typeface="Bookman Old Style"/>
                <a:cs typeface="Bookman Old Style"/>
              </a:rPr>
              <a:t>	</a:t>
            </a:r>
            <a:r>
              <a:rPr dirty="0" sz="1100" spc="-85" b="0" i="1">
                <a:latin typeface="Bookman Old Style"/>
                <a:cs typeface="Bookman Old Style"/>
              </a:rPr>
              <a:t>s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7892" y="2346222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07892" y="2429343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4069" y="2556127"/>
            <a:ext cx="1435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ref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0766" y="2185503"/>
            <a:ext cx="876935" cy="1917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9539">
              <a:lnSpc>
                <a:spcPts val="550"/>
              </a:lnSpc>
              <a:spcBef>
                <a:spcPts val="640"/>
              </a:spcBef>
              <a:tabLst>
                <a:tab pos="40957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220"/>
              </a:lnSpc>
              <a:tabLst>
                <a:tab pos="659130" algn="l"/>
              </a:tabLst>
            </a:pPr>
            <a:r>
              <a:rPr dirty="0" sz="1100" spc="430">
                <a:latin typeface="Arial"/>
                <a:cs typeface="Arial"/>
              </a:rPr>
              <a:t>(</a:t>
            </a:r>
            <a:r>
              <a:rPr dirty="0" sz="1100" spc="430">
                <a:latin typeface="Arial"/>
                <a:cs typeface="Arial"/>
              </a:rPr>
              <a:t>	</a:t>
            </a:r>
            <a:r>
              <a:rPr dirty="0" sz="1100" spc="490">
                <a:latin typeface="Arial"/>
                <a:cs typeface="Arial"/>
              </a:rPr>
              <a:t>\\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7251" y="2678276"/>
            <a:ext cx="4023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Where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Reynolds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referred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chord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values: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3234" y="2868497"/>
            <a:ext cx="686435" cy="381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50520">
              <a:lnSpc>
                <a:spcPts val="1030"/>
              </a:lnSpc>
              <a:spcBef>
                <a:spcPts val="90"/>
              </a:spcBef>
            </a:pPr>
            <a:r>
              <a:rPr dirty="0" u="sng" sz="1100" spc="-1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ρ</a:t>
            </a:r>
            <a:r>
              <a:rPr dirty="0" u="sng" baseline="-10416" sz="1200" spc="-22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 </a:t>
            </a:r>
            <a:r>
              <a:rPr dirty="0" u="sng" sz="1100" spc="-7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v</a:t>
            </a:r>
            <a:r>
              <a:rPr dirty="0" sz="1100" spc="-180" b="0" i="1">
                <a:latin typeface="Bookman Old Style"/>
                <a:cs typeface="Bookman Old Style"/>
              </a:rPr>
              <a:t> </a:t>
            </a:r>
            <a:r>
              <a:rPr dirty="0" u="sng" sz="1100" spc="-6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c</a:t>
            </a:r>
            <a:endParaRPr sz="1100">
              <a:latin typeface="Bookman Old Style"/>
              <a:cs typeface="Bookman Old Style"/>
            </a:endParaRPr>
          </a:p>
          <a:p>
            <a:pPr marL="12700">
              <a:lnSpc>
                <a:spcPts val="745"/>
              </a:lnSpc>
            </a:pPr>
            <a:r>
              <a:rPr dirty="0" sz="1100" spc="-40">
                <a:latin typeface="Tahoma"/>
                <a:cs typeface="Tahoma"/>
              </a:rPr>
              <a:t>Re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  <a:p>
            <a:pPr algn="ctr" marL="344170">
              <a:lnSpc>
                <a:spcPts val="1035"/>
              </a:lnSpc>
            </a:pPr>
            <a:r>
              <a:rPr dirty="0" sz="1100" spc="5" b="0" i="1">
                <a:latin typeface="Bookman Old Style"/>
                <a:cs typeface="Bookman Old Style"/>
              </a:rPr>
              <a:t>µ</a:t>
            </a:r>
            <a:r>
              <a:rPr dirty="0" baseline="-10416" sz="1200" spc="7">
                <a:latin typeface="Trebuchet MS"/>
                <a:cs typeface="Trebuchet MS"/>
              </a:rPr>
              <a:t>0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72534" y="296222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039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15"/>
              <a:t> </a:t>
            </a:r>
            <a:r>
              <a:rPr dirty="0" spc="-30"/>
              <a:t>solidity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08559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main </a:t>
            </a:r>
            <a:r>
              <a:rPr dirty="0" sz="1100" spc="-65">
                <a:latin typeface="Tahoma"/>
                <a:cs typeface="Tahoma"/>
              </a:rPr>
              <a:t>parameter </a:t>
            </a:r>
            <a:r>
              <a:rPr dirty="0" sz="1100" spc="-2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influences </a:t>
            </a:r>
            <a:r>
              <a:rPr dirty="0" sz="1100" spc="-50">
                <a:latin typeface="Tahoma"/>
                <a:cs typeface="Tahoma"/>
              </a:rPr>
              <a:t>profile </a:t>
            </a:r>
            <a:r>
              <a:rPr dirty="0" sz="1100" spc="-70">
                <a:latin typeface="Tahoma"/>
                <a:cs typeface="Tahoma"/>
              </a:rPr>
              <a:t>losses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0" b="1">
                <a:solidFill>
                  <a:srgbClr val="339430"/>
                </a:solidFill>
                <a:latin typeface="Arial"/>
                <a:cs typeface="Arial"/>
              </a:rPr>
              <a:t>solidity </a:t>
            </a:r>
            <a:r>
              <a:rPr dirty="0" sz="1100" spc="-50">
                <a:latin typeface="Tahoma"/>
                <a:cs typeface="Tahoma"/>
              </a:rPr>
              <a:t>Even </a:t>
            </a:r>
            <a:r>
              <a:rPr dirty="0" sz="1100" spc="-15">
                <a:latin typeface="Tahoma"/>
                <a:cs typeface="Tahoma"/>
              </a:rPr>
              <a:t>if 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be chosen </a:t>
            </a:r>
            <a:r>
              <a:rPr dirty="0" sz="1100" spc="-30">
                <a:latin typeface="Tahoma"/>
                <a:cs typeface="Tahoma"/>
              </a:rPr>
              <a:t>arbitrarily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40">
                <a:latin typeface="Tahoma"/>
                <a:cs typeface="Tahoma"/>
              </a:rPr>
              <a:t>must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subjected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55">
                <a:latin typeface="Tahoma"/>
                <a:cs typeface="Tahoma"/>
              </a:rPr>
              <a:t>blades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instead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25" i="1">
                <a:latin typeface="Gill Sans MT"/>
                <a:cs typeface="Gill Sans MT"/>
              </a:rPr>
              <a:t>integer</a:t>
            </a:r>
            <a:r>
              <a:rPr dirty="0" sz="1100" spc="25">
                <a:latin typeface="Tahoma"/>
                <a:cs typeface="Tahoma"/>
              </a:rPr>
              <a:t>. </a:t>
            </a:r>
            <a:r>
              <a:rPr dirty="0" sz="1100" spc="-30">
                <a:latin typeface="Tahoma"/>
                <a:cs typeface="Tahoma"/>
              </a:rPr>
              <a:t>So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solidity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computed </a:t>
            </a:r>
            <a:r>
              <a:rPr dirty="0" sz="1100" spc="-50">
                <a:latin typeface="Tahoma"/>
                <a:cs typeface="Tahoma"/>
              </a:rPr>
              <a:t>passing  </a:t>
            </a:r>
            <a:r>
              <a:rPr dirty="0" sz="1100" spc="-40">
                <a:latin typeface="Tahoma"/>
                <a:cs typeface="Tahoma"/>
              </a:rPr>
              <a:t>through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rounding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operation.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2310" y="1592210"/>
            <a:ext cx="3035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>
                <a:latin typeface="Arial"/>
                <a:cs typeface="Arial"/>
              </a:rPr>
              <a:t>blades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4177" y="1532317"/>
            <a:ext cx="923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2434" algn="l"/>
              </a:tabLst>
            </a:pPr>
            <a:r>
              <a:rPr dirty="0" sz="1100" spc="30">
                <a:latin typeface="Tahoma"/>
                <a:cs typeface="Tahoma"/>
              </a:rPr>
              <a:t>N	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45">
                <a:latin typeface="Garamond"/>
                <a:cs typeface="Garamond"/>
              </a:rPr>
              <a:t> </a:t>
            </a:r>
            <a:r>
              <a:rPr dirty="0" sz="1100" spc="-45">
                <a:latin typeface="Tahoma"/>
                <a:cs typeface="Tahoma"/>
              </a:rPr>
              <a:t>round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2390" y="1438591"/>
            <a:ext cx="247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3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π</a:t>
            </a:r>
            <a:r>
              <a:rPr dirty="0" u="sng" sz="1100" spc="-17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dirty="0" u="sng" sz="1100" spc="8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D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4132" y="1498484"/>
            <a:ext cx="192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9750" y="1627351"/>
            <a:ext cx="85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0" i="1">
                <a:latin typeface="Bookman Old Style"/>
                <a:cs typeface="Bookman Old Style"/>
              </a:rPr>
              <a:t>c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5220" y="1336965"/>
            <a:ext cx="838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3265" algn="l"/>
              </a:tabLst>
            </a:pPr>
            <a:r>
              <a:rPr dirty="0" sz="1100" spc="430">
                <a:latin typeface="Arial"/>
                <a:cs typeface="Arial"/>
              </a:rPr>
              <a:t>(</a:t>
            </a:r>
            <a:r>
              <a:rPr dirty="0" sz="1100" spc="430">
                <a:latin typeface="Arial"/>
                <a:cs typeface="Arial"/>
              </a:rPr>
              <a:t>	</a:t>
            </a:r>
            <a:r>
              <a:rPr dirty="0" sz="1100" spc="49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3029" y="1532317"/>
            <a:ext cx="144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 indent="-69215">
              <a:lnSpc>
                <a:spcPct val="100000"/>
              </a:lnSpc>
              <a:spcBef>
                <a:spcPts val="90"/>
              </a:spcBef>
              <a:buFont typeface="Lucida Sans Unicode"/>
              <a:buChar char="·"/>
              <a:tabLst>
                <a:tab pos="82550" algn="l"/>
                <a:tab pos="1181735" algn="l"/>
              </a:tabLst>
            </a:pPr>
            <a:r>
              <a:rPr dirty="0" sz="1100" spc="25" b="0" i="1">
                <a:latin typeface="Bookman Old Style"/>
                <a:cs typeface="Bookman Old Style"/>
              </a:rPr>
              <a:t>σ</a:t>
            </a:r>
            <a:r>
              <a:rPr dirty="0" sz="1100" spc="25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Tahoma"/>
                <a:cs typeface="Tahoma"/>
              </a:rPr>
              <a:t>(25)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194" y="1855049"/>
            <a:ext cx="2127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recalculate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solidity.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60118" y="2303805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 h="0">
                <a:moveTo>
                  <a:pt x="0" y="0"/>
                </a:moveTo>
                <a:lnTo>
                  <a:pt x="6494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49907" y="2093466"/>
            <a:ext cx="530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7200" algn="l"/>
              </a:tabLst>
            </a:pPr>
            <a:r>
              <a:rPr dirty="0" sz="1100" spc="-60" b="0" i="1">
                <a:latin typeface="Bookman Old Style"/>
                <a:cs typeface="Bookman Old Style"/>
              </a:rPr>
              <a:t>c</a:t>
            </a:r>
            <a:r>
              <a:rPr dirty="0" sz="1100" spc="-60" b="0" i="1">
                <a:latin typeface="Bookman Old Style"/>
                <a:cs typeface="Bookman Old Style"/>
              </a:rPr>
              <a:t>	</a:t>
            </a:r>
            <a:r>
              <a:rPr dirty="0" sz="1100" spc="-60" b="0" i="1">
                <a:latin typeface="Bookman Old Style"/>
                <a:cs typeface="Bookman Old Style"/>
              </a:rPr>
              <a:t>c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0153" y="230380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 h="0">
                <a:moveTo>
                  <a:pt x="0" y="0"/>
                </a:moveTo>
                <a:lnTo>
                  <a:pt x="3946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63369" y="2187192"/>
            <a:ext cx="81153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5"/>
              </a:lnSpc>
              <a:spcBef>
                <a:spcPts val="90"/>
              </a:spcBef>
              <a:tabLst>
                <a:tab pos="415290" algn="l"/>
              </a:tabLst>
            </a:pPr>
            <a:r>
              <a:rPr dirty="0" sz="1100" spc="25" b="0" i="1">
                <a:latin typeface="Bookman Old Style"/>
                <a:cs typeface="Bookman Old Style"/>
              </a:rPr>
              <a:t>σ</a:t>
            </a:r>
            <a:r>
              <a:rPr dirty="0" sz="1100" spc="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	=</a:t>
            </a:r>
            <a:endParaRPr sz="1100">
              <a:latin typeface="Garamond"/>
              <a:cs typeface="Garamond"/>
            </a:endParaRPr>
          </a:p>
          <a:p>
            <a:pPr marL="296545">
              <a:lnSpc>
                <a:spcPts val="1035"/>
              </a:lnSpc>
              <a:tabLst>
                <a:tab pos="576580" algn="l"/>
              </a:tabLst>
            </a:pPr>
            <a:r>
              <a:rPr dirty="0" sz="1100" spc="-85" b="0" i="1">
                <a:latin typeface="Bookman Old Style"/>
                <a:cs typeface="Bookman Old Style"/>
              </a:rPr>
              <a:t>s	</a:t>
            </a:r>
            <a:r>
              <a:rPr dirty="0" sz="1100" spc="-35" b="0" i="1">
                <a:latin typeface="Bookman Old Style"/>
                <a:cs typeface="Bookman Old Style"/>
              </a:rPr>
              <a:t>π</a:t>
            </a:r>
            <a:r>
              <a:rPr dirty="0" sz="1100" spc="-175" b="0" i="1">
                <a:latin typeface="Bookman Old Style"/>
                <a:cs typeface="Bookman Old Style"/>
              </a:rPr>
              <a:t> </a:t>
            </a:r>
            <a:r>
              <a:rPr dirty="0" sz="1100" spc="80" b="0" i="1">
                <a:latin typeface="Bookman Old Style"/>
                <a:cs typeface="Bookman Old Style"/>
              </a:rPr>
              <a:t>D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9195" y="2342120"/>
            <a:ext cx="192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0">
                <a:latin typeface="Arial"/>
                <a:cs typeface="Arial"/>
              </a:rPr>
              <a:t>mid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8079" y="2209760"/>
            <a:ext cx="4705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 indent="-69215">
              <a:lnSpc>
                <a:spcPct val="100000"/>
              </a:lnSpc>
              <a:spcBef>
                <a:spcPts val="90"/>
              </a:spcBef>
              <a:buFont typeface="Lucida Sans Unicode"/>
              <a:buChar char="·"/>
              <a:tabLst>
                <a:tab pos="82550" algn="l"/>
              </a:tabLst>
            </a:pPr>
            <a:r>
              <a:rPr dirty="0" baseline="10101" sz="1650" spc="44">
                <a:latin typeface="Tahoma"/>
                <a:cs typeface="Tahoma"/>
              </a:rPr>
              <a:t>N</a:t>
            </a:r>
            <a:r>
              <a:rPr dirty="0" sz="800" spc="-30">
                <a:latin typeface="Arial"/>
                <a:cs typeface="Arial"/>
              </a:rPr>
              <a:t>blades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2534" y="218719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54" y="2552838"/>
            <a:ext cx="38773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Than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0">
                <a:latin typeface="Tahoma"/>
                <a:cs typeface="Tahoma"/>
              </a:rPr>
              <a:t>calculate </a:t>
            </a:r>
            <a:r>
              <a:rPr dirty="0" sz="1100" spc="-40">
                <a:latin typeface="Tahoma"/>
                <a:cs typeface="Tahoma"/>
              </a:rPr>
              <a:t>profile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-45">
                <a:latin typeface="Tahoma"/>
                <a:cs typeface="Tahoma"/>
              </a:rPr>
              <a:t>along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span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keep </a:t>
            </a:r>
            <a:r>
              <a:rPr dirty="0" sz="1100" spc="-15">
                <a:latin typeface="Tahoma"/>
                <a:cs typeface="Tahoma"/>
              </a:rPr>
              <a:t>that 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blades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recalculate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solidity 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-65">
                <a:latin typeface="Tahoma"/>
                <a:cs typeface="Tahoma"/>
              </a:rPr>
              <a:t>as  </a:t>
            </a:r>
            <a:r>
              <a:rPr dirty="0" sz="1100" spc="-40">
                <a:latin typeface="Tahoma"/>
                <a:cs typeface="Tahoma"/>
              </a:rPr>
              <a:t>equation </a:t>
            </a:r>
            <a:r>
              <a:rPr dirty="0" sz="1100" spc="-60">
                <a:latin typeface="Tahoma"/>
                <a:cs typeface="Tahoma"/>
                <a:hlinkClick r:id="rId2" action="ppaction://hlinksldjump"/>
              </a:rPr>
              <a:t>26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new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diameter.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4004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60"/>
              <a:t>Secondary</a:t>
            </a:r>
            <a:r>
              <a:rPr dirty="0" spc="105"/>
              <a:t> </a:t>
            </a:r>
            <a:r>
              <a:rPr dirty="0" spc="-75"/>
              <a:t>losses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2419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Secondary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accounted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follow: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297" y="1174774"/>
            <a:ext cx="462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>
                <a:latin typeface="Arial"/>
                <a:cs typeface="Arial"/>
              </a:rPr>
              <a:t>second</a:t>
            </a:r>
            <a:r>
              <a:rPr dirty="0" sz="800" spc="-65">
                <a:latin typeface="Arial"/>
                <a:cs typeface="Arial"/>
              </a:rPr>
              <a:t>a</a:t>
            </a:r>
            <a:r>
              <a:rPr dirty="0" sz="800" spc="10">
                <a:latin typeface="Arial"/>
                <a:cs typeface="Arial"/>
              </a:rPr>
              <a:t>r</a:t>
            </a:r>
            <a:r>
              <a:rPr dirty="0" sz="800" spc="-15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3855" y="1114880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4040" algn="l"/>
              </a:tabLst>
            </a:pPr>
            <a:r>
              <a:rPr dirty="0" sz="1100" spc="-95" b="0" i="1">
                <a:latin typeface="Bookman Old Style"/>
                <a:cs typeface="Bookman Old Style"/>
              </a:rPr>
              <a:t>Y	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25">
                <a:latin typeface="Garamond"/>
                <a:cs typeface="Garamond"/>
              </a:rPr>
              <a:t> </a:t>
            </a:r>
            <a:r>
              <a:rPr dirty="0" sz="1100" spc="10">
                <a:latin typeface="Garamond"/>
                <a:cs typeface="Garamond"/>
              </a:rPr>
              <a:t>0</a:t>
            </a:r>
            <a:r>
              <a:rPr dirty="0" sz="1100" spc="10" b="0" i="1">
                <a:latin typeface="Bookman Old Style"/>
                <a:cs typeface="Bookman Old Style"/>
              </a:rPr>
              <a:t>.</a:t>
            </a:r>
            <a:r>
              <a:rPr dirty="0" sz="1100" spc="10">
                <a:latin typeface="Garamond"/>
                <a:cs typeface="Garamond"/>
              </a:rPr>
              <a:t>0334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098" y="1079257"/>
            <a:ext cx="85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5095" y="1021142"/>
            <a:ext cx="4673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2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cos(</a:t>
            </a:r>
            <a:r>
              <a:rPr dirty="0" u="sng" sz="1100" spc="2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α</a:t>
            </a:r>
            <a:r>
              <a:rPr dirty="0" sz="1100" spc="60" b="0" i="1">
                <a:latin typeface="Bookman Old Style"/>
                <a:cs typeface="Bookman Old Style"/>
              </a:rPr>
              <a:t> </a:t>
            </a:r>
            <a:r>
              <a:rPr dirty="0" u="sng" sz="1100" spc="1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095" y="1209915"/>
            <a:ext cx="4673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Garamond"/>
                <a:cs typeface="Garamond"/>
              </a:rPr>
              <a:t>cos(</a:t>
            </a:r>
            <a:r>
              <a:rPr dirty="0" sz="1100" spc="-10" b="0" i="1">
                <a:latin typeface="Bookman Old Style"/>
                <a:cs typeface="Bookman Old Style"/>
              </a:rPr>
              <a:t>α</a:t>
            </a:r>
            <a:r>
              <a:rPr dirty="0" baseline="-10416" sz="1200" spc="60">
                <a:latin typeface="Trebuchet MS"/>
                <a:cs typeface="Trebuchet MS"/>
              </a:rPr>
              <a:t>0</a:t>
            </a:r>
            <a:r>
              <a:rPr dirty="0" sz="1100" spc="10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3042" y="1114880"/>
            <a:ext cx="210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 indent="-69215">
              <a:lnSpc>
                <a:spcPct val="100000"/>
              </a:lnSpc>
              <a:spcBef>
                <a:spcPts val="90"/>
              </a:spcBef>
              <a:buFont typeface="Lucida Sans Unicode"/>
              <a:buChar char="·"/>
              <a:tabLst>
                <a:tab pos="82550" algn="l"/>
              </a:tabLst>
            </a:pPr>
            <a:r>
              <a:rPr dirty="0" sz="1100" spc="25" b="0" i="1">
                <a:latin typeface="Bookman Old Style"/>
                <a:cs typeface="Bookman Old Style"/>
              </a:rPr>
              <a:t>H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2534" y="1114880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4738" y="1511882"/>
            <a:ext cx="85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0" i="1">
                <a:latin typeface="Bookman Old Style"/>
                <a:cs typeface="Bookman Old Style"/>
              </a:rPr>
              <a:t>c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7438" y="172222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5995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76045" y="1605608"/>
            <a:ext cx="1563370" cy="28702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31165" marR="5080" indent="-419100">
              <a:lnSpc>
                <a:spcPct val="56699"/>
              </a:lnSpc>
              <a:spcBef>
                <a:spcPts val="660"/>
              </a:spcBef>
              <a:tabLst>
                <a:tab pos="528955" algn="l"/>
              </a:tabLst>
            </a:pPr>
            <a:r>
              <a:rPr dirty="0" sz="1100" spc="25" b="0" i="1">
                <a:latin typeface="Bookman Old Style"/>
                <a:cs typeface="Bookman Old Style"/>
              </a:rPr>
              <a:t>H</a:t>
            </a:r>
            <a:r>
              <a:rPr dirty="0" sz="1100" spc="5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4		</a:t>
            </a:r>
            <a:r>
              <a:rPr dirty="0" sz="1100" spc="80">
                <a:latin typeface="Garamond"/>
                <a:cs typeface="Garamond"/>
              </a:rPr>
              <a:t>(tan</a:t>
            </a:r>
            <a:r>
              <a:rPr dirty="0" sz="1100" spc="-110">
                <a:latin typeface="Garamond"/>
                <a:cs typeface="Garamond"/>
              </a:rPr>
              <a:t> </a:t>
            </a: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0</a:t>
            </a:r>
            <a:r>
              <a:rPr dirty="0" baseline="-10416" sz="1200" spc="37">
                <a:latin typeface="Trebuchet MS"/>
                <a:cs typeface="Trebuchet MS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25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Garamond"/>
                <a:cs typeface="Garamond"/>
              </a:rPr>
              <a:t>tan</a:t>
            </a:r>
            <a:r>
              <a:rPr dirty="0" sz="1100" spc="-110">
                <a:latin typeface="Garamond"/>
                <a:cs typeface="Garamond"/>
              </a:rPr>
              <a:t> </a:t>
            </a:r>
            <a:r>
              <a:rPr dirty="0" sz="1100" spc="40" b="0" i="1">
                <a:latin typeface="Bookman Old Style"/>
                <a:cs typeface="Bookman Old Style"/>
              </a:rPr>
              <a:t>α</a:t>
            </a:r>
            <a:r>
              <a:rPr dirty="0" baseline="-10416" sz="1200" spc="60">
                <a:latin typeface="Trebuchet MS"/>
                <a:cs typeface="Trebuchet MS"/>
              </a:rPr>
              <a:t>1</a:t>
            </a:r>
            <a:r>
              <a:rPr dirty="0" sz="1100" spc="40">
                <a:latin typeface="Garamond"/>
                <a:cs typeface="Garamond"/>
              </a:rPr>
              <a:t>)  </a:t>
            </a:r>
            <a:r>
              <a:rPr dirty="0" sz="1100" spc="-195" b="0" i="1">
                <a:latin typeface="Bookman Old Style"/>
                <a:cs typeface="Bookman Old Style"/>
              </a:rPr>
              <a:t>b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3939" y="157909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9288" y="1511882"/>
            <a:ext cx="527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Garamond"/>
                <a:cs typeface="Garamond"/>
              </a:rPr>
              <a:t>cos</a:t>
            </a:r>
            <a:r>
              <a:rPr dirty="0" baseline="27777" sz="1200" spc="60">
                <a:latin typeface="Trebuchet MS"/>
                <a:cs typeface="Trebuchet MS"/>
              </a:rPr>
              <a:t>2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-10" b="0" i="1">
                <a:latin typeface="Bookman Old Style"/>
                <a:cs typeface="Bookman Old Style"/>
              </a:rPr>
              <a:t>α</a:t>
            </a:r>
            <a:r>
              <a:rPr dirty="0" baseline="-10416" sz="1200" spc="75">
                <a:latin typeface="Trebuchet MS"/>
                <a:cs typeface="Trebuchet MS"/>
              </a:rPr>
              <a:t>1</a:t>
            </a:r>
            <a:r>
              <a:rPr dirty="0" sz="1100" spc="10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1988" y="1722221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 h="0">
                <a:moveTo>
                  <a:pt x="0" y="0"/>
                </a:moveTo>
                <a:lnTo>
                  <a:pt x="5020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26663" y="1758758"/>
            <a:ext cx="1206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 i="1">
                <a:latin typeface="Verdana"/>
                <a:cs typeface="Verdana"/>
              </a:rPr>
              <a:t>m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4833" y="1700643"/>
            <a:ext cx="602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6045" indent="-93345">
              <a:lnSpc>
                <a:spcPct val="100000"/>
              </a:lnSpc>
              <a:spcBef>
                <a:spcPts val="90"/>
              </a:spcBef>
              <a:buFont typeface="Lucida Sans Unicode"/>
              <a:buChar char="·"/>
              <a:tabLst>
                <a:tab pos="106680" algn="l"/>
              </a:tabLst>
            </a:pPr>
            <a:r>
              <a:rPr dirty="0" sz="1100" spc="25">
                <a:latin typeface="Garamond"/>
                <a:cs typeface="Garamond"/>
              </a:rPr>
              <a:t>cos(</a:t>
            </a:r>
            <a:r>
              <a:rPr dirty="0" sz="1100" spc="25" b="0" i="1">
                <a:latin typeface="Bookman Old Style"/>
                <a:cs typeface="Bookman Old Style"/>
              </a:rPr>
              <a:t>α</a:t>
            </a:r>
            <a:r>
              <a:rPr dirty="0" sz="1100" spc="30" b="0" i="1">
                <a:latin typeface="Bookman Old Style"/>
                <a:cs typeface="Bookman Old Style"/>
              </a:rPr>
              <a:t> </a:t>
            </a:r>
            <a:r>
              <a:rPr dirty="0" sz="1100" spc="10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72534" y="160560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0494" y="2009126"/>
            <a:ext cx="337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Garamond"/>
                <a:cs typeface="Garamond"/>
              </a:rPr>
              <a:t>tan</a:t>
            </a:r>
            <a:r>
              <a:rPr dirty="0" sz="1100" spc="-155">
                <a:latin typeface="Garamond"/>
                <a:cs typeface="Garamond"/>
              </a:rPr>
              <a:t> </a:t>
            </a:r>
            <a:r>
              <a:rPr dirty="0" sz="1100" spc="-10" b="0" i="1">
                <a:latin typeface="Bookman Old Style"/>
                <a:cs typeface="Bookman Old Style"/>
              </a:rPr>
              <a:t>α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2343" y="2067228"/>
            <a:ext cx="1206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 i="1">
                <a:latin typeface="Verdana"/>
                <a:cs typeface="Verdana"/>
              </a:rPr>
              <a:t>m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5671" y="210416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Garamond"/>
                <a:cs typeface="Garamond"/>
              </a:rPr>
              <a:t>2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2284" y="1915400"/>
            <a:ext cx="237236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3990">
              <a:lnSpc>
                <a:spcPts val="1030"/>
              </a:lnSpc>
              <a:spcBef>
                <a:spcPts val="90"/>
              </a:spcBef>
            </a:pPr>
            <a:r>
              <a:rPr dirty="0" u="sng" sz="1100" spc="7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tan</a:t>
            </a:r>
            <a:r>
              <a:rPr dirty="0" u="sng" sz="1100" spc="-1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-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α</a:t>
            </a:r>
            <a:r>
              <a:rPr dirty="0" u="sng" baseline="-10416" sz="1200" spc="-7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dirty="0" u="sng" baseline="-10416" sz="1200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+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tan</a:t>
            </a:r>
            <a:r>
              <a:rPr dirty="0" u="sng" sz="1100" spc="-1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-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α</a:t>
            </a:r>
            <a:r>
              <a:rPr dirty="0" u="sng" baseline="-10416" sz="1200" spc="-7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  <a:p>
            <a:pPr marL="12700">
              <a:lnSpc>
                <a:spcPts val="1030"/>
              </a:lnSpc>
              <a:tabLst>
                <a:tab pos="2112645" algn="l"/>
              </a:tabLst>
            </a:pP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05">
                <a:latin typeface="Garamond"/>
                <a:cs typeface="Garamond"/>
              </a:rPr>
              <a:t>	</a:t>
            </a:r>
            <a:r>
              <a:rPr dirty="0" sz="1100" spc="-30">
                <a:latin typeface="Tahoma"/>
                <a:cs typeface="Tahoma"/>
              </a:rPr>
              <a:t>(29)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766" y="2295257"/>
            <a:ext cx="3891279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Every </a:t>
            </a:r>
            <a:r>
              <a:rPr dirty="0" sz="1100" spc="-50">
                <a:latin typeface="Tahoma"/>
                <a:cs typeface="Tahoma"/>
              </a:rPr>
              <a:t>loss </a:t>
            </a:r>
            <a:r>
              <a:rPr dirty="0" sz="1100" spc="-40">
                <a:latin typeface="Tahoma"/>
                <a:cs typeface="Tahoma"/>
              </a:rPr>
              <a:t>equation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80">
                <a:latin typeface="Tahoma"/>
                <a:cs typeface="Tahoma"/>
              </a:rPr>
              <a:t>way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written </a:t>
            </a:r>
            <a:r>
              <a:rPr dirty="0" sz="1100" spc="-45">
                <a:latin typeface="Tahoma"/>
                <a:cs typeface="Tahoma"/>
              </a:rPr>
              <a:t>holds for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stator,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35">
                <a:latin typeface="Tahoma"/>
                <a:cs typeface="Tahoma"/>
              </a:rPr>
              <a:t>rotor </a:t>
            </a:r>
            <a:r>
              <a:rPr dirty="0" sz="1100" spc="-45">
                <a:latin typeface="Tahoma"/>
                <a:cs typeface="Tahoma"/>
              </a:rPr>
              <a:t>instead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must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replace</a:t>
            </a:r>
            <a:endParaRPr sz="1100">
              <a:latin typeface="Tahoma"/>
              <a:cs typeface="Tahoma"/>
            </a:endParaRPr>
          </a:p>
          <a:p>
            <a:pPr marL="187706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77695" algn="l"/>
              </a:tabLst>
            </a:pP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0 </a:t>
            </a:r>
            <a:r>
              <a:rPr dirty="0" sz="1100" spc="-235">
                <a:latin typeface="Lucida Sans Unicode"/>
                <a:cs typeface="Lucida Sans Unicode"/>
              </a:rPr>
              <a:t>⇔ </a:t>
            </a:r>
            <a:r>
              <a:rPr dirty="0" sz="1100" spc="-140">
                <a:latin typeface="Lucida Sans Unicode"/>
                <a:cs typeface="Lucida Sans Unicode"/>
              </a:rPr>
              <a:t> </a:t>
            </a:r>
            <a:r>
              <a:rPr dirty="0" sz="1100" spc="-25" b="0" i="1">
                <a:latin typeface="Bookman Old Style"/>
                <a:cs typeface="Bookman Old Style"/>
              </a:rPr>
              <a:t>β</a:t>
            </a:r>
            <a:r>
              <a:rPr dirty="0" baseline="-10416" sz="1200" spc="-37"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  <a:p>
            <a:pPr marL="1872614" indent="-132080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73250" algn="l"/>
              </a:tabLst>
            </a:pP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1 </a:t>
            </a:r>
            <a:r>
              <a:rPr dirty="0" sz="1100" spc="-235">
                <a:latin typeface="Lucida Sans Unicode"/>
                <a:cs typeface="Lucida Sans Unicode"/>
              </a:rPr>
              <a:t>⇔ </a:t>
            </a:r>
            <a:r>
              <a:rPr dirty="0" sz="1100" spc="-140">
                <a:latin typeface="Lucida Sans Unicode"/>
                <a:cs typeface="Lucida Sans Unicode"/>
              </a:rPr>
              <a:t> </a:t>
            </a:r>
            <a:r>
              <a:rPr dirty="0" sz="1100" spc="-25" b="0" i="1">
                <a:latin typeface="Bookman Old Style"/>
                <a:cs typeface="Bookman Old Style"/>
              </a:rPr>
              <a:t>β</a:t>
            </a:r>
            <a:r>
              <a:rPr dirty="0" baseline="-10416" sz="1200" spc="-37">
                <a:latin typeface="Trebuchet MS"/>
                <a:cs typeface="Trebuchet MS"/>
              </a:rPr>
              <a:t>2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3585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55"/>
              <a:t>Clearance</a:t>
            </a:r>
            <a:r>
              <a:rPr dirty="0" spc="100"/>
              <a:t> </a:t>
            </a:r>
            <a:r>
              <a:rPr dirty="0" spc="-75"/>
              <a:t>losses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2419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Secondary </a:t>
            </a:r>
            <a:r>
              <a:rPr dirty="0" sz="1100" spc="-60">
                <a:latin typeface="Tahoma"/>
                <a:cs typeface="Tahoma"/>
              </a:rPr>
              <a:t>losses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accounted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follow: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4302" y="1107870"/>
            <a:ext cx="811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10101" sz="1650" spc="-52" b="0" i="1">
                <a:latin typeface="Bookman Old Style"/>
                <a:cs typeface="Bookman Old Style"/>
              </a:rPr>
              <a:t>Y</a:t>
            </a:r>
            <a:r>
              <a:rPr dirty="0" sz="800" spc="-35">
                <a:latin typeface="Arial"/>
                <a:cs typeface="Arial"/>
              </a:rPr>
              <a:t>clearance </a:t>
            </a:r>
            <a:r>
              <a:rPr dirty="0" baseline="10101" sz="1650" spc="157">
                <a:latin typeface="Garamond"/>
                <a:cs typeface="Garamond"/>
              </a:rPr>
              <a:t>=</a:t>
            </a:r>
            <a:r>
              <a:rPr dirty="0" baseline="10101" sz="1650" spc="-112">
                <a:latin typeface="Garamond"/>
                <a:cs typeface="Garamond"/>
              </a:rPr>
              <a:t> </a:t>
            </a:r>
            <a:r>
              <a:rPr dirty="0" baseline="10101" sz="1650" spc="37" b="0" i="1">
                <a:latin typeface="Bookman Old Style"/>
                <a:cs typeface="Bookman Old Style"/>
              </a:rPr>
              <a:t>B</a:t>
            </a:r>
            <a:endParaRPr baseline="10101" sz="16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0637" y="991576"/>
            <a:ext cx="9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9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k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8905" y="1180336"/>
            <a:ext cx="85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0" i="1">
                <a:latin typeface="Bookman Old Style"/>
                <a:cs typeface="Bookman Old Style"/>
              </a:rPr>
              <a:t>c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3467" y="889951"/>
            <a:ext cx="336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30">
                <a:latin typeface="Arial"/>
                <a:cs typeface="Arial"/>
              </a:rPr>
              <a:t>(</a:t>
            </a:r>
            <a:r>
              <a:rPr dirty="0" sz="1100" spc="440">
                <a:latin typeface="Arial"/>
                <a:cs typeface="Arial"/>
              </a:rPr>
              <a:t> </a:t>
            </a:r>
            <a:r>
              <a:rPr dirty="0" sz="1100" spc="49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4287" y="961795"/>
            <a:ext cx="2171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>
                <a:latin typeface="Trebuchet MS"/>
                <a:cs typeface="Trebuchet MS"/>
              </a:rPr>
              <a:t>78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2607" y="1085302"/>
            <a:ext cx="1462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 indent="-69215">
              <a:lnSpc>
                <a:spcPct val="100000"/>
              </a:lnSpc>
              <a:spcBef>
                <a:spcPts val="90"/>
              </a:spcBef>
              <a:buFont typeface="Lucida Sans Unicode"/>
              <a:buChar char="·"/>
              <a:tabLst>
                <a:tab pos="82550" algn="l"/>
                <a:tab pos="1202055" algn="l"/>
              </a:tabLst>
            </a:pPr>
            <a:r>
              <a:rPr dirty="0" sz="1100" spc="25" b="0" i="1">
                <a:latin typeface="Bookman Old Style"/>
                <a:cs typeface="Bookman Old Style"/>
              </a:rPr>
              <a:t>H</a:t>
            </a:r>
            <a:r>
              <a:rPr dirty="0" sz="1100" spc="25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Tahoma"/>
                <a:cs typeface="Tahoma"/>
              </a:rPr>
              <a:t>(30)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251" y="1406968"/>
            <a:ext cx="40874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" marR="5080" indent="-6985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15">
                <a:latin typeface="Tahoma"/>
                <a:cs typeface="Tahoma"/>
              </a:rPr>
              <a:t>H </a:t>
            </a:r>
            <a:r>
              <a:rPr dirty="0" sz="1100" spc="-65">
                <a:latin typeface="Tahoma"/>
                <a:cs typeface="Tahoma"/>
              </a:rPr>
              <a:t>has </a:t>
            </a:r>
            <a:r>
              <a:rPr dirty="0" sz="1100" spc="-70">
                <a:latin typeface="Tahoma"/>
                <a:cs typeface="Tahoma"/>
              </a:rPr>
              <a:t>been </a:t>
            </a:r>
            <a:r>
              <a:rPr dirty="0" sz="1100" spc="-50">
                <a:latin typeface="Tahoma"/>
                <a:cs typeface="Tahoma"/>
              </a:rPr>
              <a:t>previously </a:t>
            </a:r>
            <a:r>
              <a:rPr dirty="0" sz="1100" spc="-55">
                <a:latin typeface="Tahoma"/>
                <a:cs typeface="Tahoma"/>
              </a:rPr>
              <a:t>defined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5">
                <a:latin typeface="Tahoma"/>
                <a:cs typeface="Tahoma"/>
              </a:rPr>
              <a:t>equation </a:t>
            </a:r>
            <a:r>
              <a:rPr dirty="0" sz="1100" spc="-60">
                <a:latin typeface="Tahoma"/>
                <a:cs typeface="Tahoma"/>
                <a:hlinkClick r:id="rId2" action="ppaction://hlinksldjump"/>
              </a:rPr>
              <a:t>28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term </a:t>
            </a:r>
            <a:r>
              <a:rPr dirty="0" sz="1100" spc="-95" b="0" i="1">
                <a:latin typeface="Bookman Old Style"/>
                <a:cs typeface="Bookman Old Style"/>
              </a:rPr>
              <a:t>k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the  </a:t>
            </a:r>
            <a:r>
              <a:rPr dirty="0" sz="1100" spc="-50">
                <a:latin typeface="Tahoma"/>
                <a:cs typeface="Tahoma"/>
              </a:rPr>
              <a:t>clearance </a:t>
            </a:r>
            <a:r>
              <a:rPr dirty="0" sz="1100" spc="-45">
                <a:latin typeface="Tahoma"/>
                <a:cs typeface="Tahoma"/>
              </a:rPr>
              <a:t>normalized respect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seals.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9148" y="1925877"/>
            <a:ext cx="248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 b="0" i="1">
                <a:latin typeface="Bookman Old Style"/>
                <a:cs typeface="Bookman Old Style"/>
              </a:rPr>
              <a:t>k</a:t>
            </a:r>
            <a:r>
              <a:rPr dirty="0" sz="1100" spc="-70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7532" y="1832151"/>
            <a:ext cx="777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clearance</a:t>
            </a:r>
            <a:r>
              <a:rPr dirty="0" u="sng" sz="1100" spc="-1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7532" y="2020911"/>
            <a:ext cx="776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seals</a:t>
            </a:r>
            <a:r>
              <a:rPr dirty="0" sz="1100" spc="-50">
                <a:latin typeface="Tahoma"/>
                <a:cs typeface="Tahoma"/>
              </a:rPr>
              <a:t> number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0362" y="1730526"/>
            <a:ext cx="1011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5985" algn="l"/>
              </a:tabLst>
            </a:pPr>
            <a:r>
              <a:rPr dirty="0" sz="1100" spc="430">
                <a:latin typeface="Arial"/>
                <a:cs typeface="Arial"/>
              </a:rPr>
              <a:t>(</a:t>
            </a:r>
            <a:r>
              <a:rPr dirty="0" sz="1100" spc="430">
                <a:latin typeface="Arial"/>
                <a:cs typeface="Arial"/>
              </a:rPr>
              <a:t>	</a:t>
            </a:r>
            <a:r>
              <a:rPr dirty="0" sz="1100" spc="49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5932" y="1802370"/>
            <a:ext cx="2171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 spc="-60" i="1">
                <a:latin typeface="Verdana"/>
                <a:cs typeface="Verdana"/>
              </a:rPr>
              <a:t>.</a:t>
            </a:r>
            <a:r>
              <a:rPr dirty="0" sz="800">
                <a:latin typeface="Trebuchet MS"/>
                <a:cs typeface="Trebuchet MS"/>
              </a:rPr>
              <a:t>42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2534" y="192587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054" y="2247543"/>
            <a:ext cx="408812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coefficient </a:t>
            </a:r>
            <a:r>
              <a:rPr dirty="0" sz="1100" spc="25" b="0" i="1">
                <a:latin typeface="Bookman Old Style"/>
                <a:cs typeface="Bookman Old Style"/>
              </a:rPr>
              <a:t>B </a:t>
            </a:r>
            <a:r>
              <a:rPr dirty="0" sz="1100" spc="-35">
                <a:latin typeface="Tahoma"/>
                <a:cs typeface="Tahoma"/>
              </a:rPr>
              <a:t>distinguish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stator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rotor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for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type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casing.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589" y="2447479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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589" y="2572167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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589" y="261373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5741" y="256280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Garamond"/>
                <a:cs typeface="Garamond"/>
              </a:rPr>
              <a:t>0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5829" y="2773056"/>
            <a:ext cx="716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2434" algn="l"/>
              </a:tabLst>
            </a:pPr>
            <a:r>
              <a:rPr dirty="0" sz="1100" spc="25" b="0" i="1">
                <a:latin typeface="Bookman Old Style"/>
                <a:cs typeface="Bookman Old Style"/>
              </a:rPr>
              <a:t>B</a:t>
            </a:r>
            <a:r>
              <a:rPr dirty="0" sz="1100" spc="2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5" b="1">
                <a:solidFill>
                  <a:srgbClr val="339430"/>
                </a:solidFill>
                <a:latin typeface="Arial"/>
                <a:cs typeface="Arial"/>
              </a:rPr>
              <a:t>0.37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589" y="2982873"/>
            <a:ext cx="394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47979" sz="1650" spc="-1170">
                <a:latin typeface="Arial"/>
                <a:cs typeface="Arial"/>
              </a:rPr>
              <a:t></a:t>
            </a:r>
            <a:r>
              <a:rPr dirty="0" baseline="30303" sz="1650" spc="277">
                <a:latin typeface="Arial"/>
                <a:cs typeface="Arial"/>
              </a:rPr>
              <a:t></a:t>
            </a:r>
            <a:r>
              <a:rPr dirty="0" sz="1100" spc="25">
                <a:latin typeface="Garamond"/>
                <a:cs typeface="Garamond"/>
              </a:rPr>
              <a:t>0</a:t>
            </a:r>
            <a:r>
              <a:rPr dirty="0" sz="1100" spc="-30" b="0" i="1">
                <a:latin typeface="Bookman Old Style"/>
                <a:cs typeface="Bookman Old Style"/>
              </a:rPr>
              <a:t>.</a:t>
            </a:r>
            <a:r>
              <a:rPr dirty="0" sz="1100" spc="25">
                <a:latin typeface="Garamond"/>
                <a:cs typeface="Garamond"/>
              </a:rPr>
              <a:t>47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5144" y="2519030"/>
            <a:ext cx="101219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>
                <a:latin typeface="Tahoma"/>
                <a:cs typeface="Tahoma"/>
              </a:rPr>
              <a:t>stator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70" b="1">
                <a:solidFill>
                  <a:srgbClr val="339430"/>
                </a:solidFill>
                <a:latin typeface="Arial"/>
                <a:cs typeface="Arial"/>
              </a:rPr>
              <a:t>shrouded</a:t>
            </a:r>
            <a:r>
              <a:rPr dirty="0" sz="1100" spc="55" b="1">
                <a:solidFill>
                  <a:srgbClr val="339430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339430"/>
                </a:solidFill>
                <a:latin typeface="Arial"/>
                <a:cs typeface="Arial"/>
              </a:rPr>
              <a:t>rotor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5">
                <a:latin typeface="Tahoma"/>
                <a:cs typeface="Tahoma"/>
              </a:rPr>
              <a:t>unshrouded</a:t>
            </a:r>
            <a:r>
              <a:rPr dirty="0" sz="1100" spc="-35">
                <a:latin typeface="Tahoma"/>
                <a:cs typeface="Tahoma"/>
              </a:rPr>
              <a:t> rotor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54837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65"/>
              <a:t>Reference</a:t>
            </a:r>
            <a:r>
              <a:rPr dirty="0" spc="15"/>
              <a:t> </a:t>
            </a:r>
            <a:r>
              <a:rPr dirty="0" spc="-30"/>
              <a:t>condition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251" y="738465"/>
            <a:ext cx="4027170" cy="2464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9050" marR="5080" indent="-698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35">
                <a:latin typeface="Tahoma"/>
                <a:cs typeface="Tahoma"/>
              </a:rPr>
              <a:t>testing </a:t>
            </a:r>
            <a:r>
              <a:rPr dirty="0" sz="1100" spc="-55">
                <a:latin typeface="Tahoma"/>
                <a:cs typeface="Tahoma"/>
              </a:rPr>
              <a:t>many </a:t>
            </a:r>
            <a:r>
              <a:rPr dirty="0" sz="1100" spc="-35">
                <a:latin typeface="Tahoma"/>
                <a:cs typeface="Tahoma"/>
              </a:rPr>
              <a:t>configurations,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keep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parameters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45">
                <a:latin typeface="Tahoma"/>
                <a:cs typeface="Tahoma"/>
              </a:rPr>
              <a:t>note </a:t>
            </a:r>
            <a:r>
              <a:rPr dirty="0" sz="1100" spc="-55">
                <a:latin typeface="Tahoma"/>
                <a:cs typeface="Tahoma"/>
              </a:rPr>
              <a:t>analysed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values:</a:t>
            </a:r>
            <a:endParaRPr sz="1100">
              <a:latin typeface="Tahoma"/>
              <a:cs typeface="Tahoma"/>
            </a:endParaRPr>
          </a:p>
          <a:p>
            <a:pPr marL="184785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25">
                <a:latin typeface="Tahoma"/>
                <a:cs typeface="Tahoma"/>
              </a:rPr>
              <a:t>solidity </a:t>
            </a:r>
            <a:r>
              <a:rPr dirty="0" sz="1100" spc="25" b="0" i="1">
                <a:latin typeface="Bookman Old Style"/>
                <a:cs typeface="Bookman Old Style"/>
              </a:rPr>
              <a:t>σ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50">
                <a:latin typeface="Garamond"/>
                <a:cs typeface="Garamond"/>
              </a:rPr>
              <a:t> </a:t>
            </a:r>
            <a:r>
              <a:rPr dirty="0" sz="1100" spc="10">
                <a:latin typeface="Garamond"/>
                <a:cs typeface="Garamond"/>
              </a:rPr>
              <a:t>1</a:t>
            </a:r>
            <a:r>
              <a:rPr dirty="0" sz="1100" spc="10" b="0" i="1">
                <a:latin typeface="Bookman Old Style"/>
                <a:cs typeface="Bookman Old Style"/>
              </a:rPr>
              <a:t>.</a:t>
            </a:r>
            <a:r>
              <a:rPr dirty="0" sz="1100" spc="10">
                <a:latin typeface="Garamond"/>
                <a:cs typeface="Garamond"/>
              </a:rPr>
              <a:t>225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stages </a:t>
            </a:r>
            <a:r>
              <a:rPr dirty="0" sz="1100" spc="-35" b="0" i="1">
                <a:latin typeface="Bookman Old Style"/>
                <a:cs typeface="Bookman Old Style"/>
              </a:rPr>
              <a:t>n</a:t>
            </a:r>
            <a:r>
              <a:rPr dirty="0" baseline="-10416" sz="1200" spc="-52">
                <a:latin typeface="Arial"/>
                <a:cs typeface="Arial"/>
              </a:rPr>
              <a:t>stages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85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4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25">
                <a:latin typeface="Tahoma"/>
                <a:cs typeface="Tahoma"/>
              </a:rPr>
              <a:t>rotational </a:t>
            </a:r>
            <a:r>
              <a:rPr dirty="0" sz="1100" spc="-70">
                <a:latin typeface="Tahoma"/>
                <a:cs typeface="Tahoma"/>
              </a:rPr>
              <a:t>speed </a:t>
            </a:r>
            <a:r>
              <a:rPr dirty="0" sz="1100" spc="-30" b="0" i="1">
                <a:latin typeface="Bookman Old Style"/>
                <a:cs typeface="Bookman Old Style"/>
              </a:rPr>
              <a:t>n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25">
                <a:latin typeface="Garamond"/>
                <a:cs typeface="Garamond"/>
              </a:rPr>
              <a:t>6000</a:t>
            </a:r>
            <a:r>
              <a:rPr dirty="0" sz="1100" spc="-55">
                <a:latin typeface="Garamond"/>
                <a:cs typeface="Garamond"/>
              </a:rPr>
              <a:t> </a:t>
            </a:r>
            <a:r>
              <a:rPr dirty="0" sz="1100" spc="-45">
                <a:latin typeface="Tahoma"/>
                <a:cs typeface="Tahoma"/>
              </a:rPr>
              <a:t>rpm</a:t>
            </a:r>
            <a:endParaRPr sz="1100">
              <a:latin typeface="Tahoma"/>
              <a:cs typeface="Tahoma"/>
            </a:endParaRPr>
          </a:p>
          <a:p>
            <a:pPr marL="184785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35">
                <a:latin typeface="Tahoma"/>
                <a:cs typeface="Tahoma"/>
              </a:rPr>
              <a:t>reaction </a:t>
            </a:r>
            <a:r>
              <a:rPr dirty="0" sz="1100" spc="-70">
                <a:latin typeface="Tahoma"/>
                <a:cs typeface="Tahoma"/>
              </a:rPr>
              <a:t>degree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50">
                <a:latin typeface="Tahoma"/>
                <a:cs typeface="Tahoma"/>
              </a:rPr>
              <a:t>midspan </a:t>
            </a:r>
            <a:r>
              <a:rPr dirty="0" sz="1100" spc="80" b="0" i="1">
                <a:latin typeface="Bookman Old Style"/>
                <a:cs typeface="Bookman Old Style"/>
              </a:rPr>
              <a:t>χ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125">
                <a:latin typeface="Garamond"/>
                <a:cs typeface="Garamond"/>
              </a:rPr>
              <a:t> </a:t>
            </a:r>
            <a:r>
              <a:rPr dirty="0" sz="1100" spc="0">
                <a:latin typeface="Garamond"/>
                <a:cs typeface="Garamond"/>
              </a:rPr>
              <a:t>0</a:t>
            </a:r>
            <a:r>
              <a:rPr dirty="0" sz="1100" spc="0" b="0" i="1">
                <a:latin typeface="Bookman Old Style"/>
                <a:cs typeface="Bookman Old Style"/>
              </a:rPr>
              <a:t>.</a:t>
            </a:r>
            <a:r>
              <a:rPr dirty="0" sz="1100" spc="0">
                <a:latin typeface="Garamond"/>
                <a:cs typeface="Garamond"/>
              </a:rPr>
              <a:t>5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45">
                <a:latin typeface="Tahoma"/>
                <a:cs typeface="Tahoma"/>
              </a:rPr>
              <a:t>flow </a:t>
            </a:r>
            <a:r>
              <a:rPr dirty="0" sz="1100" spc="-35">
                <a:latin typeface="Tahoma"/>
                <a:cs typeface="Tahoma"/>
              </a:rPr>
              <a:t>coefficient </a:t>
            </a:r>
            <a:r>
              <a:rPr dirty="0" sz="1100" spc="-125" b="0" i="1">
                <a:latin typeface="Bookman Old Style"/>
                <a:cs typeface="Bookman Old Style"/>
              </a:rPr>
              <a:t>φ 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5">
                <a:latin typeface="Garamond"/>
                <a:cs typeface="Garamond"/>
              </a:rPr>
              <a:t> </a:t>
            </a:r>
            <a:r>
              <a:rPr dirty="0" sz="1100" spc="0">
                <a:latin typeface="Garamond"/>
                <a:cs typeface="Garamond"/>
              </a:rPr>
              <a:t>0</a:t>
            </a:r>
            <a:r>
              <a:rPr dirty="0" sz="1100" spc="0" b="0" i="1">
                <a:latin typeface="Bookman Old Style"/>
                <a:cs typeface="Bookman Old Style"/>
              </a:rPr>
              <a:t>.</a:t>
            </a:r>
            <a:r>
              <a:rPr dirty="0" sz="1100" spc="0">
                <a:latin typeface="Garamond"/>
                <a:cs typeface="Garamond"/>
              </a:rPr>
              <a:t>5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25">
                <a:latin typeface="Tahoma"/>
                <a:cs typeface="Tahoma"/>
              </a:rPr>
              <a:t>partial </a:t>
            </a:r>
            <a:r>
              <a:rPr dirty="0" sz="1100" spc="-45">
                <a:latin typeface="Tahoma"/>
                <a:cs typeface="Tahoma"/>
              </a:rPr>
              <a:t>admission </a:t>
            </a:r>
            <a:r>
              <a:rPr dirty="0" sz="1100" spc="-10" b="0" i="1">
                <a:latin typeface="Bookman Old Style"/>
                <a:cs typeface="Bookman Old Style"/>
              </a:rPr>
              <a:t>ε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40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1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50">
                <a:latin typeface="Tahoma"/>
                <a:cs typeface="Tahoma"/>
              </a:rPr>
              <a:t>blade </a:t>
            </a:r>
            <a:r>
              <a:rPr dirty="0" sz="1100" spc="-40">
                <a:latin typeface="Tahoma"/>
                <a:cs typeface="Tahoma"/>
              </a:rPr>
              <a:t>height </a:t>
            </a:r>
            <a:r>
              <a:rPr dirty="0" sz="1100" spc="-55">
                <a:latin typeface="Tahoma"/>
                <a:cs typeface="Tahoma"/>
              </a:rPr>
              <a:t>over </a:t>
            </a:r>
            <a:r>
              <a:rPr dirty="0" sz="1100" spc="-65">
                <a:latin typeface="Tahoma"/>
                <a:cs typeface="Tahoma"/>
              </a:rPr>
              <a:t>mean </a:t>
            </a:r>
            <a:r>
              <a:rPr dirty="0" sz="1100" spc="-45">
                <a:latin typeface="Tahoma"/>
                <a:cs typeface="Tahoma"/>
              </a:rPr>
              <a:t>diameter </a:t>
            </a:r>
            <a:r>
              <a:rPr dirty="0" sz="1100" spc="-35" b="0" i="1">
                <a:latin typeface="Bookman Old Style"/>
                <a:cs typeface="Bookman Old Style"/>
              </a:rPr>
              <a:t>b/D</a:t>
            </a:r>
            <a:r>
              <a:rPr dirty="0" baseline="-13888" sz="1200" spc="-52">
                <a:latin typeface="Arial"/>
                <a:cs typeface="Arial"/>
              </a:rPr>
              <a:t>mid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335">
                <a:latin typeface="Garamond"/>
                <a:cs typeface="Garamond"/>
              </a:rPr>
              <a:t> </a:t>
            </a:r>
            <a:r>
              <a:rPr dirty="0" sz="1100" spc="5">
                <a:latin typeface="Garamond"/>
                <a:cs typeface="Garamond"/>
              </a:rPr>
              <a:t>0</a:t>
            </a:r>
            <a:r>
              <a:rPr dirty="0" sz="1100" spc="5" b="0" i="1">
                <a:latin typeface="Bookman Old Style"/>
                <a:cs typeface="Bookman Old Style"/>
              </a:rPr>
              <a:t>.</a:t>
            </a:r>
            <a:r>
              <a:rPr dirty="0" sz="1100" spc="5">
                <a:latin typeface="Garamond"/>
                <a:cs typeface="Garamond"/>
              </a:rPr>
              <a:t>05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50">
                <a:latin typeface="Tahoma"/>
                <a:cs typeface="Tahoma"/>
              </a:rPr>
              <a:t>blade </a:t>
            </a:r>
            <a:r>
              <a:rPr dirty="0" sz="1100" spc="-40">
                <a:latin typeface="Tahoma"/>
                <a:cs typeface="Tahoma"/>
              </a:rPr>
              <a:t>height </a:t>
            </a:r>
            <a:r>
              <a:rPr dirty="0" sz="1100" spc="-55">
                <a:latin typeface="Tahoma"/>
                <a:cs typeface="Tahoma"/>
              </a:rPr>
              <a:t>over </a:t>
            </a:r>
            <a:r>
              <a:rPr dirty="0" sz="1100" spc="-50">
                <a:latin typeface="Tahoma"/>
                <a:cs typeface="Tahoma"/>
              </a:rPr>
              <a:t>chord </a:t>
            </a:r>
            <a:r>
              <a:rPr dirty="0" sz="1100" spc="-35" b="0" i="1">
                <a:latin typeface="Bookman Old Style"/>
                <a:cs typeface="Bookman Old Style"/>
              </a:rPr>
              <a:t>b/D</a:t>
            </a:r>
            <a:r>
              <a:rPr dirty="0" baseline="-13888" sz="1200" spc="-52">
                <a:latin typeface="Arial"/>
                <a:cs typeface="Arial"/>
              </a:rPr>
              <a:t>mid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60">
                <a:latin typeface="Garamond"/>
                <a:cs typeface="Garamond"/>
              </a:rPr>
              <a:t> </a:t>
            </a:r>
            <a:r>
              <a:rPr dirty="0" sz="1100" spc="0">
                <a:latin typeface="Garamond"/>
                <a:cs typeface="Garamond"/>
              </a:rPr>
              <a:t>0</a:t>
            </a:r>
            <a:r>
              <a:rPr dirty="0" sz="1100" spc="0" b="0" i="1">
                <a:latin typeface="Bookman Old Style"/>
                <a:cs typeface="Bookman Old Style"/>
              </a:rPr>
              <a:t>.</a:t>
            </a:r>
            <a:r>
              <a:rPr dirty="0" sz="1100" spc="0">
                <a:latin typeface="Garamond"/>
                <a:cs typeface="Garamond"/>
              </a:rPr>
              <a:t>5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60">
                <a:latin typeface="Tahoma"/>
                <a:cs typeface="Tahoma"/>
              </a:rPr>
              <a:t>seals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60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2</a:t>
            </a:r>
            <a:endParaRPr sz="1100">
              <a:latin typeface="Garamond"/>
              <a:cs typeface="Garamond"/>
            </a:endParaRPr>
          </a:p>
          <a:p>
            <a:pPr marL="184785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5420" algn="l"/>
              </a:tabLst>
            </a:pPr>
            <a:r>
              <a:rPr dirty="0" sz="1100" spc="-50">
                <a:latin typeface="Tahoma"/>
                <a:cs typeface="Tahoma"/>
              </a:rPr>
              <a:t>clearance </a:t>
            </a:r>
            <a:r>
              <a:rPr dirty="0" sz="1100" spc="-95" b="0" i="1">
                <a:latin typeface="Bookman Old Style"/>
                <a:cs typeface="Bookman Old Style"/>
              </a:rPr>
              <a:t>k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-55" b="0" i="1">
                <a:latin typeface="Bookman Old Style"/>
                <a:cs typeface="Bookman Old Style"/>
              </a:rPr>
              <a:t>.</a:t>
            </a:r>
            <a:r>
              <a:rPr dirty="0" sz="1100" spc="-55">
                <a:latin typeface="Tahoma"/>
                <a:cs typeface="Tahoma"/>
              </a:rPr>
              <a:t>0006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59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365"/>
              <a:t> </a:t>
            </a:r>
            <a:r>
              <a:rPr dirty="0" spc="-30"/>
              <a:t>solidity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2976" y="2865717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5892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69833" y="277076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104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69833" y="261991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104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9833" y="24690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104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69833" y="231822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104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69833" y="216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104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2976" y="2887669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85000" y="277076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85000" y="261991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85000" y="2469073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85000" y="231822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85000" y="216738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85000" y="186569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2920" y="2347070"/>
            <a:ext cx="167005" cy="62928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85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84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83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82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920" y="2251634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86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920" y="2100795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87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920" y="1949947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88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920" y="1140321"/>
            <a:ext cx="167005" cy="7797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93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92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91</a:t>
            </a:r>
            <a:endParaRPr sz="600">
              <a:latin typeface="Garamond"/>
              <a:cs typeface="Garamond"/>
            </a:endParaRPr>
          </a:p>
          <a:p>
            <a:pPr marL="52069">
              <a:lnSpc>
                <a:spcPct val="100000"/>
              </a:lnSpc>
              <a:spcBef>
                <a:spcPts val="46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89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920" y="1044884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94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03033" y="263229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9" y="15905"/>
                </a:moveTo>
                <a:lnTo>
                  <a:pt x="31809" y="7120"/>
                </a:lnTo>
                <a:lnTo>
                  <a:pt x="24689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5"/>
                </a:lnTo>
                <a:lnTo>
                  <a:pt x="0" y="24689"/>
                </a:lnTo>
                <a:lnTo>
                  <a:pt x="7120" y="31809"/>
                </a:lnTo>
                <a:lnTo>
                  <a:pt x="15904" y="31809"/>
                </a:lnTo>
                <a:lnTo>
                  <a:pt x="24689" y="31809"/>
                </a:lnTo>
                <a:lnTo>
                  <a:pt x="31809" y="24689"/>
                </a:lnTo>
                <a:lnTo>
                  <a:pt x="31809" y="15905"/>
                </a:lnTo>
                <a:close/>
              </a:path>
            </a:pathLst>
          </a:custGeom>
          <a:ln w="1590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87034" y="181238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9" y="15904"/>
                </a:moveTo>
                <a:lnTo>
                  <a:pt x="31809" y="7120"/>
                </a:lnTo>
                <a:lnTo>
                  <a:pt x="24689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9"/>
                </a:lnTo>
                <a:lnTo>
                  <a:pt x="7120" y="31809"/>
                </a:lnTo>
                <a:lnTo>
                  <a:pt x="15904" y="31809"/>
                </a:lnTo>
                <a:lnTo>
                  <a:pt x="24689" y="31809"/>
                </a:lnTo>
                <a:lnTo>
                  <a:pt x="31809" y="24689"/>
                </a:lnTo>
                <a:lnTo>
                  <a:pt x="31809" y="15904"/>
                </a:lnTo>
                <a:close/>
              </a:path>
            </a:pathLst>
          </a:custGeom>
          <a:ln w="15904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55076" y="1373714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9" y="15904"/>
                </a:moveTo>
                <a:lnTo>
                  <a:pt x="31809" y="7120"/>
                </a:lnTo>
                <a:lnTo>
                  <a:pt x="24689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9"/>
                </a:lnTo>
                <a:lnTo>
                  <a:pt x="7120" y="31809"/>
                </a:lnTo>
                <a:lnTo>
                  <a:pt x="15904" y="31809"/>
                </a:lnTo>
                <a:lnTo>
                  <a:pt x="24689" y="31809"/>
                </a:lnTo>
                <a:lnTo>
                  <a:pt x="31809" y="24689"/>
                </a:lnTo>
                <a:lnTo>
                  <a:pt x="31809" y="15904"/>
                </a:lnTo>
                <a:close/>
              </a:path>
            </a:pathLst>
          </a:custGeom>
          <a:ln w="1590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1588" y="1893381"/>
            <a:ext cx="105410" cy="24637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600">
              <a:latin typeface="Garamond"/>
              <a:cs typeface="Garamond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33500" y="1109873"/>
          <a:ext cx="1564639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/>
                <a:gridCol w="203834"/>
                <a:gridCol w="195579"/>
                <a:gridCol w="199390"/>
                <a:gridCol w="94615"/>
                <a:gridCol w="164465"/>
                <a:gridCol w="133984"/>
                <a:gridCol w="370204"/>
              </a:tblGrid>
              <a:tr h="1130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71BC"/>
                      </a:solidFill>
                      <a:prstDash val="solid"/>
                    </a:lnB>
                  </a:tcPr>
                </a:tc>
              </a:tr>
              <a:tr h="1771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71BC"/>
                      </a:solidFill>
                      <a:prstDash val="solid"/>
                    </a:lnT>
                  </a:tcPr>
                </a:tc>
              </a:tr>
              <a:tr h="1612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504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339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</a:tr>
              <a:tr h="69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97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1504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35"/>
                        </a:spcBef>
                        <a:tabLst>
                          <a:tab pos="186690" algn="l"/>
                        </a:tabLst>
                      </a:pPr>
                      <a:r>
                        <a:rPr dirty="0" u="sng" baseline="-41666" sz="90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-41666" sz="90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-1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1</a:t>
                      </a:r>
                      <a:endParaRPr sz="600">
                        <a:latin typeface="Garamond"/>
                        <a:cs typeface="Garamond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-1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2</a:t>
                      </a:r>
                      <a:endParaRPr sz="600">
                        <a:latin typeface="Garamond"/>
                        <a:cs typeface="Garamond"/>
                      </a:endParaRPr>
                    </a:p>
                    <a:p>
                      <a:pPr marL="191135">
                        <a:lnSpc>
                          <a:spcPts val="395"/>
                        </a:lnSpc>
                        <a:spcBef>
                          <a:spcPts val="55"/>
                        </a:spcBef>
                      </a:pP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-1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3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42545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4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4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-1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4</a:t>
                      </a:r>
                      <a:endParaRPr sz="600">
                        <a:latin typeface="Garamond"/>
                        <a:cs typeface="Garamond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186690" algn="l"/>
                        </a:tabLst>
                      </a:pPr>
                      <a:r>
                        <a:rPr dirty="0" u="sng" baseline="23148" sz="90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23148" sz="90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-1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5</a:t>
                      </a:r>
                      <a:endParaRPr sz="600">
                        <a:latin typeface="Garamond"/>
                        <a:cs typeface="Garamond"/>
                      </a:endParaRPr>
                    </a:p>
                    <a:p>
                      <a:pPr marL="191135">
                        <a:lnSpc>
                          <a:spcPts val="455"/>
                        </a:lnSpc>
                        <a:spcBef>
                          <a:spcPts val="50"/>
                        </a:spcBef>
                      </a:pP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-1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6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4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925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4615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71BC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62626"/>
                      </a:solidFill>
                      <a:prstDash val="solid"/>
                    </a:lnL>
                    <a:lnT w="12700">
                      <a:solidFill>
                        <a:srgbClr val="7D2E8D"/>
                      </a:solidFill>
                      <a:prstDash val="solid"/>
                    </a:lnT>
                    <a:lnB w="19050">
                      <a:solidFill>
                        <a:srgbClr val="4CB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670">
                        <a:lnSpc>
                          <a:spcPts val="430"/>
                        </a:lnSpc>
                        <a:spcBef>
                          <a:spcPts val="215"/>
                        </a:spcBef>
                      </a:pP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 7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27305">
                    <a:lnR w="6350">
                      <a:solidFill>
                        <a:srgbClr val="26262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244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71BC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</a:tcPr>
                </a:tc>
                <a:tc gridSpan="3" rowSpan="2"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86690" algn="l"/>
                        </a:tabLst>
                      </a:pPr>
                      <a:r>
                        <a:rPr dirty="0" u="sng" baseline="18518" sz="90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18518" sz="90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00" spc="40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600" spc="8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 8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4615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71BC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71BC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88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71BC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71BC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545493" y="2690471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85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5493" y="2525915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86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45493" y="2361368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87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45493" y="2196812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88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5493" y="2032256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89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85251" y="1867708"/>
            <a:ext cx="12763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45493" y="1703152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91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5493" y="1538604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92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45493" y="1374048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93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45493" y="1209492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94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45493" y="1044945"/>
            <a:ext cx="16700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95</a:t>
            </a:r>
            <a:endParaRPr sz="600">
              <a:latin typeface="Garamond"/>
              <a:cs typeface="Garamond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95020" y="2921115"/>
          <a:ext cx="3787775" cy="243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  <a:gridCol w="374015"/>
                <a:gridCol w="471169"/>
                <a:gridCol w="358140"/>
                <a:gridCol w="467359"/>
                <a:gridCol w="421005"/>
                <a:gridCol w="373380"/>
                <a:gridCol w="470534"/>
                <a:gridCol w="357504"/>
                <a:gridCol w="267970"/>
              </a:tblGrid>
              <a:tr h="12128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latin typeface="Garamond"/>
                          <a:cs typeface="Garamond"/>
                        </a:rPr>
                        <a:t>1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spc="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spc="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15">
                          <a:latin typeface="Garamond"/>
                          <a:cs typeface="Garamond"/>
                        </a:rPr>
                        <a:t>2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spc="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15">
                          <a:latin typeface="Garamond"/>
                          <a:cs typeface="Garamond"/>
                        </a:rPr>
                        <a:t>3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spc="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15">
                          <a:latin typeface="Garamond"/>
                          <a:cs typeface="Garamond"/>
                        </a:rPr>
                        <a:t>4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5"/>
                        </a:lnSpc>
                      </a:pPr>
                      <a:r>
                        <a:rPr dirty="0" sz="600" spc="25">
                          <a:latin typeface="Garamond"/>
                          <a:cs typeface="Garamond"/>
                        </a:rPr>
                        <a:t>0</a:t>
                      </a:r>
                      <a:r>
                        <a:rPr dirty="0" sz="600" spc="2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25">
                          <a:latin typeface="Garamond"/>
                          <a:cs typeface="Garamond"/>
                        </a:rPr>
                        <a:t>84</a:t>
                      </a:r>
                      <a:endParaRPr sz="600">
                        <a:latin typeface="Garamond"/>
                        <a:cs typeface="Garamond"/>
                      </a:endParaRPr>
                    </a:p>
                    <a:p>
                      <a:pPr algn="ctr" marL="56515">
                        <a:lnSpc>
                          <a:spcPts val="570"/>
                        </a:lnSpc>
                      </a:pPr>
                      <a:r>
                        <a:rPr dirty="0" sz="600">
                          <a:latin typeface="Garamond"/>
                          <a:cs typeface="Garamond"/>
                        </a:rPr>
                        <a:t>1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spc="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spc="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15">
                          <a:latin typeface="Garamond"/>
                          <a:cs typeface="Garamond"/>
                        </a:rPr>
                        <a:t>2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1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spc="15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 spc="15">
                          <a:latin typeface="Garamond"/>
                          <a:cs typeface="Garamond"/>
                        </a:rPr>
                        <a:t>3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-5">
                          <a:latin typeface="Garamond"/>
                          <a:cs typeface="Garamond"/>
                        </a:rPr>
                        <a:t>1</a:t>
                      </a:r>
                      <a:r>
                        <a:rPr dirty="0" sz="600" i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600">
                          <a:latin typeface="Garamond"/>
                          <a:cs typeface="Garamond"/>
                        </a:rPr>
                        <a:t>4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3175"/>
                </a:tc>
              </a:tr>
              <a:tr h="121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600" spc="30">
                          <a:solidFill>
                            <a:srgbClr val="262626"/>
                          </a:solidFill>
                          <a:latin typeface="Garamond"/>
                          <a:cs typeface="Garamond"/>
                        </a:rPr>
                        <a:t>solidity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600" spc="30">
                          <a:solidFill>
                            <a:srgbClr val="262626"/>
                          </a:solidFill>
                          <a:latin typeface="Garamond"/>
                          <a:cs typeface="Garamond"/>
                        </a:rPr>
                        <a:t>solidity</a:t>
                      </a:r>
                      <a:endParaRPr sz="600">
                        <a:latin typeface="Garamond"/>
                        <a:cs typeface="Garamond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1443152" y="1168031"/>
            <a:ext cx="111708" cy="8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87139" y="1185881"/>
            <a:ext cx="111708" cy="74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22459" y="2049267"/>
            <a:ext cx="647700" cy="816610"/>
          </a:xfrm>
          <a:custGeom>
            <a:avLst/>
            <a:gdLst/>
            <a:ahLst/>
            <a:cxnLst/>
            <a:rect l="l" t="t" r="r" b="b"/>
            <a:pathLst>
              <a:path w="647700" h="816610">
                <a:moveTo>
                  <a:pt x="0" y="816449"/>
                </a:moveTo>
                <a:lnTo>
                  <a:pt x="647373" y="816449"/>
                </a:lnTo>
                <a:lnTo>
                  <a:pt x="647373" y="0"/>
                </a:lnTo>
                <a:lnTo>
                  <a:pt x="0" y="0"/>
                </a:lnTo>
                <a:lnTo>
                  <a:pt x="0" y="816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52269" y="2114226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67881" y="0"/>
                </a:lnTo>
                <a:lnTo>
                  <a:pt x="135763" y="0"/>
                </a:lnTo>
              </a:path>
            </a:pathLst>
          </a:custGeom>
          <a:ln w="1192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52269" y="2408458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67881" y="0"/>
                </a:lnTo>
                <a:lnTo>
                  <a:pt x="135763" y="0"/>
                </a:lnTo>
              </a:path>
            </a:pathLst>
          </a:custGeom>
          <a:ln w="1192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27658" y="1111516"/>
            <a:ext cx="0" cy="1810385"/>
          </a:xfrm>
          <a:custGeom>
            <a:avLst/>
            <a:gdLst/>
            <a:ahLst/>
            <a:cxnLst/>
            <a:rect l="l" t="t" r="r" b="b"/>
            <a:pathLst>
              <a:path w="0" h="1810385">
                <a:moveTo>
                  <a:pt x="0" y="1810102"/>
                </a:moveTo>
                <a:lnTo>
                  <a:pt x="0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23607" y="1111516"/>
            <a:ext cx="0" cy="1810385"/>
          </a:xfrm>
          <a:custGeom>
            <a:avLst/>
            <a:gdLst/>
            <a:ahLst/>
            <a:cxnLst/>
            <a:rect l="l" t="t" r="r" b="b"/>
            <a:pathLst>
              <a:path w="0" h="1810385">
                <a:moveTo>
                  <a:pt x="0" y="1810102"/>
                </a:moveTo>
                <a:lnTo>
                  <a:pt x="0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19556" y="1111516"/>
            <a:ext cx="0" cy="1810385"/>
          </a:xfrm>
          <a:custGeom>
            <a:avLst/>
            <a:gdLst/>
            <a:ahLst/>
            <a:cxnLst/>
            <a:rect l="l" t="t" r="r" b="b"/>
            <a:pathLst>
              <a:path w="0" h="1810385">
                <a:moveTo>
                  <a:pt x="0" y="1810102"/>
                </a:moveTo>
                <a:lnTo>
                  <a:pt x="0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5505" y="1111516"/>
            <a:ext cx="0" cy="1057910"/>
          </a:xfrm>
          <a:custGeom>
            <a:avLst/>
            <a:gdLst/>
            <a:ahLst/>
            <a:cxnLst/>
            <a:rect l="l" t="t" r="r" b="b"/>
            <a:pathLst>
              <a:path w="0" h="1057910">
                <a:moveTo>
                  <a:pt x="0" y="0"/>
                </a:moveTo>
                <a:lnTo>
                  <a:pt x="0" y="1057511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15505" y="2865727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5891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11455" y="1111516"/>
            <a:ext cx="0" cy="1810385"/>
          </a:xfrm>
          <a:custGeom>
            <a:avLst/>
            <a:gdLst/>
            <a:ahLst/>
            <a:cxnLst/>
            <a:rect l="l" t="t" r="r" b="b"/>
            <a:pathLst>
              <a:path w="0" h="1810385">
                <a:moveTo>
                  <a:pt x="0" y="1810102"/>
                </a:moveTo>
                <a:lnTo>
                  <a:pt x="0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27658" y="292161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62352" y="27570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2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27658" y="275706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 h="0">
                <a:moveTo>
                  <a:pt x="0" y="0"/>
                </a:moveTo>
                <a:lnTo>
                  <a:pt x="9496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62352" y="2592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2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27658" y="2592509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 h="0">
                <a:moveTo>
                  <a:pt x="0" y="0"/>
                </a:moveTo>
                <a:lnTo>
                  <a:pt x="9496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62352" y="24279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2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27658" y="2427954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 h="0">
                <a:moveTo>
                  <a:pt x="0" y="0"/>
                </a:moveTo>
                <a:lnTo>
                  <a:pt x="9496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62352" y="22633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2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27658" y="2263399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 h="0">
                <a:moveTo>
                  <a:pt x="0" y="0"/>
                </a:moveTo>
                <a:lnTo>
                  <a:pt x="9496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27658" y="2098845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27658" y="1934290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27658" y="1769735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27658" y="1605180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27658" y="144062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727658" y="127607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27658" y="111151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796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27658" y="28876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23607" y="28876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19556" y="28876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15505" y="28876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311455" y="288767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27658" y="1111516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23607" y="1111516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19556" y="1111516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15505" y="1111516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11455" y="1111516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27658" y="292161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27658" y="275706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27658" y="25925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727658" y="242795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27658" y="226339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727658" y="2098845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27658" y="19342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727658" y="1769735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727658" y="160518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27658" y="144062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27658" y="127607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27658" y="111151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77518" y="292161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277518" y="275706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77518" y="259250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277518" y="242795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277518" y="226339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277518" y="2098845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277518" y="19342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277518" y="1769735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277518" y="160518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77518" y="144062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277518" y="127607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77518" y="111151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727658" y="1111516"/>
            <a:ext cx="1584325" cy="1810385"/>
          </a:xfrm>
          <a:custGeom>
            <a:avLst/>
            <a:gdLst/>
            <a:ahLst/>
            <a:cxnLst/>
            <a:rect l="l" t="t" r="r" b="b"/>
            <a:pathLst>
              <a:path w="1584325" h="1810385">
                <a:moveTo>
                  <a:pt x="0" y="1810102"/>
                </a:moveTo>
                <a:lnTo>
                  <a:pt x="0" y="0"/>
                </a:lnTo>
                <a:lnTo>
                  <a:pt x="1583796" y="0"/>
                </a:lnTo>
                <a:lnTo>
                  <a:pt x="1583796" y="1810102"/>
                </a:lnTo>
                <a:lnTo>
                  <a:pt x="0" y="1810102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27658" y="2620540"/>
            <a:ext cx="1584325" cy="156210"/>
          </a:xfrm>
          <a:custGeom>
            <a:avLst/>
            <a:gdLst/>
            <a:ahLst/>
            <a:cxnLst/>
            <a:rect l="l" t="t" r="r" b="b"/>
            <a:pathLst>
              <a:path w="1584325" h="156210">
                <a:moveTo>
                  <a:pt x="0" y="155608"/>
                </a:moveTo>
                <a:lnTo>
                  <a:pt x="175977" y="130303"/>
                </a:lnTo>
                <a:lnTo>
                  <a:pt x="351954" y="106392"/>
                </a:lnTo>
                <a:lnTo>
                  <a:pt x="527932" y="84068"/>
                </a:lnTo>
                <a:lnTo>
                  <a:pt x="703909" y="65499"/>
                </a:lnTo>
                <a:lnTo>
                  <a:pt x="879887" y="48428"/>
                </a:lnTo>
                <a:lnTo>
                  <a:pt x="1055864" y="33272"/>
                </a:lnTo>
                <a:lnTo>
                  <a:pt x="1231841" y="19910"/>
                </a:lnTo>
                <a:lnTo>
                  <a:pt x="1407819" y="9624"/>
                </a:lnTo>
                <a:lnTo>
                  <a:pt x="1583796" y="0"/>
                </a:lnTo>
              </a:path>
            </a:pathLst>
          </a:custGeom>
          <a:ln w="1192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27658" y="1691654"/>
            <a:ext cx="1584325" cy="62865"/>
          </a:xfrm>
          <a:custGeom>
            <a:avLst/>
            <a:gdLst/>
            <a:ahLst/>
            <a:cxnLst/>
            <a:rect l="l" t="t" r="r" b="b"/>
            <a:pathLst>
              <a:path w="1584325" h="62864">
                <a:moveTo>
                  <a:pt x="0" y="62330"/>
                </a:moveTo>
                <a:lnTo>
                  <a:pt x="175977" y="43988"/>
                </a:lnTo>
                <a:lnTo>
                  <a:pt x="351954" y="28847"/>
                </a:lnTo>
                <a:lnTo>
                  <a:pt x="527932" y="18190"/>
                </a:lnTo>
                <a:lnTo>
                  <a:pt x="703909" y="10379"/>
                </a:lnTo>
                <a:lnTo>
                  <a:pt x="879887" y="4792"/>
                </a:lnTo>
                <a:lnTo>
                  <a:pt x="1055864" y="1421"/>
                </a:lnTo>
                <a:lnTo>
                  <a:pt x="1231841" y="0"/>
                </a:lnTo>
                <a:lnTo>
                  <a:pt x="1407819" y="22"/>
                </a:lnTo>
                <a:lnTo>
                  <a:pt x="1583796" y="1429"/>
                </a:lnTo>
              </a:path>
            </a:pathLst>
          </a:custGeom>
          <a:ln w="11928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727658" y="1403295"/>
            <a:ext cx="1584325" cy="40005"/>
          </a:xfrm>
          <a:custGeom>
            <a:avLst/>
            <a:gdLst/>
            <a:ahLst/>
            <a:cxnLst/>
            <a:rect l="l" t="t" r="r" b="b"/>
            <a:pathLst>
              <a:path w="1584325" h="40005">
                <a:moveTo>
                  <a:pt x="0" y="39703"/>
                </a:moveTo>
                <a:lnTo>
                  <a:pt x="175977" y="23406"/>
                </a:lnTo>
                <a:lnTo>
                  <a:pt x="351954" y="11692"/>
                </a:lnTo>
                <a:lnTo>
                  <a:pt x="527932" y="4817"/>
                </a:lnTo>
                <a:lnTo>
                  <a:pt x="703909" y="1037"/>
                </a:lnTo>
                <a:lnTo>
                  <a:pt x="879887" y="0"/>
                </a:lnTo>
                <a:lnTo>
                  <a:pt x="1055864" y="1209"/>
                </a:lnTo>
                <a:lnTo>
                  <a:pt x="1231841" y="4205"/>
                </a:lnTo>
                <a:lnTo>
                  <a:pt x="1407819" y="8502"/>
                </a:lnTo>
                <a:lnTo>
                  <a:pt x="1583796" y="14263"/>
                </a:lnTo>
              </a:path>
            </a:pathLst>
          </a:custGeom>
          <a:ln w="11928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727658" y="1356280"/>
            <a:ext cx="1584325" cy="38100"/>
          </a:xfrm>
          <a:custGeom>
            <a:avLst/>
            <a:gdLst/>
            <a:ahLst/>
            <a:cxnLst/>
            <a:rect l="l" t="t" r="r" b="b"/>
            <a:pathLst>
              <a:path w="1584325" h="38100">
                <a:moveTo>
                  <a:pt x="0" y="37901"/>
                </a:moveTo>
                <a:lnTo>
                  <a:pt x="175977" y="21574"/>
                </a:lnTo>
                <a:lnTo>
                  <a:pt x="351954" y="11039"/>
                </a:lnTo>
                <a:lnTo>
                  <a:pt x="527932" y="4387"/>
                </a:lnTo>
                <a:lnTo>
                  <a:pt x="703909" y="777"/>
                </a:lnTo>
                <a:lnTo>
                  <a:pt x="879887" y="0"/>
                </a:lnTo>
                <a:lnTo>
                  <a:pt x="1055864" y="1475"/>
                </a:lnTo>
                <a:lnTo>
                  <a:pt x="1231841" y="4896"/>
                </a:lnTo>
                <a:lnTo>
                  <a:pt x="1407819" y="9498"/>
                </a:lnTo>
                <a:lnTo>
                  <a:pt x="1583796" y="15955"/>
                </a:lnTo>
              </a:path>
            </a:pathLst>
          </a:custGeom>
          <a:ln w="1192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727658" y="1365768"/>
            <a:ext cx="1584325" cy="45720"/>
          </a:xfrm>
          <a:custGeom>
            <a:avLst/>
            <a:gdLst/>
            <a:ahLst/>
            <a:cxnLst/>
            <a:rect l="l" t="t" r="r" b="b"/>
            <a:pathLst>
              <a:path w="1584325" h="45719">
                <a:moveTo>
                  <a:pt x="0" y="45181"/>
                </a:moveTo>
                <a:lnTo>
                  <a:pt x="175977" y="28965"/>
                </a:lnTo>
                <a:lnTo>
                  <a:pt x="351954" y="15941"/>
                </a:lnTo>
                <a:lnTo>
                  <a:pt x="527932" y="7831"/>
                </a:lnTo>
                <a:lnTo>
                  <a:pt x="703909" y="2522"/>
                </a:lnTo>
                <a:lnTo>
                  <a:pt x="879887" y="0"/>
                </a:lnTo>
                <a:lnTo>
                  <a:pt x="1055864" y="31"/>
                </a:lnTo>
                <a:lnTo>
                  <a:pt x="1231841" y="2442"/>
                </a:lnTo>
                <a:lnTo>
                  <a:pt x="1407819" y="6553"/>
                </a:lnTo>
                <a:lnTo>
                  <a:pt x="1583796" y="12407"/>
                </a:lnTo>
              </a:path>
            </a:pathLst>
          </a:custGeom>
          <a:ln w="11928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727658" y="1399312"/>
            <a:ext cx="1584325" cy="60325"/>
          </a:xfrm>
          <a:custGeom>
            <a:avLst/>
            <a:gdLst/>
            <a:ahLst/>
            <a:cxnLst/>
            <a:rect l="l" t="t" r="r" b="b"/>
            <a:pathLst>
              <a:path w="1584325" h="60325">
                <a:moveTo>
                  <a:pt x="0" y="60033"/>
                </a:moveTo>
                <a:lnTo>
                  <a:pt x="175977" y="38895"/>
                </a:lnTo>
                <a:lnTo>
                  <a:pt x="351954" y="23468"/>
                </a:lnTo>
                <a:lnTo>
                  <a:pt x="527932" y="13007"/>
                </a:lnTo>
                <a:lnTo>
                  <a:pt x="703909" y="5793"/>
                </a:lnTo>
                <a:lnTo>
                  <a:pt x="879887" y="1266"/>
                </a:lnTo>
                <a:lnTo>
                  <a:pt x="1055864" y="0"/>
                </a:lnTo>
                <a:lnTo>
                  <a:pt x="1231841" y="1437"/>
                </a:lnTo>
                <a:lnTo>
                  <a:pt x="1407819" y="5226"/>
                </a:lnTo>
                <a:lnTo>
                  <a:pt x="1583796" y="10589"/>
                </a:lnTo>
              </a:path>
            </a:pathLst>
          </a:custGeom>
          <a:ln w="1192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727658" y="1450043"/>
            <a:ext cx="1584325" cy="78105"/>
          </a:xfrm>
          <a:custGeom>
            <a:avLst/>
            <a:gdLst/>
            <a:ahLst/>
            <a:cxnLst/>
            <a:rect l="l" t="t" r="r" b="b"/>
            <a:pathLst>
              <a:path w="1584325" h="78105">
                <a:moveTo>
                  <a:pt x="0" y="77489"/>
                </a:moveTo>
                <a:lnTo>
                  <a:pt x="175977" y="51517"/>
                </a:lnTo>
                <a:lnTo>
                  <a:pt x="351954" y="32278"/>
                </a:lnTo>
                <a:lnTo>
                  <a:pt x="527932" y="18082"/>
                </a:lnTo>
                <a:lnTo>
                  <a:pt x="703909" y="8545"/>
                </a:lnTo>
                <a:lnTo>
                  <a:pt x="879887" y="2586"/>
                </a:lnTo>
                <a:lnTo>
                  <a:pt x="1055864" y="0"/>
                </a:lnTo>
                <a:lnTo>
                  <a:pt x="1231841" y="708"/>
                </a:lnTo>
                <a:lnTo>
                  <a:pt x="1407819" y="4206"/>
                </a:lnTo>
                <a:lnTo>
                  <a:pt x="1583796" y="9854"/>
                </a:lnTo>
              </a:path>
            </a:pathLst>
          </a:custGeom>
          <a:ln w="11928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95550" y="260463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43595" y="167575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591640" y="138739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591640" y="134037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91640" y="134986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67618" y="138340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67618" y="143413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2404165" y="1893414"/>
            <a:ext cx="105410" cy="24637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677291" y="2169028"/>
            <a:ext cx="585470" cy="697230"/>
          </a:xfrm>
          <a:custGeom>
            <a:avLst/>
            <a:gdLst/>
            <a:ahLst/>
            <a:cxnLst/>
            <a:rect l="l" t="t" r="r" b="b"/>
            <a:pathLst>
              <a:path w="585470" h="697230">
                <a:moveTo>
                  <a:pt x="0" y="696699"/>
                </a:moveTo>
                <a:lnTo>
                  <a:pt x="585060" y="696699"/>
                </a:lnTo>
                <a:lnTo>
                  <a:pt x="585060" y="0"/>
                </a:lnTo>
                <a:lnTo>
                  <a:pt x="0" y="0"/>
                </a:lnTo>
                <a:lnTo>
                  <a:pt x="0" y="69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677291" y="2169028"/>
            <a:ext cx="585470" cy="697230"/>
          </a:xfrm>
          <a:custGeom>
            <a:avLst/>
            <a:gdLst/>
            <a:ahLst/>
            <a:cxnLst/>
            <a:rect l="l" t="t" r="r" b="b"/>
            <a:pathLst>
              <a:path w="585470" h="697230">
                <a:moveTo>
                  <a:pt x="0" y="696699"/>
                </a:moveTo>
                <a:lnTo>
                  <a:pt x="585060" y="696699"/>
                </a:lnTo>
                <a:lnTo>
                  <a:pt x="585060" y="0"/>
                </a:lnTo>
                <a:lnTo>
                  <a:pt x="0" y="0"/>
                </a:lnTo>
                <a:lnTo>
                  <a:pt x="0" y="696699"/>
                </a:lnTo>
                <a:close/>
              </a:path>
            </a:pathLst>
          </a:custGeom>
          <a:ln w="3180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707099" y="2159871"/>
            <a:ext cx="488950" cy="5010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53035" algn="l"/>
              </a:tabLst>
            </a:pPr>
            <a:r>
              <a:rPr dirty="0" u="sng" sz="60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00" spc="35">
                <a:latin typeface="Garamond"/>
                <a:cs typeface="Garamond"/>
              </a:rPr>
              <a:t>n </a:t>
            </a:r>
            <a:r>
              <a:rPr dirty="0" sz="600" spc="80">
                <a:latin typeface="Garamond"/>
                <a:cs typeface="Garamond"/>
              </a:rPr>
              <a:t>=</a:t>
            </a:r>
            <a:r>
              <a:rPr dirty="0" sz="600" spc="-20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3000</a:t>
            </a:r>
            <a:endParaRPr sz="600">
              <a:latin typeface="Garamond"/>
              <a:cs typeface="Garamond"/>
            </a:endParaRPr>
          </a:p>
          <a:p>
            <a:pPr marL="157480">
              <a:lnSpc>
                <a:spcPct val="100000"/>
              </a:lnSpc>
              <a:spcBef>
                <a:spcPts val="30"/>
              </a:spcBef>
            </a:pPr>
            <a:r>
              <a:rPr dirty="0" sz="600" spc="35">
                <a:latin typeface="Garamond"/>
                <a:cs typeface="Garamond"/>
              </a:rPr>
              <a:t>n </a:t>
            </a:r>
            <a:r>
              <a:rPr dirty="0" sz="600" spc="80">
                <a:latin typeface="Garamond"/>
                <a:cs typeface="Garamond"/>
              </a:rPr>
              <a:t>=</a:t>
            </a:r>
            <a:r>
              <a:rPr dirty="0" sz="600" spc="-20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4500</a:t>
            </a:r>
            <a:endParaRPr sz="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153035" algn="l"/>
              </a:tabLst>
            </a:pPr>
            <a:r>
              <a:rPr dirty="0" u="sng" sz="60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00" spc="35">
                <a:latin typeface="Garamond"/>
                <a:cs typeface="Garamond"/>
              </a:rPr>
              <a:t>n </a:t>
            </a:r>
            <a:r>
              <a:rPr dirty="0" sz="600" spc="80">
                <a:latin typeface="Garamond"/>
                <a:cs typeface="Garamond"/>
              </a:rPr>
              <a:t>=</a:t>
            </a:r>
            <a:r>
              <a:rPr dirty="0" sz="600" spc="-20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6000</a:t>
            </a:r>
            <a:endParaRPr sz="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tabLst>
                <a:tab pos="153035" algn="l"/>
              </a:tabLst>
            </a:pPr>
            <a:r>
              <a:rPr dirty="0" u="sng" baseline="4629" sz="90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4629" sz="90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00" spc="35">
                <a:latin typeface="Garamond"/>
                <a:cs typeface="Garamond"/>
              </a:rPr>
              <a:t>n </a:t>
            </a:r>
            <a:r>
              <a:rPr dirty="0" sz="600" spc="80">
                <a:latin typeface="Garamond"/>
                <a:cs typeface="Garamond"/>
              </a:rPr>
              <a:t>=</a:t>
            </a:r>
            <a:r>
              <a:rPr dirty="0" sz="600" spc="-20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7500</a:t>
            </a:r>
            <a:endParaRPr sz="6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153035" algn="l"/>
              </a:tabLst>
            </a:pPr>
            <a:r>
              <a:rPr dirty="0" u="sng" baseline="9259" sz="90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9259" sz="90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00" spc="35">
                <a:latin typeface="Garamond"/>
                <a:cs typeface="Garamond"/>
              </a:rPr>
              <a:t>n </a:t>
            </a:r>
            <a:r>
              <a:rPr dirty="0" sz="600" spc="80">
                <a:latin typeface="Garamond"/>
                <a:cs typeface="Garamond"/>
              </a:rPr>
              <a:t>=</a:t>
            </a:r>
            <a:r>
              <a:rPr dirty="0" sz="600" spc="-20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9000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707099" y="2634789"/>
            <a:ext cx="52832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53035" algn="l"/>
              </a:tabLst>
            </a:pPr>
            <a:r>
              <a:rPr dirty="0" u="sng" sz="60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00" spc="35">
                <a:latin typeface="Garamond"/>
                <a:cs typeface="Garamond"/>
              </a:rPr>
              <a:t>n </a:t>
            </a:r>
            <a:r>
              <a:rPr dirty="0" sz="600" spc="80">
                <a:latin typeface="Garamond"/>
                <a:cs typeface="Garamond"/>
              </a:rPr>
              <a:t>=</a:t>
            </a:r>
            <a:r>
              <a:rPr dirty="0" sz="600" spc="0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10500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07099" y="2729775"/>
            <a:ext cx="52832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53035" algn="l"/>
              </a:tabLst>
            </a:pPr>
            <a:r>
              <a:rPr dirty="0" u="sng" baseline="27777" sz="900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7" sz="900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00" spc="35">
                <a:latin typeface="Garamond"/>
                <a:cs typeface="Garamond"/>
              </a:rPr>
              <a:t>n </a:t>
            </a:r>
            <a:r>
              <a:rPr dirty="0" sz="600" spc="80">
                <a:latin typeface="Garamond"/>
                <a:cs typeface="Garamond"/>
              </a:rPr>
              <a:t>=</a:t>
            </a:r>
            <a:r>
              <a:rPr dirty="0" sz="600" spc="0">
                <a:latin typeface="Garamond"/>
                <a:cs typeface="Garamond"/>
              </a:rPr>
              <a:t> </a:t>
            </a:r>
            <a:r>
              <a:rPr dirty="0" sz="600" spc="25">
                <a:latin typeface="Garamond"/>
                <a:cs typeface="Garamond"/>
              </a:rPr>
              <a:t>12000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34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59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365"/>
              <a:t> </a:t>
            </a:r>
            <a:r>
              <a:rPr dirty="0" spc="-30"/>
              <a:t>solidity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3666" y="1061681"/>
            <a:ext cx="0" cy="1853564"/>
          </a:xfrm>
          <a:custGeom>
            <a:avLst/>
            <a:gdLst/>
            <a:ahLst/>
            <a:cxnLst/>
            <a:rect l="l" t="t" r="r" b="b"/>
            <a:pathLst>
              <a:path w="0" h="1853564">
                <a:moveTo>
                  <a:pt x="0" y="1853443"/>
                </a:moveTo>
                <a:lnTo>
                  <a:pt x="0" y="0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9097" y="1061681"/>
            <a:ext cx="0" cy="1853564"/>
          </a:xfrm>
          <a:custGeom>
            <a:avLst/>
            <a:gdLst/>
            <a:ahLst/>
            <a:cxnLst/>
            <a:rect l="l" t="t" r="r" b="b"/>
            <a:pathLst>
              <a:path w="0" h="1853564">
                <a:moveTo>
                  <a:pt x="0" y="1853443"/>
                </a:moveTo>
                <a:lnTo>
                  <a:pt x="0" y="0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4527" y="1061681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6992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4527" y="2857895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29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59958" y="1061681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6992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9958" y="2857895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29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5388" y="1061681"/>
            <a:ext cx="0" cy="1853564"/>
          </a:xfrm>
          <a:custGeom>
            <a:avLst/>
            <a:gdLst/>
            <a:ahLst/>
            <a:cxnLst/>
            <a:rect l="l" t="t" r="r" b="b"/>
            <a:pathLst>
              <a:path w="0" h="1853564">
                <a:moveTo>
                  <a:pt x="0" y="1853443"/>
                </a:moveTo>
                <a:lnTo>
                  <a:pt x="0" y="0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15110" y="245176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78" y="0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666" y="2451764"/>
            <a:ext cx="808990" cy="0"/>
          </a:xfrm>
          <a:custGeom>
            <a:avLst/>
            <a:gdLst/>
            <a:ahLst/>
            <a:cxnLst/>
            <a:rect l="l" t="t" r="r" b="b"/>
            <a:pathLst>
              <a:path w="808990" h="0">
                <a:moveTo>
                  <a:pt x="0" y="0"/>
                </a:moveTo>
                <a:lnTo>
                  <a:pt x="808389" y="0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666" y="1525042"/>
            <a:ext cx="1621790" cy="0"/>
          </a:xfrm>
          <a:custGeom>
            <a:avLst/>
            <a:gdLst/>
            <a:ahLst/>
            <a:cxnLst/>
            <a:rect l="l" t="t" r="r" b="b"/>
            <a:pathLst>
              <a:path w="1621789" h="0">
                <a:moveTo>
                  <a:pt x="0" y="0"/>
                </a:moveTo>
                <a:lnTo>
                  <a:pt x="1621722" y="0"/>
                </a:lnTo>
              </a:path>
            </a:pathLst>
          </a:custGeom>
          <a:ln w="3256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666" y="2880368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097" y="2880368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54527" y="2880368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59958" y="2880368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5388" y="2880368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3666" y="106168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75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9097" y="106168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75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54527" y="106168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75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59958" y="106168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75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65388" y="106168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75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3666" y="245176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48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3666" y="152504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48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30639" y="245176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3474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30639" y="152504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3474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3666" y="1061681"/>
            <a:ext cx="1621790" cy="1853564"/>
          </a:xfrm>
          <a:custGeom>
            <a:avLst/>
            <a:gdLst/>
            <a:ahLst/>
            <a:cxnLst/>
            <a:rect l="l" t="t" r="r" b="b"/>
            <a:pathLst>
              <a:path w="1621789" h="1853564">
                <a:moveTo>
                  <a:pt x="0" y="1853443"/>
                </a:moveTo>
                <a:lnTo>
                  <a:pt x="0" y="0"/>
                </a:lnTo>
                <a:lnTo>
                  <a:pt x="1621722" y="0"/>
                </a:lnTo>
                <a:lnTo>
                  <a:pt x="1621722" y="1853443"/>
                </a:lnTo>
                <a:lnTo>
                  <a:pt x="0" y="1853443"/>
                </a:lnTo>
                <a:close/>
              </a:path>
            </a:pathLst>
          </a:custGeom>
          <a:ln w="3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57443" y="2383886"/>
            <a:ext cx="170180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10">
                <a:latin typeface="Garamond"/>
                <a:cs typeface="Garamond"/>
              </a:rPr>
              <a:t>0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92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443" y="1457173"/>
            <a:ext cx="170180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10">
                <a:latin typeface="Garamond"/>
                <a:cs typeface="Garamond"/>
              </a:rPr>
              <a:t>0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93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3666" y="1679683"/>
            <a:ext cx="1621790" cy="295910"/>
          </a:xfrm>
          <a:custGeom>
            <a:avLst/>
            <a:gdLst/>
            <a:ahLst/>
            <a:cxnLst/>
            <a:rect l="l" t="t" r="r" b="b"/>
            <a:pathLst>
              <a:path w="1621789" h="295910">
                <a:moveTo>
                  <a:pt x="0" y="295342"/>
                </a:moveTo>
                <a:lnTo>
                  <a:pt x="180191" y="195298"/>
                </a:lnTo>
                <a:lnTo>
                  <a:pt x="360382" y="119313"/>
                </a:lnTo>
                <a:lnTo>
                  <a:pt x="540573" y="65381"/>
                </a:lnTo>
                <a:lnTo>
                  <a:pt x="720765" y="30770"/>
                </a:lnTo>
                <a:lnTo>
                  <a:pt x="900956" y="9381"/>
                </a:lnTo>
                <a:lnTo>
                  <a:pt x="1081148" y="0"/>
                </a:lnTo>
                <a:lnTo>
                  <a:pt x="1261339" y="2790"/>
                </a:lnTo>
                <a:lnTo>
                  <a:pt x="1441530" y="13616"/>
                </a:lnTo>
                <a:lnTo>
                  <a:pt x="1621722" y="33801"/>
                </a:lnTo>
              </a:path>
            </a:pathLst>
          </a:custGeom>
          <a:ln w="1221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3666" y="1443075"/>
            <a:ext cx="1621790" cy="249554"/>
          </a:xfrm>
          <a:custGeom>
            <a:avLst/>
            <a:gdLst/>
            <a:ahLst/>
            <a:cxnLst/>
            <a:rect l="l" t="t" r="r" b="b"/>
            <a:pathLst>
              <a:path w="1621789" h="249555">
                <a:moveTo>
                  <a:pt x="0" y="249527"/>
                </a:moveTo>
                <a:lnTo>
                  <a:pt x="180191" y="155744"/>
                </a:lnTo>
                <a:lnTo>
                  <a:pt x="360382" y="87606"/>
                </a:lnTo>
                <a:lnTo>
                  <a:pt x="540573" y="40933"/>
                </a:lnTo>
                <a:lnTo>
                  <a:pt x="720765" y="13678"/>
                </a:lnTo>
                <a:lnTo>
                  <a:pt x="900956" y="1139"/>
                </a:lnTo>
                <a:lnTo>
                  <a:pt x="1081148" y="0"/>
                </a:lnTo>
                <a:lnTo>
                  <a:pt x="1261339" y="10315"/>
                </a:lnTo>
                <a:lnTo>
                  <a:pt x="1441530" y="28738"/>
                </a:lnTo>
                <a:lnTo>
                  <a:pt x="1621722" y="55215"/>
                </a:lnTo>
              </a:path>
            </a:pathLst>
          </a:custGeom>
          <a:ln w="12214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3666" y="1302957"/>
            <a:ext cx="1621790" cy="226060"/>
          </a:xfrm>
          <a:custGeom>
            <a:avLst/>
            <a:gdLst/>
            <a:ahLst/>
            <a:cxnLst/>
            <a:rect l="l" t="t" r="r" b="b"/>
            <a:pathLst>
              <a:path w="1621789" h="226059">
                <a:moveTo>
                  <a:pt x="0" y="225672"/>
                </a:moveTo>
                <a:lnTo>
                  <a:pt x="180191" y="135700"/>
                </a:lnTo>
                <a:lnTo>
                  <a:pt x="360382" y="70033"/>
                </a:lnTo>
                <a:lnTo>
                  <a:pt x="540573" y="28654"/>
                </a:lnTo>
                <a:lnTo>
                  <a:pt x="720765" y="6901"/>
                </a:lnTo>
                <a:lnTo>
                  <a:pt x="900956" y="0"/>
                </a:lnTo>
                <a:lnTo>
                  <a:pt x="1081148" y="5030"/>
                </a:lnTo>
                <a:lnTo>
                  <a:pt x="1261339" y="21898"/>
                </a:lnTo>
                <a:lnTo>
                  <a:pt x="1441530" y="45595"/>
                </a:lnTo>
                <a:lnTo>
                  <a:pt x="1621722" y="76053"/>
                </a:lnTo>
              </a:path>
            </a:pathLst>
          </a:custGeom>
          <a:ln w="1221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3666" y="1314810"/>
            <a:ext cx="1621790" cy="224154"/>
          </a:xfrm>
          <a:custGeom>
            <a:avLst/>
            <a:gdLst/>
            <a:ahLst/>
            <a:cxnLst/>
            <a:rect l="l" t="t" r="r" b="b"/>
            <a:pathLst>
              <a:path w="1621789" h="224155">
                <a:moveTo>
                  <a:pt x="0" y="223597"/>
                </a:moveTo>
                <a:lnTo>
                  <a:pt x="180191" y="131816"/>
                </a:lnTo>
                <a:lnTo>
                  <a:pt x="360382" y="65848"/>
                </a:lnTo>
                <a:lnTo>
                  <a:pt x="540573" y="27132"/>
                </a:lnTo>
                <a:lnTo>
                  <a:pt x="720765" y="5841"/>
                </a:lnTo>
                <a:lnTo>
                  <a:pt x="900956" y="0"/>
                </a:lnTo>
                <a:lnTo>
                  <a:pt x="1081148" y="6811"/>
                </a:lnTo>
                <a:lnTo>
                  <a:pt x="1261339" y="23683"/>
                </a:lnTo>
                <a:lnTo>
                  <a:pt x="1441530" y="47885"/>
                </a:lnTo>
                <a:lnTo>
                  <a:pt x="1621722" y="80327"/>
                </a:lnTo>
              </a:path>
            </a:pathLst>
          </a:custGeom>
          <a:ln w="12214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3666" y="1454411"/>
            <a:ext cx="1621790" cy="229870"/>
          </a:xfrm>
          <a:custGeom>
            <a:avLst/>
            <a:gdLst/>
            <a:ahLst/>
            <a:cxnLst/>
            <a:rect l="l" t="t" r="r" b="b"/>
            <a:pathLst>
              <a:path w="1621789" h="229869">
                <a:moveTo>
                  <a:pt x="0" y="229852"/>
                </a:moveTo>
                <a:lnTo>
                  <a:pt x="180191" y="135989"/>
                </a:lnTo>
                <a:lnTo>
                  <a:pt x="360382" y="70576"/>
                </a:lnTo>
                <a:lnTo>
                  <a:pt x="540573" y="31327"/>
                </a:lnTo>
                <a:lnTo>
                  <a:pt x="720765" y="7285"/>
                </a:lnTo>
                <a:lnTo>
                  <a:pt x="900956" y="0"/>
                </a:lnTo>
                <a:lnTo>
                  <a:pt x="1081148" y="5591"/>
                </a:lnTo>
                <a:lnTo>
                  <a:pt x="1261339" y="20044"/>
                </a:lnTo>
                <a:lnTo>
                  <a:pt x="1441530" y="43221"/>
                </a:lnTo>
                <a:lnTo>
                  <a:pt x="1621722" y="74448"/>
                </a:lnTo>
              </a:path>
            </a:pathLst>
          </a:custGeom>
          <a:ln w="12214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08529" y="166339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570" y="16285"/>
                </a:moveTo>
                <a:lnTo>
                  <a:pt x="32570" y="7291"/>
                </a:lnTo>
                <a:lnTo>
                  <a:pt x="25279" y="0"/>
                </a:lnTo>
                <a:lnTo>
                  <a:pt x="16285" y="0"/>
                </a:lnTo>
                <a:lnTo>
                  <a:pt x="7291" y="0"/>
                </a:lnTo>
                <a:lnTo>
                  <a:pt x="0" y="7291"/>
                </a:lnTo>
                <a:lnTo>
                  <a:pt x="0" y="16285"/>
                </a:lnTo>
                <a:lnTo>
                  <a:pt x="0" y="25279"/>
                </a:lnTo>
                <a:lnTo>
                  <a:pt x="7291" y="32570"/>
                </a:lnTo>
                <a:lnTo>
                  <a:pt x="16285" y="32570"/>
                </a:lnTo>
                <a:lnTo>
                  <a:pt x="25279" y="32570"/>
                </a:lnTo>
                <a:lnTo>
                  <a:pt x="32570" y="25279"/>
                </a:lnTo>
                <a:lnTo>
                  <a:pt x="32570" y="16285"/>
                </a:lnTo>
                <a:close/>
              </a:path>
            </a:pathLst>
          </a:custGeom>
          <a:ln w="16285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08529" y="142679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570" y="16285"/>
                </a:moveTo>
                <a:lnTo>
                  <a:pt x="32570" y="7291"/>
                </a:lnTo>
                <a:lnTo>
                  <a:pt x="25279" y="0"/>
                </a:lnTo>
                <a:lnTo>
                  <a:pt x="16285" y="0"/>
                </a:lnTo>
                <a:lnTo>
                  <a:pt x="7291" y="0"/>
                </a:lnTo>
                <a:lnTo>
                  <a:pt x="0" y="7291"/>
                </a:lnTo>
                <a:lnTo>
                  <a:pt x="0" y="16285"/>
                </a:lnTo>
                <a:lnTo>
                  <a:pt x="0" y="25279"/>
                </a:lnTo>
                <a:lnTo>
                  <a:pt x="7291" y="32570"/>
                </a:lnTo>
                <a:lnTo>
                  <a:pt x="16285" y="32570"/>
                </a:lnTo>
                <a:lnTo>
                  <a:pt x="25279" y="32570"/>
                </a:lnTo>
                <a:lnTo>
                  <a:pt x="32570" y="25279"/>
                </a:lnTo>
                <a:lnTo>
                  <a:pt x="32570" y="16285"/>
                </a:lnTo>
                <a:close/>
              </a:path>
            </a:pathLst>
          </a:custGeom>
          <a:ln w="16285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28338" y="128667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570" y="16285"/>
                </a:moveTo>
                <a:lnTo>
                  <a:pt x="32570" y="7291"/>
                </a:lnTo>
                <a:lnTo>
                  <a:pt x="25279" y="0"/>
                </a:lnTo>
                <a:lnTo>
                  <a:pt x="16285" y="0"/>
                </a:lnTo>
                <a:lnTo>
                  <a:pt x="7290" y="0"/>
                </a:lnTo>
                <a:lnTo>
                  <a:pt x="0" y="7291"/>
                </a:lnTo>
                <a:lnTo>
                  <a:pt x="0" y="16285"/>
                </a:lnTo>
                <a:lnTo>
                  <a:pt x="0" y="25279"/>
                </a:lnTo>
                <a:lnTo>
                  <a:pt x="7290" y="32570"/>
                </a:lnTo>
                <a:lnTo>
                  <a:pt x="16285" y="32570"/>
                </a:lnTo>
                <a:lnTo>
                  <a:pt x="25279" y="32570"/>
                </a:lnTo>
                <a:lnTo>
                  <a:pt x="32570" y="25279"/>
                </a:lnTo>
                <a:lnTo>
                  <a:pt x="32570" y="16285"/>
                </a:lnTo>
                <a:close/>
              </a:path>
            </a:pathLst>
          </a:custGeom>
          <a:ln w="16285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8338" y="129852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570" y="16285"/>
                </a:moveTo>
                <a:lnTo>
                  <a:pt x="32570" y="7291"/>
                </a:lnTo>
                <a:lnTo>
                  <a:pt x="25279" y="0"/>
                </a:lnTo>
                <a:lnTo>
                  <a:pt x="16285" y="0"/>
                </a:lnTo>
                <a:lnTo>
                  <a:pt x="7290" y="0"/>
                </a:lnTo>
                <a:lnTo>
                  <a:pt x="0" y="7291"/>
                </a:lnTo>
                <a:lnTo>
                  <a:pt x="0" y="16285"/>
                </a:lnTo>
                <a:lnTo>
                  <a:pt x="0" y="25279"/>
                </a:lnTo>
                <a:lnTo>
                  <a:pt x="7290" y="32570"/>
                </a:lnTo>
                <a:lnTo>
                  <a:pt x="16285" y="32570"/>
                </a:lnTo>
                <a:lnTo>
                  <a:pt x="25279" y="32570"/>
                </a:lnTo>
                <a:lnTo>
                  <a:pt x="32570" y="25279"/>
                </a:lnTo>
                <a:lnTo>
                  <a:pt x="32570" y="16285"/>
                </a:lnTo>
                <a:close/>
              </a:path>
            </a:pathLst>
          </a:custGeom>
          <a:ln w="16285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28338" y="143812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570" y="16285"/>
                </a:moveTo>
                <a:lnTo>
                  <a:pt x="32570" y="7291"/>
                </a:lnTo>
                <a:lnTo>
                  <a:pt x="25279" y="0"/>
                </a:lnTo>
                <a:lnTo>
                  <a:pt x="16285" y="0"/>
                </a:lnTo>
                <a:lnTo>
                  <a:pt x="7290" y="0"/>
                </a:lnTo>
                <a:lnTo>
                  <a:pt x="0" y="7291"/>
                </a:lnTo>
                <a:lnTo>
                  <a:pt x="0" y="16285"/>
                </a:lnTo>
                <a:lnTo>
                  <a:pt x="0" y="25279"/>
                </a:lnTo>
                <a:lnTo>
                  <a:pt x="7290" y="32570"/>
                </a:lnTo>
                <a:lnTo>
                  <a:pt x="16285" y="32570"/>
                </a:lnTo>
                <a:lnTo>
                  <a:pt x="25279" y="32570"/>
                </a:lnTo>
                <a:lnTo>
                  <a:pt x="32570" y="25279"/>
                </a:lnTo>
                <a:lnTo>
                  <a:pt x="32570" y="16285"/>
                </a:lnTo>
                <a:close/>
              </a:path>
            </a:pathLst>
          </a:custGeom>
          <a:ln w="16285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12731" y="1862611"/>
            <a:ext cx="107314" cy="2520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52055" y="2318673"/>
            <a:ext cx="763270" cy="539750"/>
          </a:xfrm>
          <a:custGeom>
            <a:avLst/>
            <a:gdLst/>
            <a:ahLst/>
            <a:cxnLst/>
            <a:rect l="l" t="t" r="r" b="b"/>
            <a:pathLst>
              <a:path w="763269" h="539750">
                <a:moveTo>
                  <a:pt x="0" y="539221"/>
                </a:moveTo>
                <a:lnTo>
                  <a:pt x="763054" y="539221"/>
                </a:lnTo>
                <a:lnTo>
                  <a:pt x="763054" y="0"/>
                </a:lnTo>
                <a:lnTo>
                  <a:pt x="0" y="0"/>
                </a:lnTo>
                <a:lnTo>
                  <a:pt x="0" y="539221"/>
                </a:lnTo>
                <a:close/>
              </a:path>
            </a:pathLst>
          </a:custGeom>
          <a:ln w="3256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82584" y="238563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69504" y="0"/>
                </a:lnTo>
                <a:lnTo>
                  <a:pt x="139009" y="0"/>
                </a:lnTo>
              </a:path>
            </a:pathLst>
          </a:custGeom>
          <a:ln w="1221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82584" y="258829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69504" y="0"/>
                </a:lnTo>
                <a:lnTo>
                  <a:pt x="139009" y="0"/>
                </a:lnTo>
              </a:path>
            </a:pathLst>
          </a:custGeom>
          <a:ln w="1221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82584" y="279095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69504" y="0"/>
                </a:lnTo>
                <a:lnTo>
                  <a:pt x="139009" y="0"/>
                </a:lnTo>
              </a:path>
            </a:pathLst>
          </a:custGeom>
          <a:ln w="12214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454527" y="2318673"/>
            <a:ext cx="786130" cy="539750"/>
          </a:xfrm>
          <a:prstGeom prst="rect">
            <a:avLst/>
          </a:prstGeom>
          <a:ln w="3256">
            <a:solidFill>
              <a:srgbClr val="262626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50"/>
              </a:spcBef>
            </a:pPr>
            <a:r>
              <a:rPr dirty="0" sz="650" spc="5">
                <a:latin typeface="Garamond"/>
                <a:cs typeface="Garamond"/>
              </a:rPr>
              <a:t>chiMID </a:t>
            </a:r>
            <a:r>
              <a:rPr dirty="0" sz="650" spc="55">
                <a:latin typeface="Garamond"/>
                <a:cs typeface="Garamond"/>
              </a:rPr>
              <a:t>=</a:t>
            </a:r>
            <a:r>
              <a:rPr dirty="0" sz="650" spc="50">
                <a:latin typeface="Garamond"/>
                <a:cs typeface="Garamond"/>
              </a:rPr>
              <a:t> </a:t>
            </a:r>
            <a:r>
              <a:rPr dirty="0" sz="650" spc="15">
                <a:latin typeface="Garamond"/>
                <a:cs typeface="Garamond"/>
              </a:rPr>
              <a:t>0.35</a:t>
            </a:r>
            <a:endParaRPr sz="650">
              <a:latin typeface="Garamond"/>
              <a:cs typeface="Garamond"/>
            </a:endParaRPr>
          </a:p>
          <a:p>
            <a:pPr marL="27940">
              <a:lnSpc>
                <a:spcPct val="100000"/>
              </a:lnSpc>
              <a:spcBef>
                <a:spcPts val="20"/>
              </a:spcBef>
              <a:tabLst>
                <a:tab pos="184785" algn="l"/>
              </a:tabLst>
            </a:pPr>
            <a:r>
              <a:rPr dirty="0" u="sng" baseline="21367" sz="975" spc="-7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1367" sz="975" spc="-7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50" spc="5">
                <a:latin typeface="Garamond"/>
                <a:cs typeface="Garamond"/>
              </a:rPr>
              <a:t>chiMID </a:t>
            </a:r>
            <a:r>
              <a:rPr dirty="0" sz="650" spc="55">
                <a:latin typeface="Garamond"/>
                <a:cs typeface="Garamond"/>
              </a:rPr>
              <a:t>=</a:t>
            </a:r>
            <a:r>
              <a:rPr dirty="0" sz="650" spc="60">
                <a:latin typeface="Garamond"/>
                <a:cs typeface="Garamond"/>
              </a:rPr>
              <a:t> </a:t>
            </a:r>
            <a:r>
              <a:rPr dirty="0" sz="650" spc="15">
                <a:latin typeface="Garamond"/>
                <a:cs typeface="Garamond"/>
              </a:rPr>
              <a:t>0.4</a:t>
            </a:r>
            <a:endParaRPr sz="650">
              <a:latin typeface="Garamond"/>
              <a:cs typeface="Garamond"/>
            </a:endParaRPr>
          </a:p>
          <a:p>
            <a:pPr algn="ctr" marR="29845">
              <a:lnSpc>
                <a:spcPct val="100000"/>
              </a:lnSpc>
              <a:spcBef>
                <a:spcPts val="15"/>
              </a:spcBef>
              <a:tabLst>
                <a:tab pos="156845" algn="l"/>
              </a:tabLst>
            </a:pPr>
            <a:r>
              <a:rPr dirty="0" u="sng" sz="650" spc="-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-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650" spc="5">
                <a:latin typeface="Garamond"/>
                <a:cs typeface="Garamond"/>
              </a:rPr>
              <a:t>chiMID </a:t>
            </a:r>
            <a:r>
              <a:rPr dirty="0" sz="650" spc="55">
                <a:latin typeface="Garamond"/>
                <a:cs typeface="Garamond"/>
              </a:rPr>
              <a:t>=</a:t>
            </a:r>
            <a:r>
              <a:rPr dirty="0" sz="650" spc="40">
                <a:latin typeface="Garamond"/>
                <a:cs typeface="Garamond"/>
              </a:rPr>
              <a:t> </a:t>
            </a:r>
            <a:r>
              <a:rPr dirty="0" sz="650" spc="15">
                <a:latin typeface="Garamond"/>
                <a:cs typeface="Garamond"/>
              </a:rPr>
              <a:t>0.45</a:t>
            </a:r>
            <a:endParaRPr sz="650">
              <a:latin typeface="Garamond"/>
              <a:cs typeface="Garamond"/>
            </a:endParaRPr>
          </a:p>
          <a:p>
            <a:pPr algn="ctr" marL="82550">
              <a:lnSpc>
                <a:spcPct val="100000"/>
              </a:lnSpc>
              <a:spcBef>
                <a:spcPts val="20"/>
              </a:spcBef>
            </a:pPr>
            <a:r>
              <a:rPr dirty="0" sz="650" spc="5">
                <a:latin typeface="Garamond"/>
                <a:cs typeface="Garamond"/>
              </a:rPr>
              <a:t>chiMID </a:t>
            </a:r>
            <a:r>
              <a:rPr dirty="0" sz="650" spc="55">
                <a:latin typeface="Garamond"/>
                <a:cs typeface="Garamond"/>
              </a:rPr>
              <a:t>=</a:t>
            </a:r>
            <a:r>
              <a:rPr dirty="0" sz="650" spc="60">
                <a:latin typeface="Garamond"/>
                <a:cs typeface="Garamond"/>
              </a:rPr>
              <a:t> </a:t>
            </a:r>
            <a:r>
              <a:rPr dirty="0" sz="650" spc="15">
                <a:latin typeface="Garamond"/>
                <a:cs typeface="Garamond"/>
              </a:rPr>
              <a:t>0.5</a:t>
            </a:r>
            <a:endParaRPr sz="650">
              <a:latin typeface="Garamond"/>
              <a:cs typeface="Garamond"/>
            </a:endParaRPr>
          </a:p>
          <a:p>
            <a:pPr marL="189230">
              <a:lnSpc>
                <a:spcPct val="100000"/>
              </a:lnSpc>
              <a:spcBef>
                <a:spcPts val="15"/>
              </a:spcBef>
            </a:pPr>
            <a:r>
              <a:rPr dirty="0" sz="650" spc="5">
                <a:latin typeface="Garamond"/>
                <a:cs typeface="Garamond"/>
              </a:rPr>
              <a:t>chiMID </a:t>
            </a:r>
            <a:r>
              <a:rPr dirty="0" sz="650" spc="55">
                <a:latin typeface="Garamond"/>
                <a:cs typeface="Garamond"/>
              </a:rPr>
              <a:t>=</a:t>
            </a:r>
            <a:r>
              <a:rPr dirty="0" sz="650" spc="50">
                <a:latin typeface="Garamond"/>
                <a:cs typeface="Garamond"/>
              </a:rPr>
              <a:t> </a:t>
            </a:r>
            <a:r>
              <a:rPr dirty="0" sz="650" spc="15">
                <a:latin typeface="Garamond"/>
                <a:cs typeface="Garamond"/>
              </a:rPr>
              <a:t>0.55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76604" y="1111523"/>
            <a:ext cx="0" cy="1810385"/>
          </a:xfrm>
          <a:custGeom>
            <a:avLst/>
            <a:gdLst/>
            <a:ahLst/>
            <a:cxnLst/>
            <a:rect l="l" t="t" r="r" b="b"/>
            <a:pathLst>
              <a:path w="0" h="1810385">
                <a:moveTo>
                  <a:pt x="0" y="1810094"/>
                </a:moveTo>
                <a:lnTo>
                  <a:pt x="0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28566" y="1111523"/>
            <a:ext cx="0" cy="1810385"/>
          </a:xfrm>
          <a:custGeom>
            <a:avLst/>
            <a:gdLst/>
            <a:ahLst/>
            <a:cxnLst/>
            <a:rect l="l" t="t" r="r" b="b"/>
            <a:pathLst>
              <a:path w="0" h="1810385">
                <a:moveTo>
                  <a:pt x="0" y="1810094"/>
                </a:moveTo>
                <a:lnTo>
                  <a:pt x="0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80529" y="1111523"/>
            <a:ext cx="0" cy="1810385"/>
          </a:xfrm>
          <a:custGeom>
            <a:avLst/>
            <a:gdLst/>
            <a:ahLst/>
            <a:cxnLst/>
            <a:rect l="l" t="t" r="r" b="b"/>
            <a:pathLst>
              <a:path w="0" h="1810385">
                <a:moveTo>
                  <a:pt x="0" y="1810094"/>
                </a:moveTo>
                <a:lnTo>
                  <a:pt x="0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32492" y="1111523"/>
            <a:ext cx="0" cy="930910"/>
          </a:xfrm>
          <a:custGeom>
            <a:avLst/>
            <a:gdLst/>
            <a:ahLst/>
            <a:cxnLst/>
            <a:rect l="l" t="t" r="r" b="b"/>
            <a:pathLst>
              <a:path w="0" h="930910">
                <a:moveTo>
                  <a:pt x="0" y="0"/>
                </a:moveTo>
                <a:lnTo>
                  <a:pt x="0" y="930711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32492" y="2865727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589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84455" y="1111523"/>
            <a:ext cx="0" cy="930910"/>
          </a:xfrm>
          <a:custGeom>
            <a:avLst/>
            <a:gdLst/>
            <a:ahLst/>
            <a:cxnLst/>
            <a:rect l="l" t="t" r="r" b="b"/>
            <a:pathLst>
              <a:path w="0" h="930910">
                <a:moveTo>
                  <a:pt x="0" y="0"/>
                </a:moveTo>
                <a:lnTo>
                  <a:pt x="0" y="930711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84455" y="2865727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589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76604" y="292161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311333" y="27823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76604" y="278238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4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11333" y="26431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776604" y="2643142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4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11333" y="25039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76604" y="2503904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4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11333" y="23646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76604" y="236466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4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311333" y="22254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76604" y="2225428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4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11333" y="20861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76604" y="208619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 h="0">
                <a:moveTo>
                  <a:pt x="0" y="0"/>
                </a:moveTo>
                <a:lnTo>
                  <a:pt x="7464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76604" y="1946952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76604" y="1807714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76604" y="166847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76604" y="152923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76604" y="1389999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76604" y="125076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76604" y="111152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33" y="0"/>
                </a:lnTo>
              </a:path>
            </a:pathLst>
          </a:custGeom>
          <a:ln w="318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776604" y="2887674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28566" y="2887674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80529" y="2887674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32492" y="2887674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184455" y="2887674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76604" y="111152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28566" y="111152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80529" y="111152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32492" y="111152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184455" y="111152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4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776604" y="292161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776604" y="278238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76604" y="264314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76604" y="250390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76604" y="236466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76604" y="222542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776604" y="20861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776604" y="194695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776604" y="180771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776604" y="166847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776604" y="1529237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776604" y="138999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776604" y="125076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776604" y="1111523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0" y="0"/>
                </a:moveTo>
                <a:lnTo>
                  <a:pt x="3393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26499" y="292161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26499" y="278238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26499" y="264314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26499" y="250390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26499" y="236466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26499" y="222542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326499" y="208619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326499" y="194695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26499" y="180771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26499" y="166847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26499" y="1529237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26499" y="138999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26499" y="125076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326499" y="1111523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 h="0">
                <a:moveTo>
                  <a:pt x="3393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776604" y="1111523"/>
            <a:ext cx="1584325" cy="1810385"/>
          </a:xfrm>
          <a:custGeom>
            <a:avLst/>
            <a:gdLst/>
            <a:ahLst/>
            <a:cxnLst/>
            <a:rect l="l" t="t" r="r" b="b"/>
            <a:pathLst>
              <a:path w="1584325" h="1810385">
                <a:moveTo>
                  <a:pt x="0" y="1810094"/>
                </a:moveTo>
                <a:lnTo>
                  <a:pt x="0" y="0"/>
                </a:lnTo>
                <a:lnTo>
                  <a:pt x="1583833" y="0"/>
                </a:lnTo>
                <a:lnTo>
                  <a:pt x="1583833" y="1810094"/>
                </a:lnTo>
                <a:lnTo>
                  <a:pt x="0" y="1810094"/>
                </a:lnTo>
                <a:close/>
              </a:path>
            </a:pathLst>
          </a:custGeom>
          <a:ln w="31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2594439" y="1001141"/>
            <a:ext cx="167005" cy="183578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96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95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94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93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92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91</a:t>
            </a:r>
            <a:endParaRPr sz="600">
              <a:latin typeface="Garamond"/>
              <a:cs typeface="Garamond"/>
            </a:endParaRPr>
          </a:p>
          <a:p>
            <a:pPr marL="52069">
              <a:lnSpc>
                <a:spcPct val="100000"/>
              </a:lnSpc>
              <a:spcBef>
                <a:spcPts val="380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9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89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88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87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86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85</a:t>
            </a:r>
            <a:endParaRPr sz="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84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776604" y="1285114"/>
            <a:ext cx="1408430" cy="40640"/>
          </a:xfrm>
          <a:custGeom>
            <a:avLst/>
            <a:gdLst/>
            <a:ahLst/>
            <a:cxnLst/>
            <a:rect l="l" t="t" r="r" b="b"/>
            <a:pathLst>
              <a:path w="1408429" h="40640">
                <a:moveTo>
                  <a:pt x="0" y="40602"/>
                </a:moveTo>
                <a:lnTo>
                  <a:pt x="156427" y="23740"/>
                </a:lnTo>
                <a:lnTo>
                  <a:pt x="312855" y="12136"/>
                </a:lnTo>
                <a:lnTo>
                  <a:pt x="469283" y="4944"/>
                </a:lnTo>
                <a:lnTo>
                  <a:pt x="625711" y="1037"/>
                </a:lnTo>
                <a:lnTo>
                  <a:pt x="782139" y="0"/>
                </a:lnTo>
                <a:lnTo>
                  <a:pt x="938567" y="1124"/>
                </a:lnTo>
                <a:lnTo>
                  <a:pt x="1094995" y="4114"/>
                </a:lnTo>
                <a:lnTo>
                  <a:pt x="1251423" y="8491"/>
                </a:lnTo>
                <a:lnTo>
                  <a:pt x="1407851" y="14151"/>
                </a:lnTo>
              </a:path>
            </a:pathLst>
          </a:custGeom>
          <a:ln w="1192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76604" y="1497650"/>
            <a:ext cx="1408430" cy="33655"/>
          </a:xfrm>
          <a:custGeom>
            <a:avLst/>
            <a:gdLst/>
            <a:ahLst/>
            <a:cxnLst/>
            <a:rect l="l" t="t" r="r" b="b"/>
            <a:pathLst>
              <a:path w="1408429" h="33655">
                <a:moveTo>
                  <a:pt x="0" y="33595"/>
                </a:moveTo>
                <a:lnTo>
                  <a:pt x="156427" y="19805"/>
                </a:lnTo>
                <a:lnTo>
                  <a:pt x="312855" y="9893"/>
                </a:lnTo>
                <a:lnTo>
                  <a:pt x="469283" y="4076"/>
                </a:lnTo>
                <a:lnTo>
                  <a:pt x="625711" y="877"/>
                </a:lnTo>
                <a:lnTo>
                  <a:pt x="782139" y="0"/>
                </a:lnTo>
                <a:lnTo>
                  <a:pt x="938567" y="1023"/>
                </a:lnTo>
                <a:lnTo>
                  <a:pt x="1094995" y="3558"/>
                </a:lnTo>
                <a:lnTo>
                  <a:pt x="1251423" y="7194"/>
                </a:lnTo>
                <a:lnTo>
                  <a:pt x="1407851" y="12069"/>
                </a:lnTo>
              </a:path>
            </a:pathLst>
          </a:custGeom>
          <a:ln w="11928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776604" y="1700342"/>
            <a:ext cx="1408430" cy="28575"/>
          </a:xfrm>
          <a:custGeom>
            <a:avLst/>
            <a:gdLst/>
            <a:ahLst/>
            <a:cxnLst/>
            <a:rect l="l" t="t" r="r" b="b"/>
            <a:pathLst>
              <a:path w="1408429" h="28575">
                <a:moveTo>
                  <a:pt x="0" y="28547"/>
                </a:moveTo>
                <a:lnTo>
                  <a:pt x="156427" y="17216"/>
                </a:lnTo>
                <a:lnTo>
                  <a:pt x="312855" y="8764"/>
                </a:lnTo>
                <a:lnTo>
                  <a:pt x="469283" y="3608"/>
                </a:lnTo>
                <a:lnTo>
                  <a:pt x="625711" y="547"/>
                </a:lnTo>
                <a:lnTo>
                  <a:pt x="782139" y="0"/>
                </a:lnTo>
                <a:lnTo>
                  <a:pt x="938567" y="944"/>
                </a:lnTo>
                <a:lnTo>
                  <a:pt x="1094995" y="3186"/>
                </a:lnTo>
                <a:lnTo>
                  <a:pt x="1251423" y="6389"/>
                </a:lnTo>
                <a:lnTo>
                  <a:pt x="1407851" y="11167"/>
                </a:lnTo>
              </a:path>
            </a:pathLst>
          </a:custGeom>
          <a:ln w="11928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776604" y="1893178"/>
            <a:ext cx="1408430" cy="26670"/>
          </a:xfrm>
          <a:custGeom>
            <a:avLst/>
            <a:gdLst/>
            <a:ahLst/>
            <a:cxnLst/>
            <a:rect l="l" t="t" r="r" b="b"/>
            <a:pathLst>
              <a:path w="1408429" h="26669">
                <a:moveTo>
                  <a:pt x="0" y="26494"/>
                </a:moveTo>
                <a:lnTo>
                  <a:pt x="156427" y="14999"/>
                </a:lnTo>
                <a:lnTo>
                  <a:pt x="312855" y="7529"/>
                </a:lnTo>
                <a:lnTo>
                  <a:pt x="469283" y="3176"/>
                </a:lnTo>
                <a:lnTo>
                  <a:pt x="625711" y="541"/>
                </a:lnTo>
                <a:lnTo>
                  <a:pt x="782139" y="0"/>
                </a:lnTo>
                <a:lnTo>
                  <a:pt x="938567" y="1031"/>
                </a:lnTo>
                <a:lnTo>
                  <a:pt x="1094995" y="3253"/>
                </a:lnTo>
                <a:lnTo>
                  <a:pt x="1251423" y="6458"/>
                </a:lnTo>
                <a:lnTo>
                  <a:pt x="1407851" y="10122"/>
                </a:lnTo>
              </a:path>
            </a:pathLst>
          </a:custGeom>
          <a:ln w="1192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776604" y="2077229"/>
            <a:ext cx="1408430" cy="24130"/>
          </a:xfrm>
          <a:custGeom>
            <a:avLst/>
            <a:gdLst/>
            <a:ahLst/>
            <a:cxnLst/>
            <a:rect l="l" t="t" r="r" b="b"/>
            <a:pathLst>
              <a:path w="1408429" h="24130">
                <a:moveTo>
                  <a:pt x="0" y="23961"/>
                </a:moveTo>
                <a:lnTo>
                  <a:pt x="156427" y="14555"/>
                </a:lnTo>
                <a:lnTo>
                  <a:pt x="312855" y="7235"/>
                </a:lnTo>
                <a:lnTo>
                  <a:pt x="469283" y="2321"/>
                </a:lnTo>
                <a:lnTo>
                  <a:pt x="625711" y="401"/>
                </a:lnTo>
                <a:lnTo>
                  <a:pt x="782139" y="0"/>
                </a:lnTo>
                <a:lnTo>
                  <a:pt x="938567" y="941"/>
                </a:lnTo>
                <a:lnTo>
                  <a:pt x="1094995" y="2915"/>
                </a:lnTo>
                <a:lnTo>
                  <a:pt x="1251423" y="6019"/>
                </a:lnTo>
                <a:lnTo>
                  <a:pt x="1407851" y="9949"/>
                </a:lnTo>
              </a:path>
            </a:pathLst>
          </a:custGeom>
          <a:ln w="11928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76604" y="2253233"/>
            <a:ext cx="1408430" cy="22860"/>
          </a:xfrm>
          <a:custGeom>
            <a:avLst/>
            <a:gdLst/>
            <a:ahLst/>
            <a:cxnLst/>
            <a:rect l="l" t="t" r="r" b="b"/>
            <a:pathLst>
              <a:path w="1408429" h="22860">
                <a:moveTo>
                  <a:pt x="0" y="22368"/>
                </a:moveTo>
                <a:lnTo>
                  <a:pt x="156427" y="13891"/>
                </a:lnTo>
                <a:lnTo>
                  <a:pt x="312855" y="6369"/>
                </a:lnTo>
                <a:lnTo>
                  <a:pt x="469283" y="2265"/>
                </a:lnTo>
                <a:lnTo>
                  <a:pt x="625711" y="542"/>
                </a:lnTo>
                <a:lnTo>
                  <a:pt x="782139" y="0"/>
                </a:lnTo>
                <a:lnTo>
                  <a:pt x="938567" y="837"/>
                </a:lnTo>
                <a:lnTo>
                  <a:pt x="1094995" y="2861"/>
                </a:lnTo>
                <a:lnTo>
                  <a:pt x="1251423" y="5319"/>
                </a:lnTo>
                <a:lnTo>
                  <a:pt x="1407851" y="9418"/>
                </a:lnTo>
              </a:path>
            </a:pathLst>
          </a:custGeom>
          <a:ln w="1192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76604" y="2422056"/>
            <a:ext cx="1408430" cy="20320"/>
          </a:xfrm>
          <a:custGeom>
            <a:avLst/>
            <a:gdLst/>
            <a:ahLst/>
            <a:cxnLst/>
            <a:rect l="l" t="t" r="r" b="b"/>
            <a:pathLst>
              <a:path w="1408429" h="20319">
                <a:moveTo>
                  <a:pt x="0" y="20287"/>
                </a:moveTo>
                <a:lnTo>
                  <a:pt x="156427" y="12472"/>
                </a:lnTo>
                <a:lnTo>
                  <a:pt x="312855" y="5694"/>
                </a:lnTo>
                <a:lnTo>
                  <a:pt x="469283" y="1988"/>
                </a:lnTo>
                <a:lnTo>
                  <a:pt x="625711" y="320"/>
                </a:lnTo>
                <a:lnTo>
                  <a:pt x="782139" y="0"/>
                </a:lnTo>
                <a:lnTo>
                  <a:pt x="938567" y="1049"/>
                </a:lnTo>
                <a:lnTo>
                  <a:pt x="1094995" y="2890"/>
                </a:lnTo>
                <a:lnTo>
                  <a:pt x="1251423" y="6313"/>
                </a:lnTo>
                <a:lnTo>
                  <a:pt x="1407851" y="9337"/>
                </a:lnTo>
              </a:path>
            </a:pathLst>
          </a:custGeom>
          <a:ln w="11928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776604" y="2584261"/>
            <a:ext cx="1408430" cy="20320"/>
          </a:xfrm>
          <a:custGeom>
            <a:avLst/>
            <a:gdLst/>
            <a:ahLst/>
            <a:cxnLst/>
            <a:rect l="l" t="t" r="r" b="b"/>
            <a:pathLst>
              <a:path w="1408429" h="20319">
                <a:moveTo>
                  <a:pt x="0" y="20306"/>
                </a:moveTo>
                <a:lnTo>
                  <a:pt x="156427" y="11785"/>
                </a:lnTo>
                <a:lnTo>
                  <a:pt x="312855" y="5806"/>
                </a:lnTo>
                <a:lnTo>
                  <a:pt x="469283" y="2159"/>
                </a:lnTo>
                <a:lnTo>
                  <a:pt x="625711" y="84"/>
                </a:lnTo>
                <a:lnTo>
                  <a:pt x="782139" y="0"/>
                </a:lnTo>
                <a:lnTo>
                  <a:pt x="938567" y="772"/>
                </a:lnTo>
                <a:lnTo>
                  <a:pt x="1094995" y="2718"/>
                </a:lnTo>
                <a:lnTo>
                  <a:pt x="1251423" y="5587"/>
                </a:lnTo>
                <a:lnTo>
                  <a:pt x="1407851" y="8094"/>
                </a:lnTo>
              </a:path>
            </a:pathLst>
          </a:custGeom>
          <a:ln w="1192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42839" y="126921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42839" y="148174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42839" y="168443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542839" y="187727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42839" y="206132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42839" y="223732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42839" y="240615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42839" y="256835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808" y="15904"/>
                </a:moveTo>
                <a:lnTo>
                  <a:pt x="31808" y="7120"/>
                </a:lnTo>
                <a:lnTo>
                  <a:pt x="24688" y="0"/>
                </a:lnTo>
                <a:lnTo>
                  <a:pt x="15904" y="0"/>
                </a:lnTo>
                <a:lnTo>
                  <a:pt x="7120" y="0"/>
                </a:lnTo>
                <a:lnTo>
                  <a:pt x="0" y="7120"/>
                </a:lnTo>
                <a:lnTo>
                  <a:pt x="0" y="15904"/>
                </a:lnTo>
                <a:lnTo>
                  <a:pt x="0" y="24688"/>
                </a:lnTo>
                <a:lnTo>
                  <a:pt x="7120" y="31808"/>
                </a:lnTo>
                <a:lnTo>
                  <a:pt x="15904" y="31808"/>
                </a:lnTo>
                <a:lnTo>
                  <a:pt x="24688" y="31808"/>
                </a:lnTo>
                <a:lnTo>
                  <a:pt x="31808" y="24688"/>
                </a:lnTo>
                <a:lnTo>
                  <a:pt x="31808" y="15904"/>
                </a:lnTo>
                <a:close/>
              </a:path>
            </a:pathLst>
          </a:custGeom>
          <a:ln w="1590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2453111" y="1893422"/>
            <a:ext cx="105410" cy="24637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523037" y="2042235"/>
            <a:ext cx="788670" cy="823594"/>
          </a:xfrm>
          <a:custGeom>
            <a:avLst/>
            <a:gdLst/>
            <a:ahLst/>
            <a:cxnLst/>
            <a:rect l="l" t="t" r="r" b="b"/>
            <a:pathLst>
              <a:path w="788670" h="823594">
                <a:moveTo>
                  <a:pt x="0" y="823492"/>
                </a:moveTo>
                <a:lnTo>
                  <a:pt x="788296" y="823492"/>
                </a:lnTo>
                <a:lnTo>
                  <a:pt x="788296" y="0"/>
                </a:lnTo>
                <a:lnTo>
                  <a:pt x="0" y="0"/>
                </a:lnTo>
                <a:lnTo>
                  <a:pt x="0" y="823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23037" y="2042235"/>
            <a:ext cx="788670" cy="823594"/>
          </a:xfrm>
          <a:custGeom>
            <a:avLst/>
            <a:gdLst/>
            <a:ahLst/>
            <a:cxnLst/>
            <a:rect l="l" t="t" r="r" b="b"/>
            <a:pathLst>
              <a:path w="788670" h="823594">
                <a:moveTo>
                  <a:pt x="0" y="823492"/>
                </a:moveTo>
                <a:lnTo>
                  <a:pt x="788296" y="823492"/>
                </a:lnTo>
                <a:lnTo>
                  <a:pt x="788296" y="0"/>
                </a:lnTo>
                <a:lnTo>
                  <a:pt x="0" y="0"/>
                </a:lnTo>
                <a:lnTo>
                  <a:pt x="0" y="823492"/>
                </a:lnTo>
                <a:close/>
              </a:path>
            </a:pathLst>
          </a:custGeom>
          <a:ln w="3180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3540148" y="2048986"/>
            <a:ext cx="74422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735" algn="l"/>
              </a:tabLst>
            </a:pPr>
            <a:r>
              <a:rPr dirty="0" u="sng" baseline="23148" sz="90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3148" sz="90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-112">
                <a:latin typeface="Garamond"/>
                <a:cs typeface="Garamond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0.25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552848" y="2206579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67879" y="0"/>
                </a:lnTo>
                <a:lnTo>
                  <a:pt x="135759" y="0"/>
                </a:lnTo>
              </a:path>
            </a:pathLst>
          </a:custGeom>
          <a:ln w="11928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3697776" y="2147938"/>
            <a:ext cx="54673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89">
                <a:latin typeface="Garamond"/>
                <a:cs typeface="Garamond"/>
              </a:rPr>
              <a:t> </a:t>
            </a:r>
            <a:r>
              <a:rPr dirty="0" baseline="9259" sz="900" spc="44">
                <a:latin typeface="Garamond"/>
                <a:cs typeface="Garamond"/>
              </a:rPr>
              <a:t>0.5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552848" y="2305539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67879" y="0"/>
                </a:lnTo>
                <a:lnTo>
                  <a:pt x="135759" y="0"/>
                </a:lnTo>
              </a:path>
            </a:pathLst>
          </a:custGeom>
          <a:ln w="11928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3697776" y="2246899"/>
            <a:ext cx="58674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-120">
                <a:latin typeface="Garamond"/>
                <a:cs typeface="Garamond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0.75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540148" y="2345859"/>
            <a:ext cx="64262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735" algn="l"/>
              </a:tabLst>
            </a:pPr>
            <a:r>
              <a:rPr dirty="0" u="sng" baseline="37037" sz="90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90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-127">
                <a:latin typeface="Garamond"/>
                <a:cs typeface="Garamond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1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552848" y="2503460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67879" y="0"/>
                </a:lnTo>
                <a:lnTo>
                  <a:pt x="135759" y="0"/>
                </a:lnTo>
              </a:path>
            </a:pathLst>
          </a:custGeom>
          <a:ln w="11928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3697776" y="2444811"/>
            <a:ext cx="58674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-120">
                <a:latin typeface="Garamond"/>
                <a:cs typeface="Garamond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1.25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552848" y="2602420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67879" y="0"/>
                </a:lnTo>
                <a:lnTo>
                  <a:pt x="135759" y="0"/>
                </a:lnTo>
              </a:path>
            </a:pathLst>
          </a:custGeom>
          <a:ln w="11928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3540148" y="2543771"/>
            <a:ext cx="70485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735" algn="l"/>
              </a:tabLst>
            </a:pPr>
            <a:r>
              <a:rPr dirty="0" u="sng" baseline="-23148" sz="900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23148" sz="900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-127">
                <a:latin typeface="Garamond"/>
                <a:cs typeface="Garamond"/>
              </a:rPr>
              <a:t> </a:t>
            </a:r>
            <a:r>
              <a:rPr dirty="0" baseline="9259" sz="900" spc="44">
                <a:latin typeface="Garamond"/>
                <a:cs typeface="Garamond"/>
              </a:rPr>
              <a:t>1.5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697776" y="2642731"/>
            <a:ext cx="58674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-120">
                <a:latin typeface="Garamond"/>
                <a:cs typeface="Garamond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1.75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540148" y="2741692"/>
            <a:ext cx="64262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735" algn="l"/>
              </a:tabLst>
            </a:pPr>
            <a:r>
              <a:rPr dirty="0" u="sng" baseline="18518" sz="90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8518" sz="90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9259" sz="900" spc="37">
                <a:latin typeface="Garamond"/>
                <a:cs typeface="Garamond"/>
              </a:rPr>
              <a:t>chord</a:t>
            </a:r>
            <a:r>
              <a:rPr dirty="0" sz="400" spc="25">
                <a:latin typeface="Lucida Sans Unicode"/>
                <a:cs typeface="Lucida Sans Unicode"/>
              </a:rPr>
              <a:t>s</a:t>
            </a:r>
            <a:r>
              <a:rPr dirty="0" baseline="9259" sz="900" spc="37">
                <a:latin typeface="Garamond"/>
                <a:cs typeface="Garamond"/>
              </a:rPr>
              <a:t>u</a:t>
            </a:r>
            <a:r>
              <a:rPr dirty="0" sz="400" spc="25">
                <a:latin typeface="Lucida Sans Unicode"/>
                <a:cs typeface="Lucida Sans Unicode"/>
              </a:rPr>
              <a:t>b </a:t>
            </a:r>
            <a:r>
              <a:rPr dirty="0" baseline="9259" sz="900" spc="120">
                <a:latin typeface="Garamond"/>
                <a:cs typeface="Garamond"/>
              </a:rPr>
              <a:t>=</a:t>
            </a:r>
            <a:r>
              <a:rPr dirty="0" baseline="9259" sz="900" spc="-127">
                <a:latin typeface="Garamond"/>
                <a:cs typeface="Garamond"/>
              </a:rPr>
              <a:t> </a:t>
            </a:r>
            <a:r>
              <a:rPr dirty="0" baseline="9259" sz="900" spc="37">
                <a:latin typeface="Garamond"/>
                <a:cs typeface="Garamond"/>
              </a:rPr>
              <a:t>2</a:t>
            </a:r>
            <a:endParaRPr baseline="9259" sz="900">
              <a:latin typeface="Garamond"/>
              <a:cs typeface="Garamond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2594439" y="2874900"/>
            <a:ext cx="21526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2705">
              <a:lnSpc>
                <a:spcPts val="540"/>
              </a:lnSpc>
            </a:pPr>
            <a:r>
              <a:rPr dirty="0" sz="600" spc="25">
                <a:latin typeface="Garamond"/>
                <a:cs typeface="Garamond"/>
              </a:rPr>
              <a:t>0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83</a:t>
            </a:r>
            <a:endParaRPr sz="600">
              <a:latin typeface="Garamond"/>
              <a:cs typeface="Garamond"/>
            </a:endParaRPr>
          </a:p>
          <a:p>
            <a:pPr algn="r" marR="5080">
              <a:lnSpc>
                <a:spcPts val="570"/>
              </a:lnSpc>
            </a:pPr>
            <a:r>
              <a:rPr dirty="0" sz="600" spc="25">
                <a:latin typeface="Garamond"/>
                <a:cs typeface="Garamond"/>
              </a:rPr>
              <a:t>1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10615" y="2922596"/>
            <a:ext cx="66675" cy="107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50" spc="10">
                <a:latin typeface="Garamond"/>
                <a:cs typeface="Garamond"/>
              </a:rPr>
              <a:t>1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984370" y="2922596"/>
            <a:ext cx="129539" cy="107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50" spc="10">
                <a:latin typeface="Garamond"/>
                <a:cs typeface="Garamond"/>
              </a:rPr>
              <a:t>1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1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312667" y="2922596"/>
            <a:ext cx="28384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710"/>
              </a:lnSpc>
            </a:pPr>
            <a:r>
              <a:rPr dirty="0" sz="650" spc="0">
                <a:latin typeface="Garamond"/>
                <a:cs typeface="Garamond"/>
              </a:rPr>
              <a:t>1</a:t>
            </a:r>
            <a:r>
              <a:rPr dirty="0" sz="650" spc="0" i="1">
                <a:latin typeface="Arial"/>
                <a:cs typeface="Arial"/>
              </a:rPr>
              <a:t>.</a:t>
            </a:r>
            <a:r>
              <a:rPr dirty="0" sz="650" spc="0">
                <a:latin typeface="Garamond"/>
                <a:cs typeface="Garamond"/>
              </a:rPr>
              <a:t>2</a:t>
            </a:r>
            <a:endParaRPr sz="65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650" spc="25">
                <a:solidFill>
                  <a:srgbClr val="262626"/>
                </a:solidFill>
                <a:latin typeface="Garamond"/>
                <a:cs typeface="Garamond"/>
              </a:rPr>
              <a:t>solidi</a:t>
            </a:r>
            <a:r>
              <a:rPr dirty="0" sz="65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dirty="0" sz="650" spc="6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795222" y="2922596"/>
            <a:ext cx="129539" cy="107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50" spc="10">
                <a:latin typeface="Garamond"/>
                <a:cs typeface="Garamond"/>
              </a:rPr>
              <a:t>1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3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200648" y="2922596"/>
            <a:ext cx="129539" cy="107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0"/>
              </a:lnSpc>
            </a:pPr>
            <a:r>
              <a:rPr dirty="0" sz="650" spc="5">
                <a:latin typeface="Garamond"/>
                <a:cs typeface="Garamond"/>
              </a:rPr>
              <a:t>1</a:t>
            </a:r>
            <a:r>
              <a:rPr dirty="0" sz="650" spc="-5" i="1">
                <a:latin typeface="Arial"/>
                <a:cs typeface="Arial"/>
              </a:rPr>
              <a:t>.</a:t>
            </a:r>
            <a:r>
              <a:rPr dirty="0" sz="650" spc="10">
                <a:latin typeface="Garamond"/>
                <a:cs typeface="Garamond"/>
              </a:rPr>
              <a:t>4</a:t>
            </a:r>
            <a:endParaRPr sz="650">
              <a:latin typeface="Garamond"/>
              <a:cs typeface="Garamond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065063" y="2928618"/>
            <a:ext cx="12763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25">
                <a:latin typeface="Garamond"/>
                <a:cs typeface="Garamond"/>
              </a:rPr>
              <a:t>1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1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417019" y="2928618"/>
            <a:ext cx="4794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  <a:tabLst>
                <a:tab pos="364490" algn="l"/>
              </a:tabLst>
            </a:pPr>
            <a:r>
              <a:rPr dirty="0" sz="600" spc="25">
                <a:latin typeface="Garamond"/>
                <a:cs typeface="Garamond"/>
              </a:rPr>
              <a:t>1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2</a:t>
            </a:r>
            <a:r>
              <a:rPr dirty="0" sz="600">
                <a:latin typeface="Garamond"/>
                <a:cs typeface="Garamond"/>
              </a:rPr>
              <a:t>	</a:t>
            </a:r>
            <a:r>
              <a:rPr dirty="0" sz="600" spc="25">
                <a:latin typeface="Garamond"/>
                <a:cs typeface="Garamond"/>
              </a:rPr>
              <a:t>1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3</a:t>
            </a:r>
            <a:endParaRPr sz="600">
              <a:latin typeface="Garamond"/>
              <a:cs typeface="Garamond"/>
            </a:endParaRPr>
          </a:p>
          <a:p>
            <a:pPr marL="24765">
              <a:lnSpc>
                <a:spcPct val="100000"/>
              </a:lnSpc>
              <a:spcBef>
                <a:spcPts val="250"/>
              </a:spcBef>
            </a:pPr>
            <a:r>
              <a:rPr dirty="0" sz="600" spc="30">
                <a:solidFill>
                  <a:srgbClr val="262626"/>
                </a:solidFill>
                <a:latin typeface="Garamond"/>
                <a:cs typeface="Garamond"/>
              </a:rPr>
              <a:t>solidity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120939" y="2928618"/>
            <a:ext cx="12763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25">
                <a:latin typeface="Garamond"/>
                <a:cs typeface="Garamond"/>
              </a:rPr>
              <a:t>1</a:t>
            </a:r>
            <a:r>
              <a:rPr dirty="0" sz="600" spc="0" i="1">
                <a:latin typeface="Arial"/>
                <a:cs typeface="Arial"/>
              </a:rPr>
              <a:t>.</a:t>
            </a:r>
            <a:r>
              <a:rPr dirty="0" sz="600" spc="25">
                <a:latin typeface="Garamond"/>
                <a:cs typeface="Garamond"/>
              </a:rPr>
              <a:t>4</a:t>
            </a:r>
            <a:endParaRPr sz="600">
              <a:latin typeface="Garamond"/>
              <a:cs typeface="Garamond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37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59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365"/>
              <a:t> </a:t>
            </a:r>
            <a:r>
              <a:rPr dirty="0" spc="-30"/>
              <a:t>solidity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0578" y="738465"/>
            <a:ext cx="3992879" cy="11690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875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Even </a:t>
            </a:r>
            <a:r>
              <a:rPr dirty="0" sz="1100" spc="-5">
                <a:latin typeface="Tahoma"/>
                <a:cs typeface="Tahoma"/>
              </a:rPr>
              <a:t>if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solidity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key </a:t>
            </a:r>
            <a:r>
              <a:rPr dirty="0" sz="1100" spc="-55">
                <a:latin typeface="Tahoma"/>
                <a:cs typeface="Tahoma"/>
              </a:rPr>
              <a:t>parameter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performances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>
                <a:latin typeface="Tahoma"/>
                <a:cs typeface="Tahoma"/>
              </a:rPr>
              <a:t>machine, </a:t>
            </a:r>
            <a:r>
              <a:rPr dirty="0" sz="1100" spc="-55">
                <a:latin typeface="Tahoma"/>
                <a:cs typeface="Tahoma"/>
              </a:rPr>
              <a:t>keeping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55">
                <a:latin typeface="Tahoma"/>
                <a:cs typeface="Tahoma"/>
              </a:rPr>
              <a:t>a reasonable </a:t>
            </a:r>
            <a:r>
              <a:rPr dirty="0" sz="1100" spc="-60">
                <a:latin typeface="Tahoma"/>
                <a:cs typeface="Tahoma"/>
              </a:rPr>
              <a:t>range suggested </a:t>
            </a:r>
            <a:r>
              <a:rPr dirty="0" sz="1100" spc="-65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theory, </a:t>
            </a:r>
            <a:r>
              <a:rPr dirty="0" sz="1100" spc="10">
                <a:latin typeface="Tahoma"/>
                <a:cs typeface="Tahoma"/>
              </a:rPr>
              <a:t>it 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45">
                <a:latin typeface="Tahoma"/>
                <a:cs typeface="Tahoma"/>
              </a:rPr>
              <a:t>influences </a:t>
            </a:r>
            <a:r>
              <a:rPr dirty="0" sz="1100" spc="-20">
                <a:latin typeface="Tahoma"/>
                <a:cs typeface="Tahoma"/>
              </a:rPr>
              <a:t>too </a:t>
            </a:r>
            <a:r>
              <a:rPr dirty="0" sz="1100" spc="-50">
                <a:latin typeface="Tahoma"/>
                <a:cs typeface="Tahoma"/>
              </a:rPr>
              <a:t>much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efficiency.</a:t>
            </a:r>
            <a:endParaRPr sz="1100">
              <a:latin typeface="Tahoma"/>
              <a:cs typeface="Tahoma"/>
            </a:endParaRPr>
          </a:p>
          <a:p>
            <a:pPr marL="12700" marR="31750" indent="3175">
              <a:lnSpc>
                <a:spcPct val="102600"/>
              </a:lnSpc>
              <a:spcBef>
                <a:spcPts val="425"/>
              </a:spcBef>
            </a:pPr>
            <a:r>
              <a:rPr dirty="0" sz="1100" spc="-35">
                <a:latin typeface="Tahoma"/>
                <a:cs typeface="Tahoma"/>
              </a:rPr>
              <a:t>From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analysis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previous graphs </a:t>
            </a:r>
            <a:r>
              <a:rPr dirty="0" sz="1100" spc="-80">
                <a:latin typeface="Tahoma"/>
                <a:cs typeface="Tahoma"/>
              </a:rPr>
              <a:t>seems </a:t>
            </a:r>
            <a:r>
              <a:rPr dirty="0" sz="1100" spc="-55">
                <a:latin typeface="Tahoma"/>
                <a:cs typeface="Tahoma"/>
              </a:rPr>
              <a:t>reasonable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20">
                <a:latin typeface="Tahoma"/>
                <a:cs typeface="Tahoma"/>
              </a:rPr>
              <a:t>pick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solidity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1.225;</a:t>
            </a:r>
            <a:endParaRPr sz="1100">
              <a:latin typeface="Tahoma"/>
              <a:cs typeface="Tahoma"/>
            </a:endParaRPr>
          </a:p>
          <a:p>
            <a:pPr algn="ctr" marL="97790">
              <a:lnSpc>
                <a:spcPct val="100000"/>
              </a:lnSpc>
              <a:spcBef>
                <a:spcPts val="409"/>
              </a:spcBef>
            </a:pPr>
            <a:r>
              <a:rPr dirty="0" sz="1200" spc="-30">
                <a:solidFill>
                  <a:srgbClr val="339430"/>
                </a:solidFill>
                <a:latin typeface="Tahoma"/>
                <a:cs typeface="Tahoma"/>
              </a:rPr>
              <a:t>Solidity </a:t>
            </a:r>
            <a:r>
              <a:rPr dirty="0" sz="1200" spc="-60" i="1">
                <a:solidFill>
                  <a:srgbClr val="339430"/>
                </a:solidFill>
                <a:latin typeface="Arial"/>
                <a:cs typeface="Arial"/>
              </a:rPr>
              <a:t>σ  </a:t>
            </a:r>
            <a:r>
              <a:rPr dirty="0" sz="1200" spc="30">
                <a:solidFill>
                  <a:srgbClr val="339430"/>
                </a:solidFill>
                <a:latin typeface="Tahoma"/>
                <a:cs typeface="Tahoma"/>
              </a:rPr>
              <a:t>=</a:t>
            </a:r>
            <a:r>
              <a:rPr dirty="0" sz="1200" spc="-190">
                <a:solidFill>
                  <a:srgbClr val="339430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339430"/>
                </a:solidFill>
                <a:latin typeface="Tahoma"/>
                <a:cs typeface="Tahoma"/>
              </a:rPr>
              <a:t>1</a:t>
            </a:r>
            <a:r>
              <a:rPr dirty="0" sz="1200" spc="-60" i="1">
                <a:solidFill>
                  <a:srgbClr val="339430"/>
                </a:solidFill>
                <a:latin typeface="Arial"/>
                <a:cs typeface="Arial"/>
              </a:rPr>
              <a:t>.</a:t>
            </a:r>
            <a:r>
              <a:rPr dirty="0" sz="1200" spc="-60">
                <a:solidFill>
                  <a:srgbClr val="339430"/>
                </a:solidFill>
                <a:latin typeface="Tahoma"/>
                <a:cs typeface="Tahoma"/>
              </a:rPr>
              <a:t>225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3316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6357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49398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52439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5480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58522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61563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4604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67645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0686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3728" y="1939691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80">
                <a:moveTo>
                  <a:pt x="0" y="0"/>
                </a:moveTo>
                <a:lnTo>
                  <a:pt x="0" y="373029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3728" y="2923252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64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6769" y="1939691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80">
                <a:moveTo>
                  <a:pt x="0" y="0"/>
                </a:moveTo>
                <a:lnTo>
                  <a:pt x="0" y="373029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76769" y="2923252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64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79810" y="1939691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5205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1795" y="2954896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 h="0">
                <a:moveTo>
                  <a:pt x="0" y="0"/>
                </a:moveTo>
                <a:lnTo>
                  <a:pt x="25380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2483" y="2862605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32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1795" y="2862605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58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02483" y="2770314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32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41795" y="2770314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58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2483" y="2678022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32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41795" y="2678022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58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02483" y="2585731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32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41795" y="2585731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58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2483" y="2493440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32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41795" y="2493440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58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02483" y="2401148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32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41795" y="2401148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58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41795" y="2308857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 h="0">
                <a:moveTo>
                  <a:pt x="0" y="0"/>
                </a:moveTo>
                <a:lnTo>
                  <a:pt x="25380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41795" y="2216565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 h="0">
                <a:moveTo>
                  <a:pt x="0" y="0"/>
                </a:moveTo>
                <a:lnTo>
                  <a:pt x="25380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1795" y="2124274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 h="0">
                <a:moveTo>
                  <a:pt x="0" y="0"/>
                </a:moveTo>
                <a:lnTo>
                  <a:pt x="25380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41795" y="2031982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 h="0">
                <a:moveTo>
                  <a:pt x="0" y="0"/>
                </a:moveTo>
                <a:lnTo>
                  <a:pt x="25380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41795" y="1939691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 h="0">
                <a:moveTo>
                  <a:pt x="0" y="0"/>
                </a:moveTo>
                <a:lnTo>
                  <a:pt x="25380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43316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46357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49398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52439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55480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58522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61563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64604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67645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70686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73728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76769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79810" y="292951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43316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46357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49398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52439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55480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58522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61563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64604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67645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70686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73728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76769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79810" y="193969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83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141795" y="295489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141795" y="286260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141795" y="277031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41795" y="267802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141795" y="258573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41795" y="24934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41795" y="24011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41795" y="230885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41795" y="221656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41795" y="212427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141795" y="20319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41795" y="193969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38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54428" y="295489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54428" y="286260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54428" y="277031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54428" y="267802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54428" y="258573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54428" y="249344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54428" y="240114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54428" y="230885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54428" y="221656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54428" y="212427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54428" y="20319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54428" y="193969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3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019973" y="2942058"/>
            <a:ext cx="687705" cy="97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44525" algn="l"/>
              </a:tabLst>
            </a:pPr>
            <a:r>
              <a:rPr dirty="0" sz="450" spc="10">
                <a:latin typeface="Garamond"/>
                <a:cs typeface="Garamond"/>
              </a:rPr>
              <a:t>2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4</a:t>
            </a:r>
            <a:r>
              <a:rPr dirty="0" sz="450">
                <a:latin typeface="Garamond"/>
                <a:cs typeface="Garamond"/>
              </a:rPr>
              <a:t>        </a:t>
            </a:r>
            <a:r>
              <a:rPr dirty="0" sz="450" spc="-1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2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6</a:t>
            </a:r>
            <a:r>
              <a:rPr dirty="0" sz="450">
                <a:latin typeface="Garamond"/>
                <a:cs typeface="Garamond"/>
              </a:rPr>
              <a:t>        </a:t>
            </a:r>
            <a:r>
              <a:rPr dirty="0" sz="450" spc="-15">
                <a:latin typeface="Garamond"/>
                <a:cs typeface="Garamond"/>
              </a:rPr>
              <a:t> </a:t>
            </a:r>
            <a:r>
              <a:rPr dirty="0" sz="450" spc="10">
                <a:latin typeface="Garamond"/>
                <a:cs typeface="Garamond"/>
              </a:rPr>
              <a:t>2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</a:t>
            </a:r>
            <a:r>
              <a:rPr dirty="0" sz="450">
                <a:latin typeface="Garamond"/>
                <a:cs typeface="Garamond"/>
              </a:rPr>
              <a:t>	</a:t>
            </a:r>
            <a:r>
              <a:rPr dirty="0" sz="450" spc="15">
                <a:latin typeface="Garamond"/>
                <a:cs typeface="Garamond"/>
              </a:rPr>
              <a:t>3</a:t>
            </a:r>
            <a:endParaRPr sz="450">
              <a:latin typeface="Garamond"/>
              <a:cs typeface="Garamond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02367" y="1865764"/>
            <a:ext cx="131445" cy="113347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450" spc="10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94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450" spc="10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93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10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92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91</a:t>
            </a:r>
            <a:endParaRPr sz="450">
              <a:latin typeface="Garamond"/>
              <a:cs typeface="Garamond"/>
            </a:endParaRPr>
          </a:p>
          <a:p>
            <a:pPr marL="41910">
              <a:lnSpc>
                <a:spcPct val="100000"/>
              </a:lnSpc>
              <a:spcBef>
                <a:spcPts val="190"/>
              </a:spcBef>
            </a:pPr>
            <a:r>
              <a:rPr dirty="0" sz="450" spc="10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9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89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88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87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86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85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84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83</a:t>
            </a:r>
            <a:endParaRPr sz="450">
              <a:latin typeface="Garamond"/>
              <a:cs typeface="Garamond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40606" y="1938502"/>
            <a:ext cx="2543664" cy="102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192623" y="2921239"/>
            <a:ext cx="1725930" cy="21018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441325" algn="l"/>
                <a:tab pos="621665" algn="l"/>
                <a:tab pos="1456690" algn="l"/>
                <a:tab pos="1636395" algn="l"/>
              </a:tabLst>
            </a:pPr>
            <a:r>
              <a:rPr dirty="0" sz="450" spc="15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6</a:t>
            </a:r>
            <a:r>
              <a:rPr dirty="0" sz="450" spc="15">
                <a:latin typeface="Garamond"/>
                <a:cs typeface="Garamond"/>
              </a:rPr>
              <a:t>        </a:t>
            </a:r>
            <a:r>
              <a:rPr dirty="0" sz="450" spc="-15">
                <a:latin typeface="Garamond"/>
                <a:cs typeface="Garamond"/>
              </a:rPr>
              <a:t> </a:t>
            </a:r>
            <a:r>
              <a:rPr dirty="0" sz="450" spc="10">
                <a:latin typeface="Garamond"/>
                <a:cs typeface="Garamond"/>
              </a:rPr>
              <a:t>0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</a:t>
            </a:r>
            <a:r>
              <a:rPr dirty="0" sz="450">
                <a:latin typeface="Garamond"/>
                <a:cs typeface="Garamond"/>
              </a:rPr>
              <a:t>	</a:t>
            </a:r>
            <a:r>
              <a:rPr dirty="0" sz="450" spc="15">
                <a:latin typeface="Garamond"/>
                <a:cs typeface="Garamond"/>
              </a:rPr>
              <a:t>1</a:t>
            </a:r>
            <a:r>
              <a:rPr dirty="0" sz="450">
                <a:latin typeface="Garamond"/>
                <a:cs typeface="Garamond"/>
              </a:rPr>
              <a:t>	</a:t>
            </a:r>
            <a:r>
              <a:rPr dirty="0" sz="450" spc="10">
                <a:latin typeface="Garamond"/>
                <a:cs typeface="Garamond"/>
              </a:rPr>
              <a:t>1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2</a:t>
            </a:r>
            <a:r>
              <a:rPr dirty="0" sz="450">
                <a:latin typeface="Garamond"/>
                <a:cs typeface="Garamond"/>
              </a:rPr>
              <a:t>        </a:t>
            </a:r>
            <a:r>
              <a:rPr dirty="0" sz="450" spc="-1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1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4</a:t>
            </a:r>
            <a:r>
              <a:rPr dirty="0" sz="450">
                <a:latin typeface="Garamond"/>
                <a:cs typeface="Garamond"/>
              </a:rPr>
              <a:t>        </a:t>
            </a:r>
            <a:r>
              <a:rPr dirty="0" sz="450" spc="-15">
                <a:latin typeface="Garamond"/>
                <a:cs typeface="Garamond"/>
              </a:rPr>
              <a:t> </a:t>
            </a:r>
            <a:r>
              <a:rPr dirty="0" sz="450" spc="10">
                <a:latin typeface="Garamond"/>
                <a:cs typeface="Garamond"/>
              </a:rPr>
              <a:t>1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6</a:t>
            </a:r>
            <a:r>
              <a:rPr dirty="0" sz="450">
                <a:latin typeface="Garamond"/>
                <a:cs typeface="Garamond"/>
              </a:rPr>
              <a:t>        </a:t>
            </a:r>
            <a:r>
              <a:rPr dirty="0" sz="450" spc="-1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1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8</a:t>
            </a:r>
            <a:r>
              <a:rPr dirty="0" sz="450">
                <a:latin typeface="Garamond"/>
                <a:cs typeface="Garamond"/>
              </a:rPr>
              <a:t>	</a:t>
            </a:r>
            <a:r>
              <a:rPr dirty="0" sz="450" spc="15">
                <a:latin typeface="Garamond"/>
                <a:cs typeface="Garamond"/>
              </a:rPr>
              <a:t>2</a:t>
            </a:r>
            <a:r>
              <a:rPr dirty="0" sz="450">
                <a:latin typeface="Garamond"/>
                <a:cs typeface="Garamond"/>
              </a:rPr>
              <a:t>	</a:t>
            </a:r>
            <a:r>
              <a:rPr dirty="0" sz="450" spc="15">
                <a:latin typeface="Garamond"/>
                <a:cs typeface="Garamond"/>
              </a:rPr>
              <a:t>2</a:t>
            </a:r>
            <a:r>
              <a:rPr dirty="0" sz="450" i="1">
                <a:latin typeface="Arial"/>
                <a:cs typeface="Arial"/>
              </a:rPr>
              <a:t>.</a:t>
            </a:r>
            <a:r>
              <a:rPr dirty="0" sz="450" spc="15">
                <a:latin typeface="Garamond"/>
                <a:cs typeface="Garamond"/>
              </a:rPr>
              <a:t>2</a:t>
            </a:r>
            <a:endParaRPr sz="450">
              <a:latin typeface="Garamond"/>
              <a:cs typeface="Garamond"/>
            </a:endParaRPr>
          </a:p>
          <a:p>
            <a:pPr marL="1123315">
              <a:lnSpc>
                <a:spcPct val="100000"/>
              </a:lnSpc>
              <a:spcBef>
                <a:spcPts val="185"/>
              </a:spcBef>
            </a:pPr>
            <a:r>
              <a:rPr dirty="0" sz="450" spc="25">
                <a:solidFill>
                  <a:srgbClr val="262626"/>
                </a:solidFill>
                <a:latin typeface="Garamond"/>
                <a:cs typeface="Garamond"/>
              </a:rPr>
              <a:t>solidity</a:t>
            </a:r>
            <a:endParaRPr sz="450">
              <a:latin typeface="Garamond"/>
              <a:cs typeface="Garamond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96680" y="2351995"/>
            <a:ext cx="85090" cy="1911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450">
              <a:latin typeface="Garamond"/>
              <a:cs typeface="Garamond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245834" y="2304981"/>
            <a:ext cx="339725" cy="610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1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2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3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4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5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6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7</a:t>
            </a:r>
            <a:endParaRPr sz="4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50" spc="30">
                <a:latin typeface="Garamond"/>
                <a:cs typeface="Garamond"/>
              </a:rPr>
              <a:t>nStages </a:t>
            </a:r>
            <a:r>
              <a:rPr dirty="0" sz="450" spc="55">
                <a:latin typeface="Garamond"/>
                <a:cs typeface="Garamond"/>
              </a:rPr>
              <a:t>=</a:t>
            </a:r>
            <a:r>
              <a:rPr dirty="0" sz="450" spc="-45">
                <a:latin typeface="Garamond"/>
                <a:cs typeface="Garamond"/>
              </a:rPr>
              <a:t> </a:t>
            </a:r>
            <a:r>
              <a:rPr dirty="0" sz="450" spc="15">
                <a:latin typeface="Garamond"/>
                <a:cs typeface="Garamond"/>
              </a:rPr>
              <a:t>8</a:t>
            </a:r>
            <a:endParaRPr sz="450">
              <a:latin typeface="Garamond"/>
              <a:cs typeface="Garamond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08051" y="3219120"/>
            <a:ext cx="3060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38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59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365"/>
              <a:t> </a:t>
            </a:r>
            <a:r>
              <a:rPr dirty="0" spc="-30"/>
              <a:t>solidity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1053" y="864935"/>
            <a:ext cx="2121944" cy="208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49410" y="3016255"/>
            <a:ext cx="12338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15">
                <a:latin typeface="Tahoma"/>
                <a:cs typeface="Tahoma"/>
              </a:rPr>
              <a:t>Ainley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criterion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54" y="1092706"/>
            <a:ext cx="141351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9753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Comparison 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solidity</a:t>
            </a:r>
            <a:endParaRPr sz="1100">
              <a:latin typeface="Tahoma"/>
              <a:cs typeface="Tahoma"/>
            </a:endParaRPr>
          </a:p>
          <a:p>
            <a:pPr marL="12700" marR="6858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loading </a:t>
            </a:r>
            <a:r>
              <a:rPr dirty="0" sz="1100" spc="-30">
                <a:latin typeface="Tahoma"/>
                <a:cs typeface="Tahoma"/>
              </a:rPr>
              <a:t>criterion  </a:t>
            </a:r>
            <a:r>
              <a:rPr dirty="0" sz="1100" spc="-35">
                <a:latin typeface="Tahoma"/>
                <a:cs typeface="Tahoma"/>
              </a:rPr>
              <a:t>of Ainley. </a:t>
            </a:r>
            <a:r>
              <a:rPr dirty="0" sz="1100" spc="-5">
                <a:latin typeface="Tahoma"/>
                <a:cs typeface="Tahoma"/>
              </a:rPr>
              <a:t>As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90">
                <a:latin typeface="Tahoma"/>
                <a:cs typeface="Tahoma"/>
              </a:rPr>
              <a:t>see </a:t>
            </a:r>
            <a:r>
              <a:rPr dirty="0" sz="1100" spc="-25">
                <a:latin typeface="Tahoma"/>
                <a:cs typeface="Tahoma"/>
              </a:rPr>
              <a:t>in  </a:t>
            </a:r>
            <a:r>
              <a:rPr dirty="0" sz="1100" spc="-45">
                <a:latin typeface="Tahoma"/>
                <a:cs typeface="Tahoma"/>
              </a:rPr>
              <a:t>figure </a:t>
            </a:r>
            <a:r>
              <a:rPr dirty="0" sz="1100" spc="-60">
                <a:latin typeface="Tahoma"/>
                <a:cs typeface="Tahoma"/>
              </a:rPr>
              <a:t>4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15">
                <a:latin typeface="Tahoma"/>
                <a:cs typeface="Tahoma"/>
              </a:rPr>
              <a:t>that 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similar</a:t>
            </a:r>
            <a:endParaRPr sz="1100">
              <a:latin typeface="Tahoma"/>
              <a:cs typeface="Tahoma"/>
            </a:endParaRPr>
          </a:p>
          <a:p>
            <a:pPr marL="12700" marR="5080" indent="4445">
              <a:lnSpc>
                <a:spcPct val="102600"/>
              </a:lnSpc>
            </a:pPr>
            <a:r>
              <a:rPr dirty="0" sz="1100" spc="-15">
                <a:latin typeface="Tahoma"/>
                <a:cs typeface="Tahoma"/>
              </a:rPr>
              <a:t>to that </a:t>
            </a:r>
            <a:r>
              <a:rPr dirty="0" sz="1100" spc="-45">
                <a:latin typeface="Tahoma"/>
                <a:cs typeface="Tahoma"/>
              </a:rPr>
              <a:t>predicted </a:t>
            </a:r>
            <a:r>
              <a:rPr dirty="0" sz="1100" spc="-65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20">
                <a:latin typeface="Tahoma"/>
                <a:cs typeface="Tahoma"/>
              </a:rPr>
              <a:t>Ainley </a:t>
            </a:r>
            <a:r>
              <a:rPr dirty="0" sz="1100" spc="-40">
                <a:latin typeface="Tahoma"/>
                <a:cs typeface="Tahoma"/>
              </a:rPr>
              <a:t>loading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criterion.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39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4357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</a:t>
            </a:r>
            <a:r>
              <a:rPr dirty="0" spc="35"/>
              <a:t> </a:t>
            </a:r>
            <a:r>
              <a:rPr dirty="0" spc="-7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085590" cy="12744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7145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Most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choices </a:t>
            </a:r>
            <a:r>
              <a:rPr dirty="0" sz="1100" spc="-50">
                <a:latin typeface="Tahoma"/>
                <a:cs typeface="Tahoma"/>
              </a:rPr>
              <a:t>related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machine </a:t>
            </a:r>
            <a:r>
              <a:rPr dirty="0" sz="1100" spc="-80">
                <a:latin typeface="Tahoma"/>
                <a:cs typeface="Tahoma"/>
              </a:rPr>
              <a:t>are </a:t>
            </a:r>
            <a:r>
              <a:rPr dirty="0" sz="1100" spc="-55">
                <a:latin typeface="Tahoma"/>
                <a:cs typeface="Tahoma"/>
              </a:rPr>
              <a:t>taken </a:t>
            </a:r>
            <a:r>
              <a:rPr dirty="0" sz="1100" spc="-75">
                <a:latin typeface="Tahoma"/>
                <a:cs typeface="Tahoma"/>
              </a:rPr>
              <a:t>based </a:t>
            </a:r>
            <a:r>
              <a:rPr dirty="0" sz="1100" spc="-40">
                <a:latin typeface="Tahoma"/>
                <a:cs typeface="Tahoma"/>
              </a:rPr>
              <a:t>not </a:t>
            </a:r>
            <a:r>
              <a:rPr dirty="0" sz="1100" spc="-45">
                <a:latin typeface="Tahoma"/>
                <a:cs typeface="Tahoma"/>
              </a:rPr>
              <a:t>only </a:t>
            </a:r>
            <a:r>
              <a:rPr dirty="0" sz="1100" spc="-65">
                <a:latin typeface="Tahoma"/>
                <a:cs typeface="Tahoma"/>
              </a:rPr>
              <a:t>on  </a:t>
            </a:r>
            <a:r>
              <a:rPr dirty="0" sz="1100" spc="-60">
                <a:latin typeface="Tahoma"/>
                <a:cs typeface="Tahoma"/>
              </a:rPr>
              <a:t>common </a:t>
            </a:r>
            <a:r>
              <a:rPr dirty="0" sz="1100" spc="-55">
                <a:latin typeface="Tahoma"/>
                <a:cs typeface="Tahoma"/>
              </a:rPr>
              <a:t>techniques </a:t>
            </a:r>
            <a:r>
              <a:rPr dirty="0" sz="1100" spc="-40">
                <a:latin typeface="Tahoma"/>
                <a:cs typeface="Tahoma"/>
              </a:rPr>
              <a:t>like </a:t>
            </a:r>
            <a:r>
              <a:rPr dirty="0" sz="1100" spc="35" i="1">
                <a:latin typeface="Gill Sans MT"/>
                <a:cs typeface="Gill Sans MT"/>
              </a:rPr>
              <a:t>loading </a:t>
            </a:r>
            <a:r>
              <a:rPr dirty="0" sz="1100" spc="25" i="1">
                <a:latin typeface="Gill Sans MT"/>
                <a:cs typeface="Gill Sans MT"/>
              </a:rPr>
              <a:t>criteria</a:t>
            </a:r>
            <a:r>
              <a:rPr dirty="0" sz="1100" spc="25">
                <a:latin typeface="Tahoma"/>
                <a:cs typeface="Tahoma"/>
              </a:rPr>
              <a:t>, </a:t>
            </a:r>
            <a:r>
              <a:rPr dirty="0" sz="1100" spc="-35">
                <a:latin typeface="Tahoma"/>
                <a:cs typeface="Tahoma"/>
              </a:rPr>
              <a:t>but </a:t>
            </a:r>
            <a:r>
              <a:rPr dirty="0" sz="1100" spc="-50">
                <a:latin typeface="Tahoma"/>
                <a:cs typeface="Tahoma"/>
              </a:rPr>
              <a:t>also </a:t>
            </a:r>
            <a:r>
              <a:rPr dirty="0" sz="1100" spc="-60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comparison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implementation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model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computer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  <a:p>
            <a:pPr algn="just" marL="17145" marR="5715" indent="-5080">
              <a:lnSpc>
                <a:spcPct val="102600"/>
              </a:lnSpc>
              <a:spcBef>
                <a:spcPts val="850"/>
              </a:spcBef>
            </a:pP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machine </a:t>
            </a:r>
            <a:r>
              <a:rPr dirty="0" sz="1100" spc="-20">
                <a:latin typeface="Tahoma"/>
                <a:cs typeface="Tahoma"/>
              </a:rPr>
              <a:t>will </a:t>
            </a:r>
            <a:r>
              <a:rPr dirty="0" sz="1100" spc="-65">
                <a:latin typeface="Tahoma"/>
                <a:cs typeface="Tahoma"/>
              </a:rPr>
              <a:t>be </a:t>
            </a:r>
            <a:r>
              <a:rPr dirty="0" sz="1100" spc="-55">
                <a:latin typeface="Tahoma"/>
                <a:cs typeface="Tahoma"/>
              </a:rPr>
              <a:t>implemented </a:t>
            </a:r>
            <a:r>
              <a:rPr dirty="0" sz="1100" spc="-30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a </a:t>
            </a:r>
            <a:r>
              <a:rPr dirty="0" sz="1100" spc="-75">
                <a:latin typeface="Tahoma"/>
                <a:cs typeface="Tahoma"/>
              </a:rPr>
              <a:t>power </a:t>
            </a:r>
            <a:r>
              <a:rPr dirty="0" sz="1100" spc="-30">
                <a:latin typeface="Tahoma"/>
                <a:cs typeface="Tahoma"/>
              </a:rPr>
              <a:t>plant, </a:t>
            </a:r>
            <a:r>
              <a:rPr dirty="0" sz="1100" spc="-70">
                <a:latin typeface="Tahoma"/>
                <a:cs typeface="Tahoma"/>
              </a:rPr>
              <a:t>so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first </a:t>
            </a:r>
            <a:r>
              <a:rPr dirty="0" sz="1100" spc="-45">
                <a:latin typeface="Tahoma"/>
                <a:cs typeface="Tahoma"/>
              </a:rPr>
              <a:t>goal </a:t>
            </a:r>
            <a:r>
              <a:rPr dirty="0" sz="1100" spc="-40">
                <a:latin typeface="Tahoma"/>
                <a:cs typeface="Tahoma"/>
              </a:rPr>
              <a:t>of  the </a:t>
            </a:r>
            <a:r>
              <a:rPr dirty="0" sz="1100" spc="-55">
                <a:latin typeface="Tahoma"/>
                <a:cs typeface="Tahoma"/>
              </a:rPr>
              <a:t>design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 marL="1137920">
              <a:lnSpc>
                <a:spcPct val="100000"/>
              </a:lnSpc>
              <a:spcBef>
                <a:spcPts val="935"/>
              </a:spcBef>
            </a:pPr>
            <a:r>
              <a:rPr dirty="0" sz="1100" spc="-55" b="1">
                <a:latin typeface="Arial"/>
                <a:cs typeface="Arial"/>
              </a:rPr>
              <a:t>highest </a:t>
            </a:r>
            <a:r>
              <a:rPr dirty="0" sz="1100" spc="-50" b="1">
                <a:latin typeface="Arial"/>
                <a:cs typeface="Arial"/>
              </a:rPr>
              <a:t>efficiency </a:t>
            </a:r>
            <a:r>
              <a:rPr dirty="0" sz="1100" spc="-100" b="1">
                <a:latin typeface="Arial"/>
                <a:cs typeface="Arial"/>
              </a:rPr>
              <a:t>as</a:t>
            </a:r>
            <a:r>
              <a:rPr dirty="0" sz="1100" spc="-135" b="1">
                <a:latin typeface="Arial"/>
                <a:cs typeface="Arial"/>
              </a:rPr>
              <a:t> </a:t>
            </a:r>
            <a:r>
              <a:rPr dirty="0" sz="1100" spc="-75" b="1">
                <a:latin typeface="Arial"/>
                <a:cs typeface="Arial"/>
              </a:rPr>
              <a:t>possible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57377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40"/>
              <a:t>reaction</a:t>
            </a:r>
            <a:r>
              <a:rPr dirty="0" spc="40"/>
              <a:t> </a:t>
            </a:r>
            <a:r>
              <a:rPr dirty="0" spc="-85"/>
              <a:t>degree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3787775" cy="1642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reaction </a:t>
            </a:r>
            <a:r>
              <a:rPr dirty="0" sz="1100" spc="-70">
                <a:latin typeface="Tahoma"/>
                <a:cs typeface="Tahoma"/>
              </a:rPr>
              <a:t>degree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50">
                <a:latin typeface="Tahoma"/>
                <a:cs typeface="Tahoma"/>
              </a:rPr>
              <a:t>midspan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also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relevant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parameter.</a:t>
            </a:r>
            <a:endParaRPr sz="1100">
              <a:latin typeface="Tahoma"/>
              <a:cs typeface="Tahoma"/>
            </a:endParaRPr>
          </a:p>
          <a:p>
            <a:pPr marL="1040765">
              <a:lnSpc>
                <a:spcPct val="100000"/>
              </a:lnSpc>
              <a:spcBef>
                <a:spcPts val="930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20">
                <a:latin typeface="Tahoma"/>
                <a:cs typeface="Tahoma"/>
              </a:rPr>
              <a:t>too </a:t>
            </a:r>
            <a:r>
              <a:rPr dirty="0" sz="1100" spc="-45">
                <a:latin typeface="Tahoma"/>
                <a:cs typeface="Tahoma"/>
              </a:rPr>
              <a:t>low,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stator is </a:t>
            </a:r>
            <a:r>
              <a:rPr dirty="0" sz="1100" spc="-20">
                <a:latin typeface="Tahoma"/>
                <a:cs typeface="Tahoma"/>
              </a:rPr>
              <a:t>too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loaded.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825500">
              <a:lnSpc>
                <a:spcPct val="100000"/>
              </a:lnSpc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20">
                <a:latin typeface="Tahoma"/>
                <a:cs typeface="Tahoma"/>
              </a:rPr>
              <a:t>too </a:t>
            </a:r>
            <a:r>
              <a:rPr dirty="0" sz="1100" spc="-40">
                <a:latin typeface="Tahoma"/>
                <a:cs typeface="Tahoma"/>
              </a:rPr>
              <a:t>high the load </a:t>
            </a:r>
            <a:r>
              <a:rPr dirty="0" sz="1100" spc="-35">
                <a:latin typeface="Tahoma"/>
                <a:cs typeface="Tahoma"/>
              </a:rPr>
              <a:t>is mainly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rotor.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7145" marR="508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From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theory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5">
                <a:latin typeface="Tahoma"/>
                <a:cs typeface="Tahoma"/>
              </a:rPr>
              <a:t>know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mean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60">
                <a:latin typeface="Tahoma"/>
                <a:cs typeface="Tahoma"/>
              </a:rPr>
              <a:t>two </a:t>
            </a:r>
            <a:r>
              <a:rPr dirty="0" sz="1100" spc="-55">
                <a:latin typeface="Tahoma"/>
                <a:cs typeface="Tahoma"/>
              </a:rPr>
              <a:t>extreme  </a:t>
            </a:r>
            <a:r>
              <a:rPr dirty="0" sz="1100" spc="-30">
                <a:latin typeface="Tahoma"/>
                <a:cs typeface="Tahoma"/>
              </a:rPr>
              <a:t>condition </a:t>
            </a:r>
            <a:r>
              <a:rPr dirty="0" sz="1100" spc="-25">
                <a:latin typeface="Tahoma"/>
                <a:cs typeface="Tahoma"/>
              </a:rPr>
              <a:t>let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good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result.</a:t>
            </a:r>
            <a:endParaRPr sz="1100">
              <a:latin typeface="Tahoma"/>
              <a:cs typeface="Tahoma"/>
            </a:endParaRPr>
          </a:p>
          <a:p>
            <a:pPr marL="17145" marR="197485">
              <a:lnSpc>
                <a:spcPct val="102600"/>
              </a:lnSpc>
            </a:pPr>
            <a:r>
              <a:rPr dirty="0" sz="1100" spc="-30">
                <a:latin typeface="Tahoma"/>
                <a:cs typeface="Tahoma"/>
              </a:rPr>
              <a:t>So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check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reaction </a:t>
            </a:r>
            <a:r>
              <a:rPr dirty="0" sz="1100" spc="-70">
                <a:latin typeface="Tahoma"/>
                <a:cs typeface="Tahoma"/>
              </a:rPr>
              <a:t>degree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gives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better  </a:t>
            </a:r>
            <a:r>
              <a:rPr dirty="0" sz="1100" spc="-55">
                <a:latin typeface="Tahoma"/>
                <a:cs typeface="Tahoma"/>
              </a:rPr>
              <a:t>performances around </a:t>
            </a:r>
            <a:r>
              <a:rPr dirty="0" sz="1100" spc="80" b="0" i="1">
                <a:latin typeface="Bookman Old Style"/>
                <a:cs typeface="Bookman Old Style"/>
              </a:rPr>
              <a:t>χ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50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0</a:t>
            </a:r>
            <a:r>
              <a:rPr dirty="0" sz="1100" spc="-5" b="0" i="1">
                <a:latin typeface="Bookman Old Style"/>
                <a:cs typeface="Bookman Old Style"/>
              </a:rPr>
              <a:t>.</a:t>
            </a:r>
            <a:r>
              <a:rPr dirty="0" sz="1100" spc="-5">
                <a:latin typeface="Garamond"/>
                <a:cs typeface="Garamond"/>
              </a:rPr>
              <a:t>5</a:t>
            </a:r>
            <a:r>
              <a:rPr dirty="0" sz="1100" spc="-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39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57377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40"/>
              <a:t>reaction</a:t>
            </a:r>
            <a:r>
              <a:rPr dirty="0" spc="40"/>
              <a:t> </a:t>
            </a:r>
            <a:r>
              <a:rPr dirty="0" spc="-85"/>
              <a:t>degree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5144" y="842973"/>
            <a:ext cx="3584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good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80" b="0" i="1">
                <a:latin typeface="Bookman Old Style"/>
                <a:cs typeface="Bookman Old Style"/>
              </a:rPr>
              <a:t>χ </a:t>
            </a:r>
            <a:r>
              <a:rPr dirty="0" sz="1100" spc="-75">
                <a:latin typeface="Tahoma"/>
                <a:cs typeface="Tahoma"/>
              </a:rPr>
              <a:t>seams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0.47,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">
                <a:latin typeface="Tahoma"/>
                <a:cs typeface="Tahoma"/>
              </a:rPr>
              <a:t>bit </a:t>
            </a:r>
            <a:r>
              <a:rPr dirty="0" sz="1100" spc="-60">
                <a:latin typeface="Tahoma"/>
                <a:cs typeface="Tahoma"/>
              </a:rPr>
              <a:t>less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0.5.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134" y="1227121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8259" y="1227121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5384" y="1227121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2509" y="1227121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9635" y="1227121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6760" y="1227121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3885" y="1227121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8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93885" y="284676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61010" y="1227121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8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61010" y="284676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8136" y="1227121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8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28136" y="284676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95261" y="1227121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84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95261" y="284676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7571" y="28983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27219" y="2759094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571" y="2759094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95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27219" y="2619824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7571" y="2619824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95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27219" y="248055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7571" y="2480553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95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27219" y="234128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7571" y="2341283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95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27219" y="220201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7571" y="2202013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95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7571" y="2062742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7571" y="1923472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7571" y="1784202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7571" y="164493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7571" y="150566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7571" y="136639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7571" y="122712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25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1134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8259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25384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92509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59635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26760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93885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61010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28136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95261" y="2867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1134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8259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25384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92509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59635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26760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93885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61010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28136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95261" y="122712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7571" y="289836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7571" y="275909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7571" y="26198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7571" y="248055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7571" y="234128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07571" y="220201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7571" y="206274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7571" y="192347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7571" y="178420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7571" y="16449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07571" y="15056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7571" y="136639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07571" y="122712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47483" y="289836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47483" y="275909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247483" y="26198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247483" y="248055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247483" y="234128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247483" y="220201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247483" y="206274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247483" y="192347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247483" y="178420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247483" y="16449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47483" y="15056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247483" y="136639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247483" y="122712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7571" y="1227121"/>
            <a:ext cx="1671320" cy="1671320"/>
          </a:xfrm>
          <a:custGeom>
            <a:avLst/>
            <a:gdLst/>
            <a:ahLst/>
            <a:cxnLst/>
            <a:rect l="l" t="t" r="r" b="b"/>
            <a:pathLst>
              <a:path w="1671320" h="1671320">
                <a:moveTo>
                  <a:pt x="0" y="1671243"/>
                </a:moveTo>
                <a:lnTo>
                  <a:pt x="0" y="0"/>
                </a:lnTo>
                <a:lnTo>
                  <a:pt x="1671252" y="0"/>
                </a:lnTo>
                <a:lnTo>
                  <a:pt x="1671252" y="1671243"/>
                </a:lnTo>
                <a:lnTo>
                  <a:pt x="0" y="1671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38405" y="2835907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8405" y="2696635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8405" y="2557370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8405" y="2418097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8405" y="2278832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38405" y="2139560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8405" y="2000295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38405" y="1861023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5114" y="1721758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8405" y="1582486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38405" y="1113524"/>
            <a:ext cx="156210" cy="4432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07571" y="2658521"/>
            <a:ext cx="1671320" cy="43180"/>
          </a:xfrm>
          <a:custGeom>
            <a:avLst/>
            <a:gdLst/>
            <a:ahLst/>
            <a:cxnLst/>
            <a:rect l="l" t="t" r="r" b="b"/>
            <a:pathLst>
              <a:path w="1671320" h="43180">
                <a:moveTo>
                  <a:pt x="0" y="0"/>
                </a:moveTo>
                <a:lnTo>
                  <a:pt x="50643" y="1382"/>
                </a:lnTo>
                <a:lnTo>
                  <a:pt x="101287" y="2798"/>
                </a:lnTo>
                <a:lnTo>
                  <a:pt x="151931" y="4247"/>
                </a:lnTo>
                <a:lnTo>
                  <a:pt x="202576" y="5726"/>
                </a:lnTo>
                <a:lnTo>
                  <a:pt x="253219" y="7233"/>
                </a:lnTo>
                <a:lnTo>
                  <a:pt x="286982" y="8253"/>
                </a:lnTo>
                <a:lnTo>
                  <a:pt x="303863" y="6220"/>
                </a:lnTo>
                <a:lnTo>
                  <a:pt x="354507" y="7772"/>
                </a:lnTo>
                <a:lnTo>
                  <a:pt x="405152" y="9346"/>
                </a:lnTo>
                <a:lnTo>
                  <a:pt x="455795" y="10941"/>
                </a:lnTo>
                <a:lnTo>
                  <a:pt x="506440" y="12556"/>
                </a:lnTo>
                <a:lnTo>
                  <a:pt x="557084" y="14189"/>
                </a:lnTo>
                <a:lnTo>
                  <a:pt x="607728" y="15838"/>
                </a:lnTo>
                <a:lnTo>
                  <a:pt x="624609" y="16391"/>
                </a:lnTo>
                <a:lnTo>
                  <a:pt x="658372" y="14951"/>
                </a:lnTo>
                <a:lnTo>
                  <a:pt x="709016" y="16622"/>
                </a:lnTo>
                <a:lnTo>
                  <a:pt x="759660" y="18305"/>
                </a:lnTo>
                <a:lnTo>
                  <a:pt x="810304" y="19999"/>
                </a:lnTo>
                <a:lnTo>
                  <a:pt x="860948" y="21703"/>
                </a:lnTo>
                <a:lnTo>
                  <a:pt x="911592" y="23414"/>
                </a:lnTo>
                <a:lnTo>
                  <a:pt x="962236" y="25132"/>
                </a:lnTo>
                <a:lnTo>
                  <a:pt x="995998" y="23730"/>
                </a:lnTo>
                <a:lnTo>
                  <a:pt x="1046642" y="25450"/>
                </a:lnTo>
                <a:lnTo>
                  <a:pt x="1097286" y="27174"/>
                </a:lnTo>
                <a:lnTo>
                  <a:pt x="1147930" y="28899"/>
                </a:lnTo>
                <a:lnTo>
                  <a:pt x="1164812" y="29475"/>
                </a:lnTo>
                <a:lnTo>
                  <a:pt x="1181693" y="30050"/>
                </a:lnTo>
                <a:lnTo>
                  <a:pt x="1198574" y="30626"/>
                </a:lnTo>
                <a:lnTo>
                  <a:pt x="1215456" y="31202"/>
                </a:lnTo>
                <a:lnTo>
                  <a:pt x="1232337" y="31777"/>
                </a:lnTo>
                <a:lnTo>
                  <a:pt x="1249218" y="32352"/>
                </a:lnTo>
                <a:lnTo>
                  <a:pt x="1266100" y="32928"/>
                </a:lnTo>
                <a:lnTo>
                  <a:pt x="1282981" y="33503"/>
                </a:lnTo>
                <a:lnTo>
                  <a:pt x="1299862" y="34078"/>
                </a:lnTo>
                <a:lnTo>
                  <a:pt x="1316744" y="32111"/>
                </a:lnTo>
                <a:lnTo>
                  <a:pt x="1333625" y="32684"/>
                </a:lnTo>
                <a:lnTo>
                  <a:pt x="1384269" y="34400"/>
                </a:lnTo>
                <a:lnTo>
                  <a:pt x="1434913" y="36112"/>
                </a:lnTo>
                <a:lnTo>
                  <a:pt x="1485557" y="37819"/>
                </a:lnTo>
                <a:lnTo>
                  <a:pt x="1536201" y="39521"/>
                </a:lnTo>
                <a:lnTo>
                  <a:pt x="1586845" y="41215"/>
                </a:lnTo>
                <a:lnTo>
                  <a:pt x="1637489" y="42902"/>
                </a:lnTo>
                <a:lnTo>
                  <a:pt x="1654371" y="40933"/>
                </a:lnTo>
                <a:lnTo>
                  <a:pt x="1671252" y="41491"/>
                </a:lnTo>
              </a:path>
            </a:pathLst>
          </a:custGeom>
          <a:ln w="1101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7571" y="1902677"/>
            <a:ext cx="1671320" cy="10160"/>
          </a:xfrm>
          <a:custGeom>
            <a:avLst/>
            <a:gdLst/>
            <a:ahLst/>
            <a:cxnLst/>
            <a:rect l="l" t="t" r="r" b="b"/>
            <a:pathLst>
              <a:path w="1671320" h="10160">
                <a:moveTo>
                  <a:pt x="-5506" y="4875"/>
                </a:moveTo>
                <a:lnTo>
                  <a:pt x="1676759" y="4875"/>
                </a:lnTo>
              </a:path>
            </a:pathLst>
          </a:custGeom>
          <a:ln w="20765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7571" y="1482342"/>
            <a:ext cx="1671320" cy="35560"/>
          </a:xfrm>
          <a:custGeom>
            <a:avLst/>
            <a:gdLst/>
            <a:ahLst/>
            <a:cxnLst/>
            <a:rect l="l" t="t" r="r" b="b"/>
            <a:pathLst>
              <a:path w="1671320" h="35559">
                <a:moveTo>
                  <a:pt x="0" y="35246"/>
                </a:moveTo>
                <a:lnTo>
                  <a:pt x="16881" y="34043"/>
                </a:lnTo>
                <a:lnTo>
                  <a:pt x="33762" y="32858"/>
                </a:lnTo>
                <a:lnTo>
                  <a:pt x="50643" y="31591"/>
                </a:lnTo>
                <a:lnTo>
                  <a:pt x="101287" y="28185"/>
                </a:lnTo>
                <a:lnTo>
                  <a:pt x="151931" y="24932"/>
                </a:lnTo>
                <a:lnTo>
                  <a:pt x="168813" y="23882"/>
                </a:lnTo>
                <a:lnTo>
                  <a:pt x="185694" y="22794"/>
                </a:lnTo>
                <a:lnTo>
                  <a:pt x="236338" y="19798"/>
                </a:lnTo>
                <a:lnTo>
                  <a:pt x="286982" y="16957"/>
                </a:lnTo>
                <a:lnTo>
                  <a:pt x="337626" y="14272"/>
                </a:lnTo>
                <a:lnTo>
                  <a:pt x="354507" y="13412"/>
                </a:lnTo>
                <a:lnTo>
                  <a:pt x="371389" y="12495"/>
                </a:lnTo>
                <a:lnTo>
                  <a:pt x="422033" y="10069"/>
                </a:lnTo>
                <a:lnTo>
                  <a:pt x="472677" y="7916"/>
                </a:lnTo>
                <a:lnTo>
                  <a:pt x="506440" y="6832"/>
                </a:lnTo>
                <a:lnTo>
                  <a:pt x="523321" y="6244"/>
                </a:lnTo>
                <a:lnTo>
                  <a:pt x="573965" y="4899"/>
                </a:lnTo>
                <a:lnTo>
                  <a:pt x="624609" y="3724"/>
                </a:lnTo>
                <a:lnTo>
                  <a:pt x="675253" y="2720"/>
                </a:lnTo>
                <a:lnTo>
                  <a:pt x="725897" y="1888"/>
                </a:lnTo>
                <a:lnTo>
                  <a:pt x="759660" y="1247"/>
                </a:lnTo>
                <a:lnTo>
                  <a:pt x="776541" y="1046"/>
                </a:lnTo>
                <a:lnTo>
                  <a:pt x="793422" y="864"/>
                </a:lnTo>
                <a:lnTo>
                  <a:pt x="810304" y="642"/>
                </a:lnTo>
                <a:lnTo>
                  <a:pt x="860948" y="266"/>
                </a:lnTo>
                <a:lnTo>
                  <a:pt x="911592" y="64"/>
                </a:lnTo>
                <a:lnTo>
                  <a:pt x="945354" y="25"/>
                </a:lnTo>
                <a:lnTo>
                  <a:pt x="962236" y="35"/>
                </a:lnTo>
                <a:lnTo>
                  <a:pt x="979117" y="64"/>
                </a:lnTo>
                <a:lnTo>
                  <a:pt x="995998" y="0"/>
                </a:lnTo>
                <a:lnTo>
                  <a:pt x="1046642" y="257"/>
                </a:lnTo>
                <a:lnTo>
                  <a:pt x="1097286" y="689"/>
                </a:lnTo>
                <a:lnTo>
                  <a:pt x="1114168" y="808"/>
                </a:lnTo>
                <a:lnTo>
                  <a:pt x="1164812" y="1384"/>
                </a:lnTo>
                <a:lnTo>
                  <a:pt x="1215456" y="2221"/>
                </a:lnTo>
                <a:lnTo>
                  <a:pt x="1266100" y="3236"/>
                </a:lnTo>
                <a:lnTo>
                  <a:pt x="1316744" y="4429"/>
                </a:lnTo>
                <a:lnTo>
                  <a:pt x="1367388" y="5802"/>
                </a:lnTo>
                <a:lnTo>
                  <a:pt x="1401151" y="6817"/>
                </a:lnTo>
                <a:lnTo>
                  <a:pt x="1418032" y="7282"/>
                </a:lnTo>
                <a:lnTo>
                  <a:pt x="1434913" y="7839"/>
                </a:lnTo>
                <a:lnTo>
                  <a:pt x="1468676" y="8877"/>
                </a:lnTo>
                <a:lnTo>
                  <a:pt x="1485557" y="9492"/>
                </a:lnTo>
                <a:lnTo>
                  <a:pt x="1502438" y="10127"/>
                </a:lnTo>
                <a:lnTo>
                  <a:pt x="1519320" y="10680"/>
                </a:lnTo>
                <a:lnTo>
                  <a:pt x="1536201" y="11354"/>
                </a:lnTo>
                <a:lnTo>
                  <a:pt x="1586845" y="13496"/>
                </a:lnTo>
                <a:lnTo>
                  <a:pt x="1637489" y="15822"/>
                </a:lnTo>
                <a:lnTo>
                  <a:pt x="1654371" y="16638"/>
                </a:lnTo>
                <a:lnTo>
                  <a:pt x="1671252" y="17474"/>
                </a:lnTo>
              </a:path>
            </a:pathLst>
          </a:custGeom>
          <a:ln w="11013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7571" y="1331103"/>
            <a:ext cx="1671320" cy="60325"/>
          </a:xfrm>
          <a:custGeom>
            <a:avLst/>
            <a:gdLst/>
            <a:ahLst/>
            <a:cxnLst/>
            <a:rect l="l" t="t" r="r" b="b"/>
            <a:pathLst>
              <a:path w="1671320" h="60325">
                <a:moveTo>
                  <a:pt x="0" y="59817"/>
                </a:moveTo>
                <a:lnTo>
                  <a:pt x="50643" y="54557"/>
                </a:lnTo>
                <a:lnTo>
                  <a:pt x="101287" y="49507"/>
                </a:lnTo>
                <a:lnTo>
                  <a:pt x="151931" y="44667"/>
                </a:lnTo>
                <a:lnTo>
                  <a:pt x="202576" y="40043"/>
                </a:lnTo>
                <a:lnTo>
                  <a:pt x="253219" y="35674"/>
                </a:lnTo>
                <a:lnTo>
                  <a:pt x="270101" y="34358"/>
                </a:lnTo>
                <a:lnTo>
                  <a:pt x="286982" y="32962"/>
                </a:lnTo>
                <a:lnTo>
                  <a:pt x="337626" y="28923"/>
                </a:lnTo>
                <a:lnTo>
                  <a:pt x="388270" y="25184"/>
                </a:lnTo>
                <a:lnTo>
                  <a:pt x="405152" y="23963"/>
                </a:lnTo>
                <a:lnTo>
                  <a:pt x="455795" y="20453"/>
                </a:lnTo>
                <a:lnTo>
                  <a:pt x="506440" y="17175"/>
                </a:lnTo>
                <a:lnTo>
                  <a:pt x="557084" y="14170"/>
                </a:lnTo>
                <a:lnTo>
                  <a:pt x="573965" y="13208"/>
                </a:lnTo>
                <a:lnTo>
                  <a:pt x="590846" y="12273"/>
                </a:lnTo>
                <a:lnTo>
                  <a:pt x="607728" y="11364"/>
                </a:lnTo>
                <a:lnTo>
                  <a:pt x="624609" y="10528"/>
                </a:lnTo>
                <a:lnTo>
                  <a:pt x="641490" y="9672"/>
                </a:lnTo>
                <a:lnTo>
                  <a:pt x="658372" y="8843"/>
                </a:lnTo>
                <a:lnTo>
                  <a:pt x="675253" y="8233"/>
                </a:lnTo>
                <a:lnTo>
                  <a:pt x="692134" y="7441"/>
                </a:lnTo>
                <a:lnTo>
                  <a:pt x="742778" y="5235"/>
                </a:lnTo>
                <a:lnTo>
                  <a:pt x="793422" y="3283"/>
                </a:lnTo>
                <a:lnTo>
                  <a:pt x="844066" y="1650"/>
                </a:lnTo>
                <a:lnTo>
                  <a:pt x="860948" y="1171"/>
                </a:lnTo>
                <a:lnTo>
                  <a:pt x="911592" y="246"/>
                </a:lnTo>
                <a:lnTo>
                  <a:pt x="962236" y="0"/>
                </a:lnTo>
                <a:lnTo>
                  <a:pt x="979117" y="6"/>
                </a:lnTo>
                <a:lnTo>
                  <a:pt x="995998" y="9"/>
                </a:lnTo>
                <a:lnTo>
                  <a:pt x="1046642" y="194"/>
                </a:lnTo>
                <a:lnTo>
                  <a:pt x="1080405" y="493"/>
                </a:lnTo>
                <a:lnTo>
                  <a:pt x="1097286" y="669"/>
                </a:lnTo>
                <a:lnTo>
                  <a:pt x="1147930" y="1375"/>
                </a:lnTo>
                <a:lnTo>
                  <a:pt x="1198574" y="2356"/>
                </a:lnTo>
                <a:lnTo>
                  <a:pt x="1249218" y="3589"/>
                </a:lnTo>
                <a:lnTo>
                  <a:pt x="1299862" y="5088"/>
                </a:lnTo>
                <a:lnTo>
                  <a:pt x="1350506" y="6843"/>
                </a:lnTo>
                <a:lnTo>
                  <a:pt x="1401151" y="8858"/>
                </a:lnTo>
                <a:lnTo>
                  <a:pt x="1451795" y="11139"/>
                </a:lnTo>
                <a:lnTo>
                  <a:pt x="1502438" y="13643"/>
                </a:lnTo>
                <a:lnTo>
                  <a:pt x="1553083" y="16439"/>
                </a:lnTo>
                <a:lnTo>
                  <a:pt x="1603727" y="19500"/>
                </a:lnTo>
                <a:lnTo>
                  <a:pt x="1654371" y="23281"/>
                </a:lnTo>
                <a:lnTo>
                  <a:pt x="1671252" y="24689"/>
                </a:lnTo>
              </a:path>
            </a:pathLst>
          </a:custGeom>
          <a:ln w="11013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7571" y="1297951"/>
            <a:ext cx="1671320" cy="53975"/>
          </a:xfrm>
          <a:custGeom>
            <a:avLst/>
            <a:gdLst/>
            <a:ahLst/>
            <a:cxnLst/>
            <a:rect l="l" t="t" r="r" b="b"/>
            <a:pathLst>
              <a:path w="1671320" h="53975">
                <a:moveTo>
                  <a:pt x="0" y="53684"/>
                </a:moveTo>
                <a:lnTo>
                  <a:pt x="16881" y="51685"/>
                </a:lnTo>
                <a:lnTo>
                  <a:pt x="33762" y="49711"/>
                </a:lnTo>
                <a:lnTo>
                  <a:pt x="50643" y="47830"/>
                </a:lnTo>
                <a:lnTo>
                  <a:pt x="67525" y="45986"/>
                </a:lnTo>
                <a:lnTo>
                  <a:pt x="84406" y="44090"/>
                </a:lnTo>
                <a:lnTo>
                  <a:pt x="101287" y="42275"/>
                </a:lnTo>
                <a:lnTo>
                  <a:pt x="118169" y="40432"/>
                </a:lnTo>
                <a:lnTo>
                  <a:pt x="135050" y="38661"/>
                </a:lnTo>
                <a:lnTo>
                  <a:pt x="185694" y="33938"/>
                </a:lnTo>
                <a:lnTo>
                  <a:pt x="219457" y="31248"/>
                </a:lnTo>
                <a:lnTo>
                  <a:pt x="236338" y="29898"/>
                </a:lnTo>
                <a:lnTo>
                  <a:pt x="286982" y="26020"/>
                </a:lnTo>
                <a:lnTo>
                  <a:pt x="337626" y="22399"/>
                </a:lnTo>
                <a:lnTo>
                  <a:pt x="388270" y="19037"/>
                </a:lnTo>
                <a:lnTo>
                  <a:pt x="438914" y="16088"/>
                </a:lnTo>
                <a:lnTo>
                  <a:pt x="455795" y="15111"/>
                </a:lnTo>
                <a:lnTo>
                  <a:pt x="472677" y="14234"/>
                </a:lnTo>
                <a:lnTo>
                  <a:pt x="489558" y="13315"/>
                </a:lnTo>
                <a:lnTo>
                  <a:pt x="506440" y="12426"/>
                </a:lnTo>
                <a:lnTo>
                  <a:pt x="557084" y="9939"/>
                </a:lnTo>
                <a:lnTo>
                  <a:pt x="607728" y="7720"/>
                </a:lnTo>
                <a:lnTo>
                  <a:pt x="658372" y="5774"/>
                </a:lnTo>
                <a:lnTo>
                  <a:pt x="675253" y="5258"/>
                </a:lnTo>
                <a:lnTo>
                  <a:pt x="692134" y="4698"/>
                </a:lnTo>
                <a:lnTo>
                  <a:pt x="742778" y="3203"/>
                </a:lnTo>
                <a:lnTo>
                  <a:pt x="776541" y="2430"/>
                </a:lnTo>
                <a:lnTo>
                  <a:pt x="793422" y="2052"/>
                </a:lnTo>
                <a:lnTo>
                  <a:pt x="810304" y="1748"/>
                </a:lnTo>
                <a:lnTo>
                  <a:pt x="827185" y="1431"/>
                </a:lnTo>
                <a:lnTo>
                  <a:pt x="844066" y="1145"/>
                </a:lnTo>
                <a:lnTo>
                  <a:pt x="860948" y="889"/>
                </a:lnTo>
                <a:lnTo>
                  <a:pt x="877829" y="665"/>
                </a:lnTo>
                <a:lnTo>
                  <a:pt x="894710" y="518"/>
                </a:lnTo>
                <a:lnTo>
                  <a:pt x="911592" y="354"/>
                </a:lnTo>
                <a:lnTo>
                  <a:pt x="962236" y="48"/>
                </a:lnTo>
                <a:lnTo>
                  <a:pt x="995998" y="0"/>
                </a:lnTo>
                <a:lnTo>
                  <a:pt x="1012880" y="22"/>
                </a:lnTo>
                <a:lnTo>
                  <a:pt x="1063524" y="298"/>
                </a:lnTo>
                <a:lnTo>
                  <a:pt x="1114168" y="852"/>
                </a:lnTo>
                <a:lnTo>
                  <a:pt x="1131049" y="923"/>
                </a:lnTo>
                <a:lnTo>
                  <a:pt x="1147930" y="1216"/>
                </a:lnTo>
                <a:lnTo>
                  <a:pt x="1164812" y="1507"/>
                </a:lnTo>
                <a:lnTo>
                  <a:pt x="1181693" y="1846"/>
                </a:lnTo>
                <a:lnTo>
                  <a:pt x="1232337" y="2983"/>
                </a:lnTo>
                <a:lnTo>
                  <a:pt x="1282981" y="4391"/>
                </a:lnTo>
                <a:lnTo>
                  <a:pt x="1333625" y="6078"/>
                </a:lnTo>
                <a:lnTo>
                  <a:pt x="1384269" y="8190"/>
                </a:lnTo>
                <a:lnTo>
                  <a:pt x="1401151" y="8891"/>
                </a:lnTo>
                <a:lnTo>
                  <a:pt x="1451795" y="11185"/>
                </a:lnTo>
                <a:lnTo>
                  <a:pt x="1502438" y="13757"/>
                </a:lnTo>
                <a:lnTo>
                  <a:pt x="1553083" y="16597"/>
                </a:lnTo>
                <a:lnTo>
                  <a:pt x="1603727" y="19728"/>
                </a:lnTo>
                <a:lnTo>
                  <a:pt x="1620608" y="20796"/>
                </a:lnTo>
                <a:lnTo>
                  <a:pt x="1637489" y="21928"/>
                </a:lnTo>
                <a:lnTo>
                  <a:pt x="1654371" y="23069"/>
                </a:lnTo>
                <a:lnTo>
                  <a:pt x="1671252" y="24262"/>
                </a:lnTo>
              </a:path>
            </a:pathLst>
          </a:custGeom>
          <a:ln w="11013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7571" y="1298984"/>
            <a:ext cx="1671320" cy="55244"/>
          </a:xfrm>
          <a:custGeom>
            <a:avLst/>
            <a:gdLst/>
            <a:ahLst/>
            <a:cxnLst/>
            <a:rect l="l" t="t" r="r" b="b"/>
            <a:pathLst>
              <a:path w="1671320" h="55244">
                <a:moveTo>
                  <a:pt x="0" y="54699"/>
                </a:moveTo>
                <a:lnTo>
                  <a:pt x="50643" y="49356"/>
                </a:lnTo>
                <a:lnTo>
                  <a:pt x="101287" y="44275"/>
                </a:lnTo>
                <a:lnTo>
                  <a:pt x="135050" y="41089"/>
                </a:lnTo>
                <a:lnTo>
                  <a:pt x="151931" y="39514"/>
                </a:lnTo>
                <a:lnTo>
                  <a:pt x="202576" y="34964"/>
                </a:lnTo>
                <a:lnTo>
                  <a:pt x="253219" y="30862"/>
                </a:lnTo>
                <a:lnTo>
                  <a:pt x="270101" y="29536"/>
                </a:lnTo>
                <a:lnTo>
                  <a:pt x="286982" y="28264"/>
                </a:lnTo>
                <a:lnTo>
                  <a:pt x="303863" y="26954"/>
                </a:lnTo>
                <a:lnTo>
                  <a:pt x="320745" y="25674"/>
                </a:lnTo>
                <a:lnTo>
                  <a:pt x="371389" y="22019"/>
                </a:lnTo>
                <a:lnTo>
                  <a:pt x="422033" y="18640"/>
                </a:lnTo>
                <a:lnTo>
                  <a:pt x="472677" y="15540"/>
                </a:lnTo>
                <a:lnTo>
                  <a:pt x="506440" y="13669"/>
                </a:lnTo>
                <a:lnTo>
                  <a:pt x="523321" y="12760"/>
                </a:lnTo>
                <a:lnTo>
                  <a:pt x="573965" y="10248"/>
                </a:lnTo>
                <a:lnTo>
                  <a:pt x="607728" y="8742"/>
                </a:lnTo>
                <a:lnTo>
                  <a:pt x="624609" y="8019"/>
                </a:lnTo>
                <a:lnTo>
                  <a:pt x="675253" y="5930"/>
                </a:lnTo>
                <a:lnTo>
                  <a:pt x="709016" y="4873"/>
                </a:lnTo>
                <a:lnTo>
                  <a:pt x="725897" y="4341"/>
                </a:lnTo>
                <a:lnTo>
                  <a:pt x="776541" y="2928"/>
                </a:lnTo>
                <a:lnTo>
                  <a:pt x="827185" y="1790"/>
                </a:lnTo>
                <a:lnTo>
                  <a:pt x="877829" y="961"/>
                </a:lnTo>
                <a:lnTo>
                  <a:pt x="928473" y="381"/>
                </a:lnTo>
                <a:lnTo>
                  <a:pt x="979117" y="60"/>
                </a:lnTo>
                <a:lnTo>
                  <a:pt x="1012880" y="0"/>
                </a:lnTo>
                <a:lnTo>
                  <a:pt x="1029761" y="27"/>
                </a:lnTo>
                <a:lnTo>
                  <a:pt x="1080405" y="256"/>
                </a:lnTo>
                <a:lnTo>
                  <a:pt x="1131049" y="764"/>
                </a:lnTo>
                <a:lnTo>
                  <a:pt x="1181693" y="1544"/>
                </a:lnTo>
                <a:lnTo>
                  <a:pt x="1232337" y="2579"/>
                </a:lnTo>
                <a:lnTo>
                  <a:pt x="1282981" y="3888"/>
                </a:lnTo>
                <a:lnTo>
                  <a:pt x="1333625" y="5482"/>
                </a:lnTo>
                <a:lnTo>
                  <a:pt x="1384269" y="7353"/>
                </a:lnTo>
                <a:lnTo>
                  <a:pt x="1434913" y="9473"/>
                </a:lnTo>
                <a:lnTo>
                  <a:pt x="1485557" y="11869"/>
                </a:lnTo>
                <a:lnTo>
                  <a:pt x="1536201" y="14560"/>
                </a:lnTo>
                <a:lnTo>
                  <a:pt x="1553083" y="15518"/>
                </a:lnTo>
                <a:lnTo>
                  <a:pt x="1569964" y="16456"/>
                </a:lnTo>
                <a:lnTo>
                  <a:pt x="1620608" y="19515"/>
                </a:lnTo>
                <a:lnTo>
                  <a:pt x="1654371" y="21752"/>
                </a:lnTo>
                <a:lnTo>
                  <a:pt x="1671252" y="22840"/>
                </a:lnTo>
              </a:path>
            </a:pathLst>
          </a:custGeom>
          <a:ln w="11013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7571" y="1315754"/>
            <a:ext cx="1671320" cy="59055"/>
          </a:xfrm>
          <a:custGeom>
            <a:avLst/>
            <a:gdLst/>
            <a:ahLst/>
            <a:cxnLst/>
            <a:rect l="l" t="t" r="r" b="b"/>
            <a:pathLst>
              <a:path w="1671320" h="59055">
                <a:moveTo>
                  <a:pt x="0" y="58554"/>
                </a:moveTo>
                <a:lnTo>
                  <a:pt x="16881" y="56640"/>
                </a:lnTo>
                <a:lnTo>
                  <a:pt x="33762" y="54758"/>
                </a:lnTo>
                <a:lnTo>
                  <a:pt x="50643" y="53033"/>
                </a:lnTo>
                <a:lnTo>
                  <a:pt x="67525" y="51210"/>
                </a:lnTo>
                <a:lnTo>
                  <a:pt x="84406" y="49469"/>
                </a:lnTo>
                <a:lnTo>
                  <a:pt x="101287" y="47707"/>
                </a:lnTo>
                <a:lnTo>
                  <a:pt x="118169" y="45977"/>
                </a:lnTo>
                <a:lnTo>
                  <a:pt x="135050" y="44320"/>
                </a:lnTo>
                <a:lnTo>
                  <a:pt x="151931" y="42723"/>
                </a:lnTo>
                <a:lnTo>
                  <a:pt x="168813" y="41084"/>
                </a:lnTo>
                <a:lnTo>
                  <a:pt x="185694" y="39514"/>
                </a:lnTo>
                <a:lnTo>
                  <a:pt x="202576" y="37937"/>
                </a:lnTo>
                <a:lnTo>
                  <a:pt x="219457" y="36423"/>
                </a:lnTo>
                <a:lnTo>
                  <a:pt x="236338" y="34909"/>
                </a:lnTo>
                <a:lnTo>
                  <a:pt x="253219" y="33427"/>
                </a:lnTo>
                <a:lnTo>
                  <a:pt x="270101" y="31977"/>
                </a:lnTo>
                <a:lnTo>
                  <a:pt x="286982" y="30407"/>
                </a:lnTo>
                <a:lnTo>
                  <a:pt x="337626" y="26453"/>
                </a:lnTo>
                <a:lnTo>
                  <a:pt x="388270" y="22769"/>
                </a:lnTo>
                <a:lnTo>
                  <a:pt x="438914" y="19397"/>
                </a:lnTo>
                <a:lnTo>
                  <a:pt x="455795" y="18352"/>
                </a:lnTo>
                <a:lnTo>
                  <a:pt x="472677" y="17303"/>
                </a:lnTo>
                <a:lnTo>
                  <a:pt x="489558" y="16354"/>
                </a:lnTo>
                <a:lnTo>
                  <a:pt x="506440" y="15388"/>
                </a:lnTo>
                <a:lnTo>
                  <a:pt x="523321" y="14447"/>
                </a:lnTo>
                <a:lnTo>
                  <a:pt x="573965" y="11746"/>
                </a:lnTo>
                <a:lnTo>
                  <a:pt x="607728" y="10135"/>
                </a:lnTo>
                <a:lnTo>
                  <a:pt x="624609" y="9356"/>
                </a:lnTo>
                <a:lnTo>
                  <a:pt x="675253" y="7205"/>
                </a:lnTo>
                <a:lnTo>
                  <a:pt x="725897" y="5334"/>
                </a:lnTo>
                <a:lnTo>
                  <a:pt x="776541" y="3745"/>
                </a:lnTo>
                <a:lnTo>
                  <a:pt x="827185" y="2463"/>
                </a:lnTo>
                <a:lnTo>
                  <a:pt x="877829" y="1437"/>
                </a:lnTo>
                <a:lnTo>
                  <a:pt x="928473" y="679"/>
                </a:lnTo>
                <a:lnTo>
                  <a:pt x="979117" y="197"/>
                </a:lnTo>
                <a:lnTo>
                  <a:pt x="1029761" y="1"/>
                </a:lnTo>
                <a:lnTo>
                  <a:pt x="1046642" y="0"/>
                </a:lnTo>
                <a:lnTo>
                  <a:pt x="1063524" y="30"/>
                </a:lnTo>
                <a:lnTo>
                  <a:pt x="1114168" y="289"/>
                </a:lnTo>
                <a:lnTo>
                  <a:pt x="1164812" y="820"/>
                </a:lnTo>
                <a:lnTo>
                  <a:pt x="1215456" y="1613"/>
                </a:lnTo>
                <a:lnTo>
                  <a:pt x="1266100" y="2694"/>
                </a:lnTo>
                <a:lnTo>
                  <a:pt x="1316744" y="4087"/>
                </a:lnTo>
                <a:lnTo>
                  <a:pt x="1350506" y="5174"/>
                </a:lnTo>
                <a:lnTo>
                  <a:pt x="1367388" y="5716"/>
                </a:lnTo>
                <a:lnTo>
                  <a:pt x="1418032" y="7643"/>
                </a:lnTo>
                <a:lnTo>
                  <a:pt x="1468676" y="9881"/>
                </a:lnTo>
                <a:lnTo>
                  <a:pt x="1485557" y="10651"/>
                </a:lnTo>
                <a:lnTo>
                  <a:pt x="1502438" y="11490"/>
                </a:lnTo>
                <a:lnTo>
                  <a:pt x="1519320" y="12361"/>
                </a:lnTo>
                <a:lnTo>
                  <a:pt x="1536201" y="13214"/>
                </a:lnTo>
                <a:lnTo>
                  <a:pt x="1553083" y="14145"/>
                </a:lnTo>
                <a:lnTo>
                  <a:pt x="1569964" y="15021"/>
                </a:lnTo>
                <a:lnTo>
                  <a:pt x="1586845" y="15950"/>
                </a:lnTo>
                <a:lnTo>
                  <a:pt x="1603727" y="16971"/>
                </a:lnTo>
                <a:lnTo>
                  <a:pt x="1620608" y="18022"/>
                </a:lnTo>
                <a:lnTo>
                  <a:pt x="1637489" y="19105"/>
                </a:lnTo>
                <a:lnTo>
                  <a:pt x="1654371" y="20220"/>
                </a:lnTo>
                <a:lnTo>
                  <a:pt x="1671252" y="21285"/>
                </a:lnTo>
              </a:path>
            </a:pathLst>
          </a:custGeom>
          <a:ln w="11013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7571" y="1341334"/>
            <a:ext cx="1671320" cy="62865"/>
          </a:xfrm>
          <a:custGeom>
            <a:avLst/>
            <a:gdLst/>
            <a:ahLst/>
            <a:cxnLst/>
            <a:rect l="l" t="t" r="r" b="b"/>
            <a:pathLst>
              <a:path w="1671320" h="62865">
                <a:moveTo>
                  <a:pt x="0" y="62764"/>
                </a:moveTo>
                <a:lnTo>
                  <a:pt x="16881" y="60628"/>
                </a:lnTo>
                <a:lnTo>
                  <a:pt x="33762" y="58705"/>
                </a:lnTo>
                <a:lnTo>
                  <a:pt x="50643" y="56860"/>
                </a:lnTo>
                <a:lnTo>
                  <a:pt x="67525" y="55037"/>
                </a:lnTo>
                <a:lnTo>
                  <a:pt x="84406" y="53202"/>
                </a:lnTo>
                <a:lnTo>
                  <a:pt x="101287" y="51398"/>
                </a:lnTo>
                <a:lnTo>
                  <a:pt x="118169" y="49624"/>
                </a:lnTo>
                <a:lnTo>
                  <a:pt x="135050" y="47880"/>
                </a:lnTo>
                <a:lnTo>
                  <a:pt x="151931" y="46213"/>
                </a:lnTo>
                <a:lnTo>
                  <a:pt x="168813" y="44529"/>
                </a:lnTo>
                <a:lnTo>
                  <a:pt x="185694" y="42907"/>
                </a:lnTo>
                <a:lnTo>
                  <a:pt x="202576" y="41283"/>
                </a:lnTo>
                <a:lnTo>
                  <a:pt x="219457" y="39690"/>
                </a:lnTo>
                <a:lnTo>
                  <a:pt x="270101" y="35116"/>
                </a:lnTo>
                <a:lnTo>
                  <a:pt x="320745" y="30797"/>
                </a:lnTo>
                <a:lnTo>
                  <a:pt x="371389" y="26779"/>
                </a:lnTo>
                <a:lnTo>
                  <a:pt x="422033" y="23091"/>
                </a:lnTo>
                <a:lnTo>
                  <a:pt x="438914" y="21945"/>
                </a:lnTo>
                <a:lnTo>
                  <a:pt x="455795" y="20780"/>
                </a:lnTo>
                <a:lnTo>
                  <a:pt x="506440" y="17476"/>
                </a:lnTo>
                <a:lnTo>
                  <a:pt x="557084" y="14503"/>
                </a:lnTo>
                <a:lnTo>
                  <a:pt x="573965" y="13557"/>
                </a:lnTo>
                <a:lnTo>
                  <a:pt x="624609" y="10911"/>
                </a:lnTo>
                <a:lnTo>
                  <a:pt x="675253" y="8562"/>
                </a:lnTo>
                <a:lnTo>
                  <a:pt x="725897" y="6493"/>
                </a:lnTo>
                <a:lnTo>
                  <a:pt x="776541" y="4718"/>
                </a:lnTo>
                <a:lnTo>
                  <a:pt x="827185" y="3228"/>
                </a:lnTo>
                <a:lnTo>
                  <a:pt x="877829" y="2009"/>
                </a:lnTo>
                <a:lnTo>
                  <a:pt x="928473" y="1072"/>
                </a:lnTo>
                <a:lnTo>
                  <a:pt x="979117" y="423"/>
                </a:lnTo>
                <a:lnTo>
                  <a:pt x="1029761" y="65"/>
                </a:lnTo>
                <a:lnTo>
                  <a:pt x="1063524" y="0"/>
                </a:lnTo>
                <a:lnTo>
                  <a:pt x="1080405" y="16"/>
                </a:lnTo>
                <a:lnTo>
                  <a:pt x="1097286" y="66"/>
                </a:lnTo>
                <a:lnTo>
                  <a:pt x="1114168" y="148"/>
                </a:lnTo>
                <a:lnTo>
                  <a:pt x="1131049" y="264"/>
                </a:lnTo>
                <a:lnTo>
                  <a:pt x="1147930" y="413"/>
                </a:lnTo>
                <a:lnTo>
                  <a:pt x="1164812" y="541"/>
                </a:lnTo>
                <a:lnTo>
                  <a:pt x="1215456" y="1204"/>
                </a:lnTo>
                <a:lnTo>
                  <a:pt x="1266100" y="2223"/>
                </a:lnTo>
                <a:lnTo>
                  <a:pt x="1282981" y="2629"/>
                </a:lnTo>
                <a:lnTo>
                  <a:pt x="1299862" y="3008"/>
                </a:lnTo>
                <a:lnTo>
                  <a:pt x="1316744" y="3440"/>
                </a:lnTo>
                <a:lnTo>
                  <a:pt x="1333625" y="3941"/>
                </a:lnTo>
                <a:lnTo>
                  <a:pt x="1350506" y="4474"/>
                </a:lnTo>
                <a:lnTo>
                  <a:pt x="1367388" y="5041"/>
                </a:lnTo>
                <a:lnTo>
                  <a:pt x="1384269" y="5559"/>
                </a:lnTo>
                <a:lnTo>
                  <a:pt x="1401151" y="6122"/>
                </a:lnTo>
                <a:lnTo>
                  <a:pt x="1418032" y="6781"/>
                </a:lnTo>
                <a:lnTo>
                  <a:pt x="1434913" y="7473"/>
                </a:lnTo>
                <a:lnTo>
                  <a:pt x="1451795" y="8156"/>
                </a:lnTo>
                <a:lnTo>
                  <a:pt x="1468676" y="8912"/>
                </a:lnTo>
                <a:lnTo>
                  <a:pt x="1485557" y="9701"/>
                </a:lnTo>
                <a:lnTo>
                  <a:pt x="1502438" y="10523"/>
                </a:lnTo>
                <a:lnTo>
                  <a:pt x="1519320" y="11314"/>
                </a:lnTo>
                <a:lnTo>
                  <a:pt x="1536201" y="12140"/>
                </a:lnTo>
                <a:lnTo>
                  <a:pt x="1553083" y="13055"/>
                </a:lnTo>
                <a:lnTo>
                  <a:pt x="1569964" y="14004"/>
                </a:lnTo>
                <a:lnTo>
                  <a:pt x="1586845" y="14986"/>
                </a:lnTo>
                <a:lnTo>
                  <a:pt x="1603727" y="15918"/>
                </a:lnTo>
                <a:lnTo>
                  <a:pt x="1620608" y="16902"/>
                </a:lnTo>
                <a:lnTo>
                  <a:pt x="1637489" y="17977"/>
                </a:lnTo>
                <a:lnTo>
                  <a:pt x="1654371" y="19084"/>
                </a:lnTo>
                <a:lnTo>
                  <a:pt x="1671252" y="20224"/>
                </a:lnTo>
              </a:path>
            </a:pathLst>
          </a:custGeom>
          <a:ln w="1101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2886" y="26438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78581" y="18879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588885" y="1467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547780" y="1275924"/>
            <a:ext cx="145341" cy="87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613170" y="2859808"/>
            <a:ext cx="1660525" cy="2533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36 0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38 </a:t>
            </a: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42 0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44 0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46 0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48 0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5 </a:t>
            </a: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52</a:t>
            </a:r>
            <a:r>
              <a:rPr dirty="0" sz="550" spc="-1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54</a:t>
            </a:r>
            <a:endParaRPr sz="55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chiMID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07918" y="1948070"/>
            <a:ext cx="99060" cy="229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629522" y="2092961"/>
            <a:ext cx="598170" cy="754380"/>
          </a:xfrm>
          <a:custGeom>
            <a:avLst/>
            <a:gdLst/>
            <a:ahLst/>
            <a:cxnLst/>
            <a:rect l="l" t="t" r="r" b="b"/>
            <a:pathLst>
              <a:path w="598169" h="754380">
                <a:moveTo>
                  <a:pt x="0" y="753798"/>
                </a:moveTo>
                <a:lnTo>
                  <a:pt x="597697" y="753798"/>
                </a:lnTo>
                <a:lnTo>
                  <a:pt x="597697" y="0"/>
                </a:lnTo>
                <a:lnTo>
                  <a:pt x="0" y="0"/>
                </a:lnTo>
                <a:lnTo>
                  <a:pt x="0" y="753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629522" y="2092961"/>
            <a:ext cx="598170" cy="754380"/>
          </a:xfrm>
          <a:custGeom>
            <a:avLst/>
            <a:gdLst/>
            <a:ahLst/>
            <a:cxnLst/>
            <a:rect l="l" t="t" r="r" b="b"/>
            <a:pathLst>
              <a:path w="598169" h="754380">
                <a:moveTo>
                  <a:pt x="0" y="753798"/>
                </a:moveTo>
                <a:lnTo>
                  <a:pt x="597697" y="753798"/>
                </a:lnTo>
                <a:lnTo>
                  <a:pt x="597697" y="0"/>
                </a:lnTo>
                <a:lnTo>
                  <a:pt x="0" y="0"/>
                </a:lnTo>
                <a:lnTo>
                  <a:pt x="0" y="753798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1629522" y="2062742"/>
            <a:ext cx="582295" cy="784225"/>
          </a:xfrm>
          <a:prstGeom prst="rect">
            <a:avLst/>
          </a:prstGeom>
          <a:ln w="3175">
            <a:solidFill>
              <a:srgbClr val="262626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315"/>
              </a:spcBef>
            </a:pP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baseline="25252" sz="825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5252" sz="825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5252" sz="825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5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7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baseline="2020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020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020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40362" y="2846748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07495" y="2846748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06589" y="271265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06589" y="2526963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306589" y="234126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940362" y="286701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107495" y="286701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26854" y="27126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326854" y="252696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26854" y="234126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4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2517684" y="2835892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517684" y="2650196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517684" y="2464507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517684" y="2278811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517684" y="2093122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554401" y="1907426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517684" y="1721737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517684" y="1536049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517684" y="1350353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517684" y="1164664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516283" y="16806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70" y="14685"/>
                </a:moveTo>
                <a:lnTo>
                  <a:pt x="29370" y="6574"/>
                </a:lnTo>
                <a:lnTo>
                  <a:pt x="22795" y="0"/>
                </a:lnTo>
                <a:lnTo>
                  <a:pt x="14685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5"/>
                </a:lnTo>
                <a:lnTo>
                  <a:pt x="0" y="22795"/>
                </a:lnTo>
                <a:lnTo>
                  <a:pt x="6574" y="29370"/>
                </a:lnTo>
                <a:lnTo>
                  <a:pt x="14685" y="29370"/>
                </a:lnTo>
                <a:lnTo>
                  <a:pt x="22795" y="29370"/>
                </a:lnTo>
                <a:lnTo>
                  <a:pt x="29370" y="22795"/>
                </a:lnTo>
                <a:lnTo>
                  <a:pt x="29370" y="14685"/>
                </a:lnTo>
                <a:close/>
              </a:path>
            </a:pathLst>
          </a:custGeom>
          <a:ln w="14685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2692457" y="2859794"/>
            <a:ext cx="1660525" cy="2533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36 0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38 </a:t>
            </a: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42 0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44 0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46 0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48 0</a:t>
            </a:r>
            <a:r>
              <a:rPr dirty="0" sz="550" spc="15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5 </a:t>
            </a: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52</a:t>
            </a:r>
            <a:r>
              <a:rPr dirty="0" sz="550" spc="-1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25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54</a:t>
            </a:r>
            <a:endParaRPr sz="55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chiMID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387190" y="1948046"/>
            <a:ext cx="99060" cy="229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graphicFrame>
        <p:nvGraphicFramePr>
          <p:cNvPr id="135" name="object 135"/>
          <p:cNvGraphicFramePr>
            <a:graphicFrameLocks noGrp="1"/>
          </p:cNvGraphicFramePr>
          <p:nvPr/>
        </p:nvGraphicFramePr>
        <p:xfrm>
          <a:off x="2685389" y="1225634"/>
          <a:ext cx="1675764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"/>
                <a:gridCol w="85725"/>
                <a:gridCol w="82550"/>
                <a:gridCol w="167639"/>
                <a:gridCol w="167640"/>
                <a:gridCol w="167640"/>
                <a:gridCol w="167640"/>
                <a:gridCol w="164465"/>
                <a:gridCol w="171450"/>
                <a:gridCol w="168275"/>
                <a:gridCol w="184150"/>
                <a:gridCol w="68579"/>
              </a:tblGrid>
              <a:tr h="98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D852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D85218"/>
                      </a:solidFill>
                      <a:prstDash val="solid"/>
                    </a:lnB>
                  </a:tcPr>
                </a:tc>
              </a:tr>
              <a:tr h="9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D8521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D85218"/>
                      </a:solidFill>
                      <a:prstDash val="solid"/>
                    </a:lnT>
                  </a:tcPr>
                </a:tc>
              </a:tr>
              <a:tr h="61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B w="3175">
                      <a:solidFill>
                        <a:srgbClr val="4CBDE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T w="3175">
                      <a:solidFill>
                        <a:srgbClr val="4CBDED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04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rowSpan="4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5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3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7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3000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5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3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7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4500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u="sng" baseline="10101" sz="825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10101" sz="825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baseline="10101" sz="825" spc="7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3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7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6000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5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3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7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7500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5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3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7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9000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5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3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7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10500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09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5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3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7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12000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3048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0071BC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977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T w="12700">
                      <a:solidFill>
                        <a:srgbClr val="0071BC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514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T w="12700">
                      <a:solidFill>
                        <a:srgbClr val="0071BC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6" name="object 136"/>
          <p:cNvSpPr/>
          <p:nvPr/>
        </p:nvSpPr>
        <p:spPr>
          <a:xfrm>
            <a:off x="3610233" y="1290137"/>
            <a:ext cx="111584" cy="154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766379" y="2203456"/>
            <a:ext cx="540385" cy="643890"/>
          </a:xfrm>
          <a:custGeom>
            <a:avLst/>
            <a:gdLst/>
            <a:ahLst/>
            <a:cxnLst/>
            <a:rect l="l" t="t" r="r" b="b"/>
            <a:pathLst>
              <a:path w="540385" h="643889">
                <a:moveTo>
                  <a:pt x="0" y="643291"/>
                </a:moveTo>
                <a:lnTo>
                  <a:pt x="540210" y="643291"/>
                </a:lnTo>
                <a:lnTo>
                  <a:pt x="540210" y="0"/>
                </a:lnTo>
                <a:lnTo>
                  <a:pt x="0" y="0"/>
                </a:lnTo>
                <a:lnTo>
                  <a:pt x="0" y="643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39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57377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40"/>
              <a:t>reaction</a:t>
            </a:r>
            <a:r>
              <a:rPr dirty="0" spc="40"/>
              <a:t> </a:t>
            </a:r>
            <a:r>
              <a:rPr dirty="0" spc="-85"/>
              <a:t>degree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41078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also </a:t>
            </a:r>
            <a:r>
              <a:rPr dirty="0" sz="1100" spc="-40">
                <a:latin typeface="Tahoma"/>
                <a:cs typeface="Tahoma"/>
              </a:rPr>
              <a:t>interesting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analyse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graphs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0">
                <a:latin typeface="Tahoma"/>
                <a:cs typeface="Tahoma"/>
              </a:rPr>
              <a:t>reverse </a:t>
            </a:r>
            <a:r>
              <a:rPr dirty="0" sz="1100" spc="-90">
                <a:latin typeface="Tahoma"/>
                <a:cs typeface="Tahoma"/>
              </a:rPr>
              <a:t>way,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start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55">
                <a:latin typeface="Tahoma"/>
                <a:cs typeface="Tahoma"/>
              </a:rPr>
              <a:t>check </a:t>
            </a:r>
            <a:r>
              <a:rPr dirty="0" sz="1100" spc="-50">
                <a:latin typeface="Tahoma"/>
                <a:cs typeface="Tahoma"/>
              </a:rPr>
              <a:t>the best </a:t>
            </a:r>
            <a:r>
              <a:rPr dirty="0" sz="1100" spc="-60">
                <a:latin typeface="Tahoma"/>
                <a:cs typeface="Tahoma"/>
              </a:rPr>
              <a:t>value </a:t>
            </a:r>
            <a:r>
              <a:rPr dirty="0" sz="1100" spc="-55">
                <a:latin typeface="Tahoma"/>
                <a:cs typeface="Tahoma"/>
              </a:rPr>
              <a:t>for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25" i="1">
                <a:latin typeface="Gill Sans MT"/>
                <a:cs typeface="Gill Sans MT"/>
              </a:rPr>
              <a:t>number </a:t>
            </a:r>
            <a:r>
              <a:rPr dirty="0" sz="1100" spc="30" i="1">
                <a:latin typeface="Gill Sans MT"/>
                <a:cs typeface="Gill Sans MT"/>
              </a:rPr>
              <a:t>of </a:t>
            </a:r>
            <a:r>
              <a:rPr dirty="0" sz="1100" spc="25" i="1">
                <a:latin typeface="Gill Sans MT"/>
                <a:cs typeface="Gill Sans MT"/>
              </a:rPr>
              <a:t>stages </a:t>
            </a:r>
            <a:r>
              <a:rPr dirty="0" sz="1100" spc="-65">
                <a:latin typeface="Tahoma"/>
                <a:cs typeface="Tahoma"/>
              </a:rPr>
              <a:t>and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30" i="1">
                <a:latin typeface="Gill Sans MT"/>
                <a:cs typeface="Gill Sans MT"/>
              </a:rPr>
              <a:t>rotational</a:t>
            </a:r>
            <a:r>
              <a:rPr dirty="0" sz="1100" spc="200" i="1">
                <a:latin typeface="Gill Sans MT"/>
                <a:cs typeface="Gill Sans MT"/>
              </a:rPr>
              <a:t> </a:t>
            </a:r>
            <a:r>
              <a:rPr dirty="0" sz="1100" spc="0" i="1">
                <a:latin typeface="Gill Sans MT"/>
                <a:cs typeface="Gill Sans MT"/>
              </a:rPr>
              <a:t>speed</a:t>
            </a:r>
            <a:r>
              <a:rPr dirty="0" sz="1100" spc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2589" y="2886219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9097"/>
                </a:lnTo>
              </a:path>
            </a:pathLst>
          </a:custGeom>
          <a:ln w="369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7598" y="2886219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9097"/>
                </a:lnTo>
              </a:path>
            </a:pathLst>
          </a:custGeom>
          <a:ln w="369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2607" y="2886219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9097"/>
                </a:lnTo>
              </a:path>
            </a:pathLst>
          </a:custGeom>
          <a:ln w="369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18520" y="27102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095" y="0"/>
                </a:lnTo>
              </a:path>
            </a:pathLst>
          </a:custGeom>
          <a:ln w="369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18520" y="248527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095" y="0"/>
                </a:lnTo>
              </a:path>
            </a:pathLst>
          </a:custGeom>
          <a:ln w="369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92589" y="2895934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3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17598" y="2895934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3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42607" y="2895934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3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28239" y="2710295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3937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28239" y="2485274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3937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6794" y="2922420"/>
            <a:ext cx="717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1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795" y="2922420"/>
            <a:ext cx="29654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7490" algn="l"/>
              </a:tabLst>
            </a:pPr>
            <a:r>
              <a:rPr dirty="0" sz="700" spc="30">
                <a:latin typeface="Garamond"/>
                <a:cs typeface="Garamond"/>
              </a:rPr>
              <a:t>2</a:t>
            </a:r>
            <a:r>
              <a:rPr dirty="0" sz="700" spc="30">
                <a:latin typeface="Garamond"/>
                <a:cs typeface="Garamond"/>
              </a:rPr>
              <a:t>	</a:t>
            </a:r>
            <a:r>
              <a:rPr dirty="0" sz="700" spc="30">
                <a:latin typeface="Garamond"/>
                <a:cs typeface="Garamond"/>
              </a:rPr>
              <a:t>3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1807" y="2922420"/>
            <a:ext cx="717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6817" y="2922420"/>
            <a:ext cx="717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5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1819" y="2922420"/>
            <a:ext cx="717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6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6830" y="2922420"/>
            <a:ext cx="717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7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1831" y="2922420"/>
            <a:ext cx="717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229" y="2860092"/>
            <a:ext cx="1898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87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229" y="2635073"/>
            <a:ext cx="1898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88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229" y="2410053"/>
            <a:ext cx="1898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89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368" y="2185033"/>
            <a:ext cx="14351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9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3229" y="1960022"/>
            <a:ext cx="1898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91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229" y="1735002"/>
            <a:ext cx="1898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92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229" y="1509982"/>
            <a:ext cx="1898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93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3229" y="1284962"/>
            <a:ext cx="18986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94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8614" y="1561347"/>
            <a:ext cx="1439545" cy="1374140"/>
          </a:xfrm>
          <a:custGeom>
            <a:avLst/>
            <a:gdLst/>
            <a:ahLst/>
            <a:cxnLst/>
            <a:rect l="l" t="t" r="r" b="b"/>
            <a:pathLst>
              <a:path w="1439545" h="1374139">
                <a:moveTo>
                  <a:pt x="0" y="1373970"/>
                </a:moveTo>
                <a:lnTo>
                  <a:pt x="88948" y="891772"/>
                </a:lnTo>
                <a:lnTo>
                  <a:pt x="313957" y="268133"/>
                </a:lnTo>
                <a:lnTo>
                  <a:pt x="538966" y="63474"/>
                </a:lnTo>
                <a:lnTo>
                  <a:pt x="763975" y="0"/>
                </a:lnTo>
                <a:lnTo>
                  <a:pt x="988984" y="3309"/>
                </a:lnTo>
                <a:lnTo>
                  <a:pt x="1213992" y="36633"/>
                </a:lnTo>
                <a:lnTo>
                  <a:pt x="1439001" y="84766"/>
                </a:lnTo>
              </a:path>
            </a:pathLst>
          </a:custGeom>
          <a:ln w="13840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9781" y="1502491"/>
            <a:ext cx="1438275" cy="1433195"/>
          </a:xfrm>
          <a:custGeom>
            <a:avLst/>
            <a:gdLst/>
            <a:ahLst/>
            <a:cxnLst/>
            <a:rect l="l" t="t" r="r" b="b"/>
            <a:pathLst>
              <a:path w="1438275" h="1433195">
                <a:moveTo>
                  <a:pt x="0" y="1432825"/>
                </a:moveTo>
                <a:lnTo>
                  <a:pt x="87781" y="950931"/>
                </a:lnTo>
                <a:lnTo>
                  <a:pt x="312790" y="286626"/>
                </a:lnTo>
                <a:lnTo>
                  <a:pt x="537799" y="62947"/>
                </a:lnTo>
                <a:lnTo>
                  <a:pt x="762808" y="0"/>
                </a:lnTo>
                <a:lnTo>
                  <a:pt x="987816" y="4340"/>
                </a:lnTo>
                <a:lnTo>
                  <a:pt x="1212825" y="34402"/>
                </a:lnTo>
                <a:lnTo>
                  <a:pt x="1437834" y="80011"/>
                </a:lnTo>
              </a:path>
            </a:pathLst>
          </a:custGeom>
          <a:ln w="13840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1317" y="1476684"/>
            <a:ext cx="1436370" cy="1459230"/>
          </a:xfrm>
          <a:custGeom>
            <a:avLst/>
            <a:gdLst/>
            <a:ahLst/>
            <a:cxnLst/>
            <a:rect l="l" t="t" r="r" b="b"/>
            <a:pathLst>
              <a:path w="1436370" h="1459230">
                <a:moveTo>
                  <a:pt x="0" y="1458633"/>
                </a:moveTo>
                <a:lnTo>
                  <a:pt x="86245" y="979261"/>
                </a:lnTo>
                <a:lnTo>
                  <a:pt x="311254" y="296547"/>
                </a:lnTo>
                <a:lnTo>
                  <a:pt x="536263" y="54481"/>
                </a:lnTo>
                <a:lnTo>
                  <a:pt x="761271" y="0"/>
                </a:lnTo>
                <a:lnTo>
                  <a:pt x="986280" y="2222"/>
                </a:lnTo>
                <a:lnTo>
                  <a:pt x="1211289" y="30371"/>
                </a:lnTo>
                <a:lnTo>
                  <a:pt x="1436298" y="72881"/>
                </a:lnTo>
              </a:path>
            </a:pathLst>
          </a:custGeom>
          <a:ln w="13840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3153" y="1480323"/>
            <a:ext cx="1434465" cy="1455420"/>
          </a:xfrm>
          <a:custGeom>
            <a:avLst/>
            <a:gdLst/>
            <a:ahLst/>
            <a:cxnLst/>
            <a:rect l="l" t="t" r="r" b="b"/>
            <a:pathLst>
              <a:path w="1434464" h="1455420">
                <a:moveTo>
                  <a:pt x="0" y="1454994"/>
                </a:moveTo>
                <a:lnTo>
                  <a:pt x="84409" y="980657"/>
                </a:lnTo>
                <a:lnTo>
                  <a:pt x="309418" y="297001"/>
                </a:lnTo>
                <a:lnTo>
                  <a:pt x="534427" y="53835"/>
                </a:lnTo>
                <a:lnTo>
                  <a:pt x="759435" y="0"/>
                </a:lnTo>
                <a:lnTo>
                  <a:pt x="984444" y="955"/>
                </a:lnTo>
                <a:lnTo>
                  <a:pt x="1209453" y="26913"/>
                </a:lnTo>
                <a:lnTo>
                  <a:pt x="1434462" y="67516"/>
                </a:lnTo>
              </a:path>
            </a:pathLst>
          </a:custGeom>
          <a:ln w="13840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4830" y="1513181"/>
            <a:ext cx="1433195" cy="1422400"/>
          </a:xfrm>
          <a:custGeom>
            <a:avLst/>
            <a:gdLst/>
            <a:ahLst/>
            <a:cxnLst/>
            <a:rect l="l" t="t" r="r" b="b"/>
            <a:pathLst>
              <a:path w="1433195" h="1422400">
                <a:moveTo>
                  <a:pt x="0" y="1422135"/>
                </a:moveTo>
                <a:lnTo>
                  <a:pt x="82732" y="954250"/>
                </a:lnTo>
                <a:lnTo>
                  <a:pt x="307741" y="287584"/>
                </a:lnTo>
                <a:lnTo>
                  <a:pt x="532750" y="54882"/>
                </a:lnTo>
                <a:lnTo>
                  <a:pt x="757758" y="628"/>
                </a:lnTo>
                <a:lnTo>
                  <a:pt x="982767" y="0"/>
                </a:lnTo>
                <a:lnTo>
                  <a:pt x="1207776" y="24583"/>
                </a:lnTo>
                <a:lnTo>
                  <a:pt x="1432785" y="64199"/>
                </a:lnTo>
              </a:path>
            </a:pathLst>
          </a:custGeom>
          <a:ln w="13840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74135" y="154289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36906" y="18453"/>
                </a:moveTo>
                <a:lnTo>
                  <a:pt x="35456" y="11270"/>
                </a:lnTo>
                <a:lnTo>
                  <a:pt x="31502" y="5404"/>
                </a:lnTo>
                <a:lnTo>
                  <a:pt x="25636" y="1450"/>
                </a:lnTo>
                <a:lnTo>
                  <a:pt x="18453" y="0"/>
                </a:lnTo>
                <a:lnTo>
                  <a:pt x="11270" y="1450"/>
                </a:lnTo>
                <a:lnTo>
                  <a:pt x="5404" y="5404"/>
                </a:lnTo>
                <a:lnTo>
                  <a:pt x="1450" y="11270"/>
                </a:lnTo>
                <a:lnTo>
                  <a:pt x="0" y="18453"/>
                </a:lnTo>
                <a:lnTo>
                  <a:pt x="1450" y="25636"/>
                </a:lnTo>
                <a:lnTo>
                  <a:pt x="5404" y="31502"/>
                </a:lnTo>
                <a:lnTo>
                  <a:pt x="11270" y="35456"/>
                </a:lnTo>
                <a:lnTo>
                  <a:pt x="18453" y="36906"/>
                </a:lnTo>
                <a:lnTo>
                  <a:pt x="25636" y="35456"/>
                </a:lnTo>
                <a:lnTo>
                  <a:pt x="31502" y="31502"/>
                </a:lnTo>
                <a:lnTo>
                  <a:pt x="35456" y="25636"/>
                </a:lnTo>
                <a:lnTo>
                  <a:pt x="36906" y="18453"/>
                </a:lnTo>
                <a:close/>
              </a:path>
            </a:pathLst>
          </a:custGeom>
          <a:ln w="1845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4135" y="148403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36906" y="18453"/>
                </a:moveTo>
                <a:lnTo>
                  <a:pt x="35456" y="11270"/>
                </a:lnTo>
                <a:lnTo>
                  <a:pt x="31502" y="5404"/>
                </a:lnTo>
                <a:lnTo>
                  <a:pt x="25636" y="1450"/>
                </a:lnTo>
                <a:lnTo>
                  <a:pt x="18453" y="0"/>
                </a:lnTo>
                <a:lnTo>
                  <a:pt x="11270" y="1450"/>
                </a:lnTo>
                <a:lnTo>
                  <a:pt x="5404" y="5404"/>
                </a:lnTo>
                <a:lnTo>
                  <a:pt x="1450" y="11270"/>
                </a:lnTo>
                <a:lnTo>
                  <a:pt x="0" y="18453"/>
                </a:lnTo>
                <a:lnTo>
                  <a:pt x="1450" y="25636"/>
                </a:lnTo>
                <a:lnTo>
                  <a:pt x="5404" y="31502"/>
                </a:lnTo>
                <a:lnTo>
                  <a:pt x="11270" y="35456"/>
                </a:lnTo>
                <a:lnTo>
                  <a:pt x="18453" y="36906"/>
                </a:lnTo>
                <a:lnTo>
                  <a:pt x="25636" y="35456"/>
                </a:lnTo>
                <a:lnTo>
                  <a:pt x="31502" y="31502"/>
                </a:lnTo>
                <a:lnTo>
                  <a:pt x="35456" y="25636"/>
                </a:lnTo>
                <a:lnTo>
                  <a:pt x="36906" y="18453"/>
                </a:lnTo>
                <a:close/>
              </a:path>
            </a:pathLst>
          </a:custGeom>
          <a:ln w="18453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74135" y="1458230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36906" y="18453"/>
                </a:moveTo>
                <a:lnTo>
                  <a:pt x="35456" y="11270"/>
                </a:lnTo>
                <a:lnTo>
                  <a:pt x="31502" y="5404"/>
                </a:lnTo>
                <a:lnTo>
                  <a:pt x="25636" y="1450"/>
                </a:lnTo>
                <a:lnTo>
                  <a:pt x="18453" y="0"/>
                </a:lnTo>
                <a:lnTo>
                  <a:pt x="11270" y="1450"/>
                </a:lnTo>
                <a:lnTo>
                  <a:pt x="5404" y="5404"/>
                </a:lnTo>
                <a:lnTo>
                  <a:pt x="1450" y="11270"/>
                </a:lnTo>
                <a:lnTo>
                  <a:pt x="0" y="18453"/>
                </a:lnTo>
                <a:lnTo>
                  <a:pt x="1450" y="25636"/>
                </a:lnTo>
                <a:lnTo>
                  <a:pt x="5404" y="31502"/>
                </a:lnTo>
                <a:lnTo>
                  <a:pt x="11270" y="35456"/>
                </a:lnTo>
                <a:lnTo>
                  <a:pt x="18453" y="36906"/>
                </a:lnTo>
                <a:lnTo>
                  <a:pt x="25636" y="35456"/>
                </a:lnTo>
                <a:lnTo>
                  <a:pt x="31502" y="31502"/>
                </a:lnTo>
                <a:lnTo>
                  <a:pt x="35456" y="25636"/>
                </a:lnTo>
                <a:lnTo>
                  <a:pt x="36906" y="18453"/>
                </a:lnTo>
                <a:close/>
              </a:path>
            </a:pathLst>
          </a:custGeom>
          <a:ln w="18453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74135" y="146186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36906" y="18453"/>
                </a:moveTo>
                <a:lnTo>
                  <a:pt x="35456" y="11270"/>
                </a:lnTo>
                <a:lnTo>
                  <a:pt x="31502" y="5404"/>
                </a:lnTo>
                <a:lnTo>
                  <a:pt x="25636" y="1450"/>
                </a:lnTo>
                <a:lnTo>
                  <a:pt x="18453" y="0"/>
                </a:lnTo>
                <a:lnTo>
                  <a:pt x="11270" y="1450"/>
                </a:lnTo>
                <a:lnTo>
                  <a:pt x="5404" y="5404"/>
                </a:lnTo>
                <a:lnTo>
                  <a:pt x="1450" y="11270"/>
                </a:lnTo>
                <a:lnTo>
                  <a:pt x="0" y="18453"/>
                </a:lnTo>
                <a:lnTo>
                  <a:pt x="1450" y="25636"/>
                </a:lnTo>
                <a:lnTo>
                  <a:pt x="5404" y="31502"/>
                </a:lnTo>
                <a:lnTo>
                  <a:pt x="11270" y="35456"/>
                </a:lnTo>
                <a:lnTo>
                  <a:pt x="18453" y="36906"/>
                </a:lnTo>
                <a:lnTo>
                  <a:pt x="25636" y="35456"/>
                </a:lnTo>
                <a:lnTo>
                  <a:pt x="31502" y="31502"/>
                </a:lnTo>
                <a:lnTo>
                  <a:pt x="35456" y="25636"/>
                </a:lnTo>
                <a:lnTo>
                  <a:pt x="36906" y="18453"/>
                </a:lnTo>
                <a:close/>
              </a:path>
            </a:pathLst>
          </a:custGeom>
          <a:ln w="18453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99144" y="149472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06" y="18453"/>
                </a:moveTo>
                <a:lnTo>
                  <a:pt x="35456" y="11270"/>
                </a:lnTo>
                <a:lnTo>
                  <a:pt x="31502" y="5404"/>
                </a:lnTo>
                <a:lnTo>
                  <a:pt x="25636" y="1450"/>
                </a:lnTo>
                <a:lnTo>
                  <a:pt x="18453" y="0"/>
                </a:lnTo>
                <a:lnTo>
                  <a:pt x="11270" y="1450"/>
                </a:lnTo>
                <a:lnTo>
                  <a:pt x="5404" y="5404"/>
                </a:lnTo>
                <a:lnTo>
                  <a:pt x="1450" y="11270"/>
                </a:lnTo>
                <a:lnTo>
                  <a:pt x="0" y="18453"/>
                </a:lnTo>
                <a:lnTo>
                  <a:pt x="1450" y="25636"/>
                </a:lnTo>
                <a:lnTo>
                  <a:pt x="5404" y="31502"/>
                </a:lnTo>
                <a:lnTo>
                  <a:pt x="11270" y="35456"/>
                </a:lnTo>
                <a:lnTo>
                  <a:pt x="18453" y="36906"/>
                </a:lnTo>
                <a:lnTo>
                  <a:pt x="25636" y="35456"/>
                </a:lnTo>
                <a:lnTo>
                  <a:pt x="31502" y="31502"/>
                </a:lnTo>
                <a:lnTo>
                  <a:pt x="35456" y="25636"/>
                </a:lnTo>
                <a:lnTo>
                  <a:pt x="36906" y="18453"/>
                </a:lnTo>
                <a:close/>
              </a:path>
            </a:pathLst>
          </a:custGeom>
          <a:ln w="18453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19250" y="2006898"/>
            <a:ext cx="118110" cy="2819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z="70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88470" y="2351095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 h="0">
                <a:moveTo>
                  <a:pt x="0" y="0"/>
                </a:moveTo>
                <a:lnTo>
                  <a:pt x="78758" y="0"/>
                </a:lnTo>
                <a:lnTo>
                  <a:pt x="157517" y="0"/>
                </a:lnTo>
              </a:path>
            </a:pathLst>
          </a:custGeom>
          <a:ln w="13840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88470" y="2580727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 h="0">
                <a:moveTo>
                  <a:pt x="0" y="0"/>
                </a:moveTo>
                <a:lnTo>
                  <a:pt x="78758" y="0"/>
                </a:lnTo>
                <a:lnTo>
                  <a:pt x="157517" y="0"/>
                </a:lnTo>
              </a:path>
            </a:pathLst>
          </a:custGeom>
          <a:ln w="13840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375770" y="2615698"/>
            <a:ext cx="763270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0500" algn="l"/>
              </a:tabLst>
            </a:pPr>
            <a:r>
              <a:rPr dirty="0" u="heavy" baseline="-11904" sz="10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-11904" sz="10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700" spc="25">
                <a:latin typeface="Garamond"/>
                <a:cs typeface="Garamond"/>
              </a:rPr>
              <a:t>chiMID </a:t>
            </a:r>
            <a:r>
              <a:rPr dirty="0" sz="700" spc="90">
                <a:latin typeface="Garamond"/>
                <a:cs typeface="Garamond"/>
              </a:rPr>
              <a:t>=</a:t>
            </a:r>
            <a:r>
              <a:rPr dirty="0" sz="700" spc="50">
                <a:latin typeface="Garamond"/>
                <a:cs typeface="Garamond"/>
              </a:rPr>
              <a:t> </a:t>
            </a:r>
            <a:r>
              <a:rPr dirty="0" sz="700" spc="30">
                <a:latin typeface="Garamond"/>
                <a:cs typeface="Garamond"/>
              </a:rPr>
              <a:t>0.5</a:t>
            </a:r>
            <a:endParaRPr sz="700">
              <a:latin typeface="Garamond"/>
              <a:cs typeface="Garamond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690709" y="1358321"/>
          <a:ext cx="1556385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/>
                <a:gridCol w="224790"/>
                <a:gridCol w="217804"/>
                <a:gridCol w="231775"/>
                <a:gridCol w="224790"/>
                <a:gridCol w="72390"/>
                <a:gridCol w="102234"/>
                <a:gridCol w="49530"/>
                <a:gridCol w="200025"/>
              </a:tblGrid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1498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208279" algn="l"/>
                        </a:tabLst>
                      </a:pPr>
                      <a:r>
                        <a:rPr dirty="0" u="heavy" sz="70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70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25">
                          <a:latin typeface="Garamond"/>
                          <a:cs typeface="Garamond"/>
                        </a:rPr>
                        <a:t>chiMID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26670">
                    <a:lnL w="6350">
                      <a:solidFill>
                        <a:srgbClr val="262626"/>
                      </a:solidFill>
                      <a:prstDash val="solid"/>
                    </a:lnL>
                    <a:lnT w="6350">
                      <a:solidFill>
                        <a:srgbClr val="26262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>
                          <a:latin typeface="Garamond"/>
                          <a:cs typeface="Garamond"/>
                        </a:rPr>
                        <a:t>=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26670">
                    <a:lnT w="6350">
                      <a:solidFill>
                        <a:srgbClr val="26262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 spc="30">
                          <a:latin typeface="Garamond"/>
                          <a:cs typeface="Garamond"/>
                        </a:rPr>
                        <a:t>0.35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26670"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26262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42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marL="212725">
                        <a:lnSpc>
                          <a:spcPts val="775"/>
                        </a:lnSpc>
                      </a:pPr>
                      <a:r>
                        <a:rPr dirty="0" sz="700" spc="-25">
                          <a:latin typeface="Garamond"/>
                          <a:cs typeface="Garamond"/>
                        </a:rPr>
                        <a:t>c</a:t>
                      </a:r>
                      <a:r>
                        <a:rPr dirty="0" sz="700">
                          <a:latin typeface="Garamond"/>
                          <a:cs typeface="Garamond"/>
                        </a:rPr>
                        <a:t>hiMID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6350">
                      <a:solidFill>
                        <a:srgbClr val="262626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8415">
                        <a:lnSpc>
                          <a:spcPts val="775"/>
                        </a:lnSpc>
                      </a:pPr>
                      <a:r>
                        <a:rPr dirty="0" sz="700">
                          <a:latin typeface="Garamond"/>
                          <a:cs typeface="Garamond"/>
                        </a:rPr>
                        <a:t>=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19050">
                        <a:lnSpc>
                          <a:spcPts val="775"/>
                        </a:lnSpc>
                      </a:pPr>
                      <a:r>
                        <a:rPr dirty="0" sz="700" spc="30">
                          <a:latin typeface="Garamond"/>
                          <a:cs typeface="Garamond"/>
                        </a:rPr>
                        <a:t>0.4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R w="6350">
                      <a:solidFill>
                        <a:srgbClr val="262626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0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262626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262626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7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2725">
                        <a:lnSpc>
                          <a:spcPts val="775"/>
                        </a:lnSpc>
                      </a:pPr>
                      <a:r>
                        <a:rPr dirty="0" sz="700" spc="-25">
                          <a:latin typeface="Garamond"/>
                          <a:cs typeface="Garamond"/>
                        </a:rPr>
                        <a:t>c</a:t>
                      </a:r>
                      <a:r>
                        <a:rPr dirty="0" sz="700">
                          <a:latin typeface="Garamond"/>
                          <a:cs typeface="Garamond"/>
                        </a:rPr>
                        <a:t>hiMID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6350">
                      <a:solidFill>
                        <a:srgbClr val="26262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775"/>
                        </a:lnSpc>
                      </a:pPr>
                      <a:r>
                        <a:rPr dirty="0" sz="700">
                          <a:latin typeface="Garamond"/>
                          <a:cs typeface="Garamond"/>
                        </a:rPr>
                        <a:t>=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050">
                        <a:lnSpc>
                          <a:spcPts val="775"/>
                        </a:lnSpc>
                      </a:pPr>
                      <a:r>
                        <a:rPr dirty="0" sz="700" spc="30">
                          <a:latin typeface="Garamond"/>
                          <a:cs typeface="Garamond"/>
                        </a:rPr>
                        <a:t>0.45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R w="6350">
                      <a:solidFill>
                        <a:srgbClr val="26262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700" spc="-25">
                          <a:latin typeface="Garamond"/>
                          <a:cs typeface="Garamond"/>
                        </a:rPr>
                        <a:t>c</a:t>
                      </a:r>
                      <a:r>
                        <a:rPr dirty="0" sz="700">
                          <a:latin typeface="Garamond"/>
                          <a:cs typeface="Garamond"/>
                        </a:rPr>
                        <a:t>hiMID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36195">
                    <a:lnL w="6350">
                      <a:solidFill>
                        <a:srgbClr val="262626"/>
                      </a:solidFill>
                      <a:prstDash val="solid"/>
                    </a:lnL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700">
                          <a:latin typeface="Garamond"/>
                          <a:cs typeface="Garamond"/>
                        </a:rPr>
                        <a:t>=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36195"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700" spc="30">
                          <a:latin typeface="Garamond"/>
                          <a:cs typeface="Garamond"/>
                        </a:rPr>
                        <a:t>0.55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36195">
                    <a:lnR w="6350">
                      <a:solidFill>
                        <a:srgbClr val="262626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3595284" y="287708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817"/>
                </a:lnTo>
              </a:path>
            </a:pathLst>
          </a:custGeom>
          <a:ln w="366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56308" y="287708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817"/>
                </a:lnTo>
              </a:path>
            </a:pathLst>
          </a:custGeom>
          <a:ln w="366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17333" y="287708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817"/>
                </a:lnTo>
              </a:path>
            </a:pathLst>
          </a:custGeom>
          <a:ln w="366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329539" y="27518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817" y="0"/>
                </a:lnTo>
              </a:path>
            </a:pathLst>
          </a:custGeom>
          <a:ln w="366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29539" y="257787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817" y="0"/>
                </a:lnTo>
              </a:path>
            </a:pathLst>
          </a:custGeom>
          <a:ln w="366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29539" y="24038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 h="0">
                <a:moveTo>
                  <a:pt x="0" y="0"/>
                </a:moveTo>
                <a:lnTo>
                  <a:pt x="48817" y="0"/>
                </a:lnTo>
              </a:path>
            </a:pathLst>
          </a:custGeom>
          <a:ln w="366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95284" y="2886750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391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56308" y="2886750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391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17333" y="2886750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391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39204" y="275188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 h="0">
                <a:moveTo>
                  <a:pt x="3915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339204" y="2577871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 h="0">
                <a:moveTo>
                  <a:pt x="3915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39204" y="240385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 h="0">
                <a:moveTo>
                  <a:pt x="3915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740899" y="2912995"/>
            <a:ext cx="170878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5">
                <a:latin typeface="Garamond"/>
                <a:cs typeface="Garamond"/>
              </a:rPr>
              <a:t>0</a:t>
            </a:r>
            <a:r>
              <a:rPr dirty="0" sz="700" spc="15" i="1">
                <a:latin typeface="Arial"/>
                <a:cs typeface="Arial"/>
              </a:rPr>
              <a:t>.</a:t>
            </a:r>
            <a:r>
              <a:rPr dirty="0" sz="700" spc="15">
                <a:latin typeface="Garamond"/>
                <a:cs typeface="Garamond"/>
              </a:rPr>
              <a:t>3 0</a:t>
            </a:r>
            <a:r>
              <a:rPr dirty="0" sz="700" spc="15" i="1">
                <a:latin typeface="Arial"/>
                <a:cs typeface="Arial"/>
              </a:rPr>
              <a:t>.</a:t>
            </a:r>
            <a:r>
              <a:rPr dirty="0" sz="700" spc="15">
                <a:latin typeface="Garamond"/>
                <a:cs typeface="Garamond"/>
              </a:rPr>
              <a:t>45 0</a:t>
            </a:r>
            <a:r>
              <a:rPr dirty="0" sz="700" spc="15" i="1">
                <a:latin typeface="Arial"/>
                <a:cs typeface="Arial"/>
              </a:rPr>
              <a:t>.</a:t>
            </a:r>
            <a:r>
              <a:rPr dirty="0" sz="700" spc="15">
                <a:latin typeface="Garamond"/>
                <a:cs typeface="Garamond"/>
              </a:rPr>
              <a:t>6 0</a:t>
            </a:r>
            <a:r>
              <a:rPr dirty="0" sz="700" spc="15" i="1">
                <a:latin typeface="Arial"/>
                <a:cs typeface="Arial"/>
              </a:rPr>
              <a:t>.</a:t>
            </a:r>
            <a:r>
              <a:rPr dirty="0" sz="700" spc="15">
                <a:latin typeface="Garamond"/>
                <a:cs typeface="Garamond"/>
              </a:rPr>
              <a:t>75 0</a:t>
            </a:r>
            <a:r>
              <a:rPr dirty="0" sz="700" spc="15" i="1">
                <a:latin typeface="Arial"/>
                <a:cs typeface="Arial"/>
              </a:rPr>
              <a:t>.</a:t>
            </a:r>
            <a:r>
              <a:rPr dirty="0" sz="700" spc="15">
                <a:latin typeface="Garamond"/>
                <a:cs typeface="Garamond"/>
              </a:rPr>
              <a:t>9 1</a:t>
            </a:r>
            <a:r>
              <a:rPr dirty="0" sz="700" spc="15" i="1">
                <a:latin typeface="Arial"/>
                <a:cs typeface="Arial"/>
              </a:rPr>
              <a:t>.</a:t>
            </a:r>
            <a:r>
              <a:rPr dirty="0" sz="700" spc="15">
                <a:latin typeface="Garamond"/>
                <a:cs typeface="Garamond"/>
              </a:rPr>
              <a:t>05</a:t>
            </a:r>
            <a:r>
              <a:rPr dirty="0" sz="700" spc="65">
                <a:latin typeface="Garamond"/>
                <a:cs typeface="Garamond"/>
              </a:rPr>
              <a:t> </a:t>
            </a:r>
            <a:r>
              <a:rPr dirty="0" sz="700" spc="15">
                <a:latin typeface="Garamond"/>
                <a:cs typeface="Garamond"/>
              </a:rPr>
              <a:t>1</a:t>
            </a:r>
            <a:r>
              <a:rPr dirty="0" sz="700" spc="15" i="1">
                <a:latin typeface="Arial"/>
                <a:cs typeface="Arial"/>
              </a:rPr>
              <a:t>.</a:t>
            </a:r>
            <a:r>
              <a:rPr dirty="0" sz="700" spc="15">
                <a:latin typeface="Garamond"/>
                <a:cs typeface="Garamond"/>
              </a:rPr>
              <a:t>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04007" y="2851022"/>
            <a:ext cx="18859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85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04007" y="2439077"/>
            <a:ext cx="188595" cy="3740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87</a:t>
            </a:r>
            <a:endParaRPr sz="7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86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04007" y="1917035"/>
            <a:ext cx="188595" cy="5480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62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9</a:t>
            </a:r>
            <a:endParaRPr sz="7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89</a:t>
            </a:r>
            <a:endParaRPr sz="7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88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04007" y="1806938"/>
            <a:ext cx="18859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91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04007" y="1394993"/>
            <a:ext cx="188595" cy="3740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93</a:t>
            </a:r>
            <a:endParaRPr sz="7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92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04007" y="1284897"/>
            <a:ext cx="18859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25">
                <a:latin typeface="Garamond"/>
                <a:cs typeface="Garamond"/>
              </a:rPr>
              <a:t>94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12211" y="1496587"/>
            <a:ext cx="1566545" cy="1283335"/>
          </a:xfrm>
          <a:custGeom>
            <a:avLst/>
            <a:gdLst/>
            <a:ahLst/>
            <a:cxnLst/>
            <a:rect l="l" t="t" r="r" b="b"/>
            <a:pathLst>
              <a:path w="1566545" h="1283335">
                <a:moveTo>
                  <a:pt x="0" y="1282885"/>
                </a:moveTo>
                <a:lnTo>
                  <a:pt x="261024" y="327477"/>
                </a:lnTo>
                <a:lnTo>
                  <a:pt x="522048" y="67835"/>
                </a:lnTo>
                <a:lnTo>
                  <a:pt x="783073" y="0"/>
                </a:lnTo>
                <a:lnTo>
                  <a:pt x="1044097" y="8385"/>
                </a:lnTo>
                <a:lnTo>
                  <a:pt x="1305121" y="47484"/>
                </a:lnTo>
                <a:lnTo>
                  <a:pt x="1566146" y="108468"/>
                </a:lnTo>
              </a:path>
            </a:pathLst>
          </a:custGeom>
          <a:ln w="13761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12211" y="1458120"/>
            <a:ext cx="1566545" cy="1339850"/>
          </a:xfrm>
          <a:custGeom>
            <a:avLst/>
            <a:gdLst/>
            <a:ahLst/>
            <a:cxnLst/>
            <a:rect l="l" t="t" r="r" b="b"/>
            <a:pathLst>
              <a:path w="1566545" h="1339850">
                <a:moveTo>
                  <a:pt x="0" y="1339755"/>
                </a:moveTo>
                <a:lnTo>
                  <a:pt x="261024" y="346948"/>
                </a:lnTo>
                <a:lnTo>
                  <a:pt x="522048" y="60380"/>
                </a:lnTo>
                <a:lnTo>
                  <a:pt x="783073" y="0"/>
                </a:lnTo>
                <a:lnTo>
                  <a:pt x="1044097" y="9413"/>
                </a:lnTo>
                <a:lnTo>
                  <a:pt x="1305121" y="48119"/>
                </a:lnTo>
                <a:lnTo>
                  <a:pt x="1566146" y="106842"/>
                </a:lnTo>
              </a:path>
            </a:pathLst>
          </a:custGeom>
          <a:ln w="13761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12211" y="1440650"/>
            <a:ext cx="1566545" cy="1376680"/>
          </a:xfrm>
          <a:custGeom>
            <a:avLst/>
            <a:gdLst/>
            <a:ahLst/>
            <a:cxnLst/>
            <a:rect l="l" t="t" r="r" b="b"/>
            <a:pathLst>
              <a:path w="1566545" h="1376680">
                <a:moveTo>
                  <a:pt x="0" y="1376072"/>
                </a:moveTo>
                <a:lnTo>
                  <a:pt x="261024" y="357873"/>
                </a:lnTo>
                <a:lnTo>
                  <a:pt x="522048" y="51345"/>
                </a:lnTo>
                <a:lnTo>
                  <a:pt x="783073" y="0"/>
                </a:lnTo>
                <a:lnTo>
                  <a:pt x="1044097" y="10184"/>
                </a:lnTo>
                <a:lnTo>
                  <a:pt x="1305121" y="47860"/>
                </a:lnTo>
                <a:lnTo>
                  <a:pt x="1566146" y="104445"/>
                </a:lnTo>
              </a:path>
            </a:pathLst>
          </a:custGeom>
          <a:ln w="13761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12211" y="1444641"/>
            <a:ext cx="1566545" cy="1387475"/>
          </a:xfrm>
          <a:custGeom>
            <a:avLst/>
            <a:gdLst/>
            <a:ahLst/>
            <a:cxnLst/>
            <a:rect l="l" t="t" r="r" b="b"/>
            <a:pathLst>
              <a:path w="1566545" h="1387475">
                <a:moveTo>
                  <a:pt x="0" y="1387185"/>
                </a:moveTo>
                <a:lnTo>
                  <a:pt x="261024" y="359273"/>
                </a:lnTo>
                <a:lnTo>
                  <a:pt x="522048" y="49669"/>
                </a:lnTo>
                <a:lnTo>
                  <a:pt x="783073" y="0"/>
                </a:lnTo>
                <a:lnTo>
                  <a:pt x="1044097" y="9904"/>
                </a:lnTo>
                <a:lnTo>
                  <a:pt x="1305121" y="46689"/>
                </a:lnTo>
                <a:lnTo>
                  <a:pt x="1566146" y="101701"/>
                </a:lnTo>
              </a:path>
            </a:pathLst>
          </a:custGeom>
          <a:ln w="13761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12211" y="1470171"/>
            <a:ext cx="1566545" cy="1375410"/>
          </a:xfrm>
          <a:custGeom>
            <a:avLst/>
            <a:gdLst/>
            <a:ahLst/>
            <a:cxnLst/>
            <a:rect l="l" t="t" r="r" b="b"/>
            <a:pathLst>
              <a:path w="1566545" h="1375410">
                <a:moveTo>
                  <a:pt x="0" y="1374895"/>
                </a:moveTo>
                <a:lnTo>
                  <a:pt x="261024" y="351198"/>
                </a:lnTo>
                <a:lnTo>
                  <a:pt x="522048" y="50359"/>
                </a:lnTo>
                <a:lnTo>
                  <a:pt x="783073" y="0"/>
                </a:lnTo>
                <a:lnTo>
                  <a:pt x="1044097" y="8751"/>
                </a:lnTo>
                <a:lnTo>
                  <a:pt x="1305121" y="44056"/>
                </a:lnTo>
                <a:lnTo>
                  <a:pt x="1566146" y="97856"/>
                </a:lnTo>
              </a:path>
            </a:pathLst>
          </a:custGeom>
          <a:ln w="13761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76935" y="147823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696" y="18348"/>
                </a:moveTo>
                <a:lnTo>
                  <a:pt x="35254" y="11206"/>
                </a:lnTo>
                <a:lnTo>
                  <a:pt x="31322" y="5374"/>
                </a:lnTo>
                <a:lnTo>
                  <a:pt x="25490" y="1441"/>
                </a:lnTo>
                <a:lnTo>
                  <a:pt x="18348" y="0"/>
                </a:lnTo>
                <a:lnTo>
                  <a:pt x="11206" y="1441"/>
                </a:lnTo>
                <a:lnTo>
                  <a:pt x="5374" y="5374"/>
                </a:lnTo>
                <a:lnTo>
                  <a:pt x="1441" y="11206"/>
                </a:lnTo>
                <a:lnTo>
                  <a:pt x="0" y="18348"/>
                </a:lnTo>
                <a:lnTo>
                  <a:pt x="1441" y="25490"/>
                </a:lnTo>
                <a:lnTo>
                  <a:pt x="5374" y="31322"/>
                </a:lnTo>
                <a:lnTo>
                  <a:pt x="11206" y="35254"/>
                </a:lnTo>
                <a:lnTo>
                  <a:pt x="18348" y="36696"/>
                </a:lnTo>
                <a:lnTo>
                  <a:pt x="25490" y="35254"/>
                </a:lnTo>
                <a:lnTo>
                  <a:pt x="31322" y="31322"/>
                </a:lnTo>
                <a:lnTo>
                  <a:pt x="35254" y="25490"/>
                </a:lnTo>
                <a:lnTo>
                  <a:pt x="36696" y="18348"/>
                </a:lnTo>
                <a:close/>
              </a:path>
            </a:pathLst>
          </a:custGeom>
          <a:ln w="18348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76935" y="143977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696" y="18348"/>
                </a:moveTo>
                <a:lnTo>
                  <a:pt x="35254" y="11206"/>
                </a:lnTo>
                <a:lnTo>
                  <a:pt x="31322" y="5374"/>
                </a:lnTo>
                <a:lnTo>
                  <a:pt x="25490" y="1441"/>
                </a:lnTo>
                <a:lnTo>
                  <a:pt x="18348" y="0"/>
                </a:lnTo>
                <a:lnTo>
                  <a:pt x="11206" y="1441"/>
                </a:lnTo>
                <a:lnTo>
                  <a:pt x="5374" y="5374"/>
                </a:lnTo>
                <a:lnTo>
                  <a:pt x="1441" y="11206"/>
                </a:lnTo>
                <a:lnTo>
                  <a:pt x="0" y="18348"/>
                </a:lnTo>
                <a:lnTo>
                  <a:pt x="1441" y="25490"/>
                </a:lnTo>
                <a:lnTo>
                  <a:pt x="5374" y="31322"/>
                </a:lnTo>
                <a:lnTo>
                  <a:pt x="11206" y="35254"/>
                </a:lnTo>
                <a:lnTo>
                  <a:pt x="18348" y="36696"/>
                </a:lnTo>
                <a:lnTo>
                  <a:pt x="25490" y="35254"/>
                </a:lnTo>
                <a:lnTo>
                  <a:pt x="31322" y="31322"/>
                </a:lnTo>
                <a:lnTo>
                  <a:pt x="35254" y="25490"/>
                </a:lnTo>
                <a:lnTo>
                  <a:pt x="36696" y="18348"/>
                </a:lnTo>
                <a:close/>
              </a:path>
            </a:pathLst>
          </a:custGeom>
          <a:ln w="18348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76935" y="142230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696" y="18348"/>
                </a:moveTo>
                <a:lnTo>
                  <a:pt x="35254" y="11206"/>
                </a:lnTo>
                <a:lnTo>
                  <a:pt x="31322" y="5374"/>
                </a:lnTo>
                <a:lnTo>
                  <a:pt x="25490" y="1441"/>
                </a:lnTo>
                <a:lnTo>
                  <a:pt x="18348" y="0"/>
                </a:lnTo>
                <a:lnTo>
                  <a:pt x="11206" y="1441"/>
                </a:lnTo>
                <a:lnTo>
                  <a:pt x="5374" y="5374"/>
                </a:lnTo>
                <a:lnTo>
                  <a:pt x="1441" y="11206"/>
                </a:lnTo>
                <a:lnTo>
                  <a:pt x="0" y="18348"/>
                </a:lnTo>
                <a:lnTo>
                  <a:pt x="1441" y="25490"/>
                </a:lnTo>
                <a:lnTo>
                  <a:pt x="5374" y="31322"/>
                </a:lnTo>
                <a:lnTo>
                  <a:pt x="11206" y="35254"/>
                </a:lnTo>
                <a:lnTo>
                  <a:pt x="18348" y="36696"/>
                </a:lnTo>
                <a:lnTo>
                  <a:pt x="25490" y="35254"/>
                </a:lnTo>
                <a:lnTo>
                  <a:pt x="31322" y="31322"/>
                </a:lnTo>
                <a:lnTo>
                  <a:pt x="35254" y="25490"/>
                </a:lnTo>
                <a:lnTo>
                  <a:pt x="36696" y="18348"/>
                </a:lnTo>
                <a:close/>
              </a:path>
            </a:pathLst>
          </a:custGeom>
          <a:ln w="18348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76935" y="142629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696" y="18348"/>
                </a:moveTo>
                <a:lnTo>
                  <a:pt x="35254" y="11206"/>
                </a:lnTo>
                <a:lnTo>
                  <a:pt x="31322" y="5374"/>
                </a:lnTo>
                <a:lnTo>
                  <a:pt x="25490" y="1441"/>
                </a:lnTo>
                <a:lnTo>
                  <a:pt x="18348" y="0"/>
                </a:lnTo>
                <a:lnTo>
                  <a:pt x="11206" y="1441"/>
                </a:lnTo>
                <a:lnTo>
                  <a:pt x="5374" y="5374"/>
                </a:lnTo>
                <a:lnTo>
                  <a:pt x="1441" y="11206"/>
                </a:lnTo>
                <a:lnTo>
                  <a:pt x="0" y="18348"/>
                </a:lnTo>
                <a:lnTo>
                  <a:pt x="1441" y="25490"/>
                </a:lnTo>
                <a:lnTo>
                  <a:pt x="5374" y="31322"/>
                </a:lnTo>
                <a:lnTo>
                  <a:pt x="11206" y="35254"/>
                </a:lnTo>
                <a:lnTo>
                  <a:pt x="18348" y="36696"/>
                </a:lnTo>
                <a:lnTo>
                  <a:pt x="25490" y="35254"/>
                </a:lnTo>
                <a:lnTo>
                  <a:pt x="31322" y="31322"/>
                </a:lnTo>
                <a:lnTo>
                  <a:pt x="35254" y="25490"/>
                </a:lnTo>
                <a:lnTo>
                  <a:pt x="36696" y="18348"/>
                </a:lnTo>
                <a:close/>
              </a:path>
            </a:pathLst>
          </a:custGeom>
          <a:ln w="18348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76935" y="145182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36696" y="18348"/>
                </a:moveTo>
                <a:lnTo>
                  <a:pt x="35254" y="11206"/>
                </a:lnTo>
                <a:lnTo>
                  <a:pt x="31322" y="5374"/>
                </a:lnTo>
                <a:lnTo>
                  <a:pt x="25490" y="1441"/>
                </a:lnTo>
                <a:lnTo>
                  <a:pt x="18348" y="0"/>
                </a:lnTo>
                <a:lnTo>
                  <a:pt x="11206" y="1441"/>
                </a:lnTo>
                <a:lnTo>
                  <a:pt x="5374" y="5374"/>
                </a:lnTo>
                <a:lnTo>
                  <a:pt x="1441" y="11206"/>
                </a:lnTo>
                <a:lnTo>
                  <a:pt x="0" y="18348"/>
                </a:lnTo>
                <a:lnTo>
                  <a:pt x="1441" y="25490"/>
                </a:lnTo>
                <a:lnTo>
                  <a:pt x="5374" y="31322"/>
                </a:lnTo>
                <a:lnTo>
                  <a:pt x="11206" y="35254"/>
                </a:lnTo>
                <a:lnTo>
                  <a:pt x="18348" y="36696"/>
                </a:lnTo>
                <a:lnTo>
                  <a:pt x="25490" y="35254"/>
                </a:lnTo>
                <a:lnTo>
                  <a:pt x="31322" y="31322"/>
                </a:lnTo>
                <a:lnTo>
                  <a:pt x="35254" y="25490"/>
                </a:lnTo>
                <a:lnTo>
                  <a:pt x="36696" y="18348"/>
                </a:lnTo>
                <a:close/>
              </a:path>
            </a:pathLst>
          </a:custGeom>
          <a:ln w="18348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2440964" y="2002704"/>
            <a:ext cx="117475" cy="2806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80"/>
              </a:lnSpc>
            </a:pPr>
            <a:r>
              <a:rPr dirty="0" sz="70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69827" y="2269560"/>
            <a:ext cx="859790" cy="607695"/>
          </a:xfrm>
          <a:custGeom>
            <a:avLst/>
            <a:gdLst/>
            <a:ahLst/>
            <a:cxnLst/>
            <a:rect l="l" t="t" r="r" b="b"/>
            <a:pathLst>
              <a:path w="859789" h="607694">
                <a:moveTo>
                  <a:pt x="0" y="607525"/>
                </a:moveTo>
                <a:lnTo>
                  <a:pt x="859712" y="607525"/>
                </a:lnTo>
                <a:lnTo>
                  <a:pt x="859712" y="0"/>
                </a:lnTo>
                <a:lnTo>
                  <a:pt x="0" y="0"/>
                </a:lnTo>
                <a:lnTo>
                  <a:pt x="0" y="607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504221" y="2345001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78309" y="0"/>
                </a:lnTo>
                <a:lnTo>
                  <a:pt x="156618" y="0"/>
                </a:lnTo>
              </a:path>
            </a:pathLst>
          </a:custGeom>
          <a:ln w="13761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673368" y="2493866"/>
            <a:ext cx="62293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25">
                <a:latin typeface="Garamond"/>
                <a:cs typeface="Garamond"/>
              </a:rPr>
              <a:t>chiMID </a:t>
            </a:r>
            <a:r>
              <a:rPr dirty="0" sz="700" spc="85">
                <a:latin typeface="Garamond"/>
                <a:cs typeface="Garamond"/>
              </a:rPr>
              <a:t>=</a:t>
            </a:r>
            <a:r>
              <a:rPr dirty="0" sz="700" spc="30">
                <a:latin typeface="Garamond"/>
                <a:cs typeface="Garamond"/>
              </a:rPr>
              <a:t> 0.45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504221" y="268749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78309" y="0"/>
                </a:lnTo>
                <a:lnTo>
                  <a:pt x="156618" y="0"/>
                </a:lnTo>
              </a:path>
            </a:pathLst>
          </a:custGeom>
          <a:ln w="13761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2810376" y="1357922"/>
          <a:ext cx="1547495" cy="157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"/>
                <a:gridCol w="260985"/>
                <a:gridCol w="135254"/>
                <a:gridCol w="125095"/>
                <a:gridCol w="260349"/>
                <a:gridCol w="260350"/>
                <a:gridCol w="236219"/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4"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213360" algn="l"/>
                        </a:tabLst>
                      </a:pPr>
                      <a:r>
                        <a:rPr dirty="0" u="heavy" baseline="-39682" sz="10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baseline="-39682" sz="10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25">
                          <a:latin typeface="Garamond"/>
                          <a:cs typeface="Garamond"/>
                        </a:rPr>
                        <a:t>chiMID </a:t>
                      </a:r>
                      <a:r>
                        <a:rPr dirty="0" sz="700" spc="8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700" spc="6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700" spc="30">
                          <a:latin typeface="Garamond"/>
                          <a:cs typeface="Garamond"/>
                        </a:rPr>
                        <a:t>0.35</a:t>
                      </a:r>
                      <a:endParaRPr sz="700">
                        <a:latin typeface="Garamond"/>
                        <a:cs typeface="Garamond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spc="25">
                          <a:latin typeface="Garamond"/>
                          <a:cs typeface="Garamond"/>
                        </a:rPr>
                        <a:t>chiMID </a:t>
                      </a:r>
                      <a:r>
                        <a:rPr dirty="0" sz="700" spc="8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700" spc="6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700" spc="30">
                          <a:latin typeface="Garamond"/>
                          <a:cs typeface="Garamond"/>
                        </a:rPr>
                        <a:t>0.4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5080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0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4"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213360" algn="l"/>
                        </a:tabLst>
                      </a:pPr>
                      <a:r>
                        <a:rPr dirty="0" u="heavy" baseline="-43650" sz="10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baseline="-43650" sz="10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00" spc="25">
                          <a:latin typeface="Garamond"/>
                          <a:cs typeface="Garamond"/>
                        </a:rPr>
                        <a:t>chiMID </a:t>
                      </a:r>
                      <a:r>
                        <a:rPr dirty="0" sz="700" spc="8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700" spc="7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700" spc="30">
                          <a:latin typeface="Garamond"/>
                          <a:cs typeface="Garamond"/>
                        </a:rPr>
                        <a:t>0.5</a:t>
                      </a:r>
                      <a:endParaRPr sz="700">
                        <a:latin typeface="Garamond"/>
                        <a:cs typeface="Garamond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700" spc="25">
                          <a:latin typeface="Garamond"/>
                          <a:cs typeface="Garamond"/>
                        </a:rPr>
                        <a:t>chiMID </a:t>
                      </a:r>
                      <a:r>
                        <a:rPr dirty="0" sz="700" spc="85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700" spc="5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700" spc="30">
                          <a:latin typeface="Garamond"/>
                          <a:cs typeface="Garamond"/>
                        </a:rPr>
                        <a:t>0.55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45719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19">
                    <a:lnL w="6350">
                      <a:solidFill>
                        <a:srgbClr val="262626"/>
                      </a:solidFill>
                      <a:prstDash val="solid"/>
                    </a:lnL>
                    <a:lnR w="6350">
                      <a:solidFill>
                        <a:srgbClr val="262626"/>
                      </a:solidFill>
                      <a:prstDash val="solid"/>
                    </a:lnR>
                    <a:lnB w="6350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4205429" y="3052569"/>
            <a:ext cx="179705" cy="19494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45">
                <a:latin typeface="Lucida Sans Unicode"/>
                <a:cs typeface="Lucida Sans Unicode"/>
              </a:rPr>
              <a:t>·</a:t>
            </a:r>
            <a:r>
              <a:rPr dirty="0" sz="700" spc="25">
                <a:latin typeface="Garamond"/>
                <a:cs typeface="Garamond"/>
              </a:rPr>
              <a:t>10</a:t>
            </a:r>
            <a:r>
              <a:rPr dirty="0" baseline="27777" sz="750" spc="-37" b="0">
                <a:latin typeface="Bookman Old Style"/>
                <a:cs typeface="Bookman Old Style"/>
              </a:rPr>
              <a:t>4</a:t>
            </a:r>
            <a:endParaRPr baseline="27777" sz="750">
              <a:latin typeface="Bookman Old Style"/>
              <a:cs typeface="Bookman Old Style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13340" y="3087471"/>
            <a:ext cx="33401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z="700" spc="50">
                <a:solidFill>
                  <a:srgbClr val="262626"/>
                </a:solidFill>
                <a:latin typeface="Garamond"/>
                <a:cs typeface="Garamond"/>
              </a:rPr>
              <a:t>nStages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142477" y="3083227"/>
            <a:ext cx="906144" cy="117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0"/>
              </a:lnSpc>
            </a:pPr>
            <a:r>
              <a:rPr dirty="0" sz="700" spc="40">
                <a:solidFill>
                  <a:srgbClr val="262626"/>
                </a:solidFill>
                <a:latin typeface="Garamond"/>
                <a:cs typeface="Garamond"/>
              </a:rPr>
              <a:t>rotational</a:t>
            </a:r>
            <a:r>
              <a:rPr dirty="0" sz="700" spc="2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700" spc="50">
                <a:solidFill>
                  <a:srgbClr val="262626"/>
                </a:solidFill>
                <a:latin typeface="Garamond"/>
                <a:cs typeface="Garamond"/>
              </a:rPr>
              <a:t>speed(rpm)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42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533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55"/>
              <a:t>Clearance </a:t>
            </a:r>
            <a:r>
              <a:rPr dirty="0" spc="-60"/>
              <a:t>and</a:t>
            </a:r>
            <a:r>
              <a:rPr dirty="0" spc="100"/>
              <a:t> </a:t>
            </a:r>
            <a:r>
              <a:rPr dirty="0" spc="-70"/>
              <a:t>seals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36366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From </a:t>
            </a:r>
            <a:r>
              <a:rPr dirty="0" sz="1100" spc="-60">
                <a:latin typeface="Tahoma"/>
                <a:cs typeface="Tahoma"/>
              </a:rPr>
              <a:t>1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2 seals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good </a:t>
            </a:r>
            <a:r>
              <a:rPr dirty="0" sz="1100" spc="-55">
                <a:latin typeface="Tahoma"/>
                <a:cs typeface="Tahoma"/>
              </a:rPr>
              <a:t>increase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efficiency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-65">
                <a:latin typeface="Tahoma"/>
                <a:cs typeface="Tahoma"/>
              </a:rPr>
              <a:t>decreases so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60">
                <a:latin typeface="Tahoma"/>
                <a:cs typeface="Tahoma"/>
              </a:rPr>
              <a:t>2 seals </a:t>
            </a:r>
            <a:r>
              <a:rPr dirty="0" sz="1100" spc="-50">
                <a:latin typeface="Tahoma"/>
                <a:cs typeface="Tahoma"/>
              </a:rPr>
              <a:t>per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rotor.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0406" y="1341156"/>
            <a:ext cx="0" cy="1662430"/>
          </a:xfrm>
          <a:custGeom>
            <a:avLst/>
            <a:gdLst/>
            <a:ahLst/>
            <a:cxnLst/>
            <a:rect l="l" t="t" r="r" b="b"/>
            <a:pathLst>
              <a:path w="0" h="1662430">
                <a:moveTo>
                  <a:pt x="0" y="166203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9727" y="1341156"/>
            <a:ext cx="0" cy="1662430"/>
          </a:xfrm>
          <a:custGeom>
            <a:avLst/>
            <a:gdLst/>
            <a:ahLst/>
            <a:cxnLst/>
            <a:rect l="l" t="t" r="r" b="b"/>
            <a:pathLst>
              <a:path w="0" h="1662430">
                <a:moveTo>
                  <a:pt x="0" y="166203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9049" y="1341156"/>
            <a:ext cx="0" cy="1662430"/>
          </a:xfrm>
          <a:custGeom>
            <a:avLst/>
            <a:gdLst/>
            <a:ahLst/>
            <a:cxnLst/>
            <a:rect l="l" t="t" r="r" b="b"/>
            <a:pathLst>
              <a:path w="0" h="1662430">
                <a:moveTo>
                  <a:pt x="0" y="166203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8371" y="1341156"/>
            <a:ext cx="0" cy="861694"/>
          </a:xfrm>
          <a:custGeom>
            <a:avLst/>
            <a:gdLst/>
            <a:ahLst/>
            <a:cxnLst/>
            <a:rect l="l" t="t" r="r" b="b"/>
            <a:pathLst>
              <a:path w="0" h="861694">
                <a:moveTo>
                  <a:pt x="0" y="0"/>
                </a:moveTo>
                <a:lnTo>
                  <a:pt x="0" y="86107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8371" y="2951875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319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7692" y="1341156"/>
            <a:ext cx="0" cy="1662430"/>
          </a:xfrm>
          <a:custGeom>
            <a:avLst/>
            <a:gdLst/>
            <a:ahLst/>
            <a:cxnLst/>
            <a:rect l="l" t="t" r="r" b="b"/>
            <a:pathLst>
              <a:path w="0" h="1662430">
                <a:moveTo>
                  <a:pt x="0" y="166203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5745" y="3003194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16375" y="2884477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31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5745" y="2884477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22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16375" y="2765760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31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5745" y="2765760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22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16375" y="2647043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31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5745" y="2647043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22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16375" y="2528326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31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5745" y="2528326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22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16375" y="2409609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31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5745" y="2409609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22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16375" y="2290892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31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5745" y="2290892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22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5745" y="2172175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5745" y="2053458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5745" y="1934741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5745" y="1816024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5745" y="1697307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5745" y="1578590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5745" y="1459873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5745" y="1341156"/>
            <a:ext cx="1662430" cy="0"/>
          </a:xfrm>
          <a:custGeom>
            <a:avLst/>
            <a:gdLst/>
            <a:ahLst/>
            <a:cxnLst/>
            <a:rect l="l" t="t" r="r" b="b"/>
            <a:pathLst>
              <a:path w="1662430" h="0">
                <a:moveTo>
                  <a:pt x="0" y="0"/>
                </a:moveTo>
                <a:lnTo>
                  <a:pt x="166194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0406" y="2972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9727" y="2972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29049" y="2972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8371" y="2972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67692" y="297202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6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0406" y="134115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6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9727" y="134115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6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29049" y="134115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6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98371" y="134115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6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67692" y="134115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6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5745" y="300319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5745" y="288447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5745" y="27657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5745" y="26470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5745" y="252832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5745" y="24096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5745" y="229089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5745" y="217217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5745" y="20534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5745" y="19347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5745" y="18160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5745" y="169730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5745" y="15785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5745" y="145987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5745" y="13411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63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36529" y="300319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36529" y="288447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36529" y="27657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36529" y="26470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36529" y="252832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36529" y="24096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36529" y="229089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36529" y="217217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36529" y="20534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36529" y="19347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36529" y="18160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36529" y="169730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36529" y="15785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36529" y="145987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36529" y="13411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5745" y="1341156"/>
            <a:ext cx="1662430" cy="1662430"/>
          </a:xfrm>
          <a:custGeom>
            <a:avLst/>
            <a:gdLst/>
            <a:ahLst/>
            <a:cxnLst/>
            <a:rect l="l" t="t" r="r" b="b"/>
            <a:pathLst>
              <a:path w="1662430" h="1662430">
                <a:moveTo>
                  <a:pt x="0" y="1662038"/>
                </a:moveTo>
                <a:lnTo>
                  <a:pt x="0" y="0"/>
                </a:lnTo>
                <a:lnTo>
                  <a:pt x="1661947" y="0"/>
                </a:lnTo>
                <a:lnTo>
                  <a:pt x="1661947" y="1662038"/>
                </a:lnTo>
                <a:lnTo>
                  <a:pt x="0" y="16620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59451" y="2990329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8769" y="2990329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98087" y="2990329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67404" y="2990329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18466" y="2990329"/>
            <a:ext cx="98425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10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7442" y="1247894"/>
            <a:ext cx="155575" cy="180657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  <a:p>
            <a:pPr marL="48895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5745" y="2623929"/>
            <a:ext cx="1662430" cy="320040"/>
          </a:xfrm>
          <a:custGeom>
            <a:avLst/>
            <a:gdLst/>
            <a:ahLst/>
            <a:cxnLst/>
            <a:rect l="l" t="t" r="r" b="b"/>
            <a:pathLst>
              <a:path w="1662430" h="320039">
                <a:moveTo>
                  <a:pt x="0" y="319591"/>
                </a:moveTo>
                <a:lnTo>
                  <a:pt x="184660" y="202518"/>
                </a:lnTo>
                <a:lnTo>
                  <a:pt x="369321" y="142530"/>
                </a:lnTo>
                <a:lnTo>
                  <a:pt x="553982" y="103894"/>
                </a:lnTo>
                <a:lnTo>
                  <a:pt x="738643" y="76016"/>
                </a:lnTo>
                <a:lnTo>
                  <a:pt x="923304" y="54521"/>
                </a:lnTo>
                <a:lnTo>
                  <a:pt x="1107964" y="37207"/>
                </a:lnTo>
                <a:lnTo>
                  <a:pt x="1292625" y="22822"/>
                </a:lnTo>
                <a:lnTo>
                  <a:pt x="1477286" y="10590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5745" y="2015068"/>
            <a:ext cx="1662430" cy="230504"/>
          </a:xfrm>
          <a:custGeom>
            <a:avLst/>
            <a:gdLst/>
            <a:ahLst/>
            <a:cxnLst/>
            <a:rect l="l" t="t" r="r" b="b"/>
            <a:pathLst>
              <a:path w="1662430" h="230505">
                <a:moveTo>
                  <a:pt x="0" y="230469"/>
                </a:moveTo>
                <a:lnTo>
                  <a:pt x="184660" y="144289"/>
                </a:lnTo>
                <a:lnTo>
                  <a:pt x="369321" y="101262"/>
                </a:lnTo>
                <a:lnTo>
                  <a:pt x="553982" y="73679"/>
                </a:lnTo>
                <a:lnTo>
                  <a:pt x="738643" y="53838"/>
                </a:lnTo>
                <a:lnTo>
                  <a:pt x="923304" y="38575"/>
                </a:lnTo>
                <a:lnTo>
                  <a:pt x="1107964" y="26304"/>
                </a:lnTo>
                <a:lnTo>
                  <a:pt x="1292625" y="16123"/>
                </a:lnTo>
                <a:lnTo>
                  <a:pt x="1477286" y="7477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5745" y="1682136"/>
            <a:ext cx="1662430" cy="186690"/>
          </a:xfrm>
          <a:custGeom>
            <a:avLst/>
            <a:gdLst/>
            <a:ahLst/>
            <a:cxnLst/>
            <a:rect l="l" t="t" r="r" b="b"/>
            <a:pathLst>
              <a:path w="1662430" h="186689">
                <a:moveTo>
                  <a:pt x="0" y="186677"/>
                </a:moveTo>
                <a:lnTo>
                  <a:pt x="184660" y="116538"/>
                </a:lnTo>
                <a:lnTo>
                  <a:pt x="369321" y="81699"/>
                </a:lnTo>
                <a:lnTo>
                  <a:pt x="553982" y="59323"/>
                </a:lnTo>
                <a:lnTo>
                  <a:pt x="738643" y="43319"/>
                </a:lnTo>
                <a:lnTo>
                  <a:pt x="923304" y="31022"/>
                </a:lnTo>
                <a:lnTo>
                  <a:pt x="1107964" y="21145"/>
                </a:lnTo>
                <a:lnTo>
                  <a:pt x="1292625" y="12957"/>
                </a:lnTo>
                <a:lnTo>
                  <a:pt x="1477286" y="6007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5745" y="1574544"/>
            <a:ext cx="1662430" cy="154305"/>
          </a:xfrm>
          <a:custGeom>
            <a:avLst/>
            <a:gdLst/>
            <a:ahLst/>
            <a:cxnLst/>
            <a:rect l="l" t="t" r="r" b="b"/>
            <a:pathLst>
              <a:path w="1662430" h="154305">
                <a:moveTo>
                  <a:pt x="0" y="153811"/>
                </a:moveTo>
                <a:lnTo>
                  <a:pt x="184660" y="95840"/>
                </a:lnTo>
                <a:lnTo>
                  <a:pt x="369321" y="67105"/>
                </a:lnTo>
                <a:lnTo>
                  <a:pt x="553982" y="48750"/>
                </a:lnTo>
                <a:lnTo>
                  <a:pt x="738643" y="35582"/>
                </a:lnTo>
                <a:lnTo>
                  <a:pt x="923304" y="25487"/>
                </a:lnTo>
                <a:lnTo>
                  <a:pt x="1107964" y="17358"/>
                </a:lnTo>
                <a:lnTo>
                  <a:pt x="1292625" y="10634"/>
                </a:lnTo>
                <a:lnTo>
                  <a:pt x="1477286" y="4929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5745" y="1562952"/>
            <a:ext cx="1662430" cy="127635"/>
          </a:xfrm>
          <a:custGeom>
            <a:avLst/>
            <a:gdLst/>
            <a:ahLst/>
            <a:cxnLst/>
            <a:rect l="l" t="t" r="r" b="b"/>
            <a:pathLst>
              <a:path w="1662430" h="127635">
                <a:moveTo>
                  <a:pt x="0" y="127053"/>
                </a:moveTo>
                <a:lnTo>
                  <a:pt x="184660" y="79030"/>
                </a:lnTo>
                <a:lnTo>
                  <a:pt x="369321" y="55283"/>
                </a:lnTo>
                <a:lnTo>
                  <a:pt x="553982" y="40140"/>
                </a:lnTo>
                <a:lnTo>
                  <a:pt x="738643" y="29287"/>
                </a:lnTo>
                <a:lnTo>
                  <a:pt x="923304" y="20960"/>
                </a:lnTo>
                <a:lnTo>
                  <a:pt x="1107964" y="14279"/>
                </a:lnTo>
                <a:lnTo>
                  <a:pt x="1292625" y="8746"/>
                </a:lnTo>
                <a:lnTo>
                  <a:pt x="1477286" y="4053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5745" y="1575805"/>
            <a:ext cx="1662430" cy="107950"/>
          </a:xfrm>
          <a:custGeom>
            <a:avLst/>
            <a:gdLst/>
            <a:ahLst/>
            <a:cxnLst/>
            <a:rect l="l" t="t" r="r" b="b"/>
            <a:pathLst>
              <a:path w="1662430" h="107950">
                <a:moveTo>
                  <a:pt x="0" y="107346"/>
                </a:moveTo>
                <a:lnTo>
                  <a:pt x="184660" y="66680"/>
                </a:lnTo>
                <a:lnTo>
                  <a:pt x="369321" y="46616"/>
                </a:lnTo>
                <a:lnTo>
                  <a:pt x="553982" y="33834"/>
                </a:lnTo>
                <a:lnTo>
                  <a:pt x="738643" y="24680"/>
                </a:lnTo>
                <a:lnTo>
                  <a:pt x="923304" y="17655"/>
                </a:lnTo>
                <a:lnTo>
                  <a:pt x="1107964" y="12025"/>
                </a:lnTo>
                <a:lnTo>
                  <a:pt x="1292625" y="7364"/>
                </a:lnTo>
                <a:lnTo>
                  <a:pt x="1477286" y="3412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5745" y="1598720"/>
            <a:ext cx="1662430" cy="92710"/>
          </a:xfrm>
          <a:custGeom>
            <a:avLst/>
            <a:gdLst/>
            <a:ahLst/>
            <a:cxnLst/>
            <a:rect l="l" t="t" r="r" b="b"/>
            <a:pathLst>
              <a:path w="1662430" h="92710">
                <a:moveTo>
                  <a:pt x="0" y="92606"/>
                </a:moveTo>
                <a:lnTo>
                  <a:pt x="184660" y="57461"/>
                </a:lnTo>
                <a:lnTo>
                  <a:pt x="369321" y="40155"/>
                </a:lnTo>
                <a:lnTo>
                  <a:pt x="553982" y="29141"/>
                </a:lnTo>
                <a:lnTo>
                  <a:pt x="738643" y="21234"/>
                </a:lnTo>
                <a:lnTo>
                  <a:pt x="923304" y="15190"/>
                </a:lnTo>
                <a:lnTo>
                  <a:pt x="1107964" y="10345"/>
                </a:lnTo>
                <a:lnTo>
                  <a:pt x="1292625" y="6335"/>
                </a:lnTo>
                <a:lnTo>
                  <a:pt x="1477286" y="2935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5745" y="1627267"/>
            <a:ext cx="1662430" cy="81280"/>
          </a:xfrm>
          <a:custGeom>
            <a:avLst/>
            <a:gdLst/>
            <a:ahLst/>
            <a:cxnLst/>
            <a:rect l="l" t="t" r="r" b="b"/>
            <a:pathLst>
              <a:path w="1662430" h="81280">
                <a:moveTo>
                  <a:pt x="0" y="81209"/>
                </a:moveTo>
                <a:lnTo>
                  <a:pt x="184660" y="50335"/>
                </a:lnTo>
                <a:lnTo>
                  <a:pt x="369321" y="35156"/>
                </a:lnTo>
                <a:lnTo>
                  <a:pt x="553982" y="25501"/>
                </a:lnTo>
                <a:lnTo>
                  <a:pt x="738643" y="18592"/>
                </a:lnTo>
                <a:lnTo>
                  <a:pt x="923304" y="13299"/>
                </a:lnTo>
                <a:lnTo>
                  <a:pt x="1107964" y="9056"/>
                </a:lnTo>
                <a:lnTo>
                  <a:pt x="1292625" y="5545"/>
                </a:lnTo>
                <a:lnTo>
                  <a:pt x="1477286" y="2569"/>
                </a:lnTo>
                <a:lnTo>
                  <a:pt x="1661947" y="0"/>
                </a:lnTo>
              </a:path>
            </a:pathLst>
          </a:custGeom>
          <a:ln w="10952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253089" y="2609326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8"/>
                </a:lnTo>
                <a:lnTo>
                  <a:pt x="6538" y="29206"/>
                </a:lnTo>
                <a:lnTo>
                  <a:pt x="14603" y="29206"/>
                </a:lnTo>
                <a:lnTo>
                  <a:pt x="22668" y="29206"/>
                </a:lnTo>
                <a:lnTo>
                  <a:pt x="29207" y="22668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253089" y="200046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9"/>
                </a:lnTo>
                <a:lnTo>
                  <a:pt x="6538" y="29207"/>
                </a:lnTo>
                <a:lnTo>
                  <a:pt x="14603" y="29207"/>
                </a:lnTo>
                <a:lnTo>
                  <a:pt x="22668" y="29207"/>
                </a:lnTo>
                <a:lnTo>
                  <a:pt x="29207" y="22669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253089" y="1667532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8"/>
                </a:lnTo>
                <a:lnTo>
                  <a:pt x="6538" y="29207"/>
                </a:lnTo>
                <a:lnTo>
                  <a:pt x="14603" y="29207"/>
                </a:lnTo>
                <a:lnTo>
                  <a:pt x="22668" y="29207"/>
                </a:lnTo>
                <a:lnTo>
                  <a:pt x="29207" y="22668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253089" y="1559940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9"/>
                </a:lnTo>
                <a:lnTo>
                  <a:pt x="6538" y="29207"/>
                </a:lnTo>
                <a:lnTo>
                  <a:pt x="14603" y="29207"/>
                </a:lnTo>
                <a:lnTo>
                  <a:pt x="22668" y="29207"/>
                </a:lnTo>
                <a:lnTo>
                  <a:pt x="29207" y="22669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253089" y="1548348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8"/>
                </a:lnTo>
                <a:lnTo>
                  <a:pt x="6538" y="29207"/>
                </a:lnTo>
                <a:lnTo>
                  <a:pt x="14603" y="29207"/>
                </a:lnTo>
                <a:lnTo>
                  <a:pt x="22668" y="29207"/>
                </a:lnTo>
                <a:lnTo>
                  <a:pt x="29207" y="22668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253089" y="1561202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8"/>
                </a:lnTo>
                <a:lnTo>
                  <a:pt x="6538" y="29207"/>
                </a:lnTo>
                <a:lnTo>
                  <a:pt x="14603" y="29207"/>
                </a:lnTo>
                <a:lnTo>
                  <a:pt x="22668" y="29207"/>
                </a:lnTo>
                <a:lnTo>
                  <a:pt x="29207" y="22668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253089" y="1584116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8"/>
                </a:lnTo>
                <a:lnTo>
                  <a:pt x="6538" y="29206"/>
                </a:lnTo>
                <a:lnTo>
                  <a:pt x="14603" y="29206"/>
                </a:lnTo>
                <a:lnTo>
                  <a:pt x="22668" y="29206"/>
                </a:lnTo>
                <a:lnTo>
                  <a:pt x="29207" y="22668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253089" y="1612664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207" y="14603"/>
                </a:moveTo>
                <a:lnTo>
                  <a:pt x="29207" y="6538"/>
                </a:lnTo>
                <a:lnTo>
                  <a:pt x="22668" y="0"/>
                </a:lnTo>
                <a:lnTo>
                  <a:pt x="14603" y="0"/>
                </a:lnTo>
                <a:lnTo>
                  <a:pt x="6538" y="0"/>
                </a:lnTo>
                <a:lnTo>
                  <a:pt x="0" y="6538"/>
                </a:lnTo>
                <a:lnTo>
                  <a:pt x="0" y="14603"/>
                </a:lnTo>
                <a:lnTo>
                  <a:pt x="0" y="22668"/>
                </a:lnTo>
                <a:lnTo>
                  <a:pt x="6538" y="29206"/>
                </a:lnTo>
                <a:lnTo>
                  <a:pt x="14603" y="29206"/>
                </a:lnTo>
                <a:lnTo>
                  <a:pt x="22668" y="29206"/>
                </a:lnTo>
                <a:lnTo>
                  <a:pt x="29207" y="22668"/>
                </a:lnTo>
                <a:lnTo>
                  <a:pt x="29207" y="14603"/>
                </a:lnTo>
                <a:close/>
              </a:path>
            </a:pathLst>
          </a:custGeom>
          <a:ln w="1460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07674" y="2058056"/>
            <a:ext cx="98425" cy="2286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621974" y="2202233"/>
            <a:ext cx="594995" cy="749935"/>
          </a:xfrm>
          <a:custGeom>
            <a:avLst/>
            <a:gdLst/>
            <a:ahLst/>
            <a:cxnLst/>
            <a:rect l="l" t="t" r="r" b="b"/>
            <a:pathLst>
              <a:path w="594994" h="749935">
                <a:moveTo>
                  <a:pt x="0" y="749642"/>
                </a:moveTo>
                <a:lnTo>
                  <a:pt x="594401" y="749642"/>
                </a:lnTo>
                <a:lnTo>
                  <a:pt x="594401" y="0"/>
                </a:lnTo>
                <a:lnTo>
                  <a:pt x="0" y="0"/>
                </a:lnTo>
                <a:lnTo>
                  <a:pt x="0" y="7496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621974" y="2202233"/>
            <a:ext cx="594995" cy="749935"/>
          </a:xfrm>
          <a:custGeom>
            <a:avLst/>
            <a:gdLst/>
            <a:ahLst/>
            <a:cxnLst/>
            <a:rect l="l" t="t" r="r" b="b"/>
            <a:pathLst>
              <a:path w="594994" h="749935">
                <a:moveTo>
                  <a:pt x="0" y="749642"/>
                </a:moveTo>
                <a:lnTo>
                  <a:pt x="594401" y="749642"/>
                </a:lnTo>
                <a:lnTo>
                  <a:pt x="594401" y="0"/>
                </a:lnTo>
                <a:lnTo>
                  <a:pt x="0" y="0"/>
                </a:lnTo>
                <a:lnTo>
                  <a:pt x="0" y="749642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649342" y="2195626"/>
            <a:ext cx="543560" cy="4737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u="sng" baseline="20202" sz="825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0202" sz="825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649342" y="2645893"/>
            <a:ext cx="54356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10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49342" y="2735945"/>
            <a:ext cx="543560" cy="2032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baseline="25252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5252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7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sz="550" spc="35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728011" y="1341039"/>
            <a:ext cx="0" cy="1660525"/>
          </a:xfrm>
          <a:custGeom>
            <a:avLst/>
            <a:gdLst/>
            <a:ahLst/>
            <a:cxnLst/>
            <a:rect l="l" t="t" r="r" b="b"/>
            <a:pathLst>
              <a:path w="0" h="1660525">
                <a:moveTo>
                  <a:pt x="0" y="166002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965150" y="1341039"/>
            <a:ext cx="0" cy="1660525"/>
          </a:xfrm>
          <a:custGeom>
            <a:avLst/>
            <a:gdLst/>
            <a:ahLst/>
            <a:cxnLst/>
            <a:rect l="l" t="t" r="r" b="b"/>
            <a:pathLst>
              <a:path w="0" h="1660525">
                <a:moveTo>
                  <a:pt x="0" y="166002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02290" y="1341039"/>
            <a:ext cx="0" cy="1660525"/>
          </a:xfrm>
          <a:custGeom>
            <a:avLst/>
            <a:gdLst/>
            <a:ahLst/>
            <a:cxnLst/>
            <a:rect l="l" t="t" r="r" b="b"/>
            <a:pathLst>
              <a:path w="0" h="1660525">
                <a:moveTo>
                  <a:pt x="0" y="166002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39429" y="1341039"/>
            <a:ext cx="0" cy="1660525"/>
          </a:xfrm>
          <a:custGeom>
            <a:avLst/>
            <a:gdLst/>
            <a:ahLst/>
            <a:cxnLst/>
            <a:rect l="l" t="t" r="r" b="b"/>
            <a:pathLst>
              <a:path w="0" h="1660525">
                <a:moveTo>
                  <a:pt x="0" y="166002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76568" y="1341039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3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76568" y="2949805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25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13708" y="1341039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3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13708" y="2949805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25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50847" y="1341039"/>
            <a:ext cx="0" cy="672465"/>
          </a:xfrm>
          <a:custGeom>
            <a:avLst/>
            <a:gdLst/>
            <a:ahLst/>
            <a:cxnLst/>
            <a:rect l="l" t="t" r="r" b="b"/>
            <a:pathLst>
              <a:path w="0" h="672464">
                <a:moveTo>
                  <a:pt x="0" y="0"/>
                </a:moveTo>
                <a:lnTo>
                  <a:pt x="0" y="672038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150847" y="2949805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25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387987" y="1341039"/>
            <a:ext cx="0" cy="1660525"/>
          </a:xfrm>
          <a:custGeom>
            <a:avLst/>
            <a:gdLst/>
            <a:ahLst/>
            <a:cxnLst/>
            <a:rect l="l" t="t" r="r" b="b"/>
            <a:pathLst>
              <a:path w="0" h="1660525">
                <a:moveTo>
                  <a:pt x="0" y="166002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728011" y="3001062"/>
            <a:ext cx="1660525" cy="0"/>
          </a:xfrm>
          <a:custGeom>
            <a:avLst/>
            <a:gdLst/>
            <a:ahLst/>
            <a:cxnLst/>
            <a:rect l="l" t="t" r="r" b="b"/>
            <a:pathLst>
              <a:path w="1660525" h="0">
                <a:moveTo>
                  <a:pt x="0" y="0"/>
                </a:moveTo>
                <a:lnTo>
                  <a:pt x="165997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36731" y="2882489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28011" y="2882489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36731" y="2763916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728011" y="2763916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36731" y="2645343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728011" y="2645343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36731" y="2526770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28011" y="2526770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36731" y="2408197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728011" y="2408197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336731" y="2289624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28011" y="2289624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36731" y="2171051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728011" y="2171051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36731" y="2052478"/>
            <a:ext cx="51435" cy="0"/>
          </a:xfrm>
          <a:custGeom>
            <a:avLst/>
            <a:gdLst/>
            <a:ahLst/>
            <a:cxnLst/>
            <a:rect l="l" t="t" r="r" b="b"/>
            <a:pathLst>
              <a:path w="51435" h="0">
                <a:moveTo>
                  <a:pt x="0" y="0"/>
                </a:moveTo>
                <a:lnTo>
                  <a:pt x="5125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728011" y="2052478"/>
            <a:ext cx="938530" cy="0"/>
          </a:xfrm>
          <a:custGeom>
            <a:avLst/>
            <a:gdLst/>
            <a:ahLst/>
            <a:cxnLst/>
            <a:rect l="l" t="t" r="r" b="b"/>
            <a:pathLst>
              <a:path w="938529" h="0">
                <a:moveTo>
                  <a:pt x="0" y="0"/>
                </a:moveTo>
                <a:lnTo>
                  <a:pt x="93826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728011" y="1933905"/>
            <a:ext cx="1660525" cy="0"/>
          </a:xfrm>
          <a:custGeom>
            <a:avLst/>
            <a:gdLst/>
            <a:ahLst/>
            <a:cxnLst/>
            <a:rect l="l" t="t" r="r" b="b"/>
            <a:pathLst>
              <a:path w="1660525" h="0">
                <a:moveTo>
                  <a:pt x="0" y="0"/>
                </a:moveTo>
                <a:lnTo>
                  <a:pt x="165997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728011" y="1815332"/>
            <a:ext cx="1660525" cy="0"/>
          </a:xfrm>
          <a:custGeom>
            <a:avLst/>
            <a:gdLst/>
            <a:ahLst/>
            <a:cxnLst/>
            <a:rect l="l" t="t" r="r" b="b"/>
            <a:pathLst>
              <a:path w="1660525" h="0">
                <a:moveTo>
                  <a:pt x="0" y="0"/>
                </a:moveTo>
                <a:lnTo>
                  <a:pt x="165997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728011" y="1696759"/>
            <a:ext cx="1660525" cy="0"/>
          </a:xfrm>
          <a:custGeom>
            <a:avLst/>
            <a:gdLst/>
            <a:ahLst/>
            <a:cxnLst/>
            <a:rect l="l" t="t" r="r" b="b"/>
            <a:pathLst>
              <a:path w="1660525" h="0">
                <a:moveTo>
                  <a:pt x="0" y="0"/>
                </a:moveTo>
                <a:lnTo>
                  <a:pt x="165997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728011" y="1578186"/>
            <a:ext cx="1660525" cy="0"/>
          </a:xfrm>
          <a:custGeom>
            <a:avLst/>
            <a:gdLst/>
            <a:ahLst/>
            <a:cxnLst/>
            <a:rect l="l" t="t" r="r" b="b"/>
            <a:pathLst>
              <a:path w="1660525" h="0">
                <a:moveTo>
                  <a:pt x="0" y="0"/>
                </a:moveTo>
                <a:lnTo>
                  <a:pt x="165997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728011" y="1459612"/>
            <a:ext cx="1660525" cy="0"/>
          </a:xfrm>
          <a:custGeom>
            <a:avLst/>
            <a:gdLst/>
            <a:ahLst/>
            <a:cxnLst/>
            <a:rect l="l" t="t" r="r" b="b"/>
            <a:pathLst>
              <a:path w="1660525" h="0">
                <a:moveTo>
                  <a:pt x="0" y="0"/>
                </a:moveTo>
                <a:lnTo>
                  <a:pt x="165997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728011" y="1341039"/>
            <a:ext cx="1660525" cy="0"/>
          </a:xfrm>
          <a:custGeom>
            <a:avLst/>
            <a:gdLst/>
            <a:ahLst/>
            <a:cxnLst/>
            <a:rect l="l" t="t" r="r" b="b"/>
            <a:pathLst>
              <a:path w="1660525" h="0">
                <a:moveTo>
                  <a:pt x="0" y="0"/>
                </a:moveTo>
                <a:lnTo>
                  <a:pt x="1659975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728011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965150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202290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39429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676568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913708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50847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387987" y="296993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1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728011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965150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202290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439429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676568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13708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150847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87987" y="1341039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128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728011" y="30010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728011" y="288248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728011" y="276391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28011" y="26453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728011" y="25267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728011" y="240819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28011" y="22896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28011" y="217105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28011" y="20524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728011" y="19339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28011" y="181533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728011" y="169675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728011" y="157818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728011" y="145961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728011" y="134103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12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356862" y="30010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356862" y="288248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356862" y="276391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356862" y="26453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356862" y="25267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356862" y="240819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56862" y="22896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356862" y="217105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356862" y="20524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356862" y="19339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356862" y="181533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356862" y="169675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56862" y="157818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356862" y="145961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356862" y="134103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1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728011" y="1341039"/>
            <a:ext cx="1660525" cy="1660525"/>
          </a:xfrm>
          <a:custGeom>
            <a:avLst/>
            <a:gdLst/>
            <a:ahLst/>
            <a:cxnLst/>
            <a:rect l="l" t="t" r="r" b="b"/>
            <a:pathLst>
              <a:path w="1660525" h="1660525">
                <a:moveTo>
                  <a:pt x="0" y="1660022"/>
                </a:moveTo>
                <a:lnTo>
                  <a:pt x="0" y="0"/>
                </a:lnTo>
                <a:lnTo>
                  <a:pt x="1659975" y="0"/>
                </a:lnTo>
                <a:lnTo>
                  <a:pt x="1659975" y="1660022"/>
                </a:lnTo>
                <a:lnTo>
                  <a:pt x="0" y="166002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2934220" y="2988197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171357" y="2988197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408493" y="2988197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357038" y="2988197"/>
            <a:ext cx="622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559897" y="2938932"/>
            <a:ext cx="199390" cy="1625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48895">
              <a:lnSpc>
                <a:spcPts val="525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82</a:t>
            </a:r>
            <a:endParaRPr sz="550">
              <a:latin typeface="Garamond"/>
              <a:cs typeface="Garamond"/>
            </a:endParaRPr>
          </a:p>
          <a:p>
            <a:pPr algn="r" marR="5080">
              <a:lnSpc>
                <a:spcPts val="525"/>
              </a:lnSpc>
            </a:pPr>
            <a:r>
              <a:rPr dirty="0" sz="550" spc="2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559897" y="1247875"/>
            <a:ext cx="155575" cy="16859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  <a:p>
            <a:pPr marL="48895">
              <a:lnSpc>
                <a:spcPct val="100000"/>
              </a:lnSpc>
              <a:spcBef>
                <a:spcPts val="275"/>
              </a:spcBef>
            </a:pPr>
            <a:r>
              <a:rPr dirty="0" sz="550" spc="2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2728011" y="1682621"/>
            <a:ext cx="1660525" cy="1259205"/>
          </a:xfrm>
          <a:custGeom>
            <a:avLst/>
            <a:gdLst/>
            <a:ahLst/>
            <a:cxnLst/>
            <a:rect l="l" t="t" r="r" b="b"/>
            <a:pathLst>
              <a:path w="1660525" h="1259205">
                <a:moveTo>
                  <a:pt x="0" y="1258839"/>
                </a:moveTo>
                <a:lnTo>
                  <a:pt x="237139" y="561703"/>
                </a:lnTo>
                <a:lnTo>
                  <a:pt x="474278" y="185436"/>
                </a:lnTo>
                <a:lnTo>
                  <a:pt x="711418" y="45148"/>
                </a:lnTo>
                <a:lnTo>
                  <a:pt x="948557" y="6845"/>
                </a:lnTo>
                <a:lnTo>
                  <a:pt x="1185696" y="0"/>
                </a:lnTo>
                <a:lnTo>
                  <a:pt x="1422836" y="8165"/>
                </a:lnTo>
                <a:lnTo>
                  <a:pt x="1659975" y="25294"/>
                </a:lnTo>
              </a:path>
            </a:pathLst>
          </a:custGeom>
          <a:ln w="10939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728011" y="1641501"/>
            <a:ext cx="1660525" cy="1183640"/>
          </a:xfrm>
          <a:custGeom>
            <a:avLst/>
            <a:gdLst/>
            <a:ahLst/>
            <a:cxnLst/>
            <a:rect l="l" t="t" r="r" b="b"/>
            <a:pathLst>
              <a:path w="1660525" h="1183639">
                <a:moveTo>
                  <a:pt x="0" y="1183029"/>
                </a:moveTo>
                <a:lnTo>
                  <a:pt x="237139" y="516748"/>
                </a:lnTo>
                <a:lnTo>
                  <a:pt x="474278" y="156502"/>
                </a:lnTo>
                <a:lnTo>
                  <a:pt x="711418" y="28367"/>
                </a:lnTo>
                <a:lnTo>
                  <a:pt x="948557" y="0"/>
                </a:lnTo>
                <a:lnTo>
                  <a:pt x="1185696" y="503"/>
                </a:lnTo>
                <a:lnTo>
                  <a:pt x="1422836" y="14181"/>
                </a:lnTo>
                <a:lnTo>
                  <a:pt x="1659975" y="35577"/>
                </a:lnTo>
              </a:path>
            </a:pathLst>
          </a:custGeom>
          <a:ln w="10939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728011" y="1617783"/>
            <a:ext cx="1660525" cy="1147445"/>
          </a:xfrm>
          <a:custGeom>
            <a:avLst/>
            <a:gdLst/>
            <a:ahLst/>
            <a:cxnLst/>
            <a:rect l="l" t="t" r="r" b="b"/>
            <a:pathLst>
              <a:path w="1660525" h="1147445">
                <a:moveTo>
                  <a:pt x="0" y="1146831"/>
                </a:moveTo>
                <a:lnTo>
                  <a:pt x="237139" y="497491"/>
                </a:lnTo>
                <a:lnTo>
                  <a:pt x="474278" y="145423"/>
                </a:lnTo>
                <a:lnTo>
                  <a:pt x="711418" y="23384"/>
                </a:lnTo>
                <a:lnTo>
                  <a:pt x="948557" y="0"/>
                </a:lnTo>
                <a:lnTo>
                  <a:pt x="1185696" y="4180"/>
                </a:lnTo>
                <a:lnTo>
                  <a:pt x="1422836" y="20614"/>
                </a:lnTo>
                <a:lnTo>
                  <a:pt x="1659975" y="44134"/>
                </a:lnTo>
              </a:path>
            </a:pathLst>
          </a:custGeom>
          <a:ln w="10939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728011" y="1602659"/>
            <a:ext cx="1660525" cy="1123950"/>
          </a:xfrm>
          <a:custGeom>
            <a:avLst/>
            <a:gdLst/>
            <a:ahLst/>
            <a:cxnLst/>
            <a:rect l="l" t="t" r="r" b="b"/>
            <a:pathLst>
              <a:path w="1660525" h="1123950">
                <a:moveTo>
                  <a:pt x="0" y="1123366"/>
                </a:moveTo>
                <a:lnTo>
                  <a:pt x="237139" y="485066"/>
                </a:lnTo>
                <a:lnTo>
                  <a:pt x="474278" y="138198"/>
                </a:lnTo>
                <a:lnTo>
                  <a:pt x="711418" y="20176"/>
                </a:lnTo>
                <a:lnTo>
                  <a:pt x="948557" y="0"/>
                </a:lnTo>
                <a:lnTo>
                  <a:pt x="1185696" y="6539"/>
                </a:lnTo>
                <a:lnTo>
                  <a:pt x="1422836" y="24738"/>
                </a:lnTo>
                <a:lnTo>
                  <a:pt x="1659975" y="49615"/>
                </a:lnTo>
              </a:path>
            </a:pathLst>
          </a:custGeom>
          <a:ln w="10939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728011" y="1591819"/>
            <a:ext cx="1660525" cy="1106805"/>
          </a:xfrm>
          <a:custGeom>
            <a:avLst/>
            <a:gdLst/>
            <a:ahLst/>
            <a:cxnLst/>
            <a:rect l="l" t="t" r="r" b="b"/>
            <a:pathLst>
              <a:path w="1660525" h="1106805">
                <a:moveTo>
                  <a:pt x="0" y="1106362"/>
                </a:moveTo>
                <a:lnTo>
                  <a:pt x="237139" y="476089"/>
                </a:lnTo>
                <a:lnTo>
                  <a:pt x="474278" y="133054"/>
                </a:lnTo>
                <a:lnTo>
                  <a:pt x="711418" y="17865"/>
                </a:lnTo>
                <a:lnTo>
                  <a:pt x="948557" y="0"/>
                </a:lnTo>
                <a:lnTo>
                  <a:pt x="1185696" y="8236"/>
                </a:lnTo>
                <a:lnTo>
                  <a:pt x="1422836" y="27681"/>
                </a:lnTo>
                <a:lnTo>
                  <a:pt x="1659975" y="53555"/>
                </a:lnTo>
              </a:path>
            </a:pathLst>
          </a:custGeom>
          <a:ln w="10939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728011" y="1583502"/>
            <a:ext cx="1660525" cy="1093470"/>
          </a:xfrm>
          <a:custGeom>
            <a:avLst/>
            <a:gdLst/>
            <a:ahLst/>
            <a:cxnLst/>
            <a:rect l="l" t="t" r="r" b="b"/>
            <a:pathLst>
              <a:path w="1660525" h="1093470">
                <a:moveTo>
                  <a:pt x="0" y="1093210"/>
                </a:moveTo>
                <a:lnTo>
                  <a:pt x="237139" y="469162"/>
                </a:lnTo>
                <a:lnTo>
                  <a:pt x="474278" y="129089"/>
                </a:lnTo>
                <a:lnTo>
                  <a:pt x="711418" y="16099"/>
                </a:lnTo>
                <a:lnTo>
                  <a:pt x="948557" y="0"/>
                </a:lnTo>
                <a:lnTo>
                  <a:pt x="1185696" y="9536"/>
                </a:lnTo>
                <a:lnTo>
                  <a:pt x="1422836" y="29962"/>
                </a:lnTo>
                <a:lnTo>
                  <a:pt x="1659975" y="56585"/>
                </a:lnTo>
              </a:path>
            </a:pathLst>
          </a:custGeom>
          <a:ln w="10939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728011" y="1576829"/>
            <a:ext cx="1660525" cy="1082675"/>
          </a:xfrm>
          <a:custGeom>
            <a:avLst/>
            <a:gdLst/>
            <a:ahLst/>
            <a:cxnLst/>
            <a:rect l="l" t="t" r="r" b="b"/>
            <a:pathLst>
              <a:path w="1660525" h="1082675">
                <a:moveTo>
                  <a:pt x="0" y="1082591"/>
                </a:moveTo>
                <a:lnTo>
                  <a:pt x="237139" y="463578"/>
                </a:lnTo>
                <a:lnTo>
                  <a:pt x="474278" y="125897"/>
                </a:lnTo>
                <a:lnTo>
                  <a:pt x="711418" y="14652"/>
                </a:lnTo>
                <a:lnTo>
                  <a:pt x="948557" y="0"/>
                </a:lnTo>
                <a:lnTo>
                  <a:pt x="1185696" y="10586"/>
                </a:lnTo>
                <a:lnTo>
                  <a:pt x="1422836" y="31795"/>
                </a:lnTo>
                <a:lnTo>
                  <a:pt x="1659975" y="59020"/>
                </a:lnTo>
              </a:path>
            </a:pathLst>
          </a:custGeom>
          <a:ln w="10939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728011" y="1571302"/>
            <a:ext cx="1660525" cy="1073785"/>
          </a:xfrm>
          <a:custGeom>
            <a:avLst/>
            <a:gdLst/>
            <a:ahLst/>
            <a:cxnLst/>
            <a:rect l="l" t="t" r="r" b="b"/>
            <a:pathLst>
              <a:path w="1660525" h="1073785">
                <a:moveTo>
                  <a:pt x="0" y="1073749"/>
                </a:moveTo>
                <a:lnTo>
                  <a:pt x="237139" y="458937"/>
                </a:lnTo>
                <a:lnTo>
                  <a:pt x="474278" y="123245"/>
                </a:lnTo>
                <a:lnTo>
                  <a:pt x="711418" y="13463"/>
                </a:lnTo>
                <a:lnTo>
                  <a:pt x="948557" y="0"/>
                </a:lnTo>
                <a:lnTo>
                  <a:pt x="1185696" y="11457"/>
                </a:lnTo>
                <a:lnTo>
                  <a:pt x="1422836" y="33316"/>
                </a:lnTo>
                <a:lnTo>
                  <a:pt x="1659975" y="61040"/>
                </a:lnTo>
              </a:path>
            </a:pathLst>
          </a:custGeom>
          <a:ln w="10939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728011" y="1566615"/>
            <a:ext cx="1660525" cy="1066800"/>
          </a:xfrm>
          <a:custGeom>
            <a:avLst/>
            <a:gdLst/>
            <a:ahLst/>
            <a:cxnLst/>
            <a:rect l="l" t="t" r="r" b="b"/>
            <a:pathLst>
              <a:path w="1660525" h="1066800">
                <a:moveTo>
                  <a:pt x="0" y="1066219"/>
                </a:moveTo>
                <a:lnTo>
                  <a:pt x="237139" y="454988"/>
                </a:lnTo>
                <a:lnTo>
                  <a:pt x="474278" y="120990"/>
                </a:lnTo>
                <a:lnTo>
                  <a:pt x="711418" y="12452"/>
                </a:lnTo>
                <a:lnTo>
                  <a:pt x="948557" y="0"/>
                </a:lnTo>
                <a:lnTo>
                  <a:pt x="1185696" y="12197"/>
                </a:lnTo>
                <a:lnTo>
                  <a:pt x="1422836" y="34607"/>
                </a:lnTo>
                <a:lnTo>
                  <a:pt x="1659975" y="62754"/>
                </a:lnTo>
              </a:path>
            </a:pathLst>
          </a:custGeom>
          <a:ln w="10939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728011" y="1562567"/>
            <a:ext cx="1660525" cy="1059815"/>
          </a:xfrm>
          <a:custGeom>
            <a:avLst/>
            <a:gdLst/>
            <a:ahLst/>
            <a:cxnLst/>
            <a:rect l="l" t="t" r="r" b="b"/>
            <a:pathLst>
              <a:path w="1660525" h="1059814">
                <a:moveTo>
                  <a:pt x="0" y="1059690"/>
                </a:moveTo>
                <a:lnTo>
                  <a:pt x="237139" y="451568"/>
                </a:lnTo>
                <a:lnTo>
                  <a:pt x="474278" y="119039"/>
                </a:lnTo>
                <a:lnTo>
                  <a:pt x="711418" y="11577"/>
                </a:lnTo>
                <a:lnTo>
                  <a:pt x="948557" y="0"/>
                </a:lnTo>
                <a:lnTo>
                  <a:pt x="1185696" y="12837"/>
                </a:lnTo>
                <a:lnTo>
                  <a:pt x="1422836" y="35724"/>
                </a:lnTo>
                <a:lnTo>
                  <a:pt x="1659975" y="64237"/>
                </a:lnTo>
              </a:path>
            </a:pathLst>
          </a:custGeom>
          <a:ln w="10939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899122" y="166803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661983" y="1626915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661983" y="1603198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661983" y="158807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661983" y="157723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661983" y="1568916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661983" y="1562243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661983" y="1556716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661983" y="155202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661983" y="1547981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09">
                <a:moveTo>
                  <a:pt x="29171" y="14585"/>
                </a:moveTo>
                <a:lnTo>
                  <a:pt x="29171" y="6530"/>
                </a:lnTo>
                <a:lnTo>
                  <a:pt x="22641" y="0"/>
                </a:lnTo>
                <a:lnTo>
                  <a:pt x="14585" y="0"/>
                </a:lnTo>
                <a:lnTo>
                  <a:pt x="6530" y="0"/>
                </a:lnTo>
                <a:lnTo>
                  <a:pt x="0" y="6530"/>
                </a:lnTo>
                <a:lnTo>
                  <a:pt x="0" y="14585"/>
                </a:lnTo>
                <a:lnTo>
                  <a:pt x="0" y="22641"/>
                </a:lnTo>
                <a:lnTo>
                  <a:pt x="6530" y="29171"/>
                </a:lnTo>
                <a:lnTo>
                  <a:pt x="14585" y="29171"/>
                </a:lnTo>
                <a:lnTo>
                  <a:pt x="22641" y="29171"/>
                </a:lnTo>
                <a:lnTo>
                  <a:pt x="29171" y="22641"/>
                </a:lnTo>
                <a:lnTo>
                  <a:pt x="29171" y="14585"/>
                </a:lnTo>
                <a:close/>
              </a:path>
            </a:pathLst>
          </a:custGeom>
          <a:ln w="14585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2430286" y="2057055"/>
            <a:ext cx="98425" cy="2286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3666273" y="2013078"/>
            <a:ext cx="670560" cy="937260"/>
          </a:xfrm>
          <a:custGeom>
            <a:avLst/>
            <a:gdLst/>
            <a:ahLst/>
            <a:cxnLst/>
            <a:rect l="l" t="t" r="r" b="b"/>
            <a:pathLst>
              <a:path w="670560" h="937260">
                <a:moveTo>
                  <a:pt x="0" y="936726"/>
                </a:moveTo>
                <a:lnTo>
                  <a:pt x="670458" y="936726"/>
                </a:lnTo>
                <a:lnTo>
                  <a:pt x="670458" y="0"/>
                </a:lnTo>
                <a:lnTo>
                  <a:pt x="0" y="0"/>
                </a:lnTo>
                <a:lnTo>
                  <a:pt x="0" y="936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666273" y="2013078"/>
            <a:ext cx="670560" cy="937260"/>
          </a:xfrm>
          <a:custGeom>
            <a:avLst/>
            <a:gdLst/>
            <a:ahLst/>
            <a:cxnLst/>
            <a:rect l="l" t="t" r="r" b="b"/>
            <a:pathLst>
              <a:path w="670560" h="937260">
                <a:moveTo>
                  <a:pt x="0" y="936726"/>
                </a:moveTo>
                <a:lnTo>
                  <a:pt x="670458" y="936726"/>
                </a:lnTo>
                <a:lnTo>
                  <a:pt x="670458" y="0"/>
                </a:lnTo>
                <a:lnTo>
                  <a:pt x="0" y="0"/>
                </a:lnTo>
                <a:lnTo>
                  <a:pt x="0" y="936726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3693612" y="2018218"/>
            <a:ext cx="582930" cy="657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baseline="2020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020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1</a:t>
            </a:r>
            <a:endParaRPr baseline="10101" sz="825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u="sng" baseline="10101" sz="825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2</a:t>
            </a:r>
            <a:endParaRPr baseline="10101" sz="825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u="sng" baseline="10101" sz="825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3</a:t>
            </a:r>
            <a:endParaRPr baseline="10101" sz="825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u="sng" baseline="10101" sz="825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4</a:t>
            </a:r>
            <a:endParaRPr baseline="10101" sz="825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u="sng" baseline="30303" sz="825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0303" sz="825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5</a:t>
            </a:r>
            <a:endParaRPr baseline="10101" sz="825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u="sng" baseline="10101" sz="825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6</a:t>
            </a:r>
            <a:endParaRPr baseline="10101" sz="825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u="sng" baseline="10101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7</a:t>
            </a:r>
            <a:endParaRPr baseline="10101" sz="825">
              <a:latin typeface="Garamond"/>
              <a:cs typeface="Garamond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693612" y="2653497"/>
            <a:ext cx="582930" cy="113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baseline="10101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 spc="15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8</a:t>
            </a:r>
            <a:endParaRPr baseline="10101" sz="825">
              <a:latin typeface="Garamond"/>
              <a:cs typeface="Garamond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645629" y="2744253"/>
            <a:ext cx="66738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25"/>
              </a:spcBef>
            </a:pPr>
            <a:r>
              <a:rPr dirty="0" u="sng" baseline="35353" sz="825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353" sz="825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 spc="44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9</a:t>
            </a:r>
            <a:endParaRPr baseline="10101" sz="825">
              <a:latin typeface="Garamond"/>
              <a:cs typeface="Garamond"/>
            </a:endParaRPr>
          </a:p>
          <a:p>
            <a:pPr marL="47625">
              <a:lnSpc>
                <a:spcPct val="100000"/>
              </a:lnSpc>
              <a:spcBef>
                <a:spcPts val="50"/>
              </a:spcBef>
            </a:pPr>
            <a:r>
              <a:rPr dirty="0" u="sng" baseline="10101" sz="825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 </a:t>
            </a:r>
            <a:r>
              <a:rPr dirty="0" baseline="10101" sz="825" spc="44">
                <a:latin typeface="Garamond"/>
                <a:cs typeface="Garamond"/>
              </a:rPr>
              <a:t>seals</a:t>
            </a:r>
            <a:r>
              <a:rPr dirty="0" sz="400" spc="30"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latin typeface="Garamond"/>
                <a:cs typeface="Garamond"/>
              </a:rPr>
              <a:t>um </a:t>
            </a:r>
            <a:r>
              <a:rPr dirty="0" baseline="10101" sz="825" spc="112">
                <a:latin typeface="Garamond"/>
                <a:cs typeface="Garamond"/>
              </a:rPr>
              <a:t>=</a:t>
            </a:r>
            <a:r>
              <a:rPr dirty="0" baseline="10101" sz="825" spc="22">
                <a:latin typeface="Garamond"/>
                <a:cs typeface="Garamond"/>
              </a:rPr>
              <a:t> </a:t>
            </a:r>
            <a:r>
              <a:rPr dirty="0" baseline="10101" sz="825" spc="37">
                <a:latin typeface="Garamond"/>
                <a:cs typeface="Garamond"/>
              </a:rPr>
              <a:t>10</a:t>
            </a:r>
            <a:endParaRPr baseline="10101" sz="825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249554" algn="l"/>
                <a:tab pos="486409" algn="l"/>
              </a:tabLst>
            </a:pPr>
            <a:r>
              <a:rPr dirty="0" sz="550" spc="25">
                <a:latin typeface="Garamond"/>
                <a:cs typeface="Garamond"/>
              </a:rPr>
              <a:t>5	6	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3423543" y="3118661"/>
            <a:ext cx="269240" cy="98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sz="550" spc="35">
                <a:solidFill>
                  <a:srgbClr val="262626"/>
                </a:solidFill>
                <a:latin typeface="Garamond"/>
                <a:cs typeface="Garamond"/>
              </a:rPr>
              <a:t>nStages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281931" y="3121758"/>
            <a:ext cx="309880" cy="10413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baseline="10101" sz="825" spc="44">
                <a:solidFill>
                  <a:srgbClr val="262626"/>
                </a:solidFill>
                <a:latin typeface="Garamond"/>
                <a:cs typeface="Garamond"/>
              </a:rPr>
              <a:t>seals</a:t>
            </a:r>
            <a:r>
              <a:rPr dirty="0" sz="400" spc="30">
                <a:solidFill>
                  <a:srgbClr val="262626"/>
                </a:solidFill>
                <a:latin typeface="Lucida Sans Unicode"/>
                <a:cs typeface="Lucida Sans Unicode"/>
              </a:rPr>
              <a:t>n</a:t>
            </a:r>
            <a:r>
              <a:rPr dirty="0" baseline="10101" sz="825" spc="44">
                <a:solidFill>
                  <a:srgbClr val="262626"/>
                </a:solidFill>
                <a:latin typeface="Garamond"/>
                <a:cs typeface="Garamond"/>
              </a:rPr>
              <a:t>um</a:t>
            </a:r>
            <a:endParaRPr baseline="10101" sz="825">
              <a:latin typeface="Garamond"/>
              <a:cs typeface="Garamond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43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5331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55"/>
              <a:t>Clearance </a:t>
            </a:r>
            <a:r>
              <a:rPr dirty="0" spc="-60"/>
              <a:t>and</a:t>
            </a:r>
            <a:r>
              <a:rPr dirty="0" spc="100"/>
              <a:t> </a:t>
            </a:r>
            <a:r>
              <a:rPr dirty="0" spc="-70"/>
              <a:t>seals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251" y="738465"/>
            <a:ext cx="28581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635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Decreasing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clearance </a:t>
            </a:r>
            <a:r>
              <a:rPr dirty="0" sz="1100" spc="-40">
                <a:latin typeface="Tahoma"/>
                <a:cs typeface="Tahoma"/>
              </a:rPr>
              <a:t>the efficiency </a:t>
            </a:r>
            <a:r>
              <a:rPr dirty="0" sz="1100" spc="-55">
                <a:latin typeface="Tahoma"/>
                <a:cs typeface="Tahoma"/>
              </a:rPr>
              <a:t>increases.  </a:t>
            </a: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50">
                <a:latin typeface="Tahoma"/>
                <a:cs typeface="Tahoma"/>
              </a:rPr>
              <a:t>clearance </a:t>
            </a:r>
            <a:r>
              <a:rPr dirty="0" sz="1100" spc="-95" b="0" i="1">
                <a:latin typeface="Bookman Old Style"/>
                <a:cs typeface="Bookman Old Style"/>
              </a:rPr>
              <a:t>k </a:t>
            </a:r>
            <a:r>
              <a:rPr dirty="0" sz="1100" spc="-30">
                <a:latin typeface="Lucida Sans Unicode"/>
                <a:cs typeface="Lucida Sans Unicode"/>
              </a:rPr>
              <a:t>≈ </a:t>
            </a:r>
            <a:r>
              <a:rPr dirty="0" sz="1100" spc="5">
                <a:latin typeface="Garamond"/>
                <a:cs typeface="Garamond"/>
              </a:rPr>
              <a:t>0</a:t>
            </a:r>
            <a:r>
              <a:rPr dirty="0" sz="1100" spc="5" b="0" i="1">
                <a:latin typeface="Bookman Old Style"/>
                <a:cs typeface="Bookman Old Style"/>
              </a:rPr>
              <a:t>.</a:t>
            </a:r>
            <a:r>
              <a:rPr dirty="0" sz="1100" spc="5">
                <a:latin typeface="Garamond"/>
                <a:cs typeface="Garamond"/>
              </a:rPr>
              <a:t>02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-195" b="0" i="1">
                <a:latin typeface="Bookman Old Style"/>
                <a:cs typeface="Bookman Old Style"/>
              </a:rPr>
              <a:t>b </a:t>
            </a:r>
            <a:r>
              <a:rPr dirty="0" sz="1100" spc="-30">
                <a:latin typeface="Lucida Sans Unicode"/>
                <a:cs typeface="Lucida Sans Unicode"/>
              </a:rPr>
              <a:t>≈ </a:t>
            </a:r>
            <a:r>
              <a:rPr dirty="0" sz="1100" spc="0">
                <a:latin typeface="Garamond"/>
                <a:cs typeface="Garamond"/>
              </a:rPr>
              <a:t>0</a:t>
            </a:r>
            <a:r>
              <a:rPr dirty="0" sz="1100" spc="0" b="0" i="1">
                <a:latin typeface="Bookman Old Style"/>
                <a:cs typeface="Bookman Old Style"/>
              </a:rPr>
              <a:t>.</a:t>
            </a:r>
            <a:r>
              <a:rPr dirty="0" sz="1100" spc="0">
                <a:latin typeface="Garamond"/>
                <a:cs typeface="Garamond"/>
              </a:rPr>
              <a:t>5</a:t>
            </a:r>
            <a:r>
              <a:rPr dirty="0" sz="1100" spc="-10">
                <a:latin typeface="Garamond"/>
                <a:cs typeface="Garamond"/>
              </a:rPr>
              <a:t> </a:t>
            </a:r>
            <a:r>
              <a:rPr dirty="0" sz="1100" spc="-50">
                <a:latin typeface="Tahoma"/>
                <a:cs typeface="Tahoma"/>
              </a:rPr>
              <a:t>mm.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3256" y="1341598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64625" y="1341598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95" y="1341598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7364" y="1341598"/>
            <a:ext cx="0" cy="976630"/>
          </a:xfrm>
          <a:custGeom>
            <a:avLst/>
            <a:gdLst/>
            <a:ahLst/>
            <a:cxnLst/>
            <a:rect l="l" t="t" r="r" b="b"/>
            <a:pathLst>
              <a:path w="0" h="976630">
                <a:moveTo>
                  <a:pt x="0" y="0"/>
                </a:moveTo>
                <a:lnTo>
                  <a:pt x="0" y="976381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7364" y="2961238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78734" y="1341598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571" y="3012842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27132" y="287357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7571" y="2873572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9378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27132" y="2734301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7571" y="2734301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9378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27132" y="2595031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7571" y="2595031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9378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27132" y="2455761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7571" y="2455761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9378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7571" y="2316490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7571" y="2177220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7571" y="2037950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7571" y="1898680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7571" y="1759409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7571" y="1620139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7571" y="1480869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7571" y="1341598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3256" y="298150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64625" y="298150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35995" y="298150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07364" y="298150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78734" y="298150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3256" y="134159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64625" y="134159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35995" y="134159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07364" y="134159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78734" y="134159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7571" y="301284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7571" y="287357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7571" y="273430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7571" y="25950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7571" y="24557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7571" y="23164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7571" y="217722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7571" y="203795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7571" y="18986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7571" y="17594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7571" y="162013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7571" y="148086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7571" y="134159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47398" y="301284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47398" y="287357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47398" y="273430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47398" y="25950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47398" y="24557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47398" y="23164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47398" y="217722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47398" y="203795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47398" y="18986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47398" y="17594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47398" y="162013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47398" y="148086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47398" y="134159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7571" y="1341598"/>
            <a:ext cx="1671320" cy="1671320"/>
          </a:xfrm>
          <a:custGeom>
            <a:avLst/>
            <a:gdLst/>
            <a:ahLst/>
            <a:cxnLst/>
            <a:rect l="l" t="t" r="r" b="b"/>
            <a:pathLst>
              <a:path w="1671320" h="1671320">
                <a:moveTo>
                  <a:pt x="0" y="1671243"/>
                </a:moveTo>
                <a:lnTo>
                  <a:pt x="0" y="0"/>
                </a:lnTo>
                <a:lnTo>
                  <a:pt x="1671162" y="0"/>
                </a:lnTo>
                <a:lnTo>
                  <a:pt x="1671162" y="1671243"/>
                </a:lnTo>
                <a:lnTo>
                  <a:pt x="0" y="1671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33649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05015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76381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47739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47662" y="2999983"/>
            <a:ext cx="6223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8405" y="2950385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8405" y="2811112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8405" y="2671847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8405" y="2532575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8405" y="2393310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8405" y="2254038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14468" y="2254038"/>
            <a:ext cx="15494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5121" y="211477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8405" y="1975501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8405" y="1836236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8405" y="1696964"/>
            <a:ext cx="1562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8405" y="1228002"/>
            <a:ext cx="156210" cy="4432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7571" y="2502877"/>
            <a:ext cx="1671320" cy="473709"/>
          </a:xfrm>
          <a:custGeom>
            <a:avLst/>
            <a:gdLst/>
            <a:ahLst/>
            <a:cxnLst/>
            <a:rect l="l" t="t" r="r" b="b"/>
            <a:pathLst>
              <a:path w="1671320" h="473710">
                <a:moveTo>
                  <a:pt x="0" y="0"/>
                </a:moveTo>
                <a:lnTo>
                  <a:pt x="185684" y="71410"/>
                </a:lnTo>
                <a:lnTo>
                  <a:pt x="371369" y="134027"/>
                </a:lnTo>
                <a:lnTo>
                  <a:pt x="557054" y="192144"/>
                </a:lnTo>
                <a:lnTo>
                  <a:pt x="742739" y="245143"/>
                </a:lnTo>
                <a:lnTo>
                  <a:pt x="928423" y="295401"/>
                </a:lnTo>
                <a:lnTo>
                  <a:pt x="1114108" y="342750"/>
                </a:lnTo>
                <a:lnTo>
                  <a:pt x="1299793" y="387969"/>
                </a:lnTo>
                <a:lnTo>
                  <a:pt x="1485478" y="431731"/>
                </a:lnTo>
                <a:lnTo>
                  <a:pt x="1671162" y="473490"/>
                </a:lnTo>
              </a:path>
            </a:pathLst>
          </a:custGeom>
          <a:ln w="1101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7571" y="1720409"/>
            <a:ext cx="1671320" cy="411480"/>
          </a:xfrm>
          <a:custGeom>
            <a:avLst/>
            <a:gdLst/>
            <a:ahLst/>
            <a:cxnLst/>
            <a:rect l="l" t="t" r="r" b="b"/>
            <a:pathLst>
              <a:path w="1671320" h="411480">
                <a:moveTo>
                  <a:pt x="0" y="0"/>
                </a:moveTo>
                <a:lnTo>
                  <a:pt x="185684" y="61931"/>
                </a:lnTo>
                <a:lnTo>
                  <a:pt x="371369" y="116051"/>
                </a:lnTo>
                <a:lnTo>
                  <a:pt x="557054" y="165489"/>
                </a:lnTo>
                <a:lnTo>
                  <a:pt x="742739" y="211583"/>
                </a:lnTo>
                <a:lnTo>
                  <a:pt x="928423" y="255201"/>
                </a:lnTo>
                <a:lnTo>
                  <a:pt x="1114108" y="296592"/>
                </a:lnTo>
                <a:lnTo>
                  <a:pt x="1299793" y="336361"/>
                </a:lnTo>
                <a:lnTo>
                  <a:pt x="1485478" y="374578"/>
                </a:lnTo>
                <a:lnTo>
                  <a:pt x="1671162" y="411314"/>
                </a:lnTo>
              </a:path>
            </a:pathLst>
          </a:custGeom>
          <a:ln w="11013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7571" y="1518170"/>
            <a:ext cx="1671320" cy="339090"/>
          </a:xfrm>
          <a:custGeom>
            <a:avLst/>
            <a:gdLst/>
            <a:ahLst/>
            <a:cxnLst/>
            <a:rect l="l" t="t" r="r" b="b"/>
            <a:pathLst>
              <a:path w="1671320" h="339089">
                <a:moveTo>
                  <a:pt x="0" y="0"/>
                </a:moveTo>
                <a:lnTo>
                  <a:pt x="185684" y="50604"/>
                </a:lnTo>
                <a:lnTo>
                  <a:pt x="371369" y="95028"/>
                </a:lnTo>
                <a:lnTo>
                  <a:pt x="557054" y="135706"/>
                </a:lnTo>
                <a:lnTo>
                  <a:pt x="742739" y="173717"/>
                </a:lnTo>
                <a:lnTo>
                  <a:pt x="928423" y="209656"/>
                </a:lnTo>
                <a:lnTo>
                  <a:pt x="1114108" y="243925"/>
                </a:lnTo>
                <a:lnTo>
                  <a:pt x="1299793" y="276775"/>
                </a:lnTo>
                <a:lnTo>
                  <a:pt x="1485478" y="308420"/>
                </a:lnTo>
                <a:lnTo>
                  <a:pt x="1671162" y="339001"/>
                </a:lnTo>
              </a:path>
            </a:pathLst>
          </a:custGeom>
          <a:ln w="11013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7571" y="1520370"/>
            <a:ext cx="1671320" cy="272415"/>
          </a:xfrm>
          <a:custGeom>
            <a:avLst/>
            <a:gdLst/>
            <a:ahLst/>
            <a:cxnLst/>
            <a:rect l="l" t="t" r="r" b="b"/>
            <a:pathLst>
              <a:path w="1671320" h="272414">
                <a:moveTo>
                  <a:pt x="0" y="0"/>
                </a:moveTo>
                <a:lnTo>
                  <a:pt x="185684" y="40300"/>
                </a:lnTo>
                <a:lnTo>
                  <a:pt x="371369" y="75769"/>
                </a:lnTo>
                <a:lnTo>
                  <a:pt x="557054" y="108314"/>
                </a:lnTo>
                <a:lnTo>
                  <a:pt x="742739" y="138807"/>
                </a:lnTo>
                <a:lnTo>
                  <a:pt x="928423" y="167704"/>
                </a:lnTo>
                <a:lnTo>
                  <a:pt x="1114108" y="195307"/>
                </a:lnTo>
                <a:lnTo>
                  <a:pt x="1299793" y="221826"/>
                </a:lnTo>
                <a:lnTo>
                  <a:pt x="1485478" y="247412"/>
                </a:lnTo>
                <a:lnTo>
                  <a:pt x="1671162" y="272180"/>
                </a:lnTo>
              </a:path>
            </a:pathLst>
          </a:custGeom>
          <a:ln w="11013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7571" y="1558687"/>
            <a:ext cx="1671320" cy="223520"/>
          </a:xfrm>
          <a:custGeom>
            <a:avLst/>
            <a:gdLst/>
            <a:ahLst/>
            <a:cxnLst/>
            <a:rect l="l" t="t" r="r" b="b"/>
            <a:pathLst>
              <a:path w="1671320" h="223519">
                <a:moveTo>
                  <a:pt x="0" y="0"/>
                </a:moveTo>
                <a:lnTo>
                  <a:pt x="185684" y="32901"/>
                </a:lnTo>
                <a:lnTo>
                  <a:pt x="371369" y="61885"/>
                </a:lnTo>
                <a:lnTo>
                  <a:pt x="557054" y="88569"/>
                </a:lnTo>
                <a:lnTo>
                  <a:pt x="742739" y="113580"/>
                </a:lnTo>
                <a:lnTo>
                  <a:pt x="928423" y="137313"/>
                </a:lnTo>
                <a:lnTo>
                  <a:pt x="1114108" y="160028"/>
                </a:lnTo>
                <a:lnTo>
                  <a:pt x="1299793" y="181877"/>
                </a:lnTo>
                <a:lnTo>
                  <a:pt x="1485478" y="202987"/>
                </a:lnTo>
                <a:lnTo>
                  <a:pt x="1671162" y="223450"/>
                </a:lnTo>
              </a:path>
            </a:pathLst>
          </a:custGeom>
          <a:ln w="11013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07571" y="1610236"/>
            <a:ext cx="1671320" cy="187960"/>
          </a:xfrm>
          <a:custGeom>
            <a:avLst/>
            <a:gdLst/>
            <a:ahLst/>
            <a:cxnLst/>
            <a:rect l="l" t="t" r="r" b="b"/>
            <a:pathLst>
              <a:path w="1671320" h="187960">
                <a:moveTo>
                  <a:pt x="0" y="0"/>
                </a:moveTo>
                <a:lnTo>
                  <a:pt x="185684" y="27585"/>
                </a:lnTo>
                <a:lnTo>
                  <a:pt x="371369" y="51941"/>
                </a:lnTo>
                <a:lnTo>
                  <a:pt x="557054" y="74279"/>
                </a:lnTo>
                <a:lnTo>
                  <a:pt x="742739" y="95262"/>
                </a:lnTo>
                <a:lnTo>
                  <a:pt x="928423" y="115205"/>
                </a:lnTo>
                <a:lnTo>
                  <a:pt x="1114108" y="134306"/>
                </a:lnTo>
                <a:lnTo>
                  <a:pt x="1299793" y="152704"/>
                </a:lnTo>
                <a:lnTo>
                  <a:pt x="1485478" y="170499"/>
                </a:lnTo>
                <a:lnTo>
                  <a:pt x="1671162" y="187765"/>
                </a:lnTo>
              </a:path>
            </a:pathLst>
          </a:custGeom>
          <a:ln w="11013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7571" y="1671219"/>
            <a:ext cx="1671320" cy="160655"/>
          </a:xfrm>
          <a:custGeom>
            <a:avLst/>
            <a:gdLst/>
            <a:ahLst/>
            <a:cxnLst/>
            <a:rect l="l" t="t" r="r" b="b"/>
            <a:pathLst>
              <a:path w="1671320" h="160655">
                <a:moveTo>
                  <a:pt x="0" y="0"/>
                </a:moveTo>
                <a:lnTo>
                  <a:pt x="185684" y="23519"/>
                </a:lnTo>
                <a:lnTo>
                  <a:pt x="371369" y="44201"/>
                </a:lnTo>
                <a:lnTo>
                  <a:pt x="557054" y="63267"/>
                </a:lnTo>
                <a:lnTo>
                  <a:pt x="742739" y="81195"/>
                </a:lnTo>
                <a:lnTo>
                  <a:pt x="928423" y="98250"/>
                </a:lnTo>
                <a:lnTo>
                  <a:pt x="1114108" y="114600"/>
                </a:lnTo>
                <a:lnTo>
                  <a:pt x="1299793" y="130361"/>
                </a:lnTo>
                <a:lnTo>
                  <a:pt x="1485478" y="145617"/>
                </a:lnTo>
                <a:lnTo>
                  <a:pt x="1671162" y="160431"/>
                </a:lnTo>
              </a:path>
            </a:pathLst>
          </a:custGeom>
          <a:ln w="11013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2886" y="248819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2886" y="17057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92886" y="15034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92886" y="15056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92886" y="15440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92886" y="15955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92886" y="16565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307918" y="2062548"/>
            <a:ext cx="99060" cy="229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686949" y="2317980"/>
            <a:ext cx="540385" cy="643890"/>
          </a:xfrm>
          <a:custGeom>
            <a:avLst/>
            <a:gdLst/>
            <a:ahLst/>
            <a:cxnLst/>
            <a:rect l="l" t="t" r="r" b="b"/>
            <a:pathLst>
              <a:path w="540385" h="643889">
                <a:moveTo>
                  <a:pt x="0" y="643258"/>
                </a:moveTo>
                <a:lnTo>
                  <a:pt x="540182" y="643258"/>
                </a:lnTo>
                <a:lnTo>
                  <a:pt x="540182" y="0"/>
                </a:lnTo>
                <a:lnTo>
                  <a:pt x="0" y="0"/>
                </a:lnTo>
                <a:lnTo>
                  <a:pt x="0" y="64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686949" y="2317980"/>
            <a:ext cx="540385" cy="643890"/>
          </a:xfrm>
          <a:custGeom>
            <a:avLst/>
            <a:gdLst/>
            <a:ahLst/>
            <a:cxnLst/>
            <a:rect l="l" t="t" r="r" b="b"/>
            <a:pathLst>
              <a:path w="540385" h="643889">
                <a:moveTo>
                  <a:pt x="0" y="643258"/>
                </a:moveTo>
                <a:lnTo>
                  <a:pt x="540182" y="643258"/>
                </a:lnTo>
                <a:lnTo>
                  <a:pt x="540182" y="0"/>
                </a:lnTo>
                <a:lnTo>
                  <a:pt x="0" y="0"/>
                </a:lnTo>
                <a:lnTo>
                  <a:pt x="0" y="643258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1860004" y="2308559"/>
            <a:ext cx="30670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50" spc="35">
                <a:latin typeface="Garamond"/>
                <a:cs typeface="Garamond"/>
              </a:rPr>
              <a:t>n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3000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714468" y="2396251"/>
            <a:ext cx="488950" cy="552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5">
                <a:latin typeface="Garamond"/>
                <a:cs typeface="Garamond"/>
              </a:rPr>
              <a:t>n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4500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5">
                <a:latin typeface="Garamond"/>
                <a:cs typeface="Garamond"/>
              </a:rPr>
              <a:t>n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6000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5">
                <a:latin typeface="Garamond"/>
                <a:cs typeface="Garamond"/>
              </a:rPr>
              <a:t>n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7500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5">
                <a:latin typeface="Garamond"/>
                <a:cs typeface="Garamond"/>
              </a:rPr>
              <a:t>n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9000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5">
                <a:latin typeface="Garamond"/>
                <a:cs typeface="Garamond"/>
              </a:rPr>
              <a:t>n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10500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u="sng" baseline="20202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0202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0202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5">
                <a:latin typeface="Garamond"/>
                <a:cs typeface="Garamond"/>
              </a:rPr>
              <a:t>n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12000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909088" y="1341595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6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80458" y="1341595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6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51827" y="1341595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6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23197" y="1341595"/>
            <a:ext cx="0" cy="866140"/>
          </a:xfrm>
          <a:custGeom>
            <a:avLst/>
            <a:gdLst/>
            <a:ahLst/>
            <a:cxnLst/>
            <a:rect l="l" t="t" r="r" b="b"/>
            <a:pathLst>
              <a:path w="0" h="866139">
                <a:moveTo>
                  <a:pt x="0" y="0"/>
                </a:moveTo>
                <a:lnTo>
                  <a:pt x="0" y="86584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023197" y="2961238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60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94567" y="1341595"/>
            <a:ext cx="0" cy="1671320"/>
          </a:xfrm>
          <a:custGeom>
            <a:avLst/>
            <a:gdLst/>
            <a:ahLst/>
            <a:cxnLst/>
            <a:rect l="l" t="t" r="r" b="b"/>
            <a:pathLst>
              <a:path w="0" h="1671320">
                <a:moveTo>
                  <a:pt x="0" y="1671246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723404" y="3012842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42965" y="290142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723404" y="2901425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86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42965" y="2790009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23404" y="2790009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86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342965" y="267859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23404" y="2678592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86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42965" y="2567176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23404" y="2567176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86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342965" y="245576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723404" y="2455760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86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342965" y="2344343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23404" y="2344343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86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342965" y="2232927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6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723404" y="2232927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186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723404" y="2121510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723404" y="201009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23404" y="1898677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723404" y="178726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723404" y="167584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723404" y="1564428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723404" y="14530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723404" y="1341595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 h="0">
                <a:moveTo>
                  <a:pt x="0" y="0"/>
                </a:moveTo>
                <a:lnTo>
                  <a:pt x="167116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909088" y="298150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80458" y="298150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651827" y="298150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23197" y="298150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394567" y="298150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3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09088" y="1341595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80458" y="1341595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651827" y="1341595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23197" y="1341595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394567" y="1341595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37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723404" y="301284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723404" y="290142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723404" y="27900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723404" y="267859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23404" y="256717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23404" y="24557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723404" y="23443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723404" y="223292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723404" y="212151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723404" y="201009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723404" y="189867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723404" y="17872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723404" y="167584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723404" y="15644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23404" y="145301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723404" y="134159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335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363230" y="301284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363230" y="290142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63230" y="27900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63230" y="267859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63230" y="256717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363230" y="24557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363230" y="23443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63230" y="223292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63230" y="212151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63230" y="201009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363230" y="189867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363230" y="17872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363230" y="167584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363230" y="15644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363230" y="145301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363230" y="134159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3133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723404" y="1341595"/>
            <a:ext cx="1671320" cy="1671320"/>
          </a:xfrm>
          <a:custGeom>
            <a:avLst/>
            <a:gdLst/>
            <a:ahLst/>
            <a:cxnLst/>
            <a:rect l="l" t="t" r="r" b="b"/>
            <a:pathLst>
              <a:path w="1671320" h="1671320">
                <a:moveTo>
                  <a:pt x="0" y="1671246"/>
                </a:moveTo>
                <a:lnTo>
                  <a:pt x="0" y="0"/>
                </a:lnTo>
                <a:lnTo>
                  <a:pt x="1671162" y="0"/>
                </a:lnTo>
                <a:lnTo>
                  <a:pt x="1671162" y="1671246"/>
                </a:lnTo>
                <a:lnTo>
                  <a:pt x="0" y="167124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2849482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220848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592214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963572" y="2999983"/>
            <a:ext cx="11938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363495" y="2999983"/>
            <a:ext cx="6223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554238" y="1255845"/>
            <a:ext cx="156210" cy="180848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  <a:p>
            <a:pPr marL="48895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81</a:t>
            </a:r>
            <a:endParaRPr sz="550">
              <a:latin typeface="Garamond"/>
              <a:cs typeface="Garamond"/>
            </a:endParaRPr>
          </a:p>
          <a:p>
            <a:pPr marL="48895">
              <a:lnSpc>
                <a:spcPct val="100000"/>
              </a:lnSpc>
              <a:spcBef>
                <a:spcPts val="220"/>
              </a:spcBef>
            </a:pPr>
            <a:r>
              <a:rPr dirty="0" sz="550" spc="25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2723404" y="2266517"/>
            <a:ext cx="1671320" cy="567055"/>
          </a:xfrm>
          <a:custGeom>
            <a:avLst/>
            <a:gdLst/>
            <a:ahLst/>
            <a:cxnLst/>
            <a:rect l="l" t="t" r="r" b="b"/>
            <a:pathLst>
              <a:path w="1671320" h="567055">
                <a:moveTo>
                  <a:pt x="0" y="0"/>
                </a:moveTo>
                <a:lnTo>
                  <a:pt x="185684" y="89028"/>
                </a:lnTo>
                <a:lnTo>
                  <a:pt x="371369" y="163772"/>
                </a:lnTo>
                <a:lnTo>
                  <a:pt x="557054" y="233354"/>
                </a:lnTo>
                <a:lnTo>
                  <a:pt x="742739" y="297573"/>
                </a:lnTo>
                <a:lnTo>
                  <a:pt x="928423" y="357614"/>
                </a:lnTo>
                <a:lnTo>
                  <a:pt x="1114108" y="412255"/>
                </a:lnTo>
                <a:lnTo>
                  <a:pt x="1299793" y="466041"/>
                </a:lnTo>
                <a:lnTo>
                  <a:pt x="1485478" y="517339"/>
                </a:lnTo>
                <a:lnTo>
                  <a:pt x="1671162" y="566453"/>
                </a:lnTo>
              </a:path>
            </a:pathLst>
          </a:custGeom>
          <a:ln w="1101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23404" y="1743641"/>
            <a:ext cx="1671320" cy="407670"/>
          </a:xfrm>
          <a:custGeom>
            <a:avLst/>
            <a:gdLst/>
            <a:ahLst/>
            <a:cxnLst/>
            <a:rect l="l" t="t" r="r" b="b"/>
            <a:pathLst>
              <a:path w="1671320" h="407669">
                <a:moveTo>
                  <a:pt x="0" y="0"/>
                </a:moveTo>
                <a:lnTo>
                  <a:pt x="185684" y="61703"/>
                </a:lnTo>
                <a:lnTo>
                  <a:pt x="371369" y="116341"/>
                </a:lnTo>
                <a:lnTo>
                  <a:pt x="557054" y="165600"/>
                </a:lnTo>
                <a:lnTo>
                  <a:pt x="742739" y="211366"/>
                </a:lnTo>
                <a:lnTo>
                  <a:pt x="928423" y="254423"/>
                </a:lnTo>
                <a:lnTo>
                  <a:pt x="1114108" y="295269"/>
                </a:lnTo>
                <a:lnTo>
                  <a:pt x="1299793" y="334252"/>
                </a:lnTo>
                <a:lnTo>
                  <a:pt x="1485478" y="371629"/>
                </a:lnTo>
                <a:lnTo>
                  <a:pt x="1671162" y="407596"/>
                </a:lnTo>
              </a:path>
            </a:pathLst>
          </a:custGeom>
          <a:ln w="11013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723404" y="1455109"/>
            <a:ext cx="1671320" cy="329565"/>
          </a:xfrm>
          <a:custGeom>
            <a:avLst/>
            <a:gdLst/>
            <a:ahLst/>
            <a:cxnLst/>
            <a:rect l="l" t="t" r="r" b="b"/>
            <a:pathLst>
              <a:path w="1671320" h="329564">
                <a:moveTo>
                  <a:pt x="0" y="0"/>
                </a:moveTo>
                <a:lnTo>
                  <a:pt x="185684" y="49560"/>
                </a:lnTo>
                <a:lnTo>
                  <a:pt x="371369" y="92940"/>
                </a:lnTo>
                <a:lnTo>
                  <a:pt x="557054" y="132565"/>
                </a:lnTo>
                <a:lnTo>
                  <a:pt x="742739" y="169593"/>
                </a:lnTo>
                <a:lnTo>
                  <a:pt x="928423" y="204452"/>
                </a:lnTo>
                <a:lnTo>
                  <a:pt x="1114108" y="237680"/>
                </a:lnTo>
                <a:lnTo>
                  <a:pt x="1299793" y="269421"/>
                </a:lnTo>
                <a:lnTo>
                  <a:pt x="1485478" y="299935"/>
                </a:lnTo>
                <a:lnTo>
                  <a:pt x="1671162" y="329372"/>
                </a:lnTo>
              </a:path>
            </a:pathLst>
          </a:custGeom>
          <a:ln w="11013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723404" y="1371436"/>
            <a:ext cx="1671320" cy="271780"/>
          </a:xfrm>
          <a:custGeom>
            <a:avLst/>
            <a:gdLst/>
            <a:ahLst/>
            <a:cxnLst/>
            <a:rect l="l" t="t" r="r" b="b"/>
            <a:pathLst>
              <a:path w="1671320" h="271780">
                <a:moveTo>
                  <a:pt x="0" y="0"/>
                </a:moveTo>
                <a:lnTo>
                  <a:pt x="185684" y="40483"/>
                </a:lnTo>
                <a:lnTo>
                  <a:pt x="371369" y="76022"/>
                </a:lnTo>
                <a:lnTo>
                  <a:pt x="557054" y="108565"/>
                </a:lnTo>
                <a:lnTo>
                  <a:pt x="742739" y="138974"/>
                </a:lnTo>
                <a:lnTo>
                  <a:pt x="928423" y="167725"/>
                </a:lnTo>
                <a:lnTo>
                  <a:pt x="1114108" y="195140"/>
                </a:lnTo>
                <a:lnTo>
                  <a:pt x="1299793" y="221420"/>
                </a:lnTo>
                <a:lnTo>
                  <a:pt x="1485478" y="246736"/>
                </a:lnTo>
                <a:lnTo>
                  <a:pt x="1671162" y="271202"/>
                </a:lnTo>
              </a:path>
            </a:pathLst>
          </a:custGeom>
          <a:ln w="11013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723404" y="1374553"/>
            <a:ext cx="1671320" cy="224154"/>
          </a:xfrm>
          <a:custGeom>
            <a:avLst/>
            <a:gdLst/>
            <a:ahLst/>
            <a:cxnLst/>
            <a:rect l="l" t="t" r="r" b="b"/>
            <a:pathLst>
              <a:path w="1671320" h="224155">
                <a:moveTo>
                  <a:pt x="0" y="0"/>
                </a:moveTo>
                <a:lnTo>
                  <a:pt x="185684" y="33154"/>
                </a:lnTo>
                <a:lnTo>
                  <a:pt x="371369" y="62338"/>
                </a:lnTo>
                <a:lnTo>
                  <a:pt x="557054" y="89120"/>
                </a:lnTo>
                <a:lnTo>
                  <a:pt x="742739" y="114195"/>
                </a:lnTo>
                <a:lnTo>
                  <a:pt x="928423" y="137952"/>
                </a:lnTo>
                <a:lnTo>
                  <a:pt x="1114108" y="160641"/>
                </a:lnTo>
                <a:lnTo>
                  <a:pt x="1299793" y="182433"/>
                </a:lnTo>
                <a:lnTo>
                  <a:pt x="1485478" y="203454"/>
                </a:lnTo>
                <a:lnTo>
                  <a:pt x="1671162" y="223788"/>
                </a:lnTo>
              </a:path>
            </a:pathLst>
          </a:custGeom>
          <a:ln w="11013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723404" y="1396796"/>
            <a:ext cx="1671320" cy="189230"/>
          </a:xfrm>
          <a:custGeom>
            <a:avLst/>
            <a:gdLst/>
            <a:ahLst/>
            <a:cxnLst/>
            <a:rect l="l" t="t" r="r" b="b"/>
            <a:pathLst>
              <a:path w="1671320" h="189230">
                <a:moveTo>
                  <a:pt x="0" y="0"/>
                </a:moveTo>
                <a:lnTo>
                  <a:pt x="185684" y="27843"/>
                </a:lnTo>
                <a:lnTo>
                  <a:pt x="371369" y="52387"/>
                </a:lnTo>
                <a:lnTo>
                  <a:pt x="557054" y="74954"/>
                </a:lnTo>
                <a:lnTo>
                  <a:pt x="742739" y="96109"/>
                </a:lnTo>
                <a:lnTo>
                  <a:pt x="928423" y="116182"/>
                </a:lnTo>
                <a:lnTo>
                  <a:pt x="1114108" y="135379"/>
                </a:lnTo>
                <a:lnTo>
                  <a:pt x="1299793" y="153848"/>
                </a:lnTo>
                <a:lnTo>
                  <a:pt x="1485478" y="171677"/>
                </a:lnTo>
                <a:lnTo>
                  <a:pt x="1671162" y="188954"/>
                </a:lnTo>
              </a:path>
            </a:pathLst>
          </a:custGeom>
          <a:ln w="11013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723404" y="1425839"/>
            <a:ext cx="1671320" cy="163195"/>
          </a:xfrm>
          <a:custGeom>
            <a:avLst/>
            <a:gdLst/>
            <a:ahLst/>
            <a:cxnLst/>
            <a:rect l="l" t="t" r="r" b="b"/>
            <a:pathLst>
              <a:path w="1671320" h="163194">
                <a:moveTo>
                  <a:pt x="0" y="0"/>
                </a:moveTo>
                <a:lnTo>
                  <a:pt x="185684" y="23895"/>
                </a:lnTo>
                <a:lnTo>
                  <a:pt x="371369" y="45019"/>
                </a:lnTo>
                <a:lnTo>
                  <a:pt x="557054" y="64433"/>
                </a:lnTo>
                <a:lnTo>
                  <a:pt x="742739" y="82679"/>
                </a:lnTo>
                <a:lnTo>
                  <a:pt x="928423" y="99991"/>
                </a:lnTo>
                <a:lnTo>
                  <a:pt x="1114108" y="116590"/>
                </a:lnTo>
                <a:lnTo>
                  <a:pt x="1299793" y="132544"/>
                </a:lnTo>
                <a:lnTo>
                  <a:pt x="1485478" y="147968"/>
                </a:lnTo>
                <a:lnTo>
                  <a:pt x="1671162" y="162927"/>
                </a:lnTo>
              </a:path>
            </a:pathLst>
          </a:custGeom>
          <a:ln w="11013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723404" y="1458410"/>
            <a:ext cx="1671320" cy="142875"/>
          </a:xfrm>
          <a:custGeom>
            <a:avLst/>
            <a:gdLst/>
            <a:ahLst/>
            <a:cxnLst/>
            <a:rect l="l" t="t" r="r" b="b"/>
            <a:pathLst>
              <a:path w="1671320" h="142875">
                <a:moveTo>
                  <a:pt x="0" y="0"/>
                </a:moveTo>
                <a:lnTo>
                  <a:pt x="185684" y="20920"/>
                </a:lnTo>
                <a:lnTo>
                  <a:pt x="371369" y="39371"/>
                </a:lnTo>
                <a:lnTo>
                  <a:pt x="557054" y="56369"/>
                </a:lnTo>
                <a:lnTo>
                  <a:pt x="742739" y="72341"/>
                </a:lnTo>
                <a:lnTo>
                  <a:pt x="928423" y="87525"/>
                </a:lnTo>
                <a:lnTo>
                  <a:pt x="1114108" y="102106"/>
                </a:lnTo>
                <a:lnTo>
                  <a:pt x="1299793" y="116121"/>
                </a:lnTo>
                <a:lnTo>
                  <a:pt x="1485478" y="129680"/>
                </a:lnTo>
                <a:lnTo>
                  <a:pt x="1671162" y="142841"/>
                </a:lnTo>
              </a:path>
            </a:pathLst>
          </a:custGeom>
          <a:ln w="1101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708719" y="22518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708719" y="17289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708719" y="144042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708719" y="13567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708719" y="13598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708719" y="1382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708719" y="14111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708719" y="144372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368" y="14684"/>
                </a:moveTo>
                <a:lnTo>
                  <a:pt x="29368" y="6574"/>
                </a:lnTo>
                <a:lnTo>
                  <a:pt x="22794" y="0"/>
                </a:lnTo>
                <a:lnTo>
                  <a:pt x="14684" y="0"/>
                </a:lnTo>
                <a:lnTo>
                  <a:pt x="6574" y="0"/>
                </a:lnTo>
                <a:lnTo>
                  <a:pt x="0" y="6574"/>
                </a:lnTo>
                <a:lnTo>
                  <a:pt x="0" y="14684"/>
                </a:lnTo>
                <a:lnTo>
                  <a:pt x="0" y="22794"/>
                </a:lnTo>
                <a:lnTo>
                  <a:pt x="6574" y="29368"/>
                </a:lnTo>
                <a:lnTo>
                  <a:pt x="14684" y="29368"/>
                </a:lnTo>
                <a:lnTo>
                  <a:pt x="22794" y="29368"/>
                </a:lnTo>
                <a:lnTo>
                  <a:pt x="29368" y="22794"/>
                </a:lnTo>
                <a:lnTo>
                  <a:pt x="29368" y="14684"/>
                </a:lnTo>
                <a:close/>
              </a:path>
            </a:pathLst>
          </a:custGeom>
          <a:ln w="1468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2423751" y="2062540"/>
            <a:ext cx="99060" cy="229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745268" y="2207439"/>
            <a:ext cx="598170" cy="754380"/>
          </a:xfrm>
          <a:custGeom>
            <a:avLst/>
            <a:gdLst/>
            <a:ahLst/>
            <a:cxnLst/>
            <a:rect l="l" t="t" r="r" b="b"/>
            <a:pathLst>
              <a:path w="598170" h="754380">
                <a:moveTo>
                  <a:pt x="0" y="753798"/>
                </a:moveTo>
                <a:lnTo>
                  <a:pt x="597697" y="753798"/>
                </a:lnTo>
                <a:lnTo>
                  <a:pt x="597697" y="0"/>
                </a:lnTo>
                <a:lnTo>
                  <a:pt x="0" y="0"/>
                </a:lnTo>
                <a:lnTo>
                  <a:pt x="0" y="753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745268" y="2207439"/>
            <a:ext cx="598170" cy="754380"/>
          </a:xfrm>
          <a:custGeom>
            <a:avLst/>
            <a:gdLst/>
            <a:ahLst/>
            <a:cxnLst/>
            <a:rect l="l" t="t" r="r" b="b"/>
            <a:pathLst>
              <a:path w="598170" h="754380">
                <a:moveTo>
                  <a:pt x="0" y="753798"/>
                </a:moveTo>
                <a:lnTo>
                  <a:pt x="597697" y="753798"/>
                </a:lnTo>
                <a:lnTo>
                  <a:pt x="597697" y="0"/>
                </a:lnTo>
                <a:lnTo>
                  <a:pt x="0" y="0"/>
                </a:lnTo>
                <a:lnTo>
                  <a:pt x="0" y="753798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3745268" y="2232927"/>
            <a:ext cx="598170" cy="728345"/>
          </a:xfrm>
          <a:prstGeom prst="rect">
            <a:avLst/>
          </a:prstGeom>
          <a:ln w="3175">
            <a:solidFill>
              <a:srgbClr val="26262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305">
              <a:lnSpc>
                <a:spcPts val="535"/>
              </a:lnSpc>
            </a:pPr>
            <a:r>
              <a:rPr dirty="0" u="sng" baseline="2525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525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5252" sz="825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0"/>
              </a:spcBef>
            </a:pPr>
            <a:r>
              <a:rPr dirty="0" u="sng" baseline="10101" sz="825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0101" sz="825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10101" sz="825" spc="0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0"/>
              </a:spcBef>
            </a:pP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5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0"/>
              </a:spcBef>
            </a:pPr>
            <a:r>
              <a:rPr dirty="0" u="sng" baseline="15151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5151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15151" sz="825" spc="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7</a:t>
            </a:r>
            <a:endParaRPr sz="550">
              <a:latin typeface="Garamond"/>
              <a:cs typeface="Garamond"/>
            </a:endParaRPr>
          </a:p>
          <a:p>
            <a:pPr marL="27305">
              <a:lnSpc>
                <a:spcPct val="100000"/>
              </a:lnSpc>
              <a:spcBef>
                <a:spcPts val="55"/>
              </a:spcBef>
            </a:pP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40">
                <a:latin typeface="Garamond"/>
                <a:cs typeface="Garamond"/>
              </a:rPr>
              <a:t>nStages </a:t>
            </a:r>
            <a:r>
              <a:rPr dirty="0" sz="550" spc="75">
                <a:latin typeface="Garamond"/>
                <a:cs typeface="Garamond"/>
              </a:rPr>
              <a:t>=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2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2091904" y="3110035"/>
            <a:ext cx="194945" cy="1631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50" spc="-190">
                <a:latin typeface="Lucida Sans Unicode"/>
                <a:cs typeface="Lucida Sans Unicode"/>
              </a:rPr>
              <a:t>·</a:t>
            </a:r>
            <a:r>
              <a:rPr dirty="0" sz="550" spc="25">
                <a:latin typeface="Garamond"/>
                <a:cs typeface="Garamond"/>
              </a:rPr>
              <a:t>10</a:t>
            </a:r>
            <a:r>
              <a:rPr dirty="0" baseline="27777" sz="600" spc="187" i="1">
                <a:latin typeface="Arial"/>
                <a:cs typeface="Arial"/>
              </a:rPr>
              <a:t>−</a:t>
            </a:r>
            <a:r>
              <a:rPr dirty="0" baseline="27777" sz="600" spc="-37">
                <a:latin typeface="Lucida Sans Unicode"/>
                <a:cs typeface="Lucida Sans Unicode"/>
              </a:rPr>
              <a:t>3</a:t>
            </a:r>
            <a:endParaRPr baseline="27777" sz="600">
              <a:latin typeface="Lucida Sans Unicode"/>
              <a:cs typeface="Lucida Sans Unicode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4207737" y="3110035"/>
            <a:ext cx="194945" cy="1631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50" spc="-190">
                <a:latin typeface="Lucida Sans Unicode"/>
                <a:cs typeface="Lucida Sans Unicode"/>
              </a:rPr>
              <a:t>·</a:t>
            </a:r>
            <a:r>
              <a:rPr dirty="0" sz="550" spc="25">
                <a:latin typeface="Garamond"/>
                <a:cs typeface="Garamond"/>
              </a:rPr>
              <a:t>10</a:t>
            </a:r>
            <a:r>
              <a:rPr dirty="0" baseline="27777" sz="600" spc="187" i="1">
                <a:latin typeface="Arial"/>
                <a:cs typeface="Arial"/>
              </a:rPr>
              <a:t>−</a:t>
            </a:r>
            <a:r>
              <a:rPr dirty="0" baseline="27777" sz="600" spc="-37">
                <a:latin typeface="Lucida Sans Unicode"/>
                <a:cs typeface="Lucida Sans Unicode"/>
              </a:rPr>
              <a:t>3</a:t>
            </a:r>
            <a:endParaRPr baseline="27777" sz="600">
              <a:latin typeface="Lucida Sans Unicode"/>
              <a:cs typeface="Lucida Sans Unicode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283501" y="3132140"/>
            <a:ext cx="31940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30">
                <a:solidFill>
                  <a:srgbClr val="262626"/>
                </a:solidFill>
                <a:latin typeface="Garamond"/>
                <a:cs typeface="Garamond"/>
              </a:rPr>
              <a:t>clearance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3399334" y="3132140"/>
            <a:ext cx="31940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5"/>
              </a:lnSpc>
            </a:pPr>
            <a:r>
              <a:rPr dirty="0" sz="550" spc="30">
                <a:solidFill>
                  <a:srgbClr val="262626"/>
                </a:solidFill>
                <a:latin typeface="Garamond"/>
                <a:cs typeface="Garamond"/>
              </a:rPr>
              <a:t>clearance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44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3794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50"/>
              <a:t>Stages </a:t>
            </a:r>
            <a:r>
              <a:rPr dirty="0" spc="-60"/>
              <a:t>and</a:t>
            </a:r>
            <a:r>
              <a:rPr dirty="0" spc="65"/>
              <a:t> </a:t>
            </a:r>
            <a:r>
              <a:rPr dirty="0" spc="-80"/>
              <a:t>speed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630477"/>
            <a:ext cx="407987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any number </a:t>
            </a:r>
            <a:r>
              <a:rPr dirty="0" sz="1100" spc="-40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stages </a:t>
            </a:r>
            <a:r>
              <a:rPr dirty="0" sz="1100" spc="-45">
                <a:latin typeface="Tahoma"/>
                <a:cs typeface="Tahoma"/>
              </a:rPr>
              <a:t>exists </a:t>
            </a:r>
            <a:r>
              <a:rPr dirty="0" sz="1100" spc="-60">
                <a:latin typeface="Tahoma"/>
                <a:cs typeface="Tahoma"/>
              </a:rPr>
              <a:t>a </a:t>
            </a:r>
            <a:r>
              <a:rPr dirty="0" sz="1100" spc="-55">
                <a:latin typeface="Tahoma"/>
                <a:cs typeface="Tahoma"/>
              </a:rPr>
              <a:t>proper </a:t>
            </a:r>
            <a:r>
              <a:rPr dirty="0" sz="1100" spc="-50">
                <a:latin typeface="Tahoma"/>
                <a:cs typeface="Tahoma"/>
              </a:rPr>
              <a:t>value </a:t>
            </a:r>
            <a:r>
              <a:rPr dirty="0" sz="1100" spc="-40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rotational </a:t>
            </a:r>
            <a:r>
              <a:rPr dirty="0" sz="1100" spc="-70">
                <a:latin typeface="Tahoma"/>
                <a:cs typeface="Tahoma"/>
              </a:rPr>
              <a:t>speed 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25">
                <a:latin typeface="Tahoma"/>
                <a:cs typeface="Tahoma"/>
              </a:rPr>
              <a:t>let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reach </a:t>
            </a:r>
            <a:r>
              <a:rPr dirty="0" sz="1100" spc="-35">
                <a:latin typeface="Tahoma"/>
                <a:cs typeface="Tahoma"/>
              </a:rPr>
              <a:t>almost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50">
                <a:latin typeface="Tahoma"/>
                <a:cs typeface="Tahoma"/>
              </a:rPr>
              <a:t>efficiency. </a:t>
            </a:r>
            <a:r>
              <a:rPr dirty="0" sz="1100" spc="-10">
                <a:latin typeface="Tahoma"/>
                <a:cs typeface="Tahoma"/>
              </a:rPr>
              <a:t>Critical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decision: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10">
                <a:latin typeface="Garamond"/>
                <a:cs typeface="Garamond"/>
              </a:rPr>
              <a:t>3000</a:t>
            </a:r>
            <a:r>
              <a:rPr dirty="0" sz="1100" spc="-10">
                <a:latin typeface="Tahoma"/>
                <a:cs typeface="Tahoma"/>
              </a:rPr>
              <a:t>rpm, </a:t>
            </a:r>
            <a:r>
              <a:rPr dirty="0" sz="1100" spc="-45">
                <a:latin typeface="Tahoma"/>
                <a:cs typeface="Tahoma"/>
              </a:rPr>
              <a:t>good </a:t>
            </a:r>
            <a:r>
              <a:rPr dirty="0" sz="1100" spc="-40">
                <a:latin typeface="Tahoma"/>
                <a:cs typeface="Tahoma"/>
              </a:rPr>
              <a:t>efficiency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over </a:t>
            </a:r>
            <a:r>
              <a:rPr dirty="0" sz="1100" spc="-60">
                <a:latin typeface="Tahoma"/>
                <a:cs typeface="Tahoma"/>
              </a:rPr>
              <a:t>10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stages.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⇒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60">
                <a:latin typeface="Tahoma"/>
                <a:cs typeface="Tahoma"/>
              </a:rPr>
              <a:t>2 </a:t>
            </a:r>
            <a:r>
              <a:rPr dirty="0" sz="1100" spc="-55">
                <a:latin typeface="Tahoma"/>
                <a:cs typeface="Tahoma"/>
              </a:rPr>
              <a:t>stages, </a:t>
            </a:r>
            <a:r>
              <a:rPr dirty="0" sz="1100" spc="-45">
                <a:latin typeface="Tahoma"/>
                <a:cs typeface="Tahoma"/>
              </a:rPr>
              <a:t>good </a:t>
            </a:r>
            <a:r>
              <a:rPr dirty="0" sz="1100" spc="-40">
                <a:latin typeface="Tahoma"/>
                <a:cs typeface="Tahoma"/>
              </a:rPr>
              <a:t>efficiency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 b="0" i="1">
                <a:latin typeface="Bookman Old Style"/>
                <a:cs typeface="Bookman Old Style"/>
              </a:rPr>
              <a:t>n </a:t>
            </a:r>
            <a:r>
              <a:rPr dirty="0" sz="1100" spc="-55">
                <a:latin typeface="Tahoma"/>
                <a:cs typeface="Tahoma"/>
              </a:rPr>
              <a:t>above </a:t>
            </a:r>
            <a:r>
              <a:rPr dirty="0" sz="1100" spc="25">
                <a:latin typeface="Garamond"/>
                <a:cs typeface="Garamond"/>
              </a:rPr>
              <a:t>10000 </a:t>
            </a:r>
            <a:r>
              <a:rPr dirty="0" sz="1100" spc="-40">
                <a:latin typeface="Tahoma"/>
                <a:cs typeface="Tahoma"/>
              </a:rPr>
              <a:t>rpm.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643" y="1467126"/>
            <a:ext cx="0" cy="1611630"/>
          </a:xfrm>
          <a:custGeom>
            <a:avLst/>
            <a:gdLst/>
            <a:ahLst/>
            <a:cxnLst/>
            <a:rect l="l" t="t" r="r" b="b"/>
            <a:pathLst>
              <a:path w="0" h="1611630">
                <a:moveTo>
                  <a:pt x="0" y="1611059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2637" y="1467126"/>
            <a:ext cx="0" cy="1611630"/>
          </a:xfrm>
          <a:custGeom>
            <a:avLst/>
            <a:gdLst/>
            <a:ahLst/>
            <a:cxnLst/>
            <a:rect l="l" t="t" r="r" b="b"/>
            <a:pathLst>
              <a:path w="0" h="1611630">
                <a:moveTo>
                  <a:pt x="0" y="1611059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0631" y="1467126"/>
            <a:ext cx="0" cy="1611630"/>
          </a:xfrm>
          <a:custGeom>
            <a:avLst/>
            <a:gdLst/>
            <a:ahLst/>
            <a:cxnLst/>
            <a:rect l="l" t="t" r="r" b="b"/>
            <a:pathLst>
              <a:path w="0" h="1611630">
                <a:moveTo>
                  <a:pt x="0" y="1611059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48625" y="1467126"/>
            <a:ext cx="0" cy="835025"/>
          </a:xfrm>
          <a:custGeom>
            <a:avLst/>
            <a:gdLst/>
            <a:ahLst/>
            <a:cxnLst/>
            <a:rect l="l" t="t" r="r" b="b"/>
            <a:pathLst>
              <a:path w="0" h="835025">
                <a:moveTo>
                  <a:pt x="0" y="0"/>
                </a:moveTo>
                <a:lnTo>
                  <a:pt x="0" y="83466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48625" y="3028441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49745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6619" y="1467126"/>
            <a:ext cx="0" cy="1611630"/>
          </a:xfrm>
          <a:custGeom>
            <a:avLst/>
            <a:gdLst/>
            <a:ahLst/>
            <a:cxnLst/>
            <a:rect l="l" t="t" r="r" b="b"/>
            <a:pathLst>
              <a:path w="0" h="1611630">
                <a:moveTo>
                  <a:pt x="0" y="1611059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5646" y="3078186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56876" y="2997633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5646" y="2997633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6876" y="291708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646" y="2917080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6876" y="2836527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5646" y="2836527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6876" y="2755974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5646" y="275597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6876" y="2675421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5646" y="2675421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56876" y="2594868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5646" y="2594868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6876" y="2514315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5646" y="2514315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56876" y="2433762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5646" y="2433762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56876" y="235320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4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5646" y="2353209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5646" y="2272656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5646" y="2192103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5646" y="2111550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5646" y="2030997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5646" y="1950444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5646" y="1869891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5646" y="1789338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5646" y="1708785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5646" y="1628232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5646" y="1547679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5646" y="1467126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 h="0">
                <a:moveTo>
                  <a:pt x="0" y="0"/>
                </a:moveTo>
                <a:lnTo>
                  <a:pt x="161097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4643" y="304797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21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32637" y="304797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21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90631" y="304797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21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48625" y="304797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21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06619" y="304797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21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4643" y="146712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21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32637" y="146712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21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90631" y="146712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21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48625" y="146712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21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06619" y="146712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211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5646" y="307818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5646" y="2997633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5646" y="291708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5646" y="283652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5646" y="2755974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5646" y="267542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5646" y="259486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5646" y="251431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5646" y="243376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5646" y="235320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5646" y="227265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5646" y="2192103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5646" y="211155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5646" y="203099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5646" y="1950444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5646" y="1869891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5646" y="178933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5646" y="170878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5646" y="1628232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5646" y="154767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5646" y="146712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207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76411" y="307818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176411" y="299763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76411" y="291708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76411" y="283652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76411" y="275597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76411" y="267542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76411" y="259486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76411" y="251431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76411" y="243376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76411" y="235320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76411" y="227265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76411" y="2192103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76411" y="211155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76411" y="203099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76411" y="195044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176411" y="186989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176411" y="178933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76411" y="1708785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176411" y="162823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76411" y="154767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176411" y="146712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20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95646" y="1467126"/>
            <a:ext cx="1610995" cy="1611630"/>
          </a:xfrm>
          <a:custGeom>
            <a:avLst/>
            <a:gdLst/>
            <a:ahLst/>
            <a:cxnLst/>
            <a:rect l="l" t="t" r="r" b="b"/>
            <a:pathLst>
              <a:path w="1610995" h="1611630">
                <a:moveTo>
                  <a:pt x="0" y="1611059"/>
                </a:moveTo>
                <a:lnTo>
                  <a:pt x="0" y="0"/>
                </a:lnTo>
                <a:lnTo>
                  <a:pt x="1610973" y="0"/>
                </a:lnTo>
                <a:lnTo>
                  <a:pt x="1610973" y="1611059"/>
                </a:lnTo>
                <a:lnTo>
                  <a:pt x="0" y="16110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16726" y="3065333"/>
            <a:ext cx="11620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74716" y="3065333"/>
            <a:ext cx="11620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32707" y="3065333"/>
            <a:ext cx="116205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18219" y="3065333"/>
            <a:ext cx="609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1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70299" y="3050521"/>
            <a:ext cx="194310" cy="2254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dirty="0" sz="550" spc="15">
                <a:latin typeface="Garamond"/>
                <a:cs typeface="Garamond"/>
              </a:rPr>
              <a:t>1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 marL="32384" indent="-19685">
              <a:lnSpc>
                <a:spcPct val="100000"/>
              </a:lnSpc>
              <a:spcBef>
                <a:spcPts val="130"/>
              </a:spcBef>
              <a:buSzPct val="81818"/>
              <a:buFont typeface="Lucida Sans Unicode"/>
              <a:buChar char="·"/>
              <a:tabLst>
                <a:tab pos="33020" algn="l"/>
              </a:tabLst>
            </a:pPr>
            <a:r>
              <a:rPr dirty="0" sz="550" spc="0">
                <a:latin typeface="Garamond"/>
                <a:cs typeface="Garamond"/>
              </a:rPr>
              <a:t>10</a:t>
            </a:r>
            <a:r>
              <a:rPr dirty="0" baseline="27777" sz="600" spc="0" b="0">
                <a:latin typeface="Bookman Old Style"/>
                <a:cs typeface="Bookman Old Style"/>
              </a:rPr>
              <a:t>4</a:t>
            </a:r>
            <a:endParaRPr baseline="27777" sz="600">
              <a:latin typeface="Bookman Old Style"/>
              <a:cs typeface="Bookman Old Style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607234" y="2775863"/>
            <a:ext cx="14986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u="sng" sz="55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30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32115" y="1406483"/>
            <a:ext cx="151765" cy="1721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45"/>
              </a:lnSpc>
              <a:spcBef>
                <a:spcPts val="10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95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  <a:p>
            <a:pPr marL="47625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81</a:t>
            </a:r>
            <a:endParaRPr sz="550">
              <a:latin typeface="Garamond"/>
              <a:cs typeface="Garamond"/>
            </a:endParaRPr>
          </a:p>
          <a:p>
            <a:pPr marL="47625">
              <a:lnSpc>
                <a:spcPts val="63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79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78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77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3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76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45"/>
              </a:lnSpc>
            </a:pPr>
            <a:r>
              <a:rPr dirty="0" sz="550" spc="15">
                <a:latin typeface="Garamond"/>
                <a:cs typeface="Garamond"/>
              </a:rPr>
              <a:t>0</a:t>
            </a:r>
            <a:r>
              <a:rPr dirty="0" sz="550" i="1">
                <a:latin typeface="Arial"/>
                <a:cs typeface="Arial"/>
              </a:rPr>
              <a:t>.</a:t>
            </a:r>
            <a:r>
              <a:rPr dirty="0" sz="550" spc="15">
                <a:latin typeface="Garamond"/>
                <a:cs typeface="Garamond"/>
              </a:rPr>
              <a:t>75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01269" y="1708969"/>
            <a:ext cx="1505585" cy="1369695"/>
          </a:xfrm>
          <a:custGeom>
            <a:avLst/>
            <a:gdLst/>
            <a:ahLst/>
            <a:cxnLst/>
            <a:rect l="l" t="t" r="r" b="b"/>
            <a:pathLst>
              <a:path w="1505585" h="1369695">
                <a:moveTo>
                  <a:pt x="0" y="1369217"/>
                </a:moveTo>
                <a:lnTo>
                  <a:pt x="28624" y="1306329"/>
                </a:lnTo>
                <a:lnTo>
                  <a:pt x="73374" y="1215744"/>
                </a:lnTo>
                <a:lnTo>
                  <a:pt x="118123" y="1131679"/>
                </a:lnTo>
                <a:lnTo>
                  <a:pt x="162872" y="1055142"/>
                </a:lnTo>
                <a:lnTo>
                  <a:pt x="207621" y="982163"/>
                </a:lnTo>
                <a:lnTo>
                  <a:pt x="252371" y="913947"/>
                </a:lnTo>
                <a:lnTo>
                  <a:pt x="297120" y="849714"/>
                </a:lnTo>
                <a:lnTo>
                  <a:pt x="341869" y="789784"/>
                </a:lnTo>
                <a:lnTo>
                  <a:pt x="386618" y="733470"/>
                </a:lnTo>
                <a:lnTo>
                  <a:pt x="431368" y="680480"/>
                </a:lnTo>
                <a:lnTo>
                  <a:pt x="476117" y="631980"/>
                </a:lnTo>
                <a:lnTo>
                  <a:pt x="520866" y="584530"/>
                </a:lnTo>
                <a:lnTo>
                  <a:pt x="565616" y="540016"/>
                </a:lnTo>
                <a:lnTo>
                  <a:pt x="610365" y="497943"/>
                </a:lnTo>
                <a:lnTo>
                  <a:pt x="655114" y="458150"/>
                </a:lnTo>
                <a:lnTo>
                  <a:pt x="699863" y="420489"/>
                </a:lnTo>
                <a:lnTo>
                  <a:pt x="744612" y="384564"/>
                </a:lnTo>
                <a:lnTo>
                  <a:pt x="789362" y="350791"/>
                </a:lnTo>
                <a:lnTo>
                  <a:pt x="834111" y="318795"/>
                </a:lnTo>
                <a:lnTo>
                  <a:pt x="878860" y="288477"/>
                </a:lnTo>
                <a:lnTo>
                  <a:pt x="923610" y="259519"/>
                </a:lnTo>
                <a:lnTo>
                  <a:pt x="968359" y="232309"/>
                </a:lnTo>
                <a:lnTo>
                  <a:pt x="1013108" y="206536"/>
                </a:lnTo>
                <a:lnTo>
                  <a:pt x="1057857" y="182131"/>
                </a:lnTo>
                <a:lnTo>
                  <a:pt x="1102607" y="158830"/>
                </a:lnTo>
                <a:lnTo>
                  <a:pt x="1147356" y="136979"/>
                </a:lnTo>
                <a:lnTo>
                  <a:pt x="1192105" y="116315"/>
                </a:lnTo>
                <a:lnTo>
                  <a:pt x="1236854" y="96785"/>
                </a:lnTo>
                <a:lnTo>
                  <a:pt x="1281604" y="78164"/>
                </a:lnTo>
                <a:lnTo>
                  <a:pt x="1326353" y="60749"/>
                </a:lnTo>
                <a:lnTo>
                  <a:pt x="1371102" y="43929"/>
                </a:lnTo>
                <a:lnTo>
                  <a:pt x="1415851" y="28463"/>
                </a:lnTo>
                <a:lnTo>
                  <a:pt x="1460601" y="13741"/>
                </a:lnTo>
                <a:lnTo>
                  <a:pt x="1505350" y="0"/>
                </a:lnTo>
              </a:path>
            </a:pathLst>
          </a:custGeom>
          <a:ln w="1061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5646" y="1571995"/>
            <a:ext cx="1610995" cy="1379220"/>
          </a:xfrm>
          <a:custGeom>
            <a:avLst/>
            <a:gdLst/>
            <a:ahLst/>
            <a:cxnLst/>
            <a:rect l="l" t="t" r="r" b="b"/>
            <a:pathLst>
              <a:path w="1610995" h="1379220">
                <a:moveTo>
                  <a:pt x="0" y="1379186"/>
                </a:moveTo>
                <a:lnTo>
                  <a:pt x="44749" y="1243674"/>
                </a:lnTo>
                <a:lnTo>
                  <a:pt x="89498" y="1122688"/>
                </a:lnTo>
                <a:lnTo>
                  <a:pt x="134247" y="1012986"/>
                </a:lnTo>
                <a:lnTo>
                  <a:pt x="178997" y="913091"/>
                </a:lnTo>
                <a:lnTo>
                  <a:pt x="223746" y="822431"/>
                </a:lnTo>
                <a:lnTo>
                  <a:pt x="268495" y="739062"/>
                </a:lnTo>
                <a:lnTo>
                  <a:pt x="313244" y="662080"/>
                </a:lnTo>
                <a:lnTo>
                  <a:pt x="357994" y="591722"/>
                </a:lnTo>
                <a:lnTo>
                  <a:pt x="402743" y="528059"/>
                </a:lnTo>
                <a:lnTo>
                  <a:pt x="447492" y="469947"/>
                </a:lnTo>
                <a:lnTo>
                  <a:pt x="492241" y="417004"/>
                </a:lnTo>
                <a:lnTo>
                  <a:pt x="536991" y="368884"/>
                </a:lnTo>
                <a:lnTo>
                  <a:pt x="581740" y="325269"/>
                </a:lnTo>
                <a:lnTo>
                  <a:pt x="626489" y="285436"/>
                </a:lnTo>
                <a:lnTo>
                  <a:pt x="671238" y="249747"/>
                </a:lnTo>
                <a:lnTo>
                  <a:pt x="715988" y="217896"/>
                </a:lnTo>
                <a:lnTo>
                  <a:pt x="760737" y="189345"/>
                </a:lnTo>
                <a:lnTo>
                  <a:pt x="805486" y="163733"/>
                </a:lnTo>
                <a:lnTo>
                  <a:pt x="850235" y="140845"/>
                </a:lnTo>
                <a:lnTo>
                  <a:pt x="894985" y="120514"/>
                </a:lnTo>
                <a:lnTo>
                  <a:pt x="939734" y="102309"/>
                </a:lnTo>
                <a:lnTo>
                  <a:pt x="984483" y="86153"/>
                </a:lnTo>
                <a:lnTo>
                  <a:pt x="1029233" y="71704"/>
                </a:lnTo>
                <a:lnTo>
                  <a:pt x="1073982" y="59430"/>
                </a:lnTo>
                <a:lnTo>
                  <a:pt x="1118731" y="49193"/>
                </a:lnTo>
                <a:lnTo>
                  <a:pt x="1163480" y="40121"/>
                </a:lnTo>
                <a:lnTo>
                  <a:pt x="1208230" y="32121"/>
                </a:lnTo>
                <a:lnTo>
                  <a:pt x="1252979" y="26170"/>
                </a:lnTo>
                <a:lnTo>
                  <a:pt x="1297728" y="21016"/>
                </a:lnTo>
                <a:lnTo>
                  <a:pt x="1342477" y="16549"/>
                </a:lnTo>
                <a:lnTo>
                  <a:pt x="1387227" y="12620"/>
                </a:lnTo>
                <a:lnTo>
                  <a:pt x="1431976" y="9228"/>
                </a:lnTo>
                <a:lnTo>
                  <a:pt x="1476725" y="6317"/>
                </a:lnTo>
                <a:lnTo>
                  <a:pt x="1521474" y="3868"/>
                </a:lnTo>
                <a:lnTo>
                  <a:pt x="1566224" y="1773"/>
                </a:lnTo>
                <a:lnTo>
                  <a:pt x="1610973" y="0"/>
                </a:lnTo>
              </a:path>
            </a:pathLst>
          </a:custGeom>
          <a:ln w="1061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5646" y="1578891"/>
            <a:ext cx="1610995" cy="955040"/>
          </a:xfrm>
          <a:custGeom>
            <a:avLst/>
            <a:gdLst/>
            <a:ahLst/>
            <a:cxnLst/>
            <a:rect l="l" t="t" r="r" b="b"/>
            <a:pathLst>
              <a:path w="1610995" h="955039">
                <a:moveTo>
                  <a:pt x="0" y="954504"/>
                </a:moveTo>
                <a:lnTo>
                  <a:pt x="44749" y="826273"/>
                </a:lnTo>
                <a:lnTo>
                  <a:pt x="89498" y="712899"/>
                </a:lnTo>
                <a:lnTo>
                  <a:pt x="134247" y="611918"/>
                </a:lnTo>
                <a:lnTo>
                  <a:pt x="178997" y="522850"/>
                </a:lnTo>
                <a:lnTo>
                  <a:pt x="223746" y="443850"/>
                </a:lnTo>
                <a:lnTo>
                  <a:pt x="313244" y="314150"/>
                </a:lnTo>
                <a:lnTo>
                  <a:pt x="357994" y="261615"/>
                </a:lnTo>
                <a:lnTo>
                  <a:pt x="402743" y="216515"/>
                </a:lnTo>
                <a:lnTo>
                  <a:pt x="447492" y="177804"/>
                </a:lnTo>
                <a:lnTo>
                  <a:pt x="492241" y="144721"/>
                </a:lnTo>
                <a:lnTo>
                  <a:pt x="536991" y="116419"/>
                </a:lnTo>
                <a:lnTo>
                  <a:pt x="581740" y="92394"/>
                </a:lnTo>
                <a:lnTo>
                  <a:pt x="626489" y="72055"/>
                </a:lnTo>
                <a:lnTo>
                  <a:pt x="671238" y="55894"/>
                </a:lnTo>
                <a:lnTo>
                  <a:pt x="715988" y="42924"/>
                </a:lnTo>
                <a:lnTo>
                  <a:pt x="760737" y="32118"/>
                </a:lnTo>
                <a:lnTo>
                  <a:pt x="805486" y="24629"/>
                </a:lnTo>
                <a:lnTo>
                  <a:pt x="850235" y="18600"/>
                </a:lnTo>
                <a:lnTo>
                  <a:pt x="894985" y="13661"/>
                </a:lnTo>
                <a:lnTo>
                  <a:pt x="939734" y="9758"/>
                </a:lnTo>
                <a:lnTo>
                  <a:pt x="984483" y="6685"/>
                </a:lnTo>
                <a:lnTo>
                  <a:pt x="1029233" y="4377"/>
                </a:lnTo>
                <a:lnTo>
                  <a:pt x="1073982" y="2628"/>
                </a:lnTo>
                <a:lnTo>
                  <a:pt x="1118731" y="1291"/>
                </a:lnTo>
                <a:lnTo>
                  <a:pt x="1163480" y="446"/>
                </a:lnTo>
                <a:lnTo>
                  <a:pt x="1208230" y="61"/>
                </a:lnTo>
                <a:lnTo>
                  <a:pt x="1252979" y="0"/>
                </a:lnTo>
                <a:lnTo>
                  <a:pt x="1297728" y="222"/>
                </a:lnTo>
                <a:lnTo>
                  <a:pt x="1342477" y="777"/>
                </a:lnTo>
                <a:lnTo>
                  <a:pt x="1387227" y="1647"/>
                </a:lnTo>
                <a:lnTo>
                  <a:pt x="1431976" y="2722"/>
                </a:lnTo>
                <a:lnTo>
                  <a:pt x="1476725" y="3947"/>
                </a:lnTo>
                <a:lnTo>
                  <a:pt x="1521474" y="5385"/>
                </a:lnTo>
                <a:lnTo>
                  <a:pt x="1566224" y="7150"/>
                </a:lnTo>
                <a:lnTo>
                  <a:pt x="1610973" y="9062"/>
                </a:lnTo>
              </a:path>
            </a:pathLst>
          </a:custGeom>
          <a:ln w="10616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95646" y="1584139"/>
            <a:ext cx="1610995" cy="641350"/>
          </a:xfrm>
          <a:custGeom>
            <a:avLst/>
            <a:gdLst/>
            <a:ahLst/>
            <a:cxnLst/>
            <a:rect l="l" t="t" r="r" b="b"/>
            <a:pathLst>
              <a:path w="1610995" h="641350">
                <a:moveTo>
                  <a:pt x="0" y="640899"/>
                </a:moveTo>
                <a:lnTo>
                  <a:pt x="44749" y="525806"/>
                </a:lnTo>
                <a:lnTo>
                  <a:pt x="89498" y="427150"/>
                </a:lnTo>
                <a:lnTo>
                  <a:pt x="134247" y="343714"/>
                </a:lnTo>
                <a:lnTo>
                  <a:pt x="178997" y="273662"/>
                </a:lnTo>
                <a:lnTo>
                  <a:pt x="223746" y="215213"/>
                </a:lnTo>
                <a:lnTo>
                  <a:pt x="268495" y="166998"/>
                </a:lnTo>
                <a:lnTo>
                  <a:pt x="313244" y="127534"/>
                </a:lnTo>
                <a:lnTo>
                  <a:pt x="357994" y="95334"/>
                </a:lnTo>
                <a:lnTo>
                  <a:pt x="402743" y="69204"/>
                </a:lnTo>
                <a:lnTo>
                  <a:pt x="447492" y="49548"/>
                </a:lnTo>
                <a:lnTo>
                  <a:pt x="492241" y="34485"/>
                </a:lnTo>
                <a:lnTo>
                  <a:pt x="536991" y="23694"/>
                </a:lnTo>
                <a:lnTo>
                  <a:pt x="581740" y="16224"/>
                </a:lnTo>
                <a:lnTo>
                  <a:pt x="626489" y="10598"/>
                </a:lnTo>
                <a:lnTo>
                  <a:pt x="671238" y="6480"/>
                </a:lnTo>
                <a:lnTo>
                  <a:pt x="715988" y="3572"/>
                </a:lnTo>
                <a:lnTo>
                  <a:pt x="760737" y="1662"/>
                </a:lnTo>
                <a:lnTo>
                  <a:pt x="805486" y="479"/>
                </a:lnTo>
                <a:lnTo>
                  <a:pt x="850235" y="0"/>
                </a:lnTo>
                <a:lnTo>
                  <a:pt x="894985" y="116"/>
                </a:lnTo>
                <a:lnTo>
                  <a:pt x="939734" y="778"/>
                </a:lnTo>
                <a:lnTo>
                  <a:pt x="984483" y="1865"/>
                </a:lnTo>
                <a:lnTo>
                  <a:pt x="1029233" y="3393"/>
                </a:lnTo>
                <a:lnTo>
                  <a:pt x="1073982" y="5254"/>
                </a:lnTo>
                <a:lnTo>
                  <a:pt x="1118731" y="7401"/>
                </a:lnTo>
                <a:lnTo>
                  <a:pt x="1163480" y="9845"/>
                </a:lnTo>
                <a:lnTo>
                  <a:pt x="1208230" y="12600"/>
                </a:lnTo>
                <a:lnTo>
                  <a:pt x="1252979" y="15668"/>
                </a:lnTo>
                <a:lnTo>
                  <a:pt x="1297728" y="18983"/>
                </a:lnTo>
                <a:lnTo>
                  <a:pt x="1342477" y="22502"/>
                </a:lnTo>
                <a:lnTo>
                  <a:pt x="1387227" y="26352"/>
                </a:lnTo>
                <a:lnTo>
                  <a:pt x="1431976" y="30314"/>
                </a:lnTo>
                <a:lnTo>
                  <a:pt x="1476725" y="34538"/>
                </a:lnTo>
                <a:lnTo>
                  <a:pt x="1521474" y="38851"/>
                </a:lnTo>
                <a:lnTo>
                  <a:pt x="1566224" y="43503"/>
                </a:lnTo>
                <a:lnTo>
                  <a:pt x="1610973" y="48347"/>
                </a:lnTo>
              </a:path>
            </a:pathLst>
          </a:custGeom>
          <a:ln w="10616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5646" y="1586670"/>
            <a:ext cx="1610995" cy="416559"/>
          </a:xfrm>
          <a:custGeom>
            <a:avLst/>
            <a:gdLst/>
            <a:ahLst/>
            <a:cxnLst/>
            <a:rect l="l" t="t" r="r" b="b"/>
            <a:pathLst>
              <a:path w="1610995" h="416560">
                <a:moveTo>
                  <a:pt x="0" y="416187"/>
                </a:moveTo>
                <a:lnTo>
                  <a:pt x="44749" y="320018"/>
                </a:lnTo>
                <a:lnTo>
                  <a:pt x="89498" y="241736"/>
                </a:lnTo>
                <a:lnTo>
                  <a:pt x="134247" y="179339"/>
                </a:lnTo>
                <a:lnTo>
                  <a:pt x="178997" y="130013"/>
                </a:lnTo>
                <a:lnTo>
                  <a:pt x="223746" y="91367"/>
                </a:lnTo>
                <a:lnTo>
                  <a:pt x="268495" y="61284"/>
                </a:lnTo>
                <a:lnTo>
                  <a:pt x="313244" y="40379"/>
                </a:lnTo>
                <a:lnTo>
                  <a:pt x="357994" y="25069"/>
                </a:lnTo>
                <a:lnTo>
                  <a:pt x="402743" y="15757"/>
                </a:lnTo>
                <a:lnTo>
                  <a:pt x="447492" y="9168"/>
                </a:lnTo>
                <a:lnTo>
                  <a:pt x="492241" y="4745"/>
                </a:lnTo>
                <a:lnTo>
                  <a:pt x="536991" y="1980"/>
                </a:lnTo>
                <a:lnTo>
                  <a:pt x="581740" y="432"/>
                </a:lnTo>
                <a:lnTo>
                  <a:pt x="626489" y="0"/>
                </a:lnTo>
                <a:lnTo>
                  <a:pt x="671238" y="375"/>
                </a:lnTo>
                <a:lnTo>
                  <a:pt x="715988" y="1486"/>
                </a:lnTo>
                <a:lnTo>
                  <a:pt x="760737" y="3193"/>
                </a:lnTo>
                <a:lnTo>
                  <a:pt x="805486" y="5481"/>
                </a:lnTo>
                <a:lnTo>
                  <a:pt x="850235" y="8180"/>
                </a:lnTo>
                <a:lnTo>
                  <a:pt x="894985" y="11363"/>
                </a:lnTo>
                <a:lnTo>
                  <a:pt x="939734" y="14894"/>
                </a:lnTo>
                <a:lnTo>
                  <a:pt x="984483" y="18860"/>
                </a:lnTo>
                <a:lnTo>
                  <a:pt x="1029233" y="23164"/>
                </a:lnTo>
                <a:lnTo>
                  <a:pt x="1073982" y="27716"/>
                </a:lnTo>
                <a:lnTo>
                  <a:pt x="1118731" y="32695"/>
                </a:lnTo>
                <a:lnTo>
                  <a:pt x="1163480" y="37836"/>
                </a:lnTo>
                <a:lnTo>
                  <a:pt x="1208230" y="43427"/>
                </a:lnTo>
                <a:lnTo>
                  <a:pt x="1252979" y="49267"/>
                </a:lnTo>
                <a:lnTo>
                  <a:pt x="1297728" y="55322"/>
                </a:lnTo>
                <a:lnTo>
                  <a:pt x="1342477" y="61667"/>
                </a:lnTo>
                <a:lnTo>
                  <a:pt x="1387227" y="68258"/>
                </a:lnTo>
                <a:lnTo>
                  <a:pt x="1431976" y="74959"/>
                </a:lnTo>
                <a:lnTo>
                  <a:pt x="1476725" y="81972"/>
                </a:lnTo>
                <a:lnTo>
                  <a:pt x="1521474" y="89192"/>
                </a:lnTo>
                <a:lnTo>
                  <a:pt x="1566224" y="96684"/>
                </a:lnTo>
                <a:lnTo>
                  <a:pt x="1610973" y="104492"/>
                </a:lnTo>
              </a:path>
            </a:pathLst>
          </a:custGeom>
          <a:ln w="10616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95646" y="1588031"/>
            <a:ext cx="1610995" cy="260350"/>
          </a:xfrm>
          <a:custGeom>
            <a:avLst/>
            <a:gdLst/>
            <a:ahLst/>
            <a:cxnLst/>
            <a:rect l="l" t="t" r="r" b="b"/>
            <a:pathLst>
              <a:path w="1610995" h="260350">
                <a:moveTo>
                  <a:pt x="0" y="260101"/>
                </a:moveTo>
                <a:lnTo>
                  <a:pt x="44749" y="184574"/>
                </a:lnTo>
                <a:lnTo>
                  <a:pt x="89498" y="127004"/>
                </a:lnTo>
                <a:lnTo>
                  <a:pt x="134247" y="83626"/>
                </a:lnTo>
                <a:lnTo>
                  <a:pt x="178997" y="51852"/>
                </a:lnTo>
                <a:lnTo>
                  <a:pt x="223746" y="30662"/>
                </a:lnTo>
                <a:lnTo>
                  <a:pt x="268495" y="17338"/>
                </a:lnTo>
                <a:lnTo>
                  <a:pt x="313244" y="9282"/>
                </a:lnTo>
                <a:lnTo>
                  <a:pt x="357994" y="4119"/>
                </a:lnTo>
                <a:lnTo>
                  <a:pt x="402743" y="1269"/>
                </a:lnTo>
                <a:lnTo>
                  <a:pt x="447492" y="0"/>
                </a:lnTo>
                <a:lnTo>
                  <a:pt x="492241" y="85"/>
                </a:lnTo>
                <a:lnTo>
                  <a:pt x="536991" y="1216"/>
                </a:lnTo>
                <a:lnTo>
                  <a:pt x="581740" y="3253"/>
                </a:lnTo>
                <a:lnTo>
                  <a:pt x="626489" y="5974"/>
                </a:lnTo>
                <a:lnTo>
                  <a:pt x="671238" y="9358"/>
                </a:lnTo>
                <a:lnTo>
                  <a:pt x="715988" y="13311"/>
                </a:lnTo>
                <a:lnTo>
                  <a:pt x="760737" y="17685"/>
                </a:lnTo>
                <a:lnTo>
                  <a:pt x="805486" y="22637"/>
                </a:lnTo>
                <a:lnTo>
                  <a:pt x="850235" y="27860"/>
                </a:lnTo>
                <a:lnTo>
                  <a:pt x="894985" y="33672"/>
                </a:lnTo>
                <a:lnTo>
                  <a:pt x="939734" y="39895"/>
                </a:lnTo>
                <a:lnTo>
                  <a:pt x="984483" y="46510"/>
                </a:lnTo>
                <a:lnTo>
                  <a:pt x="1029233" y="53472"/>
                </a:lnTo>
                <a:lnTo>
                  <a:pt x="1073982" y="60755"/>
                </a:lnTo>
                <a:lnTo>
                  <a:pt x="1118731" y="68374"/>
                </a:lnTo>
                <a:lnTo>
                  <a:pt x="1163480" y="76297"/>
                </a:lnTo>
                <a:lnTo>
                  <a:pt x="1208230" y="84350"/>
                </a:lnTo>
                <a:lnTo>
                  <a:pt x="1252979" y="92970"/>
                </a:lnTo>
                <a:lnTo>
                  <a:pt x="1297728" y="101657"/>
                </a:lnTo>
                <a:lnTo>
                  <a:pt x="1342477" y="110816"/>
                </a:lnTo>
                <a:lnTo>
                  <a:pt x="1387227" y="120344"/>
                </a:lnTo>
                <a:lnTo>
                  <a:pt x="1431976" y="129976"/>
                </a:lnTo>
                <a:lnTo>
                  <a:pt x="1476725" y="139894"/>
                </a:lnTo>
                <a:lnTo>
                  <a:pt x="1521474" y="149676"/>
                </a:lnTo>
                <a:lnTo>
                  <a:pt x="1566224" y="160036"/>
                </a:lnTo>
                <a:lnTo>
                  <a:pt x="1610973" y="170637"/>
                </a:lnTo>
              </a:path>
            </a:pathLst>
          </a:custGeom>
          <a:ln w="10616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95646" y="1588605"/>
            <a:ext cx="1610995" cy="244475"/>
          </a:xfrm>
          <a:custGeom>
            <a:avLst/>
            <a:gdLst/>
            <a:ahLst/>
            <a:cxnLst/>
            <a:rect l="l" t="t" r="r" b="b"/>
            <a:pathLst>
              <a:path w="1610995" h="244475">
                <a:moveTo>
                  <a:pt x="0" y="155053"/>
                </a:moveTo>
                <a:lnTo>
                  <a:pt x="44749" y="98927"/>
                </a:lnTo>
                <a:lnTo>
                  <a:pt x="89498" y="58362"/>
                </a:lnTo>
                <a:lnTo>
                  <a:pt x="134247" y="32536"/>
                </a:lnTo>
                <a:lnTo>
                  <a:pt x="178997" y="16704"/>
                </a:lnTo>
                <a:lnTo>
                  <a:pt x="223746" y="7965"/>
                </a:lnTo>
                <a:lnTo>
                  <a:pt x="268495" y="2824"/>
                </a:lnTo>
                <a:lnTo>
                  <a:pt x="313244" y="505"/>
                </a:lnTo>
                <a:lnTo>
                  <a:pt x="357994" y="0"/>
                </a:lnTo>
                <a:lnTo>
                  <a:pt x="402743" y="1021"/>
                </a:lnTo>
                <a:lnTo>
                  <a:pt x="447492" y="3238"/>
                </a:lnTo>
                <a:lnTo>
                  <a:pt x="492241" y="6409"/>
                </a:lnTo>
                <a:lnTo>
                  <a:pt x="536991" y="10380"/>
                </a:lnTo>
                <a:lnTo>
                  <a:pt x="581740" y="15083"/>
                </a:lnTo>
                <a:lnTo>
                  <a:pt x="626489" y="20384"/>
                </a:lnTo>
                <a:lnTo>
                  <a:pt x="671238" y="26248"/>
                </a:lnTo>
                <a:lnTo>
                  <a:pt x="715988" y="32682"/>
                </a:lnTo>
                <a:lnTo>
                  <a:pt x="760737" y="39570"/>
                </a:lnTo>
                <a:lnTo>
                  <a:pt x="805486" y="47067"/>
                </a:lnTo>
                <a:lnTo>
                  <a:pt x="850235" y="55026"/>
                </a:lnTo>
                <a:lnTo>
                  <a:pt x="894985" y="63335"/>
                </a:lnTo>
                <a:lnTo>
                  <a:pt x="939734" y="72168"/>
                </a:lnTo>
                <a:lnTo>
                  <a:pt x="984483" y="81325"/>
                </a:lnTo>
                <a:lnTo>
                  <a:pt x="1029233" y="90942"/>
                </a:lnTo>
                <a:lnTo>
                  <a:pt x="1073982" y="100640"/>
                </a:lnTo>
                <a:lnTo>
                  <a:pt x="1118731" y="110909"/>
                </a:lnTo>
                <a:lnTo>
                  <a:pt x="1163480" y="121493"/>
                </a:lnTo>
                <a:lnTo>
                  <a:pt x="1208230" y="132507"/>
                </a:lnTo>
                <a:lnTo>
                  <a:pt x="1252979" y="143756"/>
                </a:lnTo>
                <a:lnTo>
                  <a:pt x="1297728" y="155413"/>
                </a:lnTo>
                <a:lnTo>
                  <a:pt x="1342477" y="167418"/>
                </a:lnTo>
                <a:lnTo>
                  <a:pt x="1387227" y="179727"/>
                </a:lnTo>
                <a:lnTo>
                  <a:pt x="1431976" y="191549"/>
                </a:lnTo>
                <a:lnTo>
                  <a:pt x="1476725" y="204204"/>
                </a:lnTo>
                <a:lnTo>
                  <a:pt x="1521474" y="217243"/>
                </a:lnTo>
                <a:lnTo>
                  <a:pt x="1566224" y="230609"/>
                </a:lnTo>
                <a:lnTo>
                  <a:pt x="1610973" y="244227"/>
                </a:lnTo>
              </a:path>
            </a:pathLst>
          </a:custGeom>
          <a:ln w="10616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95646" y="1588843"/>
            <a:ext cx="1610995" cy="322580"/>
          </a:xfrm>
          <a:custGeom>
            <a:avLst/>
            <a:gdLst/>
            <a:ahLst/>
            <a:cxnLst/>
            <a:rect l="l" t="t" r="r" b="b"/>
            <a:pathLst>
              <a:path w="1610995" h="322580">
                <a:moveTo>
                  <a:pt x="0" y="86099"/>
                </a:moveTo>
                <a:lnTo>
                  <a:pt x="44749" y="46616"/>
                </a:lnTo>
                <a:lnTo>
                  <a:pt x="89498" y="22465"/>
                </a:lnTo>
                <a:lnTo>
                  <a:pt x="134247" y="10359"/>
                </a:lnTo>
                <a:lnTo>
                  <a:pt x="178997" y="3615"/>
                </a:lnTo>
                <a:lnTo>
                  <a:pt x="223746" y="576"/>
                </a:lnTo>
                <a:lnTo>
                  <a:pt x="268495" y="0"/>
                </a:lnTo>
                <a:lnTo>
                  <a:pt x="313244" y="1367"/>
                </a:lnTo>
                <a:lnTo>
                  <a:pt x="357994" y="4180"/>
                </a:lnTo>
                <a:lnTo>
                  <a:pt x="402743" y="8081"/>
                </a:lnTo>
                <a:lnTo>
                  <a:pt x="447492" y="12932"/>
                </a:lnTo>
                <a:lnTo>
                  <a:pt x="492241" y="18601"/>
                </a:lnTo>
                <a:lnTo>
                  <a:pt x="536991" y="25020"/>
                </a:lnTo>
                <a:lnTo>
                  <a:pt x="581740" y="32164"/>
                </a:lnTo>
                <a:lnTo>
                  <a:pt x="626489" y="39919"/>
                </a:lnTo>
                <a:lnTo>
                  <a:pt x="671238" y="48316"/>
                </a:lnTo>
                <a:lnTo>
                  <a:pt x="715988" y="57138"/>
                </a:lnTo>
                <a:lnTo>
                  <a:pt x="760737" y="66617"/>
                </a:lnTo>
                <a:lnTo>
                  <a:pt x="805486" y="76647"/>
                </a:lnTo>
                <a:lnTo>
                  <a:pt x="850235" y="86999"/>
                </a:lnTo>
                <a:lnTo>
                  <a:pt x="894985" y="97816"/>
                </a:lnTo>
                <a:lnTo>
                  <a:pt x="939734" y="109145"/>
                </a:lnTo>
                <a:lnTo>
                  <a:pt x="984483" y="120933"/>
                </a:lnTo>
                <a:lnTo>
                  <a:pt x="1029233" y="133165"/>
                </a:lnTo>
                <a:lnTo>
                  <a:pt x="1073982" y="145780"/>
                </a:lnTo>
                <a:lnTo>
                  <a:pt x="1118731" y="158714"/>
                </a:lnTo>
                <a:lnTo>
                  <a:pt x="1163480" y="171886"/>
                </a:lnTo>
                <a:lnTo>
                  <a:pt x="1208230" y="185438"/>
                </a:lnTo>
                <a:lnTo>
                  <a:pt x="1252979" y="199517"/>
                </a:lnTo>
                <a:lnTo>
                  <a:pt x="1297728" y="213747"/>
                </a:lnTo>
                <a:lnTo>
                  <a:pt x="1342477" y="228302"/>
                </a:lnTo>
                <a:lnTo>
                  <a:pt x="1387227" y="243334"/>
                </a:lnTo>
                <a:lnTo>
                  <a:pt x="1431976" y="258718"/>
                </a:lnTo>
                <a:lnTo>
                  <a:pt x="1476725" y="274304"/>
                </a:lnTo>
                <a:lnTo>
                  <a:pt x="1521474" y="289887"/>
                </a:lnTo>
                <a:lnTo>
                  <a:pt x="1566224" y="305955"/>
                </a:lnTo>
                <a:lnTo>
                  <a:pt x="1610973" y="322043"/>
                </a:lnTo>
              </a:path>
            </a:pathLst>
          </a:custGeom>
          <a:ln w="1061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192464" y="16948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192464" y="15578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834469" y="15647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31726" y="15699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207980" y="157251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28983" y="15738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39484" y="157444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49986" y="157468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11" y="14155"/>
                </a:moveTo>
                <a:lnTo>
                  <a:pt x="28311" y="6337"/>
                </a:lnTo>
                <a:lnTo>
                  <a:pt x="21973" y="0"/>
                </a:lnTo>
                <a:lnTo>
                  <a:pt x="14155" y="0"/>
                </a:lnTo>
                <a:lnTo>
                  <a:pt x="6337" y="0"/>
                </a:lnTo>
                <a:lnTo>
                  <a:pt x="0" y="6337"/>
                </a:lnTo>
                <a:lnTo>
                  <a:pt x="0" y="14155"/>
                </a:lnTo>
                <a:lnTo>
                  <a:pt x="0" y="21973"/>
                </a:lnTo>
                <a:lnTo>
                  <a:pt x="6337" y="28311"/>
                </a:lnTo>
                <a:lnTo>
                  <a:pt x="14155" y="28311"/>
                </a:lnTo>
                <a:lnTo>
                  <a:pt x="21973" y="28311"/>
                </a:lnTo>
                <a:lnTo>
                  <a:pt x="28311" y="21973"/>
                </a:lnTo>
                <a:lnTo>
                  <a:pt x="28311" y="14155"/>
                </a:lnTo>
                <a:close/>
              </a:path>
            </a:pathLst>
          </a:custGeom>
          <a:ln w="14155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1368761" y="3156360"/>
            <a:ext cx="64769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06328" y="2161654"/>
            <a:ext cx="96520" cy="2222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30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580706" y="2301791"/>
            <a:ext cx="576580" cy="727075"/>
          </a:xfrm>
          <a:custGeom>
            <a:avLst/>
            <a:gdLst/>
            <a:ahLst/>
            <a:cxnLst/>
            <a:rect l="l" t="t" r="r" b="b"/>
            <a:pathLst>
              <a:path w="576580" h="727075">
                <a:moveTo>
                  <a:pt x="0" y="726649"/>
                </a:moveTo>
                <a:lnTo>
                  <a:pt x="576170" y="726649"/>
                </a:lnTo>
                <a:lnTo>
                  <a:pt x="576170" y="0"/>
                </a:lnTo>
                <a:lnTo>
                  <a:pt x="0" y="0"/>
                </a:lnTo>
                <a:lnTo>
                  <a:pt x="0" y="726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580706" y="2301791"/>
            <a:ext cx="576580" cy="727075"/>
          </a:xfrm>
          <a:custGeom>
            <a:avLst/>
            <a:gdLst/>
            <a:ahLst/>
            <a:cxnLst/>
            <a:rect l="l" t="t" r="r" b="b"/>
            <a:pathLst>
              <a:path w="576580" h="727075">
                <a:moveTo>
                  <a:pt x="0" y="726649"/>
                </a:moveTo>
                <a:lnTo>
                  <a:pt x="576170" y="726649"/>
                </a:lnTo>
                <a:lnTo>
                  <a:pt x="576170" y="0"/>
                </a:lnTo>
                <a:lnTo>
                  <a:pt x="0" y="0"/>
                </a:lnTo>
                <a:lnTo>
                  <a:pt x="0" y="726649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1607234" y="2295004"/>
            <a:ext cx="527050" cy="459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u="sng" sz="55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-30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35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u="sng" baseline="5050" sz="82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5050" sz="82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5050" sz="825" spc="-44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35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u="sng" baseline="15151" sz="825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5151" sz="825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15151" sz="825" spc="-44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35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u="sng" baseline="20202" sz="82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0202" sz="825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0202" sz="825" spc="-44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35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u="sng" baseline="25252" sz="825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5252" sz="825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5252" sz="825" spc="-44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35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607234" y="2731461"/>
            <a:ext cx="52705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u="sng" baseline="30303" sz="82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0303" sz="82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30303" sz="825" spc="-44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10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607234" y="2818751"/>
            <a:ext cx="527050" cy="198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u="sng" baseline="-30303" sz="82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30303" sz="82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-30303" sz="825" spc="-44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35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7</a:t>
            </a:r>
            <a:endParaRPr sz="550">
              <a:latin typeface="Garamond"/>
              <a:cs typeface="Garamond"/>
            </a:endParaRPr>
          </a:p>
          <a:p>
            <a:pPr marL="139700">
              <a:lnSpc>
                <a:spcPct val="100000"/>
              </a:lnSpc>
              <a:spcBef>
                <a:spcPts val="30"/>
              </a:spcBef>
            </a:pPr>
            <a:r>
              <a:rPr dirty="0" sz="550" spc="30">
                <a:latin typeface="Garamond"/>
                <a:cs typeface="Garamond"/>
              </a:rPr>
              <a:t>nStages </a:t>
            </a:r>
            <a:r>
              <a:rPr dirty="0" sz="550" spc="60">
                <a:latin typeface="Garamond"/>
                <a:cs typeface="Garamond"/>
              </a:rPr>
              <a:t>=</a:t>
            </a:r>
            <a:r>
              <a:rPr dirty="0" sz="550" spc="-35">
                <a:latin typeface="Garamond"/>
                <a:cs typeface="Garamond"/>
              </a:rPr>
              <a:t> </a:t>
            </a:r>
            <a:r>
              <a:rPr dirty="0" sz="550" spc="1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781090" y="146593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158456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024869" y="146593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158456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268647" y="146593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158456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12426" y="146593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158456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56204" y="1465930"/>
            <a:ext cx="0" cy="925830"/>
          </a:xfrm>
          <a:custGeom>
            <a:avLst/>
            <a:gdLst/>
            <a:ahLst/>
            <a:cxnLst/>
            <a:rect l="l" t="t" r="r" b="b"/>
            <a:pathLst>
              <a:path w="0" h="925830">
                <a:moveTo>
                  <a:pt x="0" y="0"/>
                </a:moveTo>
                <a:lnTo>
                  <a:pt x="0" y="92574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56204" y="300156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2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99982" y="1465930"/>
            <a:ext cx="0" cy="925830"/>
          </a:xfrm>
          <a:custGeom>
            <a:avLst/>
            <a:gdLst/>
            <a:ahLst/>
            <a:cxnLst/>
            <a:rect l="l" t="t" r="r" b="b"/>
            <a:pathLst>
              <a:path w="0" h="925830">
                <a:moveTo>
                  <a:pt x="0" y="0"/>
                </a:moveTo>
                <a:lnTo>
                  <a:pt x="0" y="92574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99982" y="300156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27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43761" y="1465930"/>
            <a:ext cx="0" cy="1584960"/>
          </a:xfrm>
          <a:custGeom>
            <a:avLst/>
            <a:gdLst/>
            <a:ahLst/>
            <a:cxnLst/>
            <a:rect l="l" t="t" r="r" b="b"/>
            <a:pathLst>
              <a:path w="0" h="1584960">
                <a:moveTo>
                  <a:pt x="0" y="1584563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659201" y="3050493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94834" y="297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659201" y="2971265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194834" y="28920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659201" y="2892037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94834" y="28128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659201" y="2812809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194834" y="27335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659201" y="2733581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194834" y="26543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659201" y="2654352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194834" y="25751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659201" y="2575124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194834" y="24958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659201" y="2495896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194834" y="24166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2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659201" y="2416668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46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659201" y="2337440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59201" y="2258211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59201" y="2178983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59201" y="209975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659201" y="2020527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59201" y="1941299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659201" y="1862071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659201" y="1782842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659201" y="1703614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659201" y="1624386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659201" y="1545158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659201" y="1465930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56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781090" y="302077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024869" y="302077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268647" y="302077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512426" y="302077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756204" y="302077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999982" y="302077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243761" y="302077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781090" y="14659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71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024869" y="14659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71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268647" y="14659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71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512426" y="14659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71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756204" y="14659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71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999982" y="14659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71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243761" y="14659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714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659201" y="3050493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659201" y="2971265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659201" y="2892037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659201" y="2812809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659201" y="273358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659201" y="2654352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659201" y="2575124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659201" y="2495896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659201" y="241666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659201" y="2337440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659201" y="225821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659201" y="2178983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659201" y="2099755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659201" y="2020527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659201" y="1941299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659201" y="186207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659201" y="1782842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659201" y="1703614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659201" y="1624386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659201" y="154515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659201" y="1465930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1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214047" y="3050493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214047" y="297126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214047" y="2892037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214047" y="2812809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214047" y="2733581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214047" y="2654352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214047" y="2575124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214047" y="2495896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214047" y="241666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214047" y="2337440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214047" y="2258211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214047" y="2178983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214047" y="209975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214047" y="2020527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214047" y="1941299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214047" y="1862071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214047" y="1782842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214047" y="1703614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214047" y="1624386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214047" y="154515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214047" y="1465930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71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59201" y="1465930"/>
            <a:ext cx="1584960" cy="1584960"/>
          </a:xfrm>
          <a:custGeom>
            <a:avLst/>
            <a:gdLst/>
            <a:ahLst/>
            <a:cxnLst/>
            <a:rect l="l" t="t" r="r" b="b"/>
            <a:pathLst>
              <a:path w="1584960" h="1584960">
                <a:moveTo>
                  <a:pt x="0" y="1584563"/>
                </a:moveTo>
                <a:lnTo>
                  <a:pt x="0" y="0"/>
                </a:lnTo>
                <a:lnTo>
                  <a:pt x="1584560" y="0"/>
                </a:lnTo>
                <a:lnTo>
                  <a:pt x="1584560" y="1584563"/>
                </a:lnTo>
                <a:lnTo>
                  <a:pt x="0" y="15845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/>
          <p:nvPr/>
        </p:nvSpPr>
        <p:spPr>
          <a:xfrm>
            <a:off x="2750991" y="3037636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994761" y="3037636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3238537" y="3037636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3708686" y="3037636"/>
            <a:ext cx="33909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5904" algn="l"/>
              </a:tabLst>
            </a:pPr>
            <a:r>
              <a:rPr dirty="0" sz="550" spc="10">
                <a:latin typeface="Garamond"/>
                <a:cs typeface="Garamond"/>
              </a:rPr>
              <a:t>10</a:t>
            </a:r>
            <a:r>
              <a:rPr dirty="0" sz="550" spc="10">
                <a:latin typeface="Garamond"/>
                <a:cs typeface="Garamond"/>
              </a:rPr>
              <a:t>	</a:t>
            </a:r>
            <a:r>
              <a:rPr dirty="0" sz="550" spc="10">
                <a:latin typeface="Garamond"/>
                <a:cs typeface="Garamond"/>
              </a:rPr>
              <a:t>12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4196239" y="3037636"/>
            <a:ext cx="95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708766" y="2752933"/>
            <a:ext cx="14732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sz="55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4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498151" y="1406068"/>
            <a:ext cx="149225" cy="1693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64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  <a:p>
            <a:pPr marL="46990">
              <a:lnSpc>
                <a:spcPts val="62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84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83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82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81</a:t>
            </a:r>
            <a:endParaRPr sz="550">
              <a:latin typeface="Garamond"/>
              <a:cs typeface="Garamond"/>
            </a:endParaRPr>
          </a:p>
          <a:p>
            <a:pPr marL="46990">
              <a:lnSpc>
                <a:spcPts val="625"/>
              </a:lnSpc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79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78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77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2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76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ts val="640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75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2740611" y="1585005"/>
            <a:ext cx="1503680" cy="1465580"/>
          </a:xfrm>
          <a:custGeom>
            <a:avLst/>
            <a:gdLst/>
            <a:ahLst/>
            <a:cxnLst/>
            <a:rect l="l" t="t" r="r" b="b"/>
            <a:pathLst>
              <a:path w="1503679" h="1465580">
                <a:moveTo>
                  <a:pt x="0" y="1465488"/>
                </a:moveTo>
                <a:lnTo>
                  <a:pt x="40479" y="1340572"/>
                </a:lnTo>
                <a:lnTo>
                  <a:pt x="162368" y="929658"/>
                </a:lnTo>
                <a:lnTo>
                  <a:pt x="284257" y="626372"/>
                </a:lnTo>
                <a:lnTo>
                  <a:pt x="406146" y="407845"/>
                </a:lnTo>
                <a:lnTo>
                  <a:pt x="528036" y="255664"/>
                </a:lnTo>
                <a:lnTo>
                  <a:pt x="649925" y="152909"/>
                </a:lnTo>
                <a:lnTo>
                  <a:pt x="771814" y="85323"/>
                </a:lnTo>
                <a:lnTo>
                  <a:pt x="893703" y="42603"/>
                </a:lnTo>
                <a:lnTo>
                  <a:pt x="1015593" y="18488"/>
                </a:lnTo>
                <a:lnTo>
                  <a:pt x="1137482" y="7210"/>
                </a:lnTo>
                <a:lnTo>
                  <a:pt x="1259371" y="1655"/>
                </a:lnTo>
                <a:lnTo>
                  <a:pt x="1381260" y="0"/>
                </a:lnTo>
                <a:lnTo>
                  <a:pt x="1503150" y="796"/>
                </a:lnTo>
              </a:path>
            </a:pathLst>
          </a:custGeom>
          <a:ln w="10442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659201" y="1585645"/>
            <a:ext cx="1584960" cy="1156335"/>
          </a:xfrm>
          <a:custGeom>
            <a:avLst/>
            <a:gdLst/>
            <a:ahLst/>
            <a:cxnLst/>
            <a:rect l="l" t="t" r="r" b="b"/>
            <a:pathLst>
              <a:path w="1584960" h="1156335">
                <a:moveTo>
                  <a:pt x="0" y="1155938"/>
                </a:moveTo>
                <a:lnTo>
                  <a:pt x="121889" y="710337"/>
                </a:lnTo>
                <a:lnTo>
                  <a:pt x="365667" y="159625"/>
                </a:lnTo>
                <a:lnTo>
                  <a:pt x="487556" y="58139"/>
                </a:lnTo>
                <a:lnTo>
                  <a:pt x="609446" y="16254"/>
                </a:lnTo>
                <a:lnTo>
                  <a:pt x="731335" y="2543"/>
                </a:lnTo>
                <a:lnTo>
                  <a:pt x="853224" y="0"/>
                </a:lnTo>
                <a:lnTo>
                  <a:pt x="975113" y="3547"/>
                </a:lnTo>
                <a:lnTo>
                  <a:pt x="1097003" y="10723"/>
                </a:lnTo>
                <a:lnTo>
                  <a:pt x="1218892" y="20532"/>
                </a:lnTo>
                <a:lnTo>
                  <a:pt x="1340781" y="32135"/>
                </a:lnTo>
                <a:lnTo>
                  <a:pt x="1462670" y="45292"/>
                </a:lnTo>
                <a:lnTo>
                  <a:pt x="1584560" y="59759"/>
                </a:lnTo>
              </a:path>
            </a:pathLst>
          </a:custGeom>
          <a:ln w="10442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659201" y="1585455"/>
            <a:ext cx="1584960" cy="788035"/>
          </a:xfrm>
          <a:custGeom>
            <a:avLst/>
            <a:gdLst/>
            <a:ahLst/>
            <a:cxnLst/>
            <a:rect l="l" t="t" r="r" b="b"/>
            <a:pathLst>
              <a:path w="1584960" h="788035">
                <a:moveTo>
                  <a:pt x="0" y="787629"/>
                </a:moveTo>
                <a:lnTo>
                  <a:pt x="121889" y="346437"/>
                </a:lnTo>
                <a:lnTo>
                  <a:pt x="243778" y="104907"/>
                </a:lnTo>
                <a:lnTo>
                  <a:pt x="365667" y="18868"/>
                </a:lnTo>
                <a:lnTo>
                  <a:pt x="487556" y="0"/>
                </a:lnTo>
                <a:lnTo>
                  <a:pt x="609446" y="587"/>
                </a:lnTo>
                <a:lnTo>
                  <a:pt x="731335" y="10165"/>
                </a:lnTo>
                <a:lnTo>
                  <a:pt x="853224" y="24798"/>
                </a:lnTo>
                <a:lnTo>
                  <a:pt x="975113" y="43058"/>
                </a:lnTo>
                <a:lnTo>
                  <a:pt x="1097003" y="64024"/>
                </a:lnTo>
                <a:lnTo>
                  <a:pt x="1218892" y="87212"/>
                </a:lnTo>
                <a:lnTo>
                  <a:pt x="1340781" y="112345"/>
                </a:lnTo>
                <a:lnTo>
                  <a:pt x="1462670" y="138728"/>
                </a:lnTo>
                <a:lnTo>
                  <a:pt x="1584560" y="166619"/>
                </a:lnTo>
              </a:path>
            </a:pathLst>
          </a:custGeom>
          <a:ln w="10442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59201" y="1581489"/>
            <a:ext cx="1584960" cy="535940"/>
          </a:xfrm>
          <a:custGeom>
            <a:avLst/>
            <a:gdLst/>
            <a:ahLst/>
            <a:cxnLst/>
            <a:rect l="l" t="t" r="r" b="b"/>
            <a:pathLst>
              <a:path w="1584960" h="535939">
                <a:moveTo>
                  <a:pt x="0" y="535878"/>
                </a:moveTo>
                <a:lnTo>
                  <a:pt x="121889" y="148625"/>
                </a:lnTo>
                <a:lnTo>
                  <a:pt x="243778" y="18591"/>
                </a:lnTo>
                <a:lnTo>
                  <a:pt x="365667" y="0"/>
                </a:lnTo>
                <a:lnTo>
                  <a:pt x="487556" y="7408"/>
                </a:lnTo>
                <a:lnTo>
                  <a:pt x="609446" y="25621"/>
                </a:lnTo>
                <a:lnTo>
                  <a:pt x="731335" y="50214"/>
                </a:lnTo>
                <a:lnTo>
                  <a:pt x="853224" y="79542"/>
                </a:lnTo>
                <a:lnTo>
                  <a:pt x="975113" y="112014"/>
                </a:lnTo>
                <a:lnTo>
                  <a:pt x="1097003" y="147423"/>
                </a:lnTo>
                <a:lnTo>
                  <a:pt x="1218892" y="185118"/>
                </a:lnTo>
                <a:lnTo>
                  <a:pt x="1340781" y="224631"/>
                </a:lnTo>
                <a:lnTo>
                  <a:pt x="1462670" y="265490"/>
                </a:lnTo>
                <a:lnTo>
                  <a:pt x="1584560" y="307793"/>
                </a:lnTo>
              </a:path>
            </a:pathLst>
          </a:custGeom>
          <a:ln w="10442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659201" y="1578442"/>
            <a:ext cx="1584960" cy="469900"/>
          </a:xfrm>
          <a:custGeom>
            <a:avLst/>
            <a:gdLst/>
            <a:ahLst/>
            <a:cxnLst/>
            <a:rect l="l" t="t" r="r" b="b"/>
            <a:pathLst>
              <a:path w="1584960" h="469900">
                <a:moveTo>
                  <a:pt x="0" y="353842"/>
                </a:moveTo>
                <a:lnTo>
                  <a:pt x="121889" y="49085"/>
                </a:lnTo>
                <a:lnTo>
                  <a:pt x="243778" y="0"/>
                </a:lnTo>
                <a:lnTo>
                  <a:pt x="365667" y="7744"/>
                </a:lnTo>
                <a:lnTo>
                  <a:pt x="487556" y="32326"/>
                </a:lnTo>
                <a:lnTo>
                  <a:pt x="609446" y="66160"/>
                </a:lnTo>
                <a:lnTo>
                  <a:pt x="731335" y="105954"/>
                </a:lnTo>
                <a:lnTo>
                  <a:pt x="853224" y="150586"/>
                </a:lnTo>
                <a:lnTo>
                  <a:pt x="975113" y="198364"/>
                </a:lnTo>
                <a:lnTo>
                  <a:pt x="1097003" y="249108"/>
                </a:lnTo>
                <a:lnTo>
                  <a:pt x="1218892" y="301833"/>
                </a:lnTo>
                <a:lnTo>
                  <a:pt x="1340781" y="356445"/>
                </a:lnTo>
                <a:lnTo>
                  <a:pt x="1462670" y="412364"/>
                </a:lnTo>
                <a:lnTo>
                  <a:pt x="1584560" y="469677"/>
                </a:lnTo>
              </a:path>
            </a:pathLst>
          </a:custGeom>
          <a:ln w="10442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659201" y="1576622"/>
            <a:ext cx="1584960" cy="647700"/>
          </a:xfrm>
          <a:custGeom>
            <a:avLst/>
            <a:gdLst/>
            <a:ahLst/>
            <a:cxnLst/>
            <a:rect l="l" t="t" r="r" b="b"/>
            <a:pathLst>
              <a:path w="1584960" h="647700">
                <a:moveTo>
                  <a:pt x="0" y="222366"/>
                </a:moveTo>
                <a:lnTo>
                  <a:pt x="121889" y="8729"/>
                </a:lnTo>
                <a:lnTo>
                  <a:pt x="243778" y="0"/>
                </a:lnTo>
                <a:lnTo>
                  <a:pt x="365667" y="26528"/>
                </a:lnTo>
                <a:lnTo>
                  <a:pt x="487556" y="67538"/>
                </a:lnTo>
                <a:lnTo>
                  <a:pt x="609446" y="117218"/>
                </a:lnTo>
                <a:lnTo>
                  <a:pt x="731335" y="173453"/>
                </a:lnTo>
                <a:lnTo>
                  <a:pt x="853224" y="233570"/>
                </a:lnTo>
                <a:lnTo>
                  <a:pt x="975113" y="297626"/>
                </a:lnTo>
                <a:lnTo>
                  <a:pt x="1097003" y="364069"/>
                </a:lnTo>
                <a:lnTo>
                  <a:pt x="1218892" y="432760"/>
                </a:lnTo>
                <a:lnTo>
                  <a:pt x="1340781" y="502830"/>
                </a:lnTo>
                <a:lnTo>
                  <a:pt x="1462670" y="574623"/>
                </a:lnTo>
                <a:lnTo>
                  <a:pt x="1584560" y="647380"/>
                </a:lnTo>
              </a:path>
            </a:pathLst>
          </a:custGeom>
          <a:ln w="10442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659201" y="1569074"/>
            <a:ext cx="1584960" cy="843915"/>
          </a:xfrm>
          <a:custGeom>
            <a:avLst/>
            <a:gdLst/>
            <a:ahLst/>
            <a:cxnLst/>
            <a:rect l="l" t="t" r="r" b="b"/>
            <a:pathLst>
              <a:path w="1584960" h="843914">
                <a:moveTo>
                  <a:pt x="0" y="134720"/>
                </a:moveTo>
                <a:lnTo>
                  <a:pt x="121889" y="0"/>
                </a:lnTo>
                <a:lnTo>
                  <a:pt x="243778" y="15696"/>
                </a:lnTo>
                <a:lnTo>
                  <a:pt x="365667" y="59496"/>
                </a:lnTo>
                <a:lnTo>
                  <a:pt x="487556" y="117207"/>
                </a:lnTo>
                <a:lnTo>
                  <a:pt x="609446" y="183602"/>
                </a:lnTo>
                <a:lnTo>
                  <a:pt x="731335" y="256547"/>
                </a:lnTo>
                <a:lnTo>
                  <a:pt x="853224" y="333316"/>
                </a:lnTo>
                <a:lnTo>
                  <a:pt x="975113" y="413810"/>
                </a:lnTo>
                <a:lnTo>
                  <a:pt x="1097003" y="496410"/>
                </a:lnTo>
                <a:lnTo>
                  <a:pt x="1218892" y="581376"/>
                </a:lnTo>
                <a:lnTo>
                  <a:pt x="1340781" y="667656"/>
                </a:lnTo>
                <a:lnTo>
                  <a:pt x="1584560" y="843782"/>
                </a:lnTo>
              </a:path>
            </a:pathLst>
          </a:custGeom>
          <a:ln w="10442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107949" y="157108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845" y="13922"/>
                </a:moveTo>
                <a:lnTo>
                  <a:pt x="27845" y="6233"/>
                </a:lnTo>
                <a:lnTo>
                  <a:pt x="21612" y="0"/>
                </a:lnTo>
                <a:lnTo>
                  <a:pt x="13922" y="0"/>
                </a:lnTo>
                <a:lnTo>
                  <a:pt x="6233" y="0"/>
                </a:lnTo>
                <a:lnTo>
                  <a:pt x="0" y="6233"/>
                </a:lnTo>
                <a:lnTo>
                  <a:pt x="0" y="13922"/>
                </a:lnTo>
                <a:lnTo>
                  <a:pt x="0" y="21612"/>
                </a:lnTo>
                <a:lnTo>
                  <a:pt x="6233" y="27845"/>
                </a:lnTo>
                <a:lnTo>
                  <a:pt x="13922" y="27845"/>
                </a:lnTo>
                <a:lnTo>
                  <a:pt x="21612" y="27845"/>
                </a:lnTo>
                <a:lnTo>
                  <a:pt x="27845" y="21612"/>
                </a:lnTo>
                <a:lnTo>
                  <a:pt x="27845" y="13922"/>
                </a:lnTo>
                <a:close/>
              </a:path>
            </a:pathLst>
          </a:custGeom>
          <a:ln w="13922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498503" y="157172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845" y="13922"/>
                </a:moveTo>
                <a:lnTo>
                  <a:pt x="27845" y="6233"/>
                </a:lnTo>
                <a:lnTo>
                  <a:pt x="21612" y="0"/>
                </a:lnTo>
                <a:lnTo>
                  <a:pt x="13922" y="0"/>
                </a:lnTo>
                <a:lnTo>
                  <a:pt x="6233" y="0"/>
                </a:lnTo>
                <a:lnTo>
                  <a:pt x="0" y="6233"/>
                </a:lnTo>
                <a:lnTo>
                  <a:pt x="0" y="13922"/>
                </a:lnTo>
                <a:lnTo>
                  <a:pt x="0" y="21612"/>
                </a:lnTo>
                <a:lnTo>
                  <a:pt x="6233" y="27845"/>
                </a:lnTo>
                <a:lnTo>
                  <a:pt x="13922" y="27845"/>
                </a:lnTo>
                <a:lnTo>
                  <a:pt x="21612" y="27845"/>
                </a:lnTo>
                <a:lnTo>
                  <a:pt x="27845" y="21612"/>
                </a:lnTo>
                <a:lnTo>
                  <a:pt x="27845" y="13922"/>
                </a:lnTo>
                <a:close/>
              </a:path>
            </a:pathLst>
          </a:custGeom>
          <a:ln w="13922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132835" y="157153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845" y="13922"/>
                </a:moveTo>
                <a:lnTo>
                  <a:pt x="27845" y="6233"/>
                </a:lnTo>
                <a:lnTo>
                  <a:pt x="21612" y="0"/>
                </a:lnTo>
                <a:lnTo>
                  <a:pt x="13922" y="0"/>
                </a:lnTo>
                <a:lnTo>
                  <a:pt x="6233" y="0"/>
                </a:lnTo>
                <a:lnTo>
                  <a:pt x="0" y="6233"/>
                </a:lnTo>
                <a:lnTo>
                  <a:pt x="0" y="13922"/>
                </a:lnTo>
                <a:lnTo>
                  <a:pt x="0" y="21612"/>
                </a:lnTo>
                <a:lnTo>
                  <a:pt x="6233" y="27845"/>
                </a:lnTo>
                <a:lnTo>
                  <a:pt x="13922" y="27845"/>
                </a:lnTo>
                <a:lnTo>
                  <a:pt x="21612" y="27845"/>
                </a:lnTo>
                <a:lnTo>
                  <a:pt x="27845" y="21612"/>
                </a:lnTo>
                <a:lnTo>
                  <a:pt x="27845" y="13922"/>
                </a:lnTo>
                <a:close/>
              </a:path>
            </a:pathLst>
          </a:custGeom>
          <a:ln w="13922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010946" y="156756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845" y="13922"/>
                </a:moveTo>
                <a:lnTo>
                  <a:pt x="27845" y="6233"/>
                </a:lnTo>
                <a:lnTo>
                  <a:pt x="21612" y="0"/>
                </a:lnTo>
                <a:lnTo>
                  <a:pt x="13922" y="0"/>
                </a:lnTo>
                <a:lnTo>
                  <a:pt x="6233" y="0"/>
                </a:lnTo>
                <a:lnTo>
                  <a:pt x="0" y="6233"/>
                </a:lnTo>
                <a:lnTo>
                  <a:pt x="0" y="13922"/>
                </a:lnTo>
                <a:lnTo>
                  <a:pt x="0" y="21612"/>
                </a:lnTo>
                <a:lnTo>
                  <a:pt x="6233" y="27845"/>
                </a:lnTo>
                <a:lnTo>
                  <a:pt x="13922" y="27845"/>
                </a:lnTo>
                <a:lnTo>
                  <a:pt x="21612" y="27845"/>
                </a:lnTo>
                <a:lnTo>
                  <a:pt x="27845" y="21612"/>
                </a:lnTo>
                <a:lnTo>
                  <a:pt x="27845" y="13922"/>
                </a:lnTo>
                <a:close/>
              </a:path>
            </a:pathLst>
          </a:custGeom>
          <a:ln w="13922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889056" y="156451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845" y="13922"/>
                </a:moveTo>
                <a:lnTo>
                  <a:pt x="27845" y="6233"/>
                </a:lnTo>
                <a:lnTo>
                  <a:pt x="21612" y="0"/>
                </a:lnTo>
                <a:lnTo>
                  <a:pt x="13922" y="0"/>
                </a:lnTo>
                <a:lnTo>
                  <a:pt x="6233" y="0"/>
                </a:lnTo>
                <a:lnTo>
                  <a:pt x="0" y="6233"/>
                </a:lnTo>
                <a:lnTo>
                  <a:pt x="0" y="13922"/>
                </a:lnTo>
                <a:lnTo>
                  <a:pt x="0" y="21612"/>
                </a:lnTo>
                <a:lnTo>
                  <a:pt x="6233" y="27845"/>
                </a:lnTo>
                <a:lnTo>
                  <a:pt x="13922" y="27845"/>
                </a:lnTo>
                <a:lnTo>
                  <a:pt x="21612" y="27845"/>
                </a:lnTo>
                <a:lnTo>
                  <a:pt x="27845" y="21612"/>
                </a:lnTo>
                <a:lnTo>
                  <a:pt x="27845" y="13922"/>
                </a:lnTo>
                <a:close/>
              </a:path>
            </a:pathLst>
          </a:custGeom>
          <a:ln w="13922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889056" y="156269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845" y="13922"/>
                </a:moveTo>
                <a:lnTo>
                  <a:pt x="27845" y="6233"/>
                </a:lnTo>
                <a:lnTo>
                  <a:pt x="21612" y="0"/>
                </a:lnTo>
                <a:lnTo>
                  <a:pt x="13922" y="0"/>
                </a:lnTo>
                <a:lnTo>
                  <a:pt x="6233" y="0"/>
                </a:lnTo>
                <a:lnTo>
                  <a:pt x="0" y="6233"/>
                </a:lnTo>
                <a:lnTo>
                  <a:pt x="0" y="13922"/>
                </a:lnTo>
                <a:lnTo>
                  <a:pt x="0" y="21612"/>
                </a:lnTo>
                <a:lnTo>
                  <a:pt x="6233" y="27845"/>
                </a:lnTo>
                <a:lnTo>
                  <a:pt x="13922" y="27845"/>
                </a:lnTo>
                <a:lnTo>
                  <a:pt x="21612" y="27845"/>
                </a:lnTo>
                <a:lnTo>
                  <a:pt x="27845" y="21612"/>
                </a:lnTo>
                <a:lnTo>
                  <a:pt x="27845" y="13922"/>
                </a:lnTo>
                <a:close/>
              </a:path>
            </a:pathLst>
          </a:custGeom>
          <a:ln w="13922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767167" y="155515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845" y="13922"/>
                </a:moveTo>
                <a:lnTo>
                  <a:pt x="27845" y="6233"/>
                </a:lnTo>
                <a:lnTo>
                  <a:pt x="21612" y="0"/>
                </a:lnTo>
                <a:lnTo>
                  <a:pt x="13922" y="0"/>
                </a:lnTo>
                <a:lnTo>
                  <a:pt x="6233" y="0"/>
                </a:lnTo>
                <a:lnTo>
                  <a:pt x="0" y="6233"/>
                </a:lnTo>
                <a:lnTo>
                  <a:pt x="0" y="13922"/>
                </a:lnTo>
                <a:lnTo>
                  <a:pt x="0" y="21612"/>
                </a:lnTo>
                <a:lnTo>
                  <a:pt x="6233" y="27845"/>
                </a:lnTo>
                <a:lnTo>
                  <a:pt x="13922" y="27845"/>
                </a:lnTo>
                <a:lnTo>
                  <a:pt x="21612" y="27845"/>
                </a:lnTo>
                <a:lnTo>
                  <a:pt x="27845" y="21612"/>
                </a:lnTo>
                <a:lnTo>
                  <a:pt x="27845" y="13922"/>
                </a:lnTo>
                <a:close/>
              </a:path>
            </a:pathLst>
          </a:custGeom>
          <a:ln w="13922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 txBox="1"/>
          <p:nvPr/>
        </p:nvSpPr>
        <p:spPr>
          <a:xfrm>
            <a:off x="3322554" y="3014040"/>
            <a:ext cx="258445" cy="240029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r" marR="42545">
              <a:lnSpc>
                <a:spcPct val="100000"/>
              </a:lnSpc>
              <a:spcBef>
                <a:spcPts val="280"/>
              </a:spcBef>
            </a:pP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  <a:p>
            <a:pPr algn="r" marR="5080">
              <a:lnSpc>
                <a:spcPct val="100000"/>
              </a:lnSpc>
              <a:spcBef>
                <a:spcPts val="185"/>
              </a:spcBef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nStages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2374432" y="2148819"/>
            <a:ext cx="95250" cy="2190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20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3682671" y="2391674"/>
            <a:ext cx="512445" cy="610235"/>
          </a:xfrm>
          <a:custGeom>
            <a:avLst/>
            <a:gdLst/>
            <a:ahLst/>
            <a:cxnLst/>
            <a:rect l="l" t="t" r="r" b="b"/>
            <a:pathLst>
              <a:path w="512445" h="610235">
                <a:moveTo>
                  <a:pt x="0" y="609891"/>
                </a:moveTo>
                <a:lnTo>
                  <a:pt x="512163" y="609891"/>
                </a:lnTo>
                <a:lnTo>
                  <a:pt x="512163" y="0"/>
                </a:lnTo>
                <a:lnTo>
                  <a:pt x="0" y="0"/>
                </a:lnTo>
                <a:lnTo>
                  <a:pt x="0" y="60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682671" y="2391674"/>
            <a:ext cx="512445" cy="610235"/>
          </a:xfrm>
          <a:custGeom>
            <a:avLst/>
            <a:gdLst/>
            <a:ahLst/>
            <a:cxnLst/>
            <a:rect l="l" t="t" r="r" b="b"/>
            <a:pathLst>
              <a:path w="512445" h="610235">
                <a:moveTo>
                  <a:pt x="0" y="609891"/>
                </a:moveTo>
                <a:lnTo>
                  <a:pt x="512163" y="609891"/>
                </a:lnTo>
                <a:lnTo>
                  <a:pt x="512163" y="0"/>
                </a:lnTo>
                <a:lnTo>
                  <a:pt x="0" y="0"/>
                </a:lnTo>
                <a:lnTo>
                  <a:pt x="0" y="609891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 txBox="1"/>
          <p:nvPr/>
        </p:nvSpPr>
        <p:spPr>
          <a:xfrm>
            <a:off x="3708766" y="2382076"/>
            <a:ext cx="429259" cy="275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655"/>
              </a:lnSpc>
              <a:spcBef>
                <a:spcPts val="95"/>
              </a:spcBef>
            </a:pPr>
            <a:r>
              <a:rPr dirty="0" u="sng" baseline="20202" sz="825" spc="-7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0202" sz="825" spc="-7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0202" sz="825" spc="-67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15">
                <a:latin typeface="Garamond"/>
                <a:cs typeface="Garamond"/>
              </a:rPr>
              <a:t>n </a:t>
            </a:r>
            <a:r>
              <a:rPr dirty="0" sz="550" spc="50">
                <a:latin typeface="Garamond"/>
                <a:cs typeface="Garamond"/>
              </a:rPr>
              <a:t>=</a:t>
            </a:r>
            <a:r>
              <a:rPr dirty="0" sz="550" spc="-2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3000</a:t>
            </a:r>
            <a:endParaRPr sz="550">
              <a:latin typeface="Garamond"/>
              <a:cs typeface="Garamond"/>
            </a:endParaRPr>
          </a:p>
          <a:p>
            <a:pPr>
              <a:lnSpc>
                <a:spcPts val="655"/>
              </a:lnSpc>
            </a:pPr>
            <a:r>
              <a:rPr dirty="0" u="sng" baseline="25252" sz="825" spc="-7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5252" sz="825" spc="-7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5252" sz="825" spc="-67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15">
                <a:latin typeface="Garamond"/>
                <a:cs typeface="Garamond"/>
              </a:rPr>
              <a:t>n </a:t>
            </a:r>
            <a:r>
              <a:rPr dirty="0" sz="550" spc="50">
                <a:latin typeface="Garamond"/>
                <a:cs typeface="Garamond"/>
              </a:rPr>
              <a:t>=</a:t>
            </a:r>
            <a:r>
              <a:rPr dirty="0" sz="550" spc="-2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4500</a:t>
            </a:r>
            <a:endParaRPr sz="550">
              <a:latin typeface="Garamond"/>
              <a:cs typeface="Garamond"/>
            </a:endParaRPr>
          </a:p>
          <a:p>
            <a:pPr>
              <a:lnSpc>
                <a:spcPts val="655"/>
              </a:lnSpc>
            </a:pPr>
            <a:r>
              <a:rPr dirty="0" u="sng" baseline="25252" sz="825" spc="-7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5252" sz="825" spc="-7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25252" sz="825" spc="-67">
                <a:uFill>
                  <a:solidFill>
                    <a:srgbClr val="76AB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15">
                <a:latin typeface="Garamond"/>
                <a:cs typeface="Garamond"/>
              </a:rPr>
              <a:t>n </a:t>
            </a:r>
            <a:r>
              <a:rPr dirty="0" sz="550" spc="50">
                <a:latin typeface="Garamond"/>
                <a:cs typeface="Garamond"/>
              </a:rPr>
              <a:t>=</a:t>
            </a:r>
            <a:r>
              <a:rPr dirty="0" sz="550" spc="-2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6000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3708766" y="2631520"/>
            <a:ext cx="429259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baseline="30303" sz="825" spc="-7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0303" sz="825" spc="-7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30303" sz="825" spc="-67">
                <a:uFill>
                  <a:solidFill>
                    <a:srgbClr val="A1132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15">
                <a:latin typeface="Garamond"/>
                <a:cs typeface="Garamond"/>
              </a:rPr>
              <a:t>n </a:t>
            </a:r>
            <a:r>
              <a:rPr dirty="0" sz="550" spc="50">
                <a:latin typeface="Garamond"/>
                <a:cs typeface="Garamond"/>
              </a:rPr>
              <a:t>=</a:t>
            </a:r>
            <a:r>
              <a:rPr dirty="0" sz="550" spc="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7500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3708766" y="2714670"/>
            <a:ext cx="429259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baseline="30303" sz="825" spc="-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0303" sz="825" spc="-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30303" sz="825" spc="-6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15">
                <a:latin typeface="Garamond"/>
                <a:cs typeface="Garamond"/>
              </a:rPr>
              <a:t>n </a:t>
            </a:r>
            <a:r>
              <a:rPr dirty="0" sz="550" spc="50">
                <a:latin typeface="Garamond"/>
                <a:cs typeface="Garamond"/>
              </a:rPr>
              <a:t>=</a:t>
            </a:r>
            <a:r>
              <a:rPr dirty="0" sz="550" spc="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9000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708766" y="2797821"/>
            <a:ext cx="464184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655"/>
              </a:lnSpc>
              <a:spcBef>
                <a:spcPts val="95"/>
              </a:spcBef>
            </a:pPr>
            <a:r>
              <a:rPr dirty="0" u="sng" baseline="-25252" sz="825" spc="-7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25252" sz="825" spc="-7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-25252" sz="825" spc="-67">
                <a:uFill>
                  <a:solidFill>
                    <a:srgbClr val="4CB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15">
                <a:latin typeface="Garamond"/>
                <a:cs typeface="Garamond"/>
              </a:rPr>
              <a:t>n </a:t>
            </a:r>
            <a:r>
              <a:rPr dirty="0" sz="550" spc="50">
                <a:latin typeface="Garamond"/>
                <a:cs typeface="Garamond"/>
              </a:rPr>
              <a:t>=</a:t>
            </a:r>
            <a:r>
              <a:rPr dirty="0" sz="550" spc="-2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10500</a:t>
            </a:r>
            <a:endParaRPr sz="550">
              <a:latin typeface="Garamond"/>
              <a:cs typeface="Garamond"/>
            </a:endParaRPr>
          </a:p>
          <a:p>
            <a:pPr marL="137795">
              <a:lnSpc>
                <a:spcPts val="655"/>
              </a:lnSpc>
            </a:pPr>
            <a:r>
              <a:rPr dirty="0" sz="550" spc="15">
                <a:latin typeface="Garamond"/>
                <a:cs typeface="Garamond"/>
              </a:rPr>
              <a:t>n </a:t>
            </a:r>
            <a:r>
              <a:rPr dirty="0" sz="550" spc="50">
                <a:latin typeface="Garamond"/>
                <a:cs typeface="Garamond"/>
              </a:rPr>
              <a:t>=</a:t>
            </a:r>
            <a:r>
              <a:rPr dirty="0" sz="550" spc="-2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12000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07047" y="3200976"/>
            <a:ext cx="3060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45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992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45"/>
              <a:t>choice </a:t>
            </a:r>
            <a:r>
              <a:rPr dirty="0" spc="-40"/>
              <a:t>of </a:t>
            </a:r>
            <a:r>
              <a:rPr dirty="0" spc="-65"/>
              <a:t>parameters </a:t>
            </a:r>
            <a:r>
              <a:rPr dirty="0" spc="-45"/>
              <a:t>- </a:t>
            </a:r>
            <a:r>
              <a:rPr dirty="0" spc="-50"/>
              <a:t>Stages </a:t>
            </a:r>
            <a:r>
              <a:rPr dirty="0" spc="-60"/>
              <a:t>and </a:t>
            </a:r>
            <a:r>
              <a:rPr dirty="0" spc="-80"/>
              <a:t>speed </a:t>
            </a:r>
            <a:r>
              <a:rPr dirty="0" spc="-60"/>
              <a:t>and</a:t>
            </a:r>
            <a:r>
              <a:rPr dirty="0" spc="290"/>
              <a:t> </a:t>
            </a:r>
            <a:r>
              <a:rPr dirty="0" spc="-35"/>
              <a:t>phi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1504" y="706385"/>
            <a:ext cx="290385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125" b="0" i="1">
                <a:latin typeface="Bookman Old Style"/>
                <a:cs typeface="Bookman Old Style"/>
              </a:rPr>
              <a:t>φ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10">
                <a:latin typeface="Garamond"/>
                <a:cs typeface="Garamond"/>
              </a:rPr>
              <a:t>0</a:t>
            </a:r>
            <a:r>
              <a:rPr dirty="0" sz="1100" spc="10" b="0" i="1">
                <a:latin typeface="Bookman Old Style"/>
                <a:cs typeface="Bookman Old Style"/>
              </a:rPr>
              <a:t>.</a:t>
            </a:r>
            <a:r>
              <a:rPr dirty="0" sz="1100" spc="10">
                <a:latin typeface="Garamond"/>
                <a:cs typeface="Garamond"/>
              </a:rPr>
              <a:t>4469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optimal </a:t>
            </a:r>
            <a:r>
              <a:rPr dirty="0" sz="1100" spc="-40">
                <a:latin typeface="Tahoma"/>
                <a:cs typeface="Tahoma"/>
              </a:rPr>
              <a:t>efficiency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at: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-15" b="1">
                <a:solidFill>
                  <a:srgbClr val="339430"/>
                </a:solidFill>
                <a:latin typeface="Arial"/>
                <a:cs typeface="Arial"/>
              </a:rPr>
              <a:t>4</a:t>
            </a:r>
            <a:r>
              <a:rPr dirty="0" sz="1100" spc="75" b="1">
                <a:solidFill>
                  <a:srgbClr val="339430"/>
                </a:solidFill>
                <a:latin typeface="Arial"/>
                <a:cs typeface="Arial"/>
              </a:rPr>
              <a:t> </a:t>
            </a:r>
            <a:r>
              <a:rPr dirty="0" sz="1100" spc="-65" b="1">
                <a:solidFill>
                  <a:srgbClr val="339430"/>
                </a:solidFill>
                <a:latin typeface="Arial"/>
                <a:cs typeface="Arial"/>
              </a:rPr>
              <a:t>stages</a:t>
            </a:r>
            <a:r>
              <a:rPr dirty="0" sz="1100" spc="-65" b="1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15" b="1">
                <a:solidFill>
                  <a:srgbClr val="339430"/>
                </a:solidFill>
                <a:latin typeface="Arial"/>
                <a:cs typeface="Arial"/>
              </a:rPr>
              <a:t>n </a:t>
            </a:r>
            <a:r>
              <a:rPr dirty="0" sz="1100" spc="285" b="1">
                <a:solidFill>
                  <a:srgbClr val="339430"/>
                </a:solidFill>
                <a:latin typeface="Arial"/>
                <a:cs typeface="Arial"/>
              </a:rPr>
              <a:t>= </a:t>
            </a:r>
            <a:r>
              <a:rPr dirty="0" sz="1100" spc="-15" b="1">
                <a:solidFill>
                  <a:srgbClr val="339430"/>
                </a:solidFill>
                <a:latin typeface="Arial"/>
                <a:cs typeface="Arial"/>
              </a:rPr>
              <a:t>6000</a:t>
            </a:r>
            <a:r>
              <a:rPr dirty="0" sz="1100" spc="-50" b="1">
                <a:solidFill>
                  <a:srgbClr val="339430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339430"/>
                </a:solidFill>
                <a:latin typeface="Arial"/>
                <a:cs typeface="Arial"/>
              </a:rPr>
              <a:t>rpm</a:t>
            </a:r>
            <a:r>
              <a:rPr dirty="0" sz="1100" spc="-40" b="1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7252" y="297952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0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1234" y="297952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0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4319" y="28524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890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37252" y="2998732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1234" y="2998732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3527" y="285245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69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3885" y="3015572"/>
            <a:ext cx="368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5" i="1">
                <a:latin typeface="Arial"/>
                <a:cs typeface="Arial"/>
              </a:rPr>
              <a:t>.</a:t>
            </a:r>
            <a:r>
              <a:rPr dirty="0" sz="550" spc="5">
                <a:latin typeface="Garamond"/>
                <a:cs typeface="Garamond"/>
              </a:rPr>
              <a:t>4469</a:t>
            </a:r>
            <a:r>
              <a:rPr dirty="0" sz="550" spc="125">
                <a:latin typeface="Garamond"/>
                <a:cs typeface="Garamond"/>
              </a:rPr>
              <a:t> </a:t>
            </a:r>
            <a:r>
              <a:rPr dirty="0" sz="550" spc="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2127" y="3015572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3164" y="3015572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0085" y="3015572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4064" y="3015572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345" y="2968567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345" y="2792592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345" y="2616611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345" y="2440637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345" y="2264663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142" y="2088682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345" y="1912707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345" y="1736726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345" y="1560752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8345" y="1384770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9333" y="1672376"/>
            <a:ext cx="1584325" cy="1193800"/>
          </a:xfrm>
          <a:custGeom>
            <a:avLst/>
            <a:gdLst/>
            <a:ahLst/>
            <a:cxnLst/>
            <a:rect l="l" t="t" r="r" b="b"/>
            <a:pathLst>
              <a:path w="1584325" h="1193800">
                <a:moveTo>
                  <a:pt x="0" y="24815"/>
                </a:moveTo>
                <a:lnTo>
                  <a:pt x="32324" y="5449"/>
                </a:lnTo>
                <a:lnTo>
                  <a:pt x="64648" y="0"/>
                </a:lnTo>
                <a:lnTo>
                  <a:pt x="96972" y="4430"/>
                </a:lnTo>
                <a:lnTo>
                  <a:pt x="161621" y="30349"/>
                </a:lnTo>
                <a:lnTo>
                  <a:pt x="226270" y="69235"/>
                </a:lnTo>
                <a:lnTo>
                  <a:pt x="258594" y="91096"/>
                </a:lnTo>
                <a:lnTo>
                  <a:pt x="323243" y="137419"/>
                </a:lnTo>
                <a:lnTo>
                  <a:pt x="355567" y="164546"/>
                </a:lnTo>
                <a:lnTo>
                  <a:pt x="387892" y="192865"/>
                </a:lnTo>
                <a:lnTo>
                  <a:pt x="420216" y="224858"/>
                </a:lnTo>
                <a:lnTo>
                  <a:pt x="452540" y="257306"/>
                </a:lnTo>
                <a:lnTo>
                  <a:pt x="484865" y="289456"/>
                </a:lnTo>
                <a:lnTo>
                  <a:pt x="517189" y="321508"/>
                </a:lnTo>
                <a:lnTo>
                  <a:pt x="549513" y="353391"/>
                </a:lnTo>
                <a:lnTo>
                  <a:pt x="581838" y="384561"/>
                </a:lnTo>
                <a:lnTo>
                  <a:pt x="614162" y="415598"/>
                </a:lnTo>
                <a:lnTo>
                  <a:pt x="646486" y="446250"/>
                </a:lnTo>
                <a:lnTo>
                  <a:pt x="678811" y="476657"/>
                </a:lnTo>
                <a:lnTo>
                  <a:pt x="711135" y="506599"/>
                </a:lnTo>
                <a:lnTo>
                  <a:pt x="743459" y="536217"/>
                </a:lnTo>
                <a:lnTo>
                  <a:pt x="775784" y="565550"/>
                </a:lnTo>
                <a:lnTo>
                  <a:pt x="808108" y="594534"/>
                </a:lnTo>
                <a:lnTo>
                  <a:pt x="840432" y="623086"/>
                </a:lnTo>
                <a:lnTo>
                  <a:pt x="872757" y="651261"/>
                </a:lnTo>
                <a:lnTo>
                  <a:pt x="905081" y="679270"/>
                </a:lnTo>
                <a:lnTo>
                  <a:pt x="937405" y="706759"/>
                </a:lnTo>
                <a:lnTo>
                  <a:pt x="969730" y="734038"/>
                </a:lnTo>
                <a:lnTo>
                  <a:pt x="1002054" y="761034"/>
                </a:lnTo>
                <a:lnTo>
                  <a:pt x="1034378" y="787579"/>
                </a:lnTo>
                <a:lnTo>
                  <a:pt x="1066703" y="813737"/>
                </a:lnTo>
                <a:lnTo>
                  <a:pt x="1099027" y="839731"/>
                </a:lnTo>
                <a:lnTo>
                  <a:pt x="1131351" y="865394"/>
                </a:lnTo>
                <a:lnTo>
                  <a:pt x="1163676" y="890739"/>
                </a:lnTo>
                <a:lnTo>
                  <a:pt x="1196000" y="915801"/>
                </a:lnTo>
                <a:lnTo>
                  <a:pt x="1228324" y="940386"/>
                </a:lnTo>
                <a:lnTo>
                  <a:pt x="1260649" y="964735"/>
                </a:lnTo>
                <a:lnTo>
                  <a:pt x="1292973" y="988982"/>
                </a:lnTo>
                <a:lnTo>
                  <a:pt x="1325297" y="1012779"/>
                </a:lnTo>
                <a:lnTo>
                  <a:pt x="1357622" y="1036418"/>
                </a:lnTo>
                <a:lnTo>
                  <a:pt x="1389946" y="1059750"/>
                </a:lnTo>
                <a:lnTo>
                  <a:pt x="1422270" y="1082574"/>
                </a:lnTo>
                <a:lnTo>
                  <a:pt x="1454595" y="1105392"/>
                </a:lnTo>
                <a:lnTo>
                  <a:pt x="1486919" y="1127726"/>
                </a:lnTo>
                <a:lnTo>
                  <a:pt x="1519243" y="1150034"/>
                </a:lnTo>
                <a:lnTo>
                  <a:pt x="1551568" y="1171982"/>
                </a:lnTo>
                <a:lnTo>
                  <a:pt x="1583892" y="1193440"/>
                </a:lnTo>
              </a:path>
            </a:pathLst>
          </a:custGeom>
          <a:ln w="10437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1657" y="1561055"/>
            <a:ext cx="1551940" cy="943610"/>
          </a:xfrm>
          <a:custGeom>
            <a:avLst/>
            <a:gdLst/>
            <a:ahLst/>
            <a:cxnLst/>
            <a:rect l="l" t="t" r="r" b="b"/>
            <a:pathLst>
              <a:path w="1551939" h="943610">
                <a:moveTo>
                  <a:pt x="0" y="124297"/>
                </a:moveTo>
                <a:lnTo>
                  <a:pt x="32324" y="77810"/>
                </a:lnTo>
                <a:lnTo>
                  <a:pt x="64648" y="44802"/>
                </a:lnTo>
                <a:lnTo>
                  <a:pt x="96973" y="22012"/>
                </a:lnTo>
                <a:lnTo>
                  <a:pt x="161621" y="0"/>
                </a:lnTo>
                <a:lnTo>
                  <a:pt x="193946" y="3467"/>
                </a:lnTo>
                <a:lnTo>
                  <a:pt x="258594" y="29159"/>
                </a:lnTo>
                <a:lnTo>
                  <a:pt x="323243" y="68968"/>
                </a:lnTo>
                <a:lnTo>
                  <a:pt x="355567" y="90735"/>
                </a:lnTo>
                <a:lnTo>
                  <a:pt x="387892" y="113596"/>
                </a:lnTo>
                <a:lnTo>
                  <a:pt x="420216" y="137272"/>
                </a:lnTo>
                <a:lnTo>
                  <a:pt x="452540" y="161526"/>
                </a:lnTo>
                <a:lnTo>
                  <a:pt x="484865" y="186151"/>
                </a:lnTo>
                <a:lnTo>
                  <a:pt x="517189" y="210854"/>
                </a:lnTo>
                <a:lnTo>
                  <a:pt x="549513" y="235822"/>
                </a:lnTo>
                <a:lnTo>
                  <a:pt x="581838" y="260690"/>
                </a:lnTo>
                <a:lnTo>
                  <a:pt x="614162" y="285682"/>
                </a:lnTo>
                <a:lnTo>
                  <a:pt x="646486" y="310767"/>
                </a:lnTo>
                <a:lnTo>
                  <a:pt x="678811" y="335967"/>
                </a:lnTo>
                <a:lnTo>
                  <a:pt x="711135" y="360957"/>
                </a:lnTo>
                <a:lnTo>
                  <a:pt x="743459" y="385655"/>
                </a:lnTo>
                <a:lnTo>
                  <a:pt x="775784" y="410290"/>
                </a:lnTo>
                <a:lnTo>
                  <a:pt x="808108" y="434572"/>
                </a:lnTo>
                <a:lnTo>
                  <a:pt x="840432" y="459099"/>
                </a:lnTo>
                <a:lnTo>
                  <a:pt x="872757" y="483445"/>
                </a:lnTo>
                <a:lnTo>
                  <a:pt x="905081" y="507272"/>
                </a:lnTo>
                <a:lnTo>
                  <a:pt x="937406" y="530991"/>
                </a:lnTo>
                <a:lnTo>
                  <a:pt x="969730" y="554714"/>
                </a:lnTo>
                <a:lnTo>
                  <a:pt x="1002054" y="578054"/>
                </a:lnTo>
                <a:lnTo>
                  <a:pt x="1034378" y="601107"/>
                </a:lnTo>
                <a:lnTo>
                  <a:pt x="1066703" y="623897"/>
                </a:lnTo>
                <a:lnTo>
                  <a:pt x="1099027" y="646815"/>
                </a:lnTo>
                <a:lnTo>
                  <a:pt x="1131352" y="669569"/>
                </a:lnTo>
                <a:lnTo>
                  <a:pt x="1163676" y="691881"/>
                </a:lnTo>
                <a:lnTo>
                  <a:pt x="1196000" y="713777"/>
                </a:lnTo>
                <a:lnTo>
                  <a:pt x="1228325" y="735627"/>
                </a:lnTo>
                <a:lnTo>
                  <a:pt x="1260649" y="757290"/>
                </a:lnTo>
                <a:lnTo>
                  <a:pt x="1292973" y="778993"/>
                </a:lnTo>
                <a:lnTo>
                  <a:pt x="1325298" y="800534"/>
                </a:lnTo>
                <a:lnTo>
                  <a:pt x="1357622" y="821200"/>
                </a:lnTo>
                <a:lnTo>
                  <a:pt x="1389946" y="841975"/>
                </a:lnTo>
                <a:lnTo>
                  <a:pt x="1422271" y="862515"/>
                </a:lnTo>
                <a:lnTo>
                  <a:pt x="1454595" y="883587"/>
                </a:lnTo>
                <a:lnTo>
                  <a:pt x="1486919" y="903364"/>
                </a:lnTo>
                <a:lnTo>
                  <a:pt x="1519244" y="923312"/>
                </a:lnTo>
                <a:lnTo>
                  <a:pt x="1551568" y="943176"/>
                </a:lnTo>
              </a:path>
            </a:pathLst>
          </a:custGeom>
          <a:ln w="10437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9333" y="1533567"/>
            <a:ext cx="1584325" cy="733425"/>
          </a:xfrm>
          <a:custGeom>
            <a:avLst/>
            <a:gdLst/>
            <a:ahLst/>
            <a:cxnLst/>
            <a:rect l="l" t="t" r="r" b="b"/>
            <a:pathLst>
              <a:path w="1584325" h="733425">
                <a:moveTo>
                  <a:pt x="0" y="293456"/>
                </a:moveTo>
                <a:lnTo>
                  <a:pt x="32324" y="209286"/>
                </a:lnTo>
                <a:lnTo>
                  <a:pt x="64648" y="141861"/>
                </a:lnTo>
                <a:lnTo>
                  <a:pt x="96972" y="87539"/>
                </a:lnTo>
                <a:lnTo>
                  <a:pt x="129297" y="46425"/>
                </a:lnTo>
                <a:lnTo>
                  <a:pt x="161621" y="19805"/>
                </a:lnTo>
                <a:lnTo>
                  <a:pt x="226270" y="0"/>
                </a:lnTo>
                <a:lnTo>
                  <a:pt x="258594" y="101"/>
                </a:lnTo>
                <a:lnTo>
                  <a:pt x="323243" y="11598"/>
                </a:lnTo>
                <a:lnTo>
                  <a:pt x="387892" y="33797"/>
                </a:lnTo>
                <a:lnTo>
                  <a:pt x="452540" y="62838"/>
                </a:lnTo>
                <a:lnTo>
                  <a:pt x="517189" y="96176"/>
                </a:lnTo>
                <a:lnTo>
                  <a:pt x="581838" y="132629"/>
                </a:lnTo>
                <a:lnTo>
                  <a:pt x="646486" y="171248"/>
                </a:lnTo>
                <a:lnTo>
                  <a:pt x="711135" y="210744"/>
                </a:lnTo>
                <a:lnTo>
                  <a:pt x="775784" y="250834"/>
                </a:lnTo>
                <a:lnTo>
                  <a:pt x="808108" y="270845"/>
                </a:lnTo>
                <a:lnTo>
                  <a:pt x="840432" y="291392"/>
                </a:lnTo>
                <a:lnTo>
                  <a:pt x="872757" y="311656"/>
                </a:lnTo>
                <a:lnTo>
                  <a:pt x="905081" y="332197"/>
                </a:lnTo>
                <a:lnTo>
                  <a:pt x="937405" y="352046"/>
                </a:lnTo>
                <a:lnTo>
                  <a:pt x="969730" y="371822"/>
                </a:lnTo>
                <a:lnTo>
                  <a:pt x="1002054" y="392278"/>
                </a:lnTo>
                <a:lnTo>
                  <a:pt x="1034378" y="412872"/>
                </a:lnTo>
                <a:lnTo>
                  <a:pt x="1066703" y="432363"/>
                </a:lnTo>
                <a:lnTo>
                  <a:pt x="1099027" y="451988"/>
                </a:lnTo>
                <a:lnTo>
                  <a:pt x="1131351" y="471540"/>
                </a:lnTo>
                <a:lnTo>
                  <a:pt x="1163676" y="491022"/>
                </a:lnTo>
                <a:lnTo>
                  <a:pt x="1196000" y="510713"/>
                </a:lnTo>
                <a:lnTo>
                  <a:pt x="1228324" y="530095"/>
                </a:lnTo>
                <a:lnTo>
                  <a:pt x="1260649" y="549110"/>
                </a:lnTo>
                <a:lnTo>
                  <a:pt x="1292973" y="568330"/>
                </a:lnTo>
                <a:lnTo>
                  <a:pt x="1325297" y="586965"/>
                </a:lnTo>
                <a:lnTo>
                  <a:pt x="1357622" y="605934"/>
                </a:lnTo>
                <a:lnTo>
                  <a:pt x="1389946" y="624442"/>
                </a:lnTo>
                <a:lnTo>
                  <a:pt x="1422270" y="643096"/>
                </a:lnTo>
                <a:lnTo>
                  <a:pt x="1454595" y="661531"/>
                </a:lnTo>
                <a:lnTo>
                  <a:pt x="1486919" y="679654"/>
                </a:lnTo>
                <a:lnTo>
                  <a:pt x="1519243" y="697097"/>
                </a:lnTo>
                <a:lnTo>
                  <a:pt x="1551568" y="715529"/>
                </a:lnTo>
                <a:lnTo>
                  <a:pt x="1583892" y="733303"/>
                </a:lnTo>
              </a:path>
            </a:pathLst>
          </a:custGeom>
          <a:ln w="10437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064" y="165845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833" y="13916"/>
                </a:moveTo>
                <a:lnTo>
                  <a:pt x="27833" y="6230"/>
                </a:lnTo>
                <a:lnTo>
                  <a:pt x="21603" y="0"/>
                </a:lnTo>
                <a:lnTo>
                  <a:pt x="13917" y="0"/>
                </a:lnTo>
                <a:lnTo>
                  <a:pt x="6230" y="0"/>
                </a:lnTo>
                <a:lnTo>
                  <a:pt x="0" y="6230"/>
                </a:lnTo>
                <a:lnTo>
                  <a:pt x="0" y="13916"/>
                </a:lnTo>
                <a:lnTo>
                  <a:pt x="0" y="21603"/>
                </a:lnTo>
                <a:lnTo>
                  <a:pt x="6230" y="27833"/>
                </a:lnTo>
                <a:lnTo>
                  <a:pt x="13917" y="27833"/>
                </a:lnTo>
                <a:lnTo>
                  <a:pt x="21603" y="27833"/>
                </a:lnTo>
                <a:lnTo>
                  <a:pt x="27833" y="21603"/>
                </a:lnTo>
                <a:lnTo>
                  <a:pt x="27833" y="13916"/>
                </a:lnTo>
                <a:close/>
              </a:path>
            </a:pathLst>
          </a:custGeom>
          <a:ln w="1391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80251" y="3123427"/>
            <a:ext cx="12255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phi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678" y="2127176"/>
            <a:ext cx="95250" cy="2190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20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47941" y="1443222"/>
          <a:ext cx="1564005" cy="158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201929"/>
                <a:gridCol w="263525"/>
                <a:gridCol w="285750"/>
                <a:gridCol w="241300"/>
                <a:gridCol w="263525"/>
                <a:gridCol w="107315"/>
              </a:tblGrid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3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4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25">
                          <a:latin typeface="Garamond"/>
                          <a:cs typeface="Garamond"/>
                        </a:rPr>
                        <a:t>nStages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5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5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2286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86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22403" y="1512692"/>
            <a:ext cx="74075" cy="69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17861" y="2694230"/>
            <a:ext cx="567055" cy="285750"/>
          </a:xfrm>
          <a:custGeom>
            <a:avLst/>
            <a:gdLst/>
            <a:ahLst/>
            <a:cxnLst/>
            <a:rect l="l" t="t" r="r" b="b"/>
            <a:pathLst>
              <a:path w="567055" h="285750">
                <a:moveTo>
                  <a:pt x="0" y="285296"/>
                </a:moveTo>
                <a:lnTo>
                  <a:pt x="566457" y="285296"/>
                </a:lnTo>
                <a:lnTo>
                  <a:pt x="566457" y="0"/>
                </a:lnTo>
                <a:lnTo>
                  <a:pt x="0" y="0"/>
                </a:lnTo>
                <a:lnTo>
                  <a:pt x="0" y="285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05695" y="2979532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0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69663" y="2979532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0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52743" y="28304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52743" y="26324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52743" y="24345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03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05695" y="299874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69663" y="299874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71950" y="2830459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69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71950" y="2632483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69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71950" y="2434507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2969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702388" y="3015585"/>
            <a:ext cx="368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5" i="1">
                <a:latin typeface="Arial"/>
                <a:cs typeface="Arial"/>
              </a:rPr>
              <a:t>.</a:t>
            </a:r>
            <a:r>
              <a:rPr dirty="0" sz="550" spc="5">
                <a:latin typeface="Garamond"/>
                <a:cs typeface="Garamond"/>
              </a:rPr>
              <a:t>4469</a:t>
            </a:r>
            <a:r>
              <a:rPr dirty="0" sz="550" spc="125">
                <a:latin typeface="Garamond"/>
                <a:cs typeface="Garamond"/>
              </a:rPr>
              <a:t> </a:t>
            </a:r>
            <a:r>
              <a:rPr dirty="0" sz="550" spc="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20602" y="3015585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11623" y="3015585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48531" y="3015585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2495" y="3015585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56861" y="2968582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56861" y="2770611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56861" y="2572639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56861" y="2374661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91656" y="2176689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56861" y="1978717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56861" y="1780739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56861" y="1582767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56861" y="1384796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17841" y="1865442"/>
            <a:ext cx="951230" cy="1163320"/>
          </a:xfrm>
          <a:custGeom>
            <a:avLst/>
            <a:gdLst/>
            <a:ahLst/>
            <a:cxnLst/>
            <a:rect l="l" t="t" r="r" b="b"/>
            <a:pathLst>
              <a:path w="951229" h="1163320">
                <a:moveTo>
                  <a:pt x="0" y="0"/>
                </a:moveTo>
                <a:lnTo>
                  <a:pt x="32322" y="35469"/>
                </a:lnTo>
                <a:lnTo>
                  <a:pt x="64645" y="76524"/>
                </a:lnTo>
                <a:lnTo>
                  <a:pt x="96967" y="119790"/>
                </a:lnTo>
                <a:lnTo>
                  <a:pt x="129290" y="163496"/>
                </a:lnTo>
                <a:lnTo>
                  <a:pt x="161612" y="207062"/>
                </a:lnTo>
                <a:lnTo>
                  <a:pt x="193935" y="250220"/>
                </a:lnTo>
                <a:lnTo>
                  <a:pt x="226257" y="292574"/>
                </a:lnTo>
                <a:lnTo>
                  <a:pt x="258580" y="334465"/>
                </a:lnTo>
                <a:lnTo>
                  <a:pt x="290903" y="375615"/>
                </a:lnTo>
                <a:lnTo>
                  <a:pt x="323225" y="415538"/>
                </a:lnTo>
                <a:lnTo>
                  <a:pt x="355548" y="455313"/>
                </a:lnTo>
                <a:lnTo>
                  <a:pt x="387870" y="494456"/>
                </a:lnTo>
                <a:lnTo>
                  <a:pt x="420193" y="532632"/>
                </a:lnTo>
                <a:lnTo>
                  <a:pt x="452516" y="570217"/>
                </a:lnTo>
                <a:lnTo>
                  <a:pt x="484838" y="607716"/>
                </a:lnTo>
                <a:lnTo>
                  <a:pt x="517161" y="644412"/>
                </a:lnTo>
                <a:lnTo>
                  <a:pt x="549483" y="683541"/>
                </a:lnTo>
                <a:lnTo>
                  <a:pt x="581806" y="722193"/>
                </a:lnTo>
                <a:lnTo>
                  <a:pt x="614128" y="763069"/>
                </a:lnTo>
                <a:lnTo>
                  <a:pt x="646451" y="803686"/>
                </a:lnTo>
                <a:lnTo>
                  <a:pt x="678773" y="843790"/>
                </a:lnTo>
                <a:lnTo>
                  <a:pt x="711096" y="883201"/>
                </a:lnTo>
                <a:lnTo>
                  <a:pt x="743419" y="922199"/>
                </a:lnTo>
                <a:lnTo>
                  <a:pt x="775741" y="960940"/>
                </a:lnTo>
                <a:lnTo>
                  <a:pt x="808064" y="999186"/>
                </a:lnTo>
                <a:lnTo>
                  <a:pt x="840386" y="1037102"/>
                </a:lnTo>
                <a:lnTo>
                  <a:pt x="872709" y="1074587"/>
                </a:lnTo>
                <a:lnTo>
                  <a:pt x="905032" y="1111512"/>
                </a:lnTo>
                <a:lnTo>
                  <a:pt x="937354" y="1148065"/>
                </a:lnTo>
                <a:lnTo>
                  <a:pt x="950795" y="1162993"/>
                </a:lnTo>
              </a:path>
            </a:pathLst>
          </a:custGeom>
          <a:ln w="10437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17841" y="1756073"/>
            <a:ext cx="1259205" cy="1272540"/>
          </a:xfrm>
          <a:custGeom>
            <a:avLst/>
            <a:gdLst/>
            <a:ahLst/>
            <a:cxnLst/>
            <a:rect l="l" t="t" r="r" b="b"/>
            <a:pathLst>
              <a:path w="1259204" h="1272539">
                <a:moveTo>
                  <a:pt x="0" y="1220"/>
                </a:moveTo>
                <a:lnTo>
                  <a:pt x="64645" y="12014"/>
                </a:lnTo>
                <a:lnTo>
                  <a:pt x="96967" y="32269"/>
                </a:lnTo>
                <a:lnTo>
                  <a:pt x="129290" y="57768"/>
                </a:lnTo>
                <a:lnTo>
                  <a:pt x="161612" y="86730"/>
                </a:lnTo>
                <a:lnTo>
                  <a:pt x="193935" y="117667"/>
                </a:lnTo>
                <a:lnTo>
                  <a:pt x="226257" y="149896"/>
                </a:lnTo>
                <a:lnTo>
                  <a:pt x="258580" y="183030"/>
                </a:lnTo>
                <a:lnTo>
                  <a:pt x="290903" y="216254"/>
                </a:lnTo>
                <a:lnTo>
                  <a:pt x="323225" y="249901"/>
                </a:lnTo>
                <a:lnTo>
                  <a:pt x="355548" y="283381"/>
                </a:lnTo>
                <a:lnTo>
                  <a:pt x="387870" y="316933"/>
                </a:lnTo>
                <a:lnTo>
                  <a:pt x="420193" y="352973"/>
                </a:lnTo>
                <a:lnTo>
                  <a:pt x="452516" y="389752"/>
                </a:lnTo>
                <a:lnTo>
                  <a:pt x="484838" y="429718"/>
                </a:lnTo>
                <a:lnTo>
                  <a:pt x="517161" y="469889"/>
                </a:lnTo>
                <a:lnTo>
                  <a:pt x="549483" y="509596"/>
                </a:lnTo>
                <a:lnTo>
                  <a:pt x="581806" y="548741"/>
                </a:lnTo>
                <a:lnTo>
                  <a:pt x="614128" y="587643"/>
                </a:lnTo>
                <a:lnTo>
                  <a:pt x="646451" y="625841"/>
                </a:lnTo>
                <a:lnTo>
                  <a:pt x="678773" y="663770"/>
                </a:lnTo>
                <a:lnTo>
                  <a:pt x="711096" y="701301"/>
                </a:lnTo>
                <a:lnTo>
                  <a:pt x="743419" y="738307"/>
                </a:lnTo>
                <a:lnTo>
                  <a:pt x="775741" y="774855"/>
                </a:lnTo>
                <a:lnTo>
                  <a:pt x="808064" y="810921"/>
                </a:lnTo>
                <a:lnTo>
                  <a:pt x="840386" y="846534"/>
                </a:lnTo>
                <a:lnTo>
                  <a:pt x="872709" y="881774"/>
                </a:lnTo>
                <a:lnTo>
                  <a:pt x="905032" y="916574"/>
                </a:lnTo>
                <a:lnTo>
                  <a:pt x="937354" y="950963"/>
                </a:lnTo>
                <a:lnTo>
                  <a:pt x="969677" y="984926"/>
                </a:lnTo>
                <a:lnTo>
                  <a:pt x="1001999" y="1018508"/>
                </a:lnTo>
                <a:lnTo>
                  <a:pt x="1034322" y="1051790"/>
                </a:lnTo>
                <a:lnTo>
                  <a:pt x="1066644" y="1084580"/>
                </a:lnTo>
                <a:lnTo>
                  <a:pt x="1098967" y="1116996"/>
                </a:lnTo>
                <a:lnTo>
                  <a:pt x="1131289" y="1149037"/>
                </a:lnTo>
                <a:lnTo>
                  <a:pt x="1163612" y="1180738"/>
                </a:lnTo>
                <a:lnTo>
                  <a:pt x="1195935" y="1212167"/>
                </a:lnTo>
                <a:lnTo>
                  <a:pt x="1228257" y="1243144"/>
                </a:lnTo>
                <a:lnTo>
                  <a:pt x="1259092" y="1272362"/>
                </a:lnTo>
              </a:path>
            </a:pathLst>
          </a:custGeom>
          <a:ln w="10437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17841" y="1687281"/>
            <a:ext cx="1563370" cy="1341755"/>
          </a:xfrm>
          <a:custGeom>
            <a:avLst/>
            <a:gdLst/>
            <a:ahLst/>
            <a:cxnLst/>
            <a:rect l="l" t="t" r="r" b="b"/>
            <a:pathLst>
              <a:path w="1563370" h="1341755">
                <a:moveTo>
                  <a:pt x="0" y="52479"/>
                </a:moveTo>
                <a:lnTo>
                  <a:pt x="32322" y="19177"/>
                </a:lnTo>
                <a:lnTo>
                  <a:pt x="64645" y="3450"/>
                </a:lnTo>
                <a:lnTo>
                  <a:pt x="96967" y="0"/>
                </a:lnTo>
                <a:lnTo>
                  <a:pt x="129290" y="5892"/>
                </a:lnTo>
                <a:lnTo>
                  <a:pt x="193935" y="34924"/>
                </a:lnTo>
                <a:lnTo>
                  <a:pt x="258580" y="77335"/>
                </a:lnTo>
                <a:lnTo>
                  <a:pt x="290903" y="101377"/>
                </a:lnTo>
                <a:lnTo>
                  <a:pt x="323225" y="129000"/>
                </a:lnTo>
                <a:lnTo>
                  <a:pt x="355548" y="159945"/>
                </a:lnTo>
                <a:lnTo>
                  <a:pt x="387870" y="194498"/>
                </a:lnTo>
                <a:lnTo>
                  <a:pt x="420193" y="231292"/>
                </a:lnTo>
                <a:lnTo>
                  <a:pt x="452516" y="268200"/>
                </a:lnTo>
                <a:lnTo>
                  <a:pt x="484838" y="304755"/>
                </a:lnTo>
                <a:lnTo>
                  <a:pt x="517161" y="341298"/>
                </a:lnTo>
                <a:lnTo>
                  <a:pt x="549483" y="377256"/>
                </a:lnTo>
                <a:lnTo>
                  <a:pt x="581806" y="413108"/>
                </a:lnTo>
                <a:lnTo>
                  <a:pt x="614128" y="448679"/>
                </a:lnTo>
                <a:lnTo>
                  <a:pt x="646451" y="483902"/>
                </a:lnTo>
                <a:lnTo>
                  <a:pt x="678773" y="518774"/>
                </a:lnTo>
                <a:lnTo>
                  <a:pt x="711096" y="553314"/>
                </a:lnTo>
                <a:lnTo>
                  <a:pt x="743419" y="587600"/>
                </a:lnTo>
                <a:lnTo>
                  <a:pt x="775741" y="621348"/>
                </a:lnTo>
                <a:lnTo>
                  <a:pt x="808064" y="654817"/>
                </a:lnTo>
                <a:lnTo>
                  <a:pt x="840386" y="687896"/>
                </a:lnTo>
                <a:lnTo>
                  <a:pt x="872709" y="720591"/>
                </a:lnTo>
                <a:lnTo>
                  <a:pt x="905032" y="752987"/>
                </a:lnTo>
                <a:lnTo>
                  <a:pt x="937354" y="784981"/>
                </a:lnTo>
                <a:lnTo>
                  <a:pt x="969677" y="816787"/>
                </a:lnTo>
                <a:lnTo>
                  <a:pt x="1001999" y="848073"/>
                </a:lnTo>
                <a:lnTo>
                  <a:pt x="1034322" y="879140"/>
                </a:lnTo>
                <a:lnTo>
                  <a:pt x="1066644" y="909699"/>
                </a:lnTo>
                <a:lnTo>
                  <a:pt x="1098967" y="940082"/>
                </a:lnTo>
                <a:lnTo>
                  <a:pt x="1131289" y="970017"/>
                </a:lnTo>
                <a:lnTo>
                  <a:pt x="1163612" y="999929"/>
                </a:lnTo>
                <a:lnTo>
                  <a:pt x="1195935" y="1029160"/>
                </a:lnTo>
                <a:lnTo>
                  <a:pt x="1228257" y="1058072"/>
                </a:lnTo>
                <a:lnTo>
                  <a:pt x="1260580" y="1086898"/>
                </a:lnTo>
                <a:lnTo>
                  <a:pt x="1292902" y="1115302"/>
                </a:lnTo>
                <a:lnTo>
                  <a:pt x="1325225" y="1143358"/>
                </a:lnTo>
                <a:lnTo>
                  <a:pt x="1357548" y="1171264"/>
                </a:lnTo>
                <a:lnTo>
                  <a:pt x="1389870" y="1198922"/>
                </a:lnTo>
                <a:lnTo>
                  <a:pt x="1422193" y="1226077"/>
                </a:lnTo>
                <a:lnTo>
                  <a:pt x="1454515" y="1252951"/>
                </a:lnTo>
                <a:lnTo>
                  <a:pt x="1486838" y="1279515"/>
                </a:lnTo>
                <a:lnTo>
                  <a:pt x="1519160" y="1306002"/>
                </a:lnTo>
                <a:lnTo>
                  <a:pt x="1551483" y="1332053"/>
                </a:lnTo>
                <a:lnTo>
                  <a:pt x="1562789" y="1341155"/>
                </a:lnTo>
              </a:path>
            </a:pathLst>
          </a:custGeom>
          <a:ln w="10437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17841" y="1627442"/>
            <a:ext cx="1584325" cy="1195070"/>
          </a:xfrm>
          <a:custGeom>
            <a:avLst/>
            <a:gdLst/>
            <a:ahLst/>
            <a:cxnLst/>
            <a:rect l="l" t="t" r="r" b="b"/>
            <a:pathLst>
              <a:path w="1584325" h="1195070">
                <a:moveTo>
                  <a:pt x="0" y="130036"/>
                </a:moveTo>
                <a:lnTo>
                  <a:pt x="32322" y="74175"/>
                </a:lnTo>
                <a:lnTo>
                  <a:pt x="64645" y="37552"/>
                </a:lnTo>
                <a:lnTo>
                  <a:pt x="96967" y="15040"/>
                </a:lnTo>
                <a:lnTo>
                  <a:pt x="161612" y="0"/>
                </a:lnTo>
                <a:lnTo>
                  <a:pt x="193935" y="3060"/>
                </a:lnTo>
                <a:lnTo>
                  <a:pt x="258580" y="25348"/>
                </a:lnTo>
                <a:lnTo>
                  <a:pt x="290903" y="45643"/>
                </a:lnTo>
                <a:lnTo>
                  <a:pt x="323225" y="71995"/>
                </a:lnTo>
                <a:lnTo>
                  <a:pt x="355548" y="101983"/>
                </a:lnTo>
                <a:lnTo>
                  <a:pt x="387870" y="132682"/>
                </a:lnTo>
                <a:lnTo>
                  <a:pt x="420193" y="164071"/>
                </a:lnTo>
                <a:lnTo>
                  <a:pt x="452516" y="195563"/>
                </a:lnTo>
                <a:lnTo>
                  <a:pt x="484838" y="227444"/>
                </a:lnTo>
                <a:lnTo>
                  <a:pt x="517161" y="259485"/>
                </a:lnTo>
                <a:lnTo>
                  <a:pt x="549483" y="291535"/>
                </a:lnTo>
                <a:lnTo>
                  <a:pt x="581806" y="323493"/>
                </a:lnTo>
                <a:lnTo>
                  <a:pt x="614128" y="355463"/>
                </a:lnTo>
                <a:lnTo>
                  <a:pt x="646451" y="387444"/>
                </a:lnTo>
                <a:lnTo>
                  <a:pt x="678773" y="418871"/>
                </a:lnTo>
                <a:lnTo>
                  <a:pt x="711096" y="450084"/>
                </a:lnTo>
                <a:lnTo>
                  <a:pt x="743419" y="481156"/>
                </a:lnTo>
                <a:lnTo>
                  <a:pt x="775741" y="512054"/>
                </a:lnTo>
                <a:lnTo>
                  <a:pt x="808064" y="542994"/>
                </a:lnTo>
                <a:lnTo>
                  <a:pt x="840386" y="573187"/>
                </a:lnTo>
                <a:lnTo>
                  <a:pt x="872709" y="603204"/>
                </a:lnTo>
                <a:lnTo>
                  <a:pt x="905032" y="633181"/>
                </a:lnTo>
                <a:lnTo>
                  <a:pt x="937354" y="662523"/>
                </a:lnTo>
                <a:lnTo>
                  <a:pt x="969677" y="691677"/>
                </a:lnTo>
                <a:lnTo>
                  <a:pt x="1001999" y="720820"/>
                </a:lnTo>
                <a:lnTo>
                  <a:pt x="1034322" y="749483"/>
                </a:lnTo>
                <a:lnTo>
                  <a:pt x="1066644" y="777827"/>
                </a:lnTo>
                <a:lnTo>
                  <a:pt x="1098967" y="805707"/>
                </a:lnTo>
                <a:lnTo>
                  <a:pt x="1131289" y="833812"/>
                </a:lnTo>
                <a:lnTo>
                  <a:pt x="1163612" y="861382"/>
                </a:lnTo>
                <a:lnTo>
                  <a:pt x="1195935" y="888542"/>
                </a:lnTo>
                <a:lnTo>
                  <a:pt x="1228257" y="915401"/>
                </a:lnTo>
                <a:lnTo>
                  <a:pt x="1260580" y="942066"/>
                </a:lnTo>
                <a:lnTo>
                  <a:pt x="1292902" y="968554"/>
                </a:lnTo>
                <a:lnTo>
                  <a:pt x="1325225" y="994946"/>
                </a:lnTo>
                <a:lnTo>
                  <a:pt x="1357548" y="1020824"/>
                </a:lnTo>
                <a:lnTo>
                  <a:pt x="1389870" y="1046290"/>
                </a:lnTo>
                <a:lnTo>
                  <a:pt x="1422193" y="1071636"/>
                </a:lnTo>
                <a:lnTo>
                  <a:pt x="1454515" y="1096542"/>
                </a:lnTo>
                <a:lnTo>
                  <a:pt x="1486838" y="1121473"/>
                </a:lnTo>
                <a:lnTo>
                  <a:pt x="1519160" y="1146600"/>
                </a:lnTo>
                <a:lnTo>
                  <a:pt x="1551483" y="1170723"/>
                </a:lnTo>
                <a:lnTo>
                  <a:pt x="1583806" y="1194470"/>
                </a:lnTo>
              </a:path>
            </a:pathLst>
          </a:custGeom>
          <a:ln w="10437">
            <a:solidFill>
              <a:srgbClr val="A1132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50164" y="1575620"/>
            <a:ext cx="1551940" cy="1061085"/>
          </a:xfrm>
          <a:custGeom>
            <a:avLst/>
            <a:gdLst/>
            <a:ahLst/>
            <a:cxnLst/>
            <a:rect l="l" t="t" r="r" b="b"/>
            <a:pathLst>
              <a:path w="1551939" h="1061085">
                <a:moveTo>
                  <a:pt x="0" y="139833"/>
                </a:moveTo>
                <a:lnTo>
                  <a:pt x="32322" y="87536"/>
                </a:lnTo>
                <a:lnTo>
                  <a:pt x="64645" y="50403"/>
                </a:lnTo>
                <a:lnTo>
                  <a:pt x="96967" y="24763"/>
                </a:lnTo>
                <a:lnTo>
                  <a:pt x="161612" y="0"/>
                </a:lnTo>
                <a:lnTo>
                  <a:pt x="193935" y="3901"/>
                </a:lnTo>
                <a:lnTo>
                  <a:pt x="258580" y="32804"/>
                </a:lnTo>
                <a:lnTo>
                  <a:pt x="290903" y="54189"/>
                </a:lnTo>
                <a:lnTo>
                  <a:pt x="323225" y="77589"/>
                </a:lnTo>
                <a:lnTo>
                  <a:pt x="355548" y="102077"/>
                </a:lnTo>
                <a:lnTo>
                  <a:pt x="387870" y="127795"/>
                </a:lnTo>
                <a:lnTo>
                  <a:pt x="420193" y="154430"/>
                </a:lnTo>
                <a:lnTo>
                  <a:pt x="452516" y="181716"/>
                </a:lnTo>
                <a:lnTo>
                  <a:pt x="484838" y="209419"/>
                </a:lnTo>
                <a:lnTo>
                  <a:pt x="517161" y="237210"/>
                </a:lnTo>
                <a:lnTo>
                  <a:pt x="549483" y="265299"/>
                </a:lnTo>
                <a:lnTo>
                  <a:pt x="581806" y="293276"/>
                </a:lnTo>
                <a:lnTo>
                  <a:pt x="614128" y="321392"/>
                </a:lnTo>
                <a:lnTo>
                  <a:pt x="646451" y="349612"/>
                </a:lnTo>
                <a:lnTo>
                  <a:pt x="678773" y="377961"/>
                </a:lnTo>
                <a:lnTo>
                  <a:pt x="711096" y="406076"/>
                </a:lnTo>
                <a:lnTo>
                  <a:pt x="743419" y="433861"/>
                </a:lnTo>
                <a:lnTo>
                  <a:pt x="775741" y="461575"/>
                </a:lnTo>
                <a:lnTo>
                  <a:pt x="808064" y="488891"/>
                </a:lnTo>
                <a:lnTo>
                  <a:pt x="840387" y="516485"/>
                </a:lnTo>
                <a:lnTo>
                  <a:pt x="872709" y="543873"/>
                </a:lnTo>
                <a:lnTo>
                  <a:pt x="905032" y="570679"/>
                </a:lnTo>
                <a:lnTo>
                  <a:pt x="937354" y="597363"/>
                </a:lnTo>
                <a:lnTo>
                  <a:pt x="969677" y="624051"/>
                </a:lnTo>
                <a:lnTo>
                  <a:pt x="1001999" y="650309"/>
                </a:lnTo>
                <a:lnTo>
                  <a:pt x="1034322" y="676244"/>
                </a:lnTo>
                <a:lnTo>
                  <a:pt x="1066645" y="701881"/>
                </a:lnTo>
                <a:lnTo>
                  <a:pt x="1098967" y="727665"/>
                </a:lnTo>
                <a:lnTo>
                  <a:pt x="1131290" y="753262"/>
                </a:lnTo>
                <a:lnTo>
                  <a:pt x="1163612" y="778363"/>
                </a:lnTo>
                <a:lnTo>
                  <a:pt x="1195935" y="802997"/>
                </a:lnTo>
                <a:lnTo>
                  <a:pt x="1228257" y="827578"/>
                </a:lnTo>
                <a:lnTo>
                  <a:pt x="1260580" y="851948"/>
                </a:lnTo>
                <a:lnTo>
                  <a:pt x="1292903" y="876364"/>
                </a:lnTo>
                <a:lnTo>
                  <a:pt x="1325225" y="900598"/>
                </a:lnTo>
                <a:lnTo>
                  <a:pt x="1357548" y="923846"/>
                </a:lnTo>
                <a:lnTo>
                  <a:pt x="1389870" y="947219"/>
                </a:lnTo>
                <a:lnTo>
                  <a:pt x="1422193" y="970326"/>
                </a:lnTo>
                <a:lnTo>
                  <a:pt x="1454515" y="994032"/>
                </a:lnTo>
                <a:lnTo>
                  <a:pt x="1486838" y="1016281"/>
                </a:lnTo>
                <a:lnTo>
                  <a:pt x="1519161" y="1038723"/>
                </a:lnTo>
                <a:lnTo>
                  <a:pt x="1551483" y="1061069"/>
                </a:lnTo>
              </a:path>
            </a:pathLst>
          </a:custGeom>
          <a:ln w="10437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17841" y="1550547"/>
            <a:ext cx="1584325" cy="930910"/>
          </a:xfrm>
          <a:custGeom>
            <a:avLst/>
            <a:gdLst/>
            <a:ahLst/>
            <a:cxnLst/>
            <a:rect l="l" t="t" r="r" b="b"/>
            <a:pathLst>
              <a:path w="1584325" h="930910">
                <a:moveTo>
                  <a:pt x="0" y="265087"/>
                </a:moveTo>
                <a:lnTo>
                  <a:pt x="32322" y="184561"/>
                </a:lnTo>
                <a:lnTo>
                  <a:pt x="64645" y="121974"/>
                </a:lnTo>
                <a:lnTo>
                  <a:pt x="96967" y="73354"/>
                </a:lnTo>
                <a:lnTo>
                  <a:pt x="129290" y="37362"/>
                </a:lnTo>
                <a:lnTo>
                  <a:pt x="161612" y="12478"/>
                </a:lnTo>
                <a:lnTo>
                  <a:pt x="226257" y="0"/>
                </a:lnTo>
                <a:lnTo>
                  <a:pt x="258580" y="8116"/>
                </a:lnTo>
                <a:lnTo>
                  <a:pt x="323225" y="35051"/>
                </a:lnTo>
                <a:lnTo>
                  <a:pt x="387870" y="71360"/>
                </a:lnTo>
                <a:lnTo>
                  <a:pt x="420193" y="92211"/>
                </a:lnTo>
                <a:lnTo>
                  <a:pt x="452516" y="113962"/>
                </a:lnTo>
                <a:lnTo>
                  <a:pt x="484838" y="136529"/>
                </a:lnTo>
                <a:lnTo>
                  <a:pt x="517161" y="159810"/>
                </a:lnTo>
                <a:lnTo>
                  <a:pt x="549483" y="183698"/>
                </a:lnTo>
                <a:lnTo>
                  <a:pt x="581806" y="207900"/>
                </a:lnTo>
                <a:lnTo>
                  <a:pt x="614128" y="232724"/>
                </a:lnTo>
                <a:lnTo>
                  <a:pt x="646451" y="257708"/>
                </a:lnTo>
                <a:lnTo>
                  <a:pt x="678773" y="282483"/>
                </a:lnTo>
                <a:lnTo>
                  <a:pt x="711096" y="307292"/>
                </a:lnTo>
                <a:lnTo>
                  <a:pt x="743419" y="332298"/>
                </a:lnTo>
                <a:lnTo>
                  <a:pt x="775741" y="357323"/>
                </a:lnTo>
                <a:lnTo>
                  <a:pt x="808064" y="382452"/>
                </a:lnTo>
                <a:lnTo>
                  <a:pt x="840386" y="407332"/>
                </a:lnTo>
                <a:lnTo>
                  <a:pt x="872709" y="431720"/>
                </a:lnTo>
                <a:lnTo>
                  <a:pt x="905032" y="456637"/>
                </a:lnTo>
                <a:lnTo>
                  <a:pt x="937354" y="481090"/>
                </a:lnTo>
                <a:lnTo>
                  <a:pt x="969677" y="505157"/>
                </a:lnTo>
                <a:lnTo>
                  <a:pt x="1001999" y="529451"/>
                </a:lnTo>
                <a:lnTo>
                  <a:pt x="1034322" y="553730"/>
                </a:lnTo>
                <a:lnTo>
                  <a:pt x="1066644" y="577474"/>
                </a:lnTo>
                <a:lnTo>
                  <a:pt x="1098967" y="600629"/>
                </a:lnTo>
                <a:lnTo>
                  <a:pt x="1131289" y="624109"/>
                </a:lnTo>
                <a:lnTo>
                  <a:pt x="1163612" y="647832"/>
                </a:lnTo>
                <a:lnTo>
                  <a:pt x="1195935" y="670511"/>
                </a:lnTo>
                <a:lnTo>
                  <a:pt x="1228257" y="693624"/>
                </a:lnTo>
                <a:lnTo>
                  <a:pt x="1260580" y="715699"/>
                </a:lnTo>
                <a:lnTo>
                  <a:pt x="1292902" y="737968"/>
                </a:lnTo>
                <a:lnTo>
                  <a:pt x="1325225" y="760836"/>
                </a:lnTo>
                <a:lnTo>
                  <a:pt x="1357548" y="782684"/>
                </a:lnTo>
                <a:lnTo>
                  <a:pt x="1389870" y="804302"/>
                </a:lnTo>
                <a:lnTo>
                  <a:pt x="1422193" y="825691"/>
                </a:lnTo>
                <a:lnTo>
                  <a:pt x="1454515" y="847409"/>
                </a:lnTo>
                <a:lnTo>
                  <a:pt x="1486838" y="868272"/>
                </a:lnTo>
                <a:lnTo>
                  <a:pt x="1519160" y="889470"/>
                </a:lnTo>
                <a:lnTo>
                  <a:pt x="1551483" y="909717"/>
                </a:lnTo>
                <a:lnTo>
                  <a:pt x="1583806" y="930433"/>
                </a:lnTo>
              </a:path>
            </a:pathLst>
          </a:custGeom>
          <a:ln w="10437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17841" y="1540395"/>
            <a:ext cx="1584325" cy="809625"/>
          </a:xfrm>
          <a:custGeom>
            <a:avLst/>
            <a:gdLst/>
            <a:ahLst/>
            <a:cxnLst/>
            <a:rect l="l" t="t" r="r" b="b"/>
            <a:pathLst>
              <a:path w="1584325" h="809625">
                <a:moveTo>
                  <a:pt x="0" y="304513"/>
                </a:moveTo>
                <a:lnTo>
                  <a:pt x="32322" y="217131"/>
                </a:lnTo>
                <a:lnTo>
                  <a:pt x="64645" y="145722"/>
                </a:lnTo>
                <a:lnTo>
                  <a:pt x="96967" y="89274"/>
                </a:lnTo>
                <a:lnTo>
                  <a:pt x="129290" y="46007"/>
                </a:lnTo>
                <a:lnTo>
                  <a:pt x="161612" y="18773"/>
                </a:lnTo>
                <a:lnTo>
                  <a:pt x="226257" y="0"/>
                </a:lnTo>
                <a:lnTo>
                  <a:pt x="258580" y="1869"/>
                </a:lnTo>
                <a:lnTo>
                  <a:pt x="323225" y="17182"/>
                </a:lnTo>
                <a:lnTo>
                  <a:pt x="387870" y="43785"/>
                </a:lnTo>
                <a:lnTo>
                  <a:pt x="452516" y="77120"/>
                </a:lnTo>
                <a:lnTo>
                  <a:pt x="517161" y="115294"/>
                </a:lnTo>
                <a:lnTo>
                  <a:pt x="549483" y="135851"/>
                </a:lnTo>
                <a:lnTo>
                  <a:pt x="581806" y="156634"/>
                </a:lnTo>
                <a:lnTo>
                  <a:pt x="614128" y="177830"/>
                </a:lnTo>
                <a:lnTo>
                  <a:pt x="646451" y="199279"/>
                </a:lnTo>
                <a:lnTo>
                  <a:pt x="678773" y="220927"/>
                </a:lnTo>
                <a:lnTo>
                  <a:pt x="711096" y="243771"/>
                </a:lnTo>
                <a:lnTo>
                  <a:pt x="743419" y="265568"/>
                </a:lnTo>
                <a:lnTo>
                  <a:pt x="775741" y="287765"/>
                </a:lnTo>
                <a:lnTo>
                  <a:pt x="808064" y="310120"/>
                </a:lnTo>
                <a:lnTo>
                  <a:pt x="840386" y="332198"/>
                </a:lnTo>
                <a:lnTo>
                  <a:pt x="872709" y="354866"/>
                </a:lnTo>
                <a:lnTo>
                  <a:pt x="905032" y="376810"/>
                </a:lnTo>
                <a:lnTo>
                  <a:pt x="937354" y="398975"/>
                </a:lnTo>
                <a:lnTo>
                  <a:pt x="969677" y="420885"/>
                </a:lnTo>
                <a:lnTo>
                  <a:pt x="1001999" y="442255"/>
                </a:lnTo>
                <a:lnTo>
                  <a:pt x="1034322" y="465099"/>
                </a:lnTo>
                <a:lnTo>
                  <a:pt x="1066644" y="486168"/>
                </a:lnTo>
                <a:lnTo>
                  <a:pt x="1098967" y="507728"/>
                </a:lnTo>
                <a:lnTo>
                  <a:pt x="1131289" y="528848"/>
                </a:lnTo>
                <a:lnTo>
                  <a:pt x="1163612" y="549984"/>
                </a:lnTo>
                <a:lnTo>
                  <a:pt x="1195935" y="571284"/>
                </a:lnTo>
                <a:lnTo>
                  <a:pt x="1228257" y="591977"/>
                </a:lnTo>
                <a:lnTo>
                  <a:pt x="1260580" y="612602"/>
                </a:lnTo>
                <a:lnTo>
                  <a:pt x="1292902" y="632952"/>
                </a:lnTo>
                <a:lnTo>
                  <a:pt x="1325225" y="653855"/>
                </a:lnTo>
                <a:lnTo>
                  <a:pt x="1357548" y="673746"/>
                </a:lnTo>
                <a:lnTo>
                  <a:pt x="1389870" y="693565"/>
                </a:lnTo>
                <a:lnTo>
                  <a:pt x="1422193" y="713214"/>
                </a:lnTo>
                <a:lnTo>
                  <a:pt x="1454515" y="733121"/>
                </a:lnTo>
                <a:lnTo>
                  <a:pt x="1486838" y="752133"/>
                </a:lnTo>
                <a:lnTo>
                  <a:pt x="1519160" y="770918"/>
                </a:lnTo>
                <a:lnTo>
                  <a:pt x="1551483" y="790578"/>
                </a:lnTo>
                <a:lnTo>
                  <a:pt x="1583806" y="809391"/>
                </a:lnTo>
              </a:path>
            </a:pathLst>
          </a:custGeom>
          <a:ln w="10437">
            <a:solidFill>
              <a:srgbClr val="4CB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03925" y="185152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7832" y="13916"/>
                </a:moveTo>
                <a:lnTo>
                  <a:pt x="27832" y="6230"/>
                </a:lnTo>
                <a:lnTo>
                  <a:pt x="21601" y="0"/>
                </a:lnTo>
                <a:lnTo>
                  <a:pt x="13916" y="0"/>
                </a:lnTo>
                <a:lnTo>
                  <a:pt x="6230" y="0"/>
                </a:lnTo>
                <a:lnTo>
                  <a:pt x="0" y="6230"/>
                </a:lnTo>
                <a:lnTo>
                  <a:pt x="0" y="13916"/>
                </a:lnTo>
                <a:lnTo>
                  <a:pt x="0" y="21602"/>
                </a:lnTo>
                <a:lnTo>
                  <a:pt x="6230" y="27832"/>
                </a:lnTo>
                <a:lnTo>
                  <a:pt x="13916" y="27832"/>
                </a:lnTo>
                <a:lnTo>
                  <a:pt x="21601" y="27832"/>
                </a:lnTo>
                <a:lnTo>
                  <a:pt x="27832" y="21602"/>
                </a:lnTo>
                <a:lnTo>
                  <a:pt x="27832" y="13916"/>
                </a:lnTo>
                <a:close/>
              </a:path>
            </a:pathLst>
          </a:custGeom>
          <a:ln w="13916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36247" y="174215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7832" y="13916"/>
                </a:moveTo>
                <a:lnTo>
                  <a:pt x="27832" y="6230"/>
                </a:lnTo>
                <a:lnTo>
                  <a:pt x="21602" y="0"/>
                </a:lnTo>
                <a:lnTo>
                  <a:pt x="13916" y="0"/>
                </a:lnTo>
                <a:lnTo>
                  <a:pt x="6230" y="0"/>
                </a:lnTo>
                <a:lnTo>
                  <a:pt x="0" y="6230"/>
                </a:lnTo>
                <a:lnTo>
                  <a:pt x="0" y="13916"/>
                </a:lnTo>
                <a:lnTo>
                  <a:pt x="0" y="21601"/>
                </a:lnTo>
                <a:lnTo>
                  <a:pt x="6230" y="27832"/>
                </a:lnTo>
                <a:lnTo>
                  <a:pt x="13916" y="27832"/>
                </a:lnTo>
                <a:lnTo>
                  <a:pt x="21602" y="27832"/>
                </a:lnTo>
                <a:lnTo>
                  <a:pt x="27832" y="21601"/>
                </a:lnTo>
                <a:lnTo>
                  <a:pt x="27832" y="13916"/>
                </a:lnTo>
                <a:close/>
              </a:path>
            </a:pathLst>
          </a:custGeom>
          <a:ln w="13916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700892" y="1673364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7832" y="13916"/>
                </a:moveTo>
                <a:lnTo>
                  <a:pt x="27832" y="6230"/>
                </a:lnTo>
                <a:lnTo>
                  <a:pt x="21602" y="0"/>
                </a:lnTo>
                <a:lnTo>
                  <a:pt x="13916" y="0"/>
                </a:lnTo>
                <a:lnTo>
                  <a:pt x="6230" y="0"/>
                </a:lnTo>
                <a:lnTo>
                  <a:pt x="0" y="6230"/>
                </a:lnTo>
                <a:lnTo>
                  <a:pt x="0" y="13916"/>
                </a:lnTo>
                <a:lnTo>
                  <a:pt x="0" y="21601"/>
                </a:lnTo>
                <a:lnTo>
                  <a:pt x="6230" y="27832"/>
                </a:lnTo>
                <a:lnTo>
                  <a:pt x="13916" y="27832"/>
                </a:lnTo>
                <a:lnTo>
                  <a:pt x="21602" y="27832"/>
                </a:lnTo>
                <a:lnTo>
                  <a:pt x="27832" y="21601"/>
                </a:lnTo>
                <a:lnTo>
                  <a:pt x="27832" y="13916"/>
                </a:lnTo>
                <a:close/>
              </a:path>
            </a:pathLst>
          </a:custGeom>
          <a:ln w="13916">
            <a:solidFill>
              <a:srgbClr val="76A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348718" y="3123434"/>
            <a:ext cx="12255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phi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33201" y="2127196"/>
            <a:ext cx="95250" cy="2190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20"/>
              </a:lnSpc>
            </a:pPr>
            <a:r>
              <a:rPr dirty="0" sz="550">
                <a:solidFill>
                  <a:srgbClr val="262626"/>
                </a:solidFill>
                <a:latin typeface="Garamond"/>
                <a:cs typeface="Garamond"/>
              </a:rPr>
              <a:t>etaTT</a:t>
            </a:r>
            <a:endParaRPr sz="550">
              <a:latin typeface="Garamond"/>
              <a:cs typeface="Garamond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2616449" y="1443233"/>
          <a:ext cx="1564005" cy="158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201929"/>
                <a:gridCol w="263525"/>
                <a:gridCol w="263525"/>
                <a:gridCol w="133350"/>
                <a:gridCol w="129540"/>
                <a:gridCol w="263525"/>
                <a:gridCol w="107315"/>
              </a:tblGrid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333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</a:tr>
              <a:tr h="641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rowSpan="4">
                  <a:txBody>
                    <a:bodyPr/>
                    <a:lstStyle/>
                    <a:p>
                      <a:pPr marL="29209">
                        <a:lnSpc>
                          <a:spcPts val="655"/>
                        </a:lnSpc>
                        <a:spcBef>
                          <a:spcPts val="20"/>
                        </a:spcBef>
                      </a:pP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0071B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1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4000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9209">
                        <a:lnSpc>
                          <a:spcPts val="655"/>
                        </a:lnSpc>
                      </a:pP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ECB01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1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4500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9209">
                        <a:lnSpc>
                          <a:spcPts val="655"/>
                        </a:lnSpc>
                      </a:pPr>
                      <a:r>
                        <a:rPr dirty="0" u="sng" sz="550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76AB2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1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5000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9209">
                        <a:lnSpc>
                          <a:spcPts val="655"/>
                        </a:lnSpc>
                      </a:pPr>
                      <a:r>
                        <a:rPr dirty="0" u="sng" sz="550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A1132E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1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5500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9209">
                        <a:lnSpc>
                          <a:spcPts val="655"/>
                        </a:lnSpc>
                      </a:pPr>
                      <a:r>
                        <a:rPr dirty="0" u="sng" sz="5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D85218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1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6000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9209">
                        <a:lnSpc>
                          <a:spcPts val="655"/>
                        </a:lnSpc>
                      </a:pPr>
                      <a:r>
                        <a:rPr dirty="0" u="sng" sz="550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7D2E8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1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6500</a:t>
                      </a:r>
                      <a:endParaRPr sz="550">
                        <a:latin typeface="Garamond"/>
                        <a:cs typeface="Garamond"/>
                      </a:endParaRPr>
                    </a:p>
                    <a:p>
                      <a:pPr marL="29209">
                        <a:lnSpc>
                          <a:spcPts val="655"/>
                        </a:lnSpc>
                      </a:pPr>
                      <a:r>
                        <a:rPr dirty="0" u="sng" sz="550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550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u="sng" sz="550" spc="-45">
                          <a:uFill>
                            <a:solidFill>
                              <a:srgbClr val="4CBDED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15">
                          <a:latin typeface="Garamond"/>
                          <a:cs typeface="Garamond"/>
                        </a:rPr>
                        <a:t>n </a:t>
                      </a:r>
                      <a:r>
                        <a:rPr dirty="0" sz="550" spc="50">
                          <a:latin typeface="Garamond"/>
                          <a:cs typeface="Garamond"/>
                        </a:rPr>
                        <a:t>=</a:t>
                      </a:r>
                      <a:r>
                        <a:rPr dirty="0" sz="550" spc="-20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550" spc="10">
                          <a:latin typeface="Garamond"/>
                          <a:cs typeface="Garamond"/>
                        </a:rPr>
                        <a:t>7000</a:t>
                      </a:r>
                      <a:endParaRPr sz="550">
                        <a:latin typeface="Garamond"/>
                        <a:cs typeface="Garamond"/>
                      </a:endParaRPr>
                    </a:p>
                  </a:txBody>
                  <a:tcPr marL="0" marR="0" marB="0" marT="254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">
                    <a:lnL w="3175">
                      <a:solidFill>
                        <a:srgbClr val="262626"/>
                      </a:solidFill>
                      <a:prstDash val="solid"/>
                    </a:lnL>
                    <a:lnR w="3175">
                      <a:solidFill>
                        <a:srgbClr val="262626"/>
                      </a:solidFill>
                      <a:prstDash val="solid"/>
                    </a:lnR>
                    <a:lnT w="3175">
                      <a:solidFill>
                        <a:srgbClr val="262626"/>
                      </a:solidFill>
                      <a:prstDash val="solid"/>
                    </a:lnT>
                    <a:lnB w="3175">
                      <a:solidFill>
                        <a:srgbClr val="262626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2758580" y="1519521"/>
            <a:ext cx="106393" cy="128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75613" y="2369928"/>
            <a:ext cx="477520" cy="610235"/>
          </a:xfrm>
          <a:custGeom>
            <a:avLst/>
            <a:gdLst/>
            <a:ahLst/>
            <a:cxnLst/>
            <a:rect l="l" t="t" r="r" b="b"/>
            <a:pathLst>
              <a:path w="477520" h="610235">
                <a:moveTo>
                  <a:pt x="0" y="609603"/>
                </a:moveTo>
                <a:lnTo>
                  <a:pt x="477130" y="609603"/>
                </a:lnTo>
                <a:lnTo>
                  <a:pt x="477130" y="0"/>
                </a:lnTo>
                <a:lnTo>
                  <a:pt x="0" y="0"/>
                </a:lnTo>
                <a:lnTo>
                  <a:pt x="0" y="609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8554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 </a:t>
            </a:r>
            <a:r>
              <a:rPr dirty="0" spc="-40"/>
              <a:t>of </a:t>
            </a:r>
            <a:r>
              <a:rPr dirty="0" spc="-50"/>
              <a:t>the</a:t>
            </a:r>
            <a:r>
              <a:rPr dirty="0" spc="210"/>
              <a:t> </a:t>
            </a:r>
            <a:r>
              <a:rPr dirty="0" spc="-65"/>
              <a:t>blades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5279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077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4875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4673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44470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4268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44066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93864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3662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93460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43258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93056" y="1597745"/>
            <a:ext cx="0" cy="999490"/>
          </a:xfrm>
          <a:custGeom>
            <a:avLst/>
            <a:gdLst/>
            <a:ahLst/>
            <a:cxnLst/>
            <a:rect l="l" t="t" r="r" b="b"/>
            <a:pathLst>
              <a:path w="0" h="999489">
                <a:moveTo>
                  <a:pt x="0" y="999191"/>
                </a:moveTo>
                <a:lnTo>
                  <a:pt x="0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0380" y="2596937"/>
            <a:ext cx="3060065" cy="0"/>
          </a:xfrm>
          <a:custGeom>
            <a:avLst/>
            <a:gdLst/>
            <a:ahLst/>
            <a:cxnLst/>
            <a:rect l="l" t="t" r="r" b="b"/>
            <a:pathLst>
              <a:path w="3060065" h="0">
                <a:moveTo>
                  <a:pt x="0" y="0"/>
                </a:moveTo>
                <a:lnTo>
                  <a:pt x="3060024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0380" y="2347139"/>
            <a:ext cx="3060065" cy="0"/>
          </a:xfrm>
          <a:custGeom>
            <a:avLst/>
            <a:gdLst/>
            <a:ahLst/>
            <a:cxnLst/>
            <a:rect l="l" t="t" r="r" b="b"/>
            <a:pathLst>
              <a:path w="3060065" h="0">
                <a:moveTo>
                  <a:pt x="0" y="0"/>
                </a:moveTo>
                <a:lnTo>
                  <a:pt x="3060024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0380" y="2097341"/>
            <a:ext cx="3060065" cy="0"/>
          </a:xfrm>
          <a:custGeom>
            <a:avLst/>
            <a:gdLst/>
            <a:ahLst/>
            <a:cxnLst/>
            <a:rect l="l" t="t" r="r" b="b"/>
            <a:pathLst>
              <a:path w="3060065" h="0">
                <a:moveTo>
                  <a:pt x="0" y="0"/>
                </a:moveTo>
                <a:lnTo>
                  <a:pt x="3060024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0380" y="1847543"/>
            <a:ext cx="3060065" cy="0"/>
          </a:xfrm>
          <a:custGeom>
            <a:avLst/>
            <a:gdLst/>
            <a:ahLst/>
            <a:cxnLst/>
            <a:rect l="l" t="t" r="r" b="b"/>
            <a:pathLst>
              <a:path w="3060065" h="0">
                <a:moveTo>
                  <a:pt x="0" y="0"/>
                </a:moveTo>
                <a:lnTo>
                  <a:pt x="3060024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0380" y="1597745"/>
            <a:ext cx="3060065" cy="0"/>
          </a:xfrm>
          <a:custGeom>
            <a:avLst/>
            <a:gdLst/>
            <a:ahLst/>
            <a:cxnLst/>
            <a:rect l="l" t="t" r="r" b="b"/>
            <a:pathLst>
              <a:path w="3060065" h="0">
                <a:moveTo>
                  <a:pt x="0" y="0"/>
                </a:moveTo>
                <a:lnTo>
                  <a:pt x="3060024" y="0"/>
                </a:lnTo>
              </a:path>
            </a:pathLst>
          </a:custGeom>
          <a:ln w="4301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45279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95077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44875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4673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44470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94268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44066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93864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43662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93460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43258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93056" y="255103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5279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95077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44875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94673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44470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94268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44066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93864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43662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93460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43258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93056" y="15977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905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20380" y="259693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59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0380" y="2347139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59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0380" y="2097341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59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0380" y="1847543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59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20380" y="1597745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59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34499" y="2596937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34499" y="2347139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34499" y="2097341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34499" y="1847543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34499" y="1597745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45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0380" y="1597745"/>
            <a:ext cx="3060065" cy="999490"/>
          </a:xfrm>
          <a:custGeom>
            <a:avLst/>
            <a:gdLst/>
            <a:ahLst/>
            <a:cxnLst/>
            <a:rect l="l" t="t" r="r" b="b"/>
            <a:pathLst>
              <a:path w="3060065" h="999489">
                <a:moveTo>
                  <a:pt x="0" y="999191"/>
                </a:moveTo>
                <a:lnTo>
                  <a:pt x="0" y="0"/>
                </a:lnTo>
                <a:lnTo>
                  <a:pt x="3060024" y="0"/>
                </a:lnTo>
                <a:lnTo>
                  <a:pt x="3060024" y="999191"/>
                </a:lnTo>
                <a:lnTo>
                  <a:pt x="0" y="999191"/>
                </a:lnTo>
                <a:close/>
              </a:path>
            </a:pathLst>
          </a:custGeom>
          <a:ln w="4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05688" y="2583993"/>
            <a:ext cx="286893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345" algn="l"/>
                <a:tab pos="1261110" algn="l"/>
                <a:tab pos="1469390" algn="l"/>
                <a:tab pos="2510155" algn="l"/>
                <a:tab pos="2718435" algn="l"/>
              </a:tabLst>
            </a:pPr>
            <a:r>
              <a:rPr dirty="0" sz="850" spc="15">
                <a:latin typeface="Garamond"/>
                <a:cs typeface="Garamond"/>
              </a:rPr>
              <a:t>0</a:t>
            </a:r>
            <a:r>
              <a:rPr dirty="0" sz="850" spc="15">
                <a:latin typeface="Garamond"/>
                <a:cs typeface="Garamond"/>
              </a:rPr>
              <a:t>	</a:t>
            </a:r>
            <a:r>
              <a:rPr dirty="0" sz="850" spc="10">
                <a:latin typeface="Garamond"/>
                <a:cs typeface="Garamond"/>
              </a:rPr>
              <a:t>0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2</a:t>
            </a:r>
            <a:r>
              <a:rPr dirty="0" sz="850">
                <a:latin typeface="Garamond"/>
                <a:cs typeface="Garamond"/>
              </a:rPr>
              <a:t>   </a:t>
            </a:r>
            <a:r>
              <a:rPr dirty="0" sz="850" spc="25">
                <a:latin typeface="Garamond"/>
                <a:cs typeface="Garamond"/>
              </a:rPr>
              <a:t> </a:t>
            </a:r>
            <a:r>
              <a:rPr dirty="0" sz="850" spc="10">
                <a:latin typeface="Garamond"/>
                <a:cs typeface="Garamond"/>
              </a:rPr>
              <a:t>0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4</a:t>
            </a:r>
            <a:r>
              <a:rPr dirty="0" sz="850">
                <a:latin typeface="Garamond"/>
                <a:cs typeface="Garamond"/>
              </a:rPr>
              <a:t>   </a:t>
            </a:r>
            <a:r>
              <a:rPr dirty="0" sz="850" spc="25">
                <a:latin typeface="Garamond"/>
                <a:cs typeface="Garamond"/>
              </a:rPr>
              <a:t> </a:t>
            </a:r>
            <a:r>
              <a:rPr dirty="0" sz="850" spc="15">
                <a:latin typeface="Garamond"/>
                <a:cs typeface="Garamond"/>
              </a:rPr>
              <a:t>0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6</a:t>
            </a:r>
            <a:r>
              <a:rPr dirty="0" sz="850">
                <a:latin typeface="Garamond"/>
                <a:cs typeface="Garamond"/>
              </a:rPr>
              <a:t>   </a:t>
            </a:r>
            <a:r>
              <a:rPr dirty="0" sz="850" spc="25">
                <a:latin typeface="Garamond"/>
                <a:cs typeface="Garamond"/>
              </a:rPr>
              <a:t> </a:t>
            </a:r>
            <a:r>
              <a:rPr dirty="0" sz="850" spc="15">
                <a:latin typeface="Garamond"/>
                <a:cs typeface="Garamond"/>
              </a:rPr>
              <a:t>0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8</a:t>
            </a:r>
            <a:r>
              <a:rPr dirty="0" sz="850">
                <a:latin typeface="Garamond"/>
                <a:cs typeface="Garamond"/>
              </a:rPr>
              <a:t>	</a:t>
            </a:r>
            <a:r>
              <a:rPr dirty="0" sz="850" spc="15">
                <a:latin typeface="Garamond"/>
                <a:cs typeface="Garamond"/>
              </a:rPr>
              <a:t>1</a:t>
            </a:r>
            <a:r>
              <a:rPr dirty="0" sz="850">
                <a:latin typeface="Garamond"/>
                <a:cs typeface="Garamond"/>
              </a:rPr>
              <a:t>	</a:t>
            </a:r>
            <a:r>
              <a:rPr dirty="0" sz="850" spc="10">
                <a:latin typeface="Garamond"/>
                <a:cs typeface="Garamond"/>
              </a:rPr>
              <a:t>1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2</a:t>
            </a:r>
            <a:r>
              <a:rPr dirty="0" sz="850">
                <a:latin typeface="Garamond"/>
                <a:cs typeface="Garamond"/>
              </a:rPr>
              <a:t>   </a:t>
            </a:r>
            <a:r>
              <a:rPr dirty="0" sz="850" spc="25">
                <a:latin typeface="Garamond"/>
                <a:cs typeface="Garamond"/>
              </a:rPr>
              <a:t> </a:t>
            </a:r>
            <a:r>
              <a:rPr dirty="0" sz="850" spc="10">
                <a:latin typeface="Garamond"/>
                <a:cs typeface="Garamond"/>
              </a:rPr>
              <a:t>1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4</a:t>
            </a:r>
            <a:r>
              <a:rPr dirty="0" sz="850">
                <a:latin typeface="Garamond"/>
                <a:cs typeface="Garamond"/>
              </a:rPr>
              <a:t>   </a:t>
            </a:r>
            <a:r>
              <a:rPr dirty="0" sz="850" spc="25">
                <a:latin typeface="Garamond"/>
                <a:cs typeface="Garamond"/>
              </a:rPr>
              <a:t> </a:t>
            </a:r>
            <a:r>
              <a:rPr dirty="0" sz="850" spc="10">
                <a:latin typeface="Garamond"/>
                <a:cs typeface="Garamond"/>
              </a:rPr>
              <a:t>1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6</a:t>
            </a:r>
            <a:r>
              <a:rPr dirty="0" sz="850">
                <a:latin typeface="Garamond"/>
                <a:cs typeface="Garamond"/>
              </a:rPr>
              <a:t>   </a:t>
            </a:r>
            <a:r>
              <a:rPr dirty="0" sz="850" spc="25">
                <a:latin typeface="Garamond"/>
                <a:cs typeface="Garamond"/>
              </a:rPr>
              <a:t> </a:t>
            </a:r>
            <a:r>
              <a:rPr dirty="0" sz="850" spc="10">
                <a:latin typeface="Garamond"/>
                <a:cs typeface="Garamond"/>
              </a:rPr>
              <a:t>1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8</a:t>
            </a:r>
            <a:r>
              <a:rPr dirty="0" sz="850">
                <a:latin typeface="Garamond"/>
                <a:cs typeface="Garamond"/>
              </a:rPr>
              <a:t>	</a:t>
            </a:r>
            <a:r>
              <a:rPr dirty="0" sz="850" spc="15">
                <a:latin typeface="Garamond"/>
                <a:cs typeface="Garamond"/>
              </a:rPr>
              <a:t>2</a:t>
            </a:r>
            <a:r>
              <a:rPr dirty="0" sz="850">
                <a:latin typeface="Garamond"/>
                <a:cs typeface="Garamond"/>
              </a:rPr>
              <a:t>	</a:t>
            </a:r>
            <a:r>
              <a:rPr dirty="0" sz="850" spc="15">
                <a:latin typeface="Garamond"/>
                <a:cs typeface="Garamond"/>
              </a:rPr>
              <a:t>2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2</a:t>
            </a:r>
            <a:endParaRPr sz="850">
              <a:latin typeface="Garamond"/>
              <a:cs typeface="Garamon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8611" y="2506863"/>
            <a:ext cx="24701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225">
                <a:latin typeface="MS Gothic"/>
                <a:cs typeface="MS Gothic"/>
              </a:rPr>
              <a:t>−</a:t>
            </a:r>
            <a:r>
              <a:rPr dirty="0" sz="850" spc="10">
                <a:latin typeface="Garamond"/>
                <a:cs typeface="Garamond"/>
              </a:rPr>
              <a:t>0</a:t>
            </a:r>
            <a:r>
              <a:rPr dirty="0" sz="850" spc="-5" i="1">
                <a:latin typeface="Arial"/>
                <a:cs typeface="Arial"/>
              </a:rPr>
              <a:t>.</a:t>
            </a:r>
            <a:r>
              <a:rPr dirty="0" sz="850" spc="15">
                <a:latin typeface="Garamond"/>
                <a:cs typeface="Garamond"/>
              </a:rPr>
              <a:t>2</a:t>
            </a:r>
            <a:endParaRPr sz="85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9054" y="702142"/>
            <a:ext cx="3136900" cy="1713864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blades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designed </a:t>
            </a:r>
            <a:r>
              <a:rPr dirty="0" sz="1100" spc="-45">
                <a:latin typeface="Tahoma"/>
                <a:cs typeface="Tahoma"/>
              </a:rPr>
              <a:t>according </a:t>
            </a:r>
            <a:r>
              <a:rPr dirty="0" sz="1100" spc="-60">
                <a:latin typeface="Tahoma"/>
                <a:cs typeface="Tahoma"/>
              </a:rPr>
              <a:t>two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55">
                <a:latin typeface="Tahoma"/>
                <a:cs typeface="Tahoma"/>
              </a:rPr>
              <a:t>rules: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27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35">
                <a:latin typeface="Tahoma"/>
                <a:cs typeface="Tahoma"/>
              </a:rPr>
              <a:t>NACA </a:t>
            </a:r>
            <a:r>
              <a:rPr dirty="0" sz="1100" spc="-30">
                <a:latin typeface="Tahoma"/>
                <a:cs typeface="Tahoma"/>
              </a:rPr>
              <a:t>4-digits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mean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line;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26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50" b="0" i="1">
                <a:latin typeface="Bookman Old Style"/>
                <a:cs typeface="Bookman Old Style"/>
              </a:rPr>
              <a:t>A</a:t>
            </a:r>
            <a:r>
              <a:rPr dirty="0" baseline="-10416" sz="1200" spc="75">
                <a:latin typeface="Trebuchet MS"/>
                <a:cs typeface="Trebuchet MS"/>
              </a:rPr>
              <a:t>3</a:t>
            </a:r>
            <a:r>
              <a:rPr dirty="0" sz="1100" spc="50" b="0" i="1">
                <a:latin typeface="Bookman Old Style"/>
                <a:cs typeface="Bookman Old Style"/>
              </a:rPr>
              <a:t>K</a:t>
            </a:r>
            <a:r>
              <a:rPr dirty="0" baseline="-10416" sz="1200" spc="75">
                <a:latin typeface="Trebuchet MS"/>
                <a:cs typeface="Trebuchet MS"/>
              </a:rPr>
              <a:t>7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thickness.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R="2019300">
              <a:lnSpc>
                <a:spcPct val="100000"/>
              </a:lnSpc>
            </a:pPr>
            <a:r>
              <a:rPr dirty="0" sz="850" spc="5">
                <a:latin typeface="Garamond"/>
                <a:cs typeface="Garamond"/>
              </a:rPr>
              <a:t>0</a:t>
            </a:r>
            <a:r>
              <a:rPr dirty="0" sz="850" spc="5" i="1">
                <a:latin typeface="Arial"/>
                <a:cs typeface="Arial"/>
              </a:rPr>
              <a:t>.</a:t>
            </a:r>
            <a:r>
              <a:rPr dirty="0" sz="850" spc="5">
                <a:latin typeface="Garamond"/>
                <a:cs typeface="Garamond"/>
              </a:rPr>
              <a:t>6</a:t>
            </a:r>
            <a:endParaRPr sz="8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algn="ctr" marR="2019300">
              <a:lnSpc>
                <a:spcPct val="100000"/>
              </a:lnSpc>
              <a:spcBef>
                <a:spcPts val="5"/>
              </a:spcBef>
            </a:pPr>
            <a:r>
              <a:rPr dirty="0" sz="850" spc="5">
                <a:latin typeface="Garamond"/>
                <a:cs typeface="Garamond"/>
              </a:rPr>
              <a:t>0</a:t>
            </a:r>
            <a:r>
              <a:rPr dirty="0" sz="850" spc="5" i="1">
                <a:latin typeface="Arial"/>
                <a:cs typeface="Arial"/>
              </a:rPr>
              <a:t>.</a:t>
            </a:r>
            <a:r>
              <a:rPr dirty="0" sz="850" spc="5">
                <a:latin typeface="Garamond"/>
                <a:cs typeface="Garamond"/>
              </a:rPr>
              <a:t>4</a:t>
            </a:r>
            <a:endParaRPr sz="8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algn="ctr" marR="2019300">
              <a:lnSpc>
                <a:spcPct val="100000"/>
              </a:lnSpc>
            </a:pPr>
            <a:r>
              <a:rPr dirty="0" sz="850" spc="5">
                <a:latin typeface="Garamond"/>
                <a:cs typeface="Garamond"/>
              </a:rPr>
              <a:t>0</a:t>
            </a:r>
            <a:r>
              <a:rPr dirty="0" sz="850" spc="5" i="1">
                <a:latin typeface="Arial"/>
                <a:cs typeface="Arial"/>
              </a:rPr>
              <a:t>.</a:t>
            </a:r>
            <a:r>
              <a:rPr dirty="0" sz="850" spc="5">
                <a:latin typeface="Garamond"/>
                <a:cs typeface="Garamond"/>
              </a:rPr>
              <a:t>2</a:t>
            </a:r>
            <a:endParaRPr sz="8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algn="ctr" marR="1935480">
              <a:lnSpc>
                <a:spcPct val="100000"/>
              </a:lnSpc>
            </a:pPr>
            <a:r>
              <a:rPr dirty="0" sz="850" spc="15">
                <a:latin typeface="Garamond"/>
                <a:cs typeface="Garamond"/>
              </a:rPr>
              <a:t>0</a:t>
            </a:r>
            <a:endParaRPr sz="850">
              <a:latin typeface="Garamond"/>
              <a:cs typeface="Garamond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45279" y="2176890"/>
            <a:ext cx="2832735" cy="256540"/>
          </a:xfrm>
          <a:custGeom>
            <a:avLst/>
            <a:gdLst/>
            <a:ahLst/>
            <a:cxnLst/>
            <a:rect l="l" t="t" r="r" b="b"/>
            <a:pathLst>
              <a:path w="2832735" h="256539">
                <a:moveTo>
                  <a:pt x="0" y="170248"/>
                </a:moveTo>
                <a:lnTo>
                  <a:pt x="33280" y="197468"/>
                </a:lnTo>
                <a:lnTo>
                  <a:pt x="67435" y="220804"/>
                </a:lnTo>
                <a:lnTo>
                  <a:pt x="104965" y="238538"/>
                </a:lnTo>
                <a:lnTo>
                  <a:pt x="143213" y="246956"/>
                </a:lnTo>
                <a:lnTo>
                  <a:pt x="185569" y="252250"/>
                </a:lnTo>
                <a:lnTo>
                  <a:pt x="232289" y="255781"/>
                </a:lnTo>
                <a:lnTo>
                  <a:pt x="256782" y="256314"/>
                </a:lnTo>
                <a:lnTo>
                  <a:pt x="281822" y="255798"/>
                </a:lnTo>
                <a:lnTo>
                  <a:pt x="333246" y="251423"/>
                </a:lnTo>
                <a:lnTo>
                  <a:pt x="386273" y="242777"/>
                </a:lnTo>
                <a:lnTo>
                  <a:pt x="441047" y="230777"/>
                </a:lnTo>
                <a:lnTo>
                  <a:pt x="497568" y="216054"/>
                </a:lnTo>
                <a:lnTo>
                  <a:pt x="555858" y="199260"/>
                </a:lnTo>
                <a:lnTo>
                  <a:pt x="615751" y="180477"/>
                </a:lnTo>
                <a:lnTo>
                  <a:pt x="676863" y="158734"/>
                </a:lnTo>
                <a:lnTo>
                  <a:pt x="707988" y="146995"/>
                </a:lnTo>
                <a:lnTo>
                  <a:pt x="739747" y="135554"/>
                </a:lnTo>
                <a:lnTo>
                  <a:pt x="772319" y="125261"/>
                </a:lnTo>
                <a:lnTo>
                  <a:pt x="805765" y="116770"/>
                </a:lnTo>
                <a:lnTo>
                  <a:pt x="839860" y="109530"/>
                </a:lnTo>
                <a:lnTo>
                  <a:pt x="874359" y="102578"/>
                </a:lnTo>
                <a:lnTo>
                  <a:pt x="909096" y="94872"/>
                </a:lnTo>
                <a:lnTo>
                  <a:pt x="944116" y="86180"/>
                </a:lnTo>
                <a:lnTo>
                  <a:pt x="979593" y="77282"/>
                </a:lnTo>
                <a:lnTo>
                  <a:pt x="1015642" y="69081"/>
                </a:lnTo>
                <a:lnTo>
                  <a:pt x="1052284" y="62227"/>
                </a:lnTo>
                <a:lnTo>
                  <a:pt x="1089450" y="56450"/>
                </a:lnTo>
                <a:lnTo>
                  <a:pt x="1127101" y="51280"/>
                </a:lnTo>
                <a:lnTo>
                  <a:pt x="1168046" y="46123"/>
                </a:lnTo>
                <a:lnTo>
                  <a:pt x="1209879" y="40735"/>
                </a:lnTo>
                <a:lnTo>
                  <a:pt x="1252054" y="35378"/>
                </a:lnTo>
                <a:lnTo>
                  <a:pt x="1294533" y="30310"/>
                </a:lnTo>
                <a:lnTo>
                  <a:pt x="1337279" y="25621"/>
                </a:lnTo>
                <a:lnTo>
                  <a:pt x="1380254" y="21283"/>
                </a:lnTo>
                <a:lnTo>
                  <a:pt x="1423424" y="17266"/>
                </a:lnTo>
                <a:lnTo>
                  <a:pt x="1466751" y="13577"/>
                </a:lnTo>
                <a:lnTo>
                  <a:pt x="1510193" y="10264"/>
                </a:lnTo>
                <a:lnTo>
                  <a:pt x="1553705" y="7369"/>
                </a:lnTo>
                <a:lnTo>
                  <a:pt x="1597240" y="4927"/>
                </a:lnTo>
                <a:lnTo>
                  <a:pt x="1640752" y="2954"/>
                </a:lnTo>
                <a:lnTo>
                  <a:pt x="1684193" y="1464"/>
                </a:lnTo>
                <a:lnTo>
                  <a:pt x="1727513" y="471"/>
                </a:lnTo>
                <a:lnTo>
                  <a:pt x="1770659" y="0"/>
                </a:lnTo>
                <a:lnTo>
                  <a:pt x="1813578" y="70"/>
                </a:lnTo>
                <a:lnTo>
                  <a:pt x="1856214" y="693"/>
                </a:lnTo>
                <a:lnTo>
                  <a:pt x="1898520" y="1843"/>
                </a:lnTo>
                <a:lnTo>
                  <a:pt x="1940449" y="3482"/>
                </a:lnTo>
                <a:lnTo>
                  <a:pt x="1981955" y="5573"/>
                </a:lnTo>
                <a:lnTo>
                  <a:pt x="2022980" y="8138"/>
                </a:lnTo>
                <a:lnTo>
                  <a:pt x="2063453" y="11244"/>
                </a:lnTo>
                <a:lnTo>
                  <a:pt x="2103300" y="14951"/>
                </a:lnTo>
                <a:lnTo>
                  <a:pt x="2142456" y="19284"/>
                </a:lnTo>
                <a:lnTo>
                  <a:pt x="2180874" y="24181"/>
                </a:lnTo>
                <a:lnTo>
                  <a:pt x="2255351" y="35343"/>
                </a:lnTo>
                <a:lnTo>
                  <a:pt x="2326442" y="47841"/>
                </a:lnTo>
                <a:lnTo>
                  <a:pt x="2393871" y="61166"/>
                </a:lnTo>
                <a:lnTo>
                  <a:pt x="2457301" y="75083"/>
                </a:lnTo>
                <a:lnTo>
                  <a:pt x="2516170" y="90043"/>
                </a:lnTo>
                <a:lnTo>
                  <a:pt x="2570012" y="106190"/>
                </a:lnTo>
                <a:lnTo>
                  <a:pt x="2618934" y="122178"/>
                </a:lnTo>
                <a:lnTo>
                  <a:pt x="2641652" y="129575"/>
                </a:lnTo>
                <a:lnTo>
                  <a:pt x="2683685" y="142529"/>
                </a:lnTo>
                <a:lnTo>
                  <a:pt x="2721136" y="152666"/>
                </a:lnTo>
                <a:lnTo>
                  <a:pt x="2768221" y="162690"/>
                </a:lnTo>
                <a:lnTo>
                  <a:pt x="2812094" y="168682"/>
                </a:lnTo>
                <a:lnTo>
                  <a:pt x="2831597" y="170200"/>
                </a:lnTo>
                <a:lnTo>
                  <a:pt x="2832420" y="170248"/>
                </a:lnTo>
              </a:path>
            </a:pathLst>
          </a:custGeom>
          <a:ln w="21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28781" y="1732103"/>
            <a:ext cx="2849245" cy="615315"/>
          </a:xfrm>
          <a:custGeom>
            <a:avLst/>
            <a:gdLst/>
            <a:ahLst/>
            <a:cxnLst/>
            <a:rect l="l" t="t" r="r" b="b"/>
            <a:pathLst>
              <a:path w="2849245" h="615314">
                <a:moveTo>
                  <a:pt x="16497" y="615036"/>
                </a:moveTo>
                <a:lnTo>
                  <a:pt x="6003" y="573280"/>
                </a:lnTo>
                <a:lnTo>
                  <a:pt x="247" y="532037"/>
                </a:lnTo>
                <a:lnTo>
                  <a:pt x="0" y="510524"/>
                </a:lnTo>
                <a:lnTo>
                  <a:pt x="2314" y="489713"/>
                </a:lnTo>
                <a:lnTo>
                  <a:pt x="14703" y="450496"/>
                </a:lnTo>
                <a:lnTo>
                  <a:pt x="33820" y="408786"/>
                </a:lnTo>
                <a:lnTo>
                  <a:pt x="59160" y="363930"/>
                </a:lnTo>
                <a:lnTo>
                  <a:pt x="91986" y="318480"/>
                </a:lnTo>
                <a:lnTo>
                  <a:pt x="132887" y="274206"/>
                </a:lnTo>
                <a:lnTo>
                  <a:pt x="181780" y="231948"/>
                </a:lnTo>
                <a:lnTo>
                  <a:pt x="238110" y="191805"/>
                </a:lnTo>
                <a:lnTo>
                  <a:pt x="301430" y="154199"/>
                </a:lnTo>
                <a:lnTo>
                  <a:pt x="335558" y="136487"/>
                </a:lnTo>
                <a:lnTo>
                  <a:pt x="371235" y="119554"/>
                </a:lnTo>
                <a:lnTo>
                  <a:pt x="408444" y="103592"/>
                </a:lnTo>
                <a:lnTo>
                  <a:pt x="447176" y="88860"/>
                </a:lnTo>
                <a:lnTo>
                  <a:pt x="487409" y="75636"/>
                </a:lnTo>
                <a:lnTo>
                  <a:pt x="529089" y="64149"/>
                </a:lnTo>
                <a:lnTo>
                  <a:pt x="571995" y="54117"/>
                </a:lnTo>
                <a:lnTo>
                  <a:pt x="615846" y="44923"/>
                </a:lnTo>
                <a:lnTo>
                  <a:pt x="660388" y="35836"/>
                </a:lnTo>
                <a:lnTo>
                  <a:pt x="705482" y="26318"/>
                </a:lnTo>
                <a:lnTo>
                  <a:pt x="751274" y="17031"/>
                </a:lnTo>
                <a:lnTo>
                  <a:pt x="797928" y="9041"/>
                </a:lnTo>
                <a:lnTo>
                  <a:pt x="845529" y="3494"/>
                </a:lnTo>
                <a:lnTo>
                  <a:pt x="893949" y="710"/>
                </a:lnTo>
                <a:lnTo>
                  <a:pt x="942930" y="0"/>
                </a:lnTo>
                <a:lnTo>
                  <a:pt x="992271" y="537"/>
                </a:lnTo>
                <a:lnTo>
                  <a:pt x="1041867" y="1745"/>
                </a:lnTo>
                <a:lnTo>
                  <a:pt x="1091698" y="3958"/>
                </a:lnTo>
                <a:lnTo>
                  <a:pt x="1141717" y="7703"/>
                </a:lnTo>
                <a:lnTo>
                  <a:pt x="1189027" y="13185"/>
                </a:lnTo>
                <a:lnTo>
                  <a:pt x="1235943" y="19900"/>
                </a:lnTo>
                <a:lnTo>
                  <a:pt x="1282923" y="27589"/>
                </a:lnTo>
                <a:lnTo>
                  <a:pt x="1329915" y="36001"/>
                </a:lnTo>
                <a:lnTo>
                  <a:pt x="1376866" y="45054"/>
                </a:lnTo>
                <a:lnTo>
                  <a:pt x="1423724" y="54776"/>
                </a:lnTo>
                <a:lnTo>
                  <a:pt x="1470433" y="65195"/>
                </a:lnTo>
                <a:lnTo>
                  <a:pt x="1516938" y="76297"/>
                </a:lnTo>
                <a:lnTo>
                  <a:pt x="1563194" y="88026"/>
                </a:lnTo>
                <a:lnTo>
                  <a:pt x="1609153" y="100323"/>
                </a:lnTo>
                <a:lnTo>
                  <a:pt x="1654773" y="113135"/>
                </a:lnTo>
                <a:lnTo>
                  <a:pt x="1700010" y="126423"/>
                </a:lnTo>
                <a:lnTo>
                  <a:pt x="1744823" y="140148"/>
                </a:lnTo>
                <a:lnTo>
                  <a:pt x="1789173" y="154263"/>
                </a:lnTo>
                <a:lnTo>
                  <a:pt x="1833023" y="168713"/>
                </a:lnTo>
                <a:lnTo>
                  <a:pt x="1876343" y="183437"/>
                </a:lnTo>
                <a:lnTo>
                  <a:pt x="1919097" y="198385"/>
                </a:lnTo>
                <a:lnTo>
                  <a:pt x="1961249" y="213537"/>
                </a:lnTo>
                <a:lnTo>
                  <a:pt x="2002760" y="228886"/>
                </a:lnTo>
                <a:lnTo>
                  <a:pt x="2043592" y="244416"/>
                </a:lnTo>
                <a:lnTo>
                  <a:pt x="2083720" y="260053"/>
                </a:lnTo>
                <a:lnTo>
                  <a:pt x="2123134" y="275673"/>
                </a:lnTo>
                <a:lnTo>
                  <a:pt x="2161827" y="291158"/>
                </a:lnTo>
                <a:lnTo>
                  <a:pt x="2199785" y="306425"/>
                </a:lnTo>
                <a:lnTo>
                  <a:pt x="2236977" y="321471"/>
                </a:lnTo>
                <a:lnTo>
                  <a:pt x="2273364" y="336316"/>
                </a:lnTo>
                <a:lnTo>
                  <a:pt x="2308908" y="350969"/>
                </a:lnTo>
                <a:lnTo>
                  <a:pt x="2377316" y="379720"/>
                </a:lnTo>
                <a:lnTo>
                  <a:pt x="2441918" y="407690"/>
                </a:lnTo>
                <a:lnTo>
                  <a:pt x="2502519" y="434562"/>
                </a:lnTo>
                <a:lnTo>
                  <a:pt x="2531337" y="447270"/>
                </a:lnTo>
                <a:lnTo>
                  <a:pt x="2559180" y="459336"/>
                </a:lnTo>
                <a:lnTo>
                  <a:pt x="2586050" y="470675"/>
                </a:lnTo>
                <a:lnTo>
                  <a:pt x="2611903" y="481328"/>
                </a:lnTo>
                <a:lnTo>
                  <a:pt x="2636636" y="491501"/>
                </a:lnTo>
                <a:lnTo>
                  <a:pt x="2660153" y="501361"/>
                </a:lnTo>
                <a:lnTo>
                  <a:pt x="2703238" y="520562"/>
                </a:lnTo>
                <a:lnTo>
                  <a:pt x="2740729" y="539320"/>
                </a:lnTo>
                <a:lnTo>
                  <a:pt x="2786125" y="566115"/>
                </a:lnTo>
                <a:lnTo>
                  <a:pt x="2818716" y="589340"/>
                </a:lnTo>
                <a:lnTo>
                  <a:pt x="2848314" y="614475"/>
                </a:lnTo>
                <a:lnTo>
                  <a:pt x="2848918" y="615036"/>
                </a:lnTo>
              </a:path>
            </a:pathLst>
          </a:custGeom>
          <a:ln w="21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45279" y="1983989"/>
            <a:ext cx="2832735" cy="363220"/>
          </a:xfrm>
          <a:custGeom>
            <a:avLst/>
            <a:gdLst/>
            <a:ahLst/>
            <a:cxnLst/>
            <a:rect l="l" t="t" r="r" b="b"/>
            <a:pathLst>
              <a:path w="2832735" h="363219">
                <a:moveTo>
                  <a:pt x="0" y="363150"/>
                </a:moveTo>
                <a:lnTo>
                  <a:pt x="34796" y="341185"/>
                </a:lnTo>
                <a:lnTo>
                  <a:pt x="70709" y="319233"/>
                </a:lnTo>
                <a:lnTo>
                  <a:pt x="118807" y="290977"/>
                </a:lnTo>
                <a:lnTo>
                  <a:pt x="157432" y="269235"/>
                </a:lnTo>
                <a:lnTo>
                  <a:pt x="201125" y="245656"/>
                </a:lnTo>
                <a:lnTo>
                  <a:pt x="249710" y="220706"/>
                </a:lnTo>
                <a:lnTo>
                  <a:pt x="302993" y="194879"/>
                </a:lnTo>
                <a:lnTo>
                  <a:pt x="360758" y="168695"/>
                </a:lnTo>
                <a:lnTo>
                  <a:pt x="422774" y="142685"/>
                </a:lnTo>
                <a:lnTo>
                  <a:pt x="488789" y="117389"/>
                </a:lnTo>
                <a:lnTo>
                  <a:pt x="558539" y="93342"/>
                </a:lnTo>
                <a:lnTo>
                  <a:pt x="631742" y="71064"/>
                </a:lnTo>
                <a:lnTo>
                  <a:pt x="669547" y="60746"/>
                </a:lnTo>
                <a:lnTo>
                  <a:pt x="708105" y="51056"/>
                </a:lnTo>
                <a:lnTo>
                  <a:pt x="747375" y="42052"/>
                </a:lnTo>
                <a:lnTo>
                  <a:pt x="787318" y="33788"/>
                </a:lnTo>
                <a:lnTo>
                  <a:pt x="827895" y="26318"/>
                </a:lnTo>
                <a:lnTo>
                  <a:pt x="869064" y="19690"/>
                </a:lnTo>
                <a:lnTo>
                  <a:pt x="910784" y="13953"/>
                </a:lnTo>
                <a:lnTo>
                  <a:pt x="953013" y="9148"/>
                </a:lnTo>
                <a:lnTo>
                  <a:pt x="995708" y="5317"/>
                </a:lnTo>
                <a:lnTo>
                  <a:pt x="1038827" y="2494"/>
                </a:lnTo>
                <a:lnTo>
                  <a:pt x="1082326" y="712"/>
                </a:lnTo>
                <a:lnTo>
                  <a:pt x="1126160" y="0"/>
                </a:lnTo>
                <a:lnTo>
                  <a:pt x="1170287" y="161"/>
                </a:lnTo>
                <a:lnTo>
                  <a:pt x="1214662" y="826"/>
                </a:lnTo>
                <a:lnTo>
                  <a:pt x="1259240" y="1991"/>
                </a:lnTo>
                <a:lnTo>
                  <a:pt x="1303975" y="3664"/>
                </a:lnTo>
                <a:lnTo>
                  <a:pt x="1348824" y="5845"/>
                </a:lnTo>
                <a:lnTo>
                  <a:pt x="1393740" y="8537"/>
                </a:lnTo>
                <a:lnTo>
                  <a:pt x="1438679" y="11738"/>
                </a:lnTo>
                <a:lnTo>
                  <a:pt x="1483596" y="15445"/>
                </a:lnTo>
                <a:lnTo>
                  <a:pt x="1528444" y="19653"/>
                </a:lnTo>
                <a:lnTo>
                  <a:pt x="1573180" y="24354"/>
                </a:lnTo>
                <a:lnTo>
                  <a:pt x="1617757" y="29539"/>
                </a:lnTo>
                <a:lnTo>
                  <a:pt x="1662132" y="35196"/>
                </a:lnTo>
                <a:lnTo>
                  <a:pt x="1706259" y="41313"/>
                </a:lnTo>
                <a:lnTo>
                  <a:pt x="1750094" y="47875"/>
                </a:lnTo>
                <a:lnTo>
                  <a:pt x="1793593" y="54864"/>
                </a:lnTo>
                <a:lnTo>
                  <a:pt x="1836711" y="62261"/>
                </a:lnTo>
                <a:lnTo>
                  <a:pt x="1879407" y="70047"/>
                </a:lnTo>
                <a:lnTo>
                  <a:pt x="1921636" y="78198"/>
                </a:lnTo>
                <a:lnTo>
                  <a:pt x="1963356" y="86692"/>
                </a:lnTo>
                <a:lnTo>
                  <a:pt x="2004525" y="95502"/>
                </a:lnTo>
                <a:lnTo>
                  <a:pt x="2045101" y="104603"/>
                </a:lnTo>
                <a:lnTo>
                  <a:pt x="2085045" y="113966"/>
                </a:lnTo>
                <a:lnTo>
                  <a:pt x="2124315" y="123563"/>
                </a:lnTo>
                <a:lnTo>
                  <a:pt x="2162872" y="133362"/>
                </a:lnTo>
                <a:lnTo>
                  <a:pt x="2200677" y="143334"/>
                </a:lnTo>
                <a:lnTo>
                  <a:pt x="2237692" y="153445"/>
                </a:lnTo>
                <a:lnTo>
                  <a:pt x="2309205" y="173956"/>
                </a:lnTo>
                <a:lnTo>
                  <a:pt x="2377122" y="194626"/>
                </a:lnTo>
                <a:lnTo>
                  <a:pt x="2441169" y="215182"/>
                </a:lnTo>
                <a:lnTo>
                  <a:pt x="2501090" y="235347"/>
                </a:lnTo>
                <a:lnTo>
                  <a:pt x="2556642" y="254849"/>
                </a:lnTo>
                <a:lnTo>
                  <a:pt x="2607602" y="273420"/>
                </a:lnTo>
                <a:lnTo>
                  <a:pt x="2653764" y="290808"/>
                </a:lnTo>
                <a:lnTo>
                  <a:pt x="2694943" y="306771"/>
                </a:lnTo>
                <a:lnTo>
                  <a:pt x="2730974" y="321087"/>
                </a:lnTo>
                <a:lnTo>
                  <a:pt x="2775053" y="339046"/>
                </a:lnTo>
                <a:lnTo>
                  <a:pt x="2814631" y="355586"/>
                </a:lnTo>
                <a:lnTo>
                  <a:pt x="2831707" y="362845"/>
                </a:lnTo>
                <a:lnTo>
                  <a:pt x="2832420" y="363150"/>
                </a:lnTo>
              </a:path>
            </a:pathLst>
          </a:custGeom>
          <a:ln w="107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34009" y="2831698"/>
            <a:ext cx="3739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Example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rotor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blade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max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thickness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over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chord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0.2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0975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65"/>
              <a:t>blades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50"/>
              <a:t> </a:t>
            </a:r>
            <a:r>
              <a:rPr dirty="0" spc="-80"/>
              <a:t>mean </a:t>
            </a:r>
            <a:r>
              <a:rPr dirty="0" spc="-40"/>
              <a:t>line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766" y="738465"/>
            <a:ext cx="40805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Calling </a:t>
            </a:r>
            <a:r>
              <a:rPr dirty="0" sz="1100" spc="-15" b="0" i="1">
                <a:latin typeface="Bookman Old Style"/>
                <a:cs typeface="Bookman Old Style"/>
              </a:rPr>
              <a:t>m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maximum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80">
                <a:latin typeface="Tahoma"/>
                <a:cs typeface="Tahoma"/>
              </a:rPr>
              <a:t>mean </a:t>
            </a:r>
            <a:r>
              <a:rPr dirty="0" sz="1100" spc="-40">
                <a:latin typeface="Tahoma"/>
                <a:cs typeface="Tahoma"/>
              </a:rPr>
              <a:t>line </a:t>
            </a:r>
            <a:r>
              <a:rPr dirty="0" sz="1100" spc="-65">
                <a:latin typeface="Tahoma"/>
                <a:cs typeface="Tahoma"/>
              </a:rPr>
              <a:t>and </a:t>
            </a:r>
            <a:r>
              <a:rPr dirty="0" sz="1100" spc="-114" b="0" i="1">
                <a:latin typeface="Bookman Old Style"/>
                <a:cs typeface="Bookman Old Style"/>
              </a:rPr>
              <a:t>p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position </a:t>
            </a:r>
            <a:r>
              <a:rPr dirty="0" sz="1100" spc="-80">
                <a:latin typeface="Tahoma"/>
                <a:cs typeface="Tahoma"/>
              </a:rPr>
              <a:t>between </a:t>
            </a:r>
            <a:r>
              <a:rPr dirty="0" sz="1100" spc="-70">
                <a:latin typeface="Tahoma"/>
                <a:cs typeface="Tahoma"/>
              </a:rPr>
              <a:t>0 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1 </a:t>
            </a:r>
            <a:r>
              <a:rPr dirty="0" sz="1100" spc="-20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maximum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present,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equation </a:t>
            </a:r>
            <a:r>
              <a:rPr dirty="0" sz="1100" spc="-40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mean </a:t>
            </a:r>
            <a:r>
              <a:rPr dirty="0" sz="1100" spc="-40">
                <a:latin typeface="Tahoma"/>
                <a:cs typeface="Tahoma"/>
              </a:rPr>
              <a:t>line 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represented </a:t>
            </a:r>
            <a:r>
              <a:rPr dirty="0" sz="1100" spc="-65">
                <a:latin typeface="Tahoma"/>
                <a:cs typeface="Tahoma"/>
              </a:rPr>
              <a:t>by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9430"/>
                </a:solidFill>
                <a:latin typeface="Tahoma"/>
                <a:cs typeface="Tahoma"/>
              </a:rPr>
              <a:t>parabola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861" y="1606485"/>
            <a:ext cx="283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b="0" i="1">
                <a:latin typeface="Bookman Old Style"/>
                <a:cs typeface="Bookman Old Style"/>
              </a:rPr>
              <a:t>B</a:t>
            </a:r>
            <a:r>
              <a:rPr dirty="0" sz="1100" spc="-4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622" y="1280908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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622" y="1405596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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622" y="1447163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622" y="1696541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80">
                <a:latin typeface="Arial"/>
                <a:cs typeface="Arial"/>
              </a:rPr>
              <a:t>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622" y="173810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1963" y="1326996"/>
            <a:ext cx="151130" cy="34099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3810">
              <a:lnSpc>
                <a:spcPts val="1170"/>
              </a:lnSpc>
              <a:spcBef>
                <a:spcPts val="254"/>
              </a:spcBef>
            </a:pPr>
            <a:r>
              <a:rPr dirty="0" u="sng" sz="1100" spc="-1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m </a:t>
            </a:r>
            <a:r>
              <a:rPr dirty="0" sz="1100" spc="-5" b="0" i="1">
                <a:latin typeface="Bookman Old Style"/>
                <a:cs typeface="Bookman Old Style"/>
              </a:rPr>
              <a:t> </a:t>
            </a:r>
            <a:r>
              <a:rPr dirty="0" baseline="-15151" sz="1650" spc="-172" b="0" i="1">
                <a:latin typeface="Bookman Old Style"/>
                <a:cs typeface="Bookman Old Style"/>
              </a:rPr>
              <a:t>p</a:t>
            </a: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6772" y="140084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035" y="1420722"/>
            <a:ext cx="2296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48155" algn="l"/>
              </a:tabLst>
            </a:pPr>
            <a:r>
              <a:rPr dirty="0" sz="1100" spc="60">
                <a:latin typeface="Garamond"/>
                <a:cs typeface="Garamond"/>
              </a:rPr>
              <a:t>(2</a:t>
            </a:r>
            <a:r>
              <a:rPr dirty="0" sz="1100" spc="-95">
                <a:latin typeface="Garamond"/>
                <a:cs typeface="Garamond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sz="1100" spc="-150" b="0" i="1">
                <a:latin typeface="Bookman Old Style"/>
                <a:cs typeface="Bookman Old Style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135" b="0" i="1">
                <a:latin typeface="Bookman Old Style"/>
                <a:cs typeface="Bookman Old Style"/>
              </a:rPr>
              <a:t> </a:t>
            </a:r>
            <a:r>
              <a:rPr dirty="0" sz="1100" spc="100">
                <a:latin typeface="Garamond"/>
                <a:cs typeface="Garamond"/>
              </a:rPr>
              <a:t>)	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25" b="0" i="1">
                <a:latin typeface="Bookman Old Style"/>
                <a:cs typeface="Bookman Old Style"/>
              </a:rPr>
              <a:t>x </a:t>
            </a:r>
            <a:r>
              <a:rPr dirty="0" sz="1100" spc="180" b="0" i="1">
                <a:latin typeface="Bookman Old Style"/>
                <a:cs typeface="Bookman Old Style"/>
              </a:rPr>
              <a:t>&lt;</a:t>
            </a:r>
            <a:r>
              <a:rPr dirty="0" sz="1100" spc="-95" b="0" i="1">
                <a:latin typeface="Bookman Old Style"/>
                <a:cs typeface="Bookman Old Style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9217" y="1652954"/>
            <a:ext cx="147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 b="0" i="1">
                <a:latin typeface="Bookman Old Style"/>
                <a:cs typeface="Bookman Old Style"/>
              </a:rPr>
              <a:t>m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4663" y="1863293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17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81963" y="1841727"/>
            <a:ext cx="4419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>
                <a:latin typeface="Garamond"/>
                <a:cs typeface="Garamond"/>
              </a:rPr>
              <a:t>(1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285">
                <a:latin typeface="Lucida Sans Unicode"/>
                <a:cs typeface="Lucida Sans Unicode"/>
              </a:rPr>
              <a:t> </a:t>
            </a:r>
            <a:r>
              <a:rPr dirty="0" sz="1100" spc="-5" b="0" i="1">
                <a:latin typeface="Bookman Old Style"/>
                <a:cs typeface="Bookman Old Style"/>
              </a:rPr>
              <a:t>p</a:t>
            </a:r>
            <a:r>
              <a:rPr dirty="0" sz="1100" spc="-5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8028" y="183902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3141" y="172680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6402" y="1746693"/>
            <a:ext cx="195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1445" algn="l"/>
              </a:tabLst>
            </a:pPr>
            <a:r>
              <a:rPr dirty="0" sz="1100" spc="60">
                <a:latin typeface="Garamond"/>
                <a:cs typeface="Garamond"/>
              </a:rPr>
              <a:t>(1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Garamond"/>
                <a:cs typeface="Garamond"/>
              </a:rPr>
              <a:t>2</a:t>
            </a:r>
            <a:r>
              <a:rPr dirty="0" sz="1100" spc="-95">
                <a:latin typeface="Garamond"/>
                <a:cs typeface="Garamond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2</a:t>
            </a:r>
            <a:r>
              <a:rPr dirty="0" sz="1100" spc="-95">
                <a:latin typeface="Garamond"/>
                <a:cs typeface="Garamond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sz="1100" spc="-150" b="0" i="1">
                <a:latin typeface="Bookman Old Style"/>
                <a:cs typeface="Bookman Old Style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140" b="0" i="1">
                <a:latin typeface="Bookman Old Style"/>
                <a:cs typeface="Bookman Old Style"/>
              </a:rPr>
              <a:t> </a:t>
            </a:r>
            <a:r>
              <a:rPr dirty="0" sz="1100" spc="100">
                <a:latin typeface="Garamond"/>
                <a:cs typeface="Garamond"/>
              </a:rPr>
              <a:t>)	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25" b="0" i="1">
                <a:latin typeface="Bookman Old Style"/>
                <a:cs typeface="Bookman Old Style"/>
              </a:rPr>
              <a:t>x </a:t>
            </a:r>
            <a:r>
              <a:rPr dirty="0" sz="1100" spc="-30">
                <a:latin typeface="Lucida Sans Unicode"/>
                <a:cs typeface="Lucida Sans Unicode"/>
              </a:rPr>
              <a:t>≥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54" y="2067469"/>
            <a:ext cx="3955415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advantage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0">
                <a:latin typeface="Tahoma"/>
                <a:cs typeface="Tahoma"/>
              </a:rPr>
              <a:t>approach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can easily </a:t>
            </a:r>
            <a:r>
              <a:rPr dirty="0" sz="1100" spc="-30">
                <a:latin typeface="Tahoma"/>
                <a:cs typeface="Tahoma"/>
              </a:rPr>
              <a:t>calculate  </a:t>
            </a:r>
            <a:r>
              <a:rPr dirty="0" sz="1100" spc="-45">
                <a:latin typeface="Tahoma"/>
                <a:cs typeface="Tahoma"/>
              </a:rPr>
              <a:t>everything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mean </a:t>
            </a:r>
            <a:r>
              <a:rPr dirty="0" sz="1100" spc="-35">
                <a:latin typeface="Tahoma"/>
                <a:cs typeface="Tahoma"/>
              </a:rPr>
              <a:t>line like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solidFill>
                  <a:srgbClr val="006159"/>
                </a:solidFill>
                <a:latin typeface="Tahoma"/>
                <a:cs typeface="Tahoma"/>
              </a:rPr>
              <a:t>slope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solidFill>
                  <a:srgbClr val="006159"/>
                </a:solidFill>
                <a:latin typeface="Tahoma"/>
                <a:cs typeface="Tahoma"/>
              </a:rPr>
              <a:t>osculating  </a:t>
            </a:r>
            <a:r>
              <a:rPr dirty="0" sz="1100" spc="-25">
                <a:solidFill>
                  <a:srgbClr val="006159"/>
                </a:solidFill>
                <a:latin typeface="Tahoma"/>
                <a:cs typeface="Tahoma"/>
              </a:rPr>
              <a:t>circle</a:t>
            </a:r>
            <a:r>
              <a:rPr dirty="0" sz="1100" spc="5">
                <a:solidFill>
                  <a:srgbClr val="006159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6159"/>
                </a:solidFill>
                <a:latin typeface="Tahoma"/>
                <a:cs typeface="Tahoma"/>
              </a:rPr>
              <a:t>radius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138555">
              <a:lnSpc>
                <a:spcPct val="100000"/>
              </a:lnSpc>
              <a:spcBef>
                <a:spcPts val="5"/>
              </a:spcBef>
            </a:pP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reasonable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114" b="0" i="1">
                <a:latin typeface="Bookman Old Style"/>
                <a:cs typeface="Bookman Old Style"/>
              </a:rPr>
              <a:t>p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65">
                <a:latin typeface="Garamond"/>
                <a:cs typeface="Garamond"/>
              </a:rPr>
              <a:t> </a:t>
            </a:r>
            <a:r>
              <a:rPr dirty="0" sz="1100" spc="-5">
                <a:latin typeface="Garamond"/>
                <a:cs typeface="Garamond"/>
              </a:rPr>
              <a:t>0</a:t>
            </a:r>
            <a:r>
              <a:rPr dirty="0" sz="1100" spc="-5" b="0" i="1">
                <a:latin typeface="Bookman Old Style"/>
                <a:cs typeface="Bookman Old Style"/>
              </a:rPr>
              <a:t>.</a:t>
            </a:r>
            <a:r>
              <a:rPr dirty="0" sz="1100" spc="-5">
                <a:latin typeface="Garamond"/>
                <a:cs typeface="Garamond"/>
              </a:rPr>
              <a:t>4</a:t>
            </a:r>
            <a:r>
              <a:rPr dirty="0" sz="1100" spc="-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0975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65"/>
              <a:t>blades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50"/>
              <a:t> </a:t>
            </a:r>
            <a:r>
              <a:rPr dirty="0" spc="-80"/>
              <a:t>mean </a:t>
            </a:r>
            <a:r>
              <a:rPr dirty="0" spc="-40"/>
              <a:t>line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7251" y="738465"/>
            <a:ext cx="359791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We miss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obtain</a:t>
            </a:r>
            <a:r>
              <a:rPr dirty="0" sz="1100" spc="10">
                <a:latin typeface="Tahoma"/>
                <a:cs typeface="Tahoma"/>
              </a:rPr>
              <a:t> 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camber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required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128" y="1332317"/>
            <a:ext cx="3975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673" y="1274215"/>
            <a:ext cx="1423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Garamond"/>
                <a:cs typeface="Garamond"/>
              </a:rPr>
              <a:t>tan </a:t>
            </a:r>
            <a:r>
              <a:rPr dirty="0" sz="1100" spc="-135" b="0" i="1">
                <a:latin typeface="Bookman Old Style"/>
                <a:cs typeface="Bookman Old Style"/>
              </a:rPr>
              <a:t>θ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60">
                <a:latin typeface="Garamond"/>
                <a:cs typeface="Garamond"/>
              </a:rPr>
              <a:t>tan(</a:t>
            </a:r>
            <a:r>
              <a:rPr dirty="0" sz="1100" spc="60" b="0" i="1">
                <a:latin typeface="Bookman Old Style"/>
                <a:cs typeface="Bookman Old Style"/>
              </a:rPr>
              <a:t>α </a:t>
            </a:r>
            <a:r>
              <a:rPr dirty="0" sz="1100" spc="105">
                <a:latin typeface="Garamond"/>
                <a:cs typeface="Garamond"/>
              </a:rPr>
              <a:t>+ </a:t>
            </a:r>
            <a:r>
              <a:rPr dirty="0" sz="1100" spc="-10" b="0" i="1">
                <a:latin typeface="Bookman Old Style"/>
                <a:cs typeface="Bookman Old Style"/>
              </a:rPr>
              <a:t>α 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 spc="155">
                <a:latin typeface="Garamond"/>
                <a:cs typeface="Garamond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5080" y="1157983"/>
            <a:ext cx="1054100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tan</a:t>
            </a:r>
            <a:r>
              <a:rPr dirty="0" u="sng" sz="1100" spc="-10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-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α</a:t>
            </a:r>
            <a:r>
              <a:rPr dirty="0" u="sng" baseline="-10416" sz="1200" spc="-7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dirty="0" u="sng" baseline="-10416" sz="1200" spc="4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10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+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tan</a:t>
            </a:r>
            <a:r>
              <a:rPr dirty="0" u="sng" sz="1100" spc="-10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-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α</a:t>
            </a:r>
            <a:r>
              <a:rPr dirty="0" u="sng" baseline="-10416" sz="1200" spc="-7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dirty="0" u="sng" baseline="-10416" sz="1200" spc="22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baseline="-10416"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25">
                <a:latin typeface="Garamond"/>
                <a:cs typeface="Garamond"/>
              </a:rPr>
              <a:t>1</a:t>
            </a:r>
            <a:r>
              <a:rPr dirty="0" sz="1100" spc="-50">
                <a:latin typeface="Garamond"/>
                <a:cs typeface="Garamond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20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Garamond"/>
                <a:cs typeface="Garamond"/>
              </a:rPr>
              <a:t>tan</a:t>
            </a:r>
            <a:r>
              <a:rPr dirty="0" sz="1100" spc="-105">
                <a:latin typeface="Garamond"/>
                <a:cs typeface="Garamond"/>
              </a:rPr>
              <a:t> </a:t>
            </a: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0</a:t>
            </a:r>
            <a:r>
              <a:rPr dirty="0" baseline="-10416" sz="1200" spc="225">
                <a:latin typeface="Trebuchet MS"/>
                <a:cs typeface="Trebuchet MS"/>
              </a:rPr>
              <a:t> </a:t>
            </a:r>
            <a:r>
              <a:rPr dirty="0" sz="1100" spc="75">
                <a:latin typeface="Garamond"/>
                <a:cs typeface="Garamond"/>
              </a:rPr>
              <a:t>tan</a:t>
            </a:r>
            <a:r>
              <a:rPr dirty="0" sz="1100" spc="-105">
                <a:latin typeface="Garamond"/>
                <a:cs typeface="Garamond"/>
              </a:rPr>
              <a:t> </a:t>
            </a: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534" y="127421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263" y="1604707"/>
            <a:ext cx="2963545" cy="471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Where </a:t>
            </a:r>
            <a:r>
              <a:rPr dirty="0" sz="1100" spc="75">
                <a:latin typeface="Garamond"/>
                <a:cs typeface="Garamond"/>
              </a:rPr>
              <a:t>tan </a:t>
            </a: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0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 </a:t>
            </a:r>
            <a:r>
              <a:rPr dirty="0" u="sng" baseline="31250" sz="1200" spc="-5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dirty="0" baseline="31250" sz="1200" spc="-52" i="1">
                <a:latin typeface="Verdana"/>
                <a:cs typeface="Verdana"/>
              </a:rPr>
              <a:t>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75">
                <a:latin typeface="Garamond"/>
                <a:cs typeface="Garamond"/>
              </a:rPr>
              <a:t>tan </a:t>
            </a:r>
            <a:r>
              <a:rPr dirty="0" sz="1100" spc="-5" b="0" i="1">
                <a:latin typeface="Bookman Old Style"/>
                <a:cs typeface="Bookman Old Style"/>
              </a:rPr>
              <a:t>α</a:t>
            </a:r>
            <a:r>
              <a:rPr dirty="0" baseline="-10416" sz="1200" spc="-7">
                <a:latin typeface="Trebuchet MS"/>
                <a:cs typeface="Trebuchet MS"/>
              </a:rPr>
              <a:t>1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u="sng" baseline="22727" sz="1650" spc="157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 </a:t>
            </a:r>
            <a:r>
              <a:rPr dirty="0" u="sng" baseline="31250" sz="1200" spc="-5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dirty="0" baseline="31250" sz="1200" spc="-172" i="1">
                <a:latin typeface="Verdana"/>
                <a:cs typeface="Verdan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059815">
              <a:lnSpc>
                <a:spcPts val="640"/>
              </a:lnSpc>
              <a:tabLst>
                <a:tab pos="2059305" algn="l"/>
              </a:tabLst>
            </a:pPr>
            <a:r>
              <a:rPr dirty="0" sz="800" spc="-75" i="1">
                <a:latin typeface="Verdana"/>
                <a:cs typeface="Verdana"/>
              </a:rPr>
              <a:t>p	</a:t>
            </a:r>
            <a:r>
              <a:rPr dirty="0" sz="800" spc="-25">
                <a:latin typeface="Trebuchet MS"/>
                <a:cs typeface="Trebuchet MS"/>
              </a:rPr>
              <a:t>1</a:t>
            </a:r>
            <a:r>
              <a:rPr dirty="0" sz="800" spc="-25" i="1">
                <a:latin typeface="Verdana"/>
                <a:cs typeface="Verdana"/>
              </a:rPr>
              <a:t>−p</a:t>
            </a:r>
            <a:endParaRPr sz="800">
              <a:latin typeface="Verdana"/>
              <a:cs typeface="Verdana"/>
            </a:endParaRPr>
          </a:p>
          <a:p>
            <a:pPr marL="19050">
              <a:lnSpc>
                <a:spcPct val="100000"/>
              </a:lnSpc>
              <a:spcBef>
                <a:spcPts val="570"/>
              </a:spcBef>
            </a:pPr>
            <a:r>
              <a:rPr dirty="0" sz="1100" spc="-15">
                <a:latin typeface="Tahoma"/>
                <a:cs typeface="Tahoma"/>
              </a:rPr>
              <a:t>Finally </a:t>
            </a:r>
            <a:r>
              <a:rPr dirty="0" sz="1100" spc="-15" b="0" i="1">
                <a:latin typeface="Bookman Old Style"/>
                <a:cs typeface="Bookman Old Style"/>
              </a:rPr>
              <a:t>m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solution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equation.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923" y="2228937"/>
            <a:ext cx="2430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Garamond"/>
                <a:cs typeface="Garamond"/>
              </a:rPr>
              <a:t>4</a:t>
            </a:r>
            <a:r>
              <a:rPr dirty="0" sz="1100" spc="75">
                <a:latin typeface="Garamond"/>
                <a:cs typeface="Garamond"/>
              </a:rPr>
              <a:t> </a:t>
            </a:r>
            <a:r>
              <a:rPr dirty="0" sz="1100" spc="50">
                <a:latin typeface="Garamond"/>
                <a:cs typeface="Garamond"/>
              </a:rPr>
              <a:t>tan(</a:t>
            </a:r>
            <a:r>
              <a:rPr dirty="0" sz="1100" spc="50" b="0" i="1">
                <a:latin typeface="Bookman Old Style"/>
                <a:cs typeface="Bookman Old Style"/>
              </a:rPr>
              <a:t>θ</a:t>
            </a:r>
            <a:r>
              <a:rPr dirty="0" sz="1100" spc="50">
                <a:latin typeface="Garamond"/>
                <a:cs typeface="Garamond"/>
              </a:rPr>
              <a:t>)</a:t>
            </a:r>
            <a:r>
              <a:rPr dirty="0" sz="1100" spc="-100">
                <a:latin typeface="Garamond"/>
                <a:cs typeface="Garamond"/>
              </a:rPr>
              <a:t> </a:t>
            </a:r>
            <a:r>
              <a:rPr dirty="0" sz="1100" spc="-10" b="0" i="1">
                <a:latin typeface="Bookman Old Style"/>
                <a:cs typeface="Bookman Old Style"/>
              </a:rPr>
              <a:t>m</a:t>
            </a:r>
            <a:r>
              <a:rPr dirty="0" baseline="31250" sz="1200" spc="-15">
                <a:latin typeface="Trebuchet MS"/>
                <a:cs typeface="Trebuchet MS"/>
              </a:rPr>
              <a:t>2</a:t>
            </a:r>
            <a:r>
              <a:rPr dirty="0" baseline="31250" sz="1200" spc="60">
                <a:latin typeface="Trebuchet MS"/>
                <a:cs typeface="Trebuchet MS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2</a:t>
            </a:r>
            <a:r>
              <a:rPr dirty="0" sz="1100" spc="-100">
                <a:latin typeface="Garamond"/>
                <a:cs typeface="Garamond"/>
              </a:rPr>
              <a:t> </a:t>
            </a:r>
            <a:r>
              <a:rPr dirty="0" sz="1100" spc="-15" b="0" i="1">
                <a:latin typeface="Bookman Old Style"/>
                <a:cs typeface="Bookman Old Style"/>
              </a:rPr>
              <a:t>m</a:t>
            </a:r>
            <a:r>
              <a:rPr dirty="0" sz="1100" spc="-9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sz="1100" spc="-155" b="0" i="1">
                <a:latin typeface="Bookman Old Style"/>
                <a:cs typeface="Bookman Old Style"/>
              </a:rPr>
              <a:t> </a:t>
            </a:r>
            <a:r>
              <a:rPr dirty="0" sz="1100" spc="-5">
                <a:latin typeface="Garamond"/>
                <a:cs typeface="Garamond"/>
              </a:rPr>
              <a:t>(</a:t>
            </a:r>
            <a:r>
              <a:rPr dirty="0" sz="1100" spc="-5" b="0" i="1">
                <a:latin typeface="Bookman Old Style"/>
                <a:cs typeface="Bookman Old Style"/>
              </a:rPr>
              <a:t>p</a:t>
            </a:r>
            <a:r>
              <a:rPr dirty="0" sz="1100" spc="-95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60">
                <a:latin typeface="Garamond"/>
                <a:cs typeface="Garamond"/>
              </a:rPr>
              <a:t>1)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75">
                <a:latin typeface="Garamond"/>
                <a:cs typeface="Garamond"/>
              </a:rPr>
              <a:t>tan</a:t>
            </a:r>
            <a:r>
              <a:rPr dirty="0" sz="1100" spc="-100">
                <a:latin typeface="Garamond"/>
                <a:cs typeface="Garamond"/>
              </a:rPr>
              <a:t> </a:t>
            </a:r>
            <a:r>
              <a:rPr dirty="0" sz="1100" spc="-135" b="0" i="1">
                <a:latin typeface="Bookman Old Style"/>
                <a:cs typeface="Bookman Old Style"/>
              </a:rPr>
              <a:t>θ</a:t>
            </a:r>
            <a:r>
              <a:rPr dirty="0" sz="1100" spc="-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5">
                <a:latin typeface="Garamond"/>
                <a:cs typeface="Garamond"/>
              </a:rPr>
              <a:t> </a:t>
            </a:r>
            <a:r>
              <a:rPr dirty="0" sz="1100" spc="25">
                <a:latin typeface="Garamond"/>
                <a:cs typeface="Garamond"/>
              </a:rPr>
              <a:t>0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2534" y="222893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730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5"/>
              <a:t> </a:t>
            </a:r>
            <a:r>
              <a:rPr dirty="0" spc="-40"/>
              <a:t>inputs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738465"/>
            <a:ext cx="4089400" cy="204406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5080" indent="-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data </a:t>
            </a:r>
            <a:r>
              <a:rPr dirty="0" sz="1100" spc="-40">
                <a:latin typeface="Tahoma"/>
                <a:cs typeface="Tahoma"/>
              </a:rPr>
              <a:t>available from the </a:t>
            </a:r>
            <a:r>
              <a:rPr dirty="0" sz="1100" spc="-45">
                <a:latin typeface="Tahoma"/>
                <a:cs typeface="Tahoma"/>
              </a:rPr>
              <a:t>costumer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necessary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35">
                <a:latin typeface="Tahoma"/>
                <a:cs typeface="Tahoma"/>
              </a:rPr>
              <a:t>sufficient.  </a:t>
            </a:r>
            <a:r>
              <a:rPr dirty="0" sz="1100" spc="-30">
                <a:latin typeface="Tahoma"/>
                <a:cs typeface="Tahoma"/>
              </a:rPr>
              <a:t>So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30">
                <a:latin typeface="Tahoma"/>
                <a:cs typeface="Tahoma"/>
              </a:rPr>
              <a:t>additional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35">
                <a:latin typeface="Tahoma"/>
                <a:cs typeface="Tahoma"/>
              </a:rPr>
              <a:t>specific </a:t>
            </a:r>
            <a:r>
              <a:rPr dirty="0" sz="1100" spc="-25">
                <a:latin typeface="Tahoma"/>
                <a:cs typeface="Tahoma"/>
              </a:rPr>
              <a:t>input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take: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reaction </a:t>
            </a:r>
            <a:r>
              <a:rPr dirty="0" sz="1100" spc="-70">
                <a:latin typeface="Tahoma"/>
                <a:cs typeface="Tahoma"/>
              </a:rPr>
              <a:t>degree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middle </a:t>
            </a:r>
            <a:r>
              <a:rPr dirty="0" sz="1100" spc="-45">
                <a:latin typeface="Tahoma"/>
                <a:cs typeface="Tahoma"/>
              </a:rPr>
              <a:t>diameter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χ</a:t>
            </a:r>
            <a:r>
              <a:rPr dirty="0" sz="1100" spc="25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rotational </a:t>
            </a:r>
            <a:r>
              <a:rPr dirty="0" sz="1100" spc="-70">
                <a:latin typeface="Tahoma"/>
                <a:cs typeface="Tahoma"/>
              </a:rPr>
              <a:t>speed </a:t>
            </a:r>
            <a:r>
              <a:rPr dirty="0" sz="1100" spc="-30" b="0" i="1">
                <a:latin typeface="Bookman Old Style"/>
                <a:cs typeface="Bookman Old Style"/>
              </a:rPr>
              <a:t>n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rpm,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stages,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flow </a:t>
            </a:r>
            <a:r>
              <a:rPr dirty="0" sz="1100" spc="-35">
                <a:latin typeface="Tahoma"/>
                <a:cs typeface="Tahoma"/>
              </a:rPr>
              <a:t>coefficient </a:t>
            </a:r>
            <a:r>
              <a:rPr dirty="0" sz="1100" spc="-125" b="0" i="1">
                <a:latin typeface="Bookman Old Style"/>
                <a:cs typeface="Bookman Old Style"/>
              </a:rPr>
              <a:t>φ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75">
                <a:latin typeface="Garamond"/>
                <a:cs typeface="Garamond"/>
              </a:rPr>
              <a:t> </a:t>
            </a:r>
            <a:r>
              <a:rPr dirty="0" sz="1100" spc="-35" b="0" i="1">
                <a:latin typeface="Bookman Old Style"/>
                <a:cs typeface="Bookman Old Style"/>
              </a:rPr>
              <a:t>v</a:t>
            </a:r>
            <a:r>
              <a:rPr dirty="0" baseline="-10416" sz="1200" spc="-52" i="1">
                <a:latin typeface="Verdana"/>
                <a:cs typeface="Verdana"/>
              </a:rPr>
              <a:t>a</a:t>
            </a:r>
            <a:r>
              <a:rPr dirty="0" sz="1100" spc="-35" b="0" i="1">
                <a:latin typeface="Bookman Old Style"/>
                <a:cs typeface="Bookman Old Style"/>
              </a:rPr>
              <a:t>/</a:t>
            </a:r>
            <a:r>
              <a:rPr dirty="0" sz="1100" spc="-35">
                <a:latin typeface="Tahoma"/>
                <a:cs typeface="Tahoma"/>
              </a:rPr>
              <a:t>U,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minimum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blade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height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diameter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</a:t>
            </a:r>
            <a:r>
              <a:rPr dirty="0" sz="1100" spc="-10" b="0" i="1">
                <a:latin typeface="Bookman Old Style"/>
                <a:cs typeface="Bookman Old Style"/>
              </a:rPr>
              <a:t>/D</a:t>
            </a:r>
            <a:r>
              <a:rPr dirty="0" baseline="-13888" sz="1200" spc="-15">
                <a:latin typeface="Arial"/>
                <a:cs typeface="Arial"/>
              </a:rPr>
              <a:t>mid</a:t>
            </a:r>
            <a:r>
              <a:rPr dirty="0" sz="1100" spc="-1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partial </a:t>
            </a:r>
            <a:r>
              <a:rPr dirty="0" sz="1100" spc="-45">
                <a:latin typeface="Tahoma"/>
                <a:cs typeface="Tahoma"/>
              </a:rPr>
              <a:t>admission </a:t>
            </a:r>
            <a:r>
              <a:rPr dirty="0" sz="1100" spc="-35">
                <a:latin typeface="Tahoma"/>
                <a:cs typeface="Tahoma"/>
              </a:rPr>
              <a:t>coefficient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20" b="0" i="1">
                <a:latin typeface="Bookman Old Style"/>
                <a:cs typeface="Bookman Old Style"/>
              </a:rPr>
              <a:t>ε</a:t>
            </a:r>
            <a:r>
              <a:rPr dirty="0" sz="1100" spc="-2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blade </a:t>
            </a:r>
            <a:r>
              <a:rPr dirty="0" sz="1100" spc="-25">
                <a:latin typeface="Tahoma"/>
                <a:cs typeface="Tahoma"/>
              </a:rPr>
              <a:t>solidity </a:t>
            </a:r>
            <a:r>
              <a:rPr dirty="0" sz="1100" spc="25" b="0" i="1">
                <a:latin typeface="Bookman Old Style"/>
                <a:cs typeface="Bookman Old Style"/>
              </a:rPr>
              <a:t>σ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14">
                <a:latin typeface="Garamond"/>
                <a:cs typeface="Garamond"/>
              </a:rPr>
              <a:t> </a:t>
            </a:r>
            <a:r>
              <a:rPr dirty="0" sz="1100" spc="-40">
                <a:latin typeface="Tahoma"/>
                <a:cs typeface="Tahoma"/>
              </a:rPr>
              <a:t>chord</a:t>
            </a:r>
            <a:r>
              <a:rPr dirty="0" sz="1100" spc="-40" b="0" i="1">
                <a:latin typeface="Bookman Old Style"/>
                <a:cs typeface="Bookman Old Style"/>
              </a:rPr>
              <a:t>/</a:t>
            </a:r>
            <a:r>
              <a:rPr dirty="0" sz="1100" spc="-40">
                <a:latin typeface="Tahoma"/>
                <a:cs typeface="Tahoma"/>
              </a:rPr>
              <a:t>pitch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ratio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chord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blade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height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057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65"/>
              <a:t>blades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55"/>
              <a:t> </a:t>
            </a:r>
            <a:r>
              <a:rPr dirty="0" spc="-45"/>
              <a:t>thickness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7145" marR="5080">
              <a:lnSpc>
                <a:spcPct val="102600"/>
              </a:lnSpc>
              <a:spcBef>
                <a:spcPts val="55"/>
              </a:spcBef>
            </a:pPr>
            <a:r>
              <a:rPr dirty="0" spc="-35"/>
              <a:t>Since </a:t>
            </a:r>
            <a:r>
              <a:rPr dirty="0" spc="-45"/>
              <a:t>the </a:t>
            </a:r>
            <a:r>
              <a:rPr dirty="0" spc="-30"/>
              <a:t>points </a:t>
            </a:r>
            <a:r>
              <a:rPr dirty="0" spc="-70"/>
              <a:t>are </a:t>
            </a:r>
            <a:r>
              <a:rPr dirty="0" spc="-35"/>
              <a:t>quite </a:t>
            </a:r>
            <a:r>
              <a:rPr dirty="0" spc="-50"/>
              <a:t>rough </a:t>
            </a:r>
            <a:r>
              <a:rPr dirty="0" spc="-105"/>
              <a:t>we </a:t>
            </a:r>
            <a:r>
              <a:rPr dirty="0" spc="-40"/>
              <a:t>apply </a:t>
            </a:r>
            <a:r>
              <a:rPr dirty="0" spc="-60"/>
              <a:t>a </a:t>
            </a:r>
            <a:r>
              <a:rPr dirty="0" spc="-45">
                <a:solidFill>
                  <a:srgbClr val="339430"/>
                </a:solidFill>
              </a:rPr>
              <a:t>spline </a:t>
            </a:r>
            <a:r>
              <a:rPr dirty="0" spc="-30">
                <a:solidFill>
                  <a:srgbClr val="339430"/>
                </a:solidFill>
              </a:rPr>
              <a:t>interpolation </a:t>
            </a:r>
            <a:r>
              <a:rPr dirty="0" spc="-15"/>
              <a:t>to </a:t>
            </a:r>
            <a:r>
              <a:rPr dirty="0" spc="-50"/>
              <a:t>get  </a:t>
            </a:r>
            <a:r>
              <a:rPr dirty="0" spc="-55"/>
              <a:t>a </a:t>
            </a:r>
            <a:r>
              <a:rPr dirty="0" spc="-45"/>
              <a:t>smoother</a:t>
            </a:r>
            <a:r>
              <a:rPr dirty="0" spc="80"/>
              <a:t> </a:t>
            </a:r>
            <a:r>
              <a:rPr dirty="0" spc="-40"/>
              <a:t>profile.</a:t>
            </a:r>
          </a:p>
          <a:p>
            <a:pPr marL="17145" marR="450850" indent="-5080">
              <a:lnSpc>
                <a:spcPct val="102600"/>
              </a:lnSpc>
            </a:pPr>
            <a:r>
              <a:rPr dirty="0" spc="-25"/>
              <a:t>To </a:t>
            </a:r>
            <a:r>
              <a:rPr dirty="0" spc="-30"/>
              <a:t>find </a:t>
            </a:r>
            <a:r>
              <a:rPr dirty="0" spc="-40"/>
              <a:t>the </a:t>
            </a:r>
            <a:r>
              <a:rPr dirty="0" spc="-25"/>
              <a:t>top </a:t>
            </a:r>
            <a:r>
              <a:rPr dirty="0" spc="-50"/>
              <a:t>and </a:t>
            </a:r>
            <a:r>
              <a:rPr dirty="0" spc="-25"/>
              <a:t>bottom </a:t>
            </a:r>
            <a:r>
              <a:rPr dirty="0" spc="-30"/>
              <a:t>points </a:t>
            </a:r>
            <a:r>
              <a:rPr dirty="0" spc="-35"/>
              <a:t>of </a:t>
            </a:r>
            <a:r>
              <a:rPr dirty="0" spc="-40"/>
              <a:t>the </a:t>
            </a:r>
            <a:r>
              <a:rPr dirty="0" spc="-50"/>
              <a:t>blade </a:t>
            </a:r>
            <a:r>
              <a:rPr dirty="0" spc="-100"/>
              <a:t>we </a:t>
            </a:r>
            <a:r>
              <a:rPr dirty="0" spc="-40"/>
              <a:t>project the  thickness </a:t>
            </a:r>
            <a:r>
              <a:rPr dirty="0" spc="-40">
                <a:solidFill>
                  <a:srgbClr val="006159"/>
                </a:solidFill>
              </a:rPr>
              <a:t>perpendicular </a:t>
            </a:r>
            <a:r>
              <a:rPr dirty="0" spc="-15">
                <a:solidFill>
                  <a:srgbClr val="006159"/>
                </a:solidFill>
              </a:rPr>
              <a:t>to </a:t>
            </a:r>
            <a:r>
              <a:rPr dirty="0" spc="-40">
                <a:solidFill>
                  <a:srgbClr val="006159"/>
                </a:solidFill>
              </a:rPr>
              <a:t>the </a:t>
            </a:r>
            <a:r>
              <a:rPr dirty="0" spc="-65">
                <a:solidFill>
                  <a:srgbClr val="006159"/>
                </a:solidFill>
              </a:rPr>
              <a:t>mean</a:t>
            </a:r>
            <a:r>
              <a:rPr dirty="0" spc="204">
                <a:solidFill>
                  <a:srgbClr val="006159"/>
                </a:solidFill>
              </a:rPr>
              <a:t> </a:t>
            </a:r>
            <a:r>
              <a:rPr dirty="0" spc="-35">
                <a:solidFill>
                  <a:srgbClr val="006159"/>
                </a:solidFill>
              </a:rPr>
              <a:t>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1091" y="1550922"/>
            <a:ext cx="165608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0" i="1">
                <a:latin typeface="Bookman Old Style"/>
                <a:cs typeface="Bookman Old Style"/>
              </a:rPr>
              <a:t>x</a:t>
            </a:r>
            <a:r>
              <a:rPr dirty="0" baseline="-10416" sz="1200">
                <a:latin typeface="Arial"/>
                <a:cs typeface="Arial"/>
              </a:rPr>
              <a:t>up</a:t>
            </a:r>
            <a:r>
              <a:rPr dirty="0" baseline="-10416" sz="1200" spc="165">
                <a:latin typeface="Arial"/>
                <a:cs typeface="Arial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5">
                <a:latin typeface="Garamond"/>
                <a:cs typeface="Garamond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-100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10" b="0" i="1">
                <a:latin typeface="Bookman Old Style"/>
                <a:cs typeface="Bookman Old Style"/>
              </a:rPr>
              <a:t>t</a:t>
            </a:r>
            <a:r>
              <a:rPr dirty="0" sz="1100" spc="-10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Garamond"/>
                <a:cs typeface="Garamond"/>
              </a:rPr>
              <a:t>sin(tan</a:t>
            </a:r>
            <a:r>
              <a:rPr dirty="0" baseline="31250" sz="1200" spc="7" i="1">
                <a:latin typeface="Verdana"/>
                <a:cs typeface="Verdana"/>
              </a:rPr>
              <a:t>−</a:t>
            </a:r>
            <a:r>
              <a:rPr dirty="0" baseline="31250" sz="1200" spc="7">
                <a:latin typeface="Trebuchet MS"/>
                <a:cs typeface="Trebuchet MS"/>
              </a:rPr>
              <a:t>1</a:t>
            </a:r>
            <a:r>
              <a:rPr dirty="0" sz="1100" spc="5">
                <a:latin typeface="Garamond"/>
                <a:cs typeface="Garamond"/>
              </a:rPr>
              <a:t>(</a:t>
            </a:r>
            <a:r>
              <a:rPr dirty="0" sz="1100" spc="5" b="0" i="1">
                <a:latin typeface="Bookman Old Style"/>
                <a:cs typeface="Bookman Old Style"/>
              </a:rPr>
              <a:t>y</a:t>
            </a:r>
            <a:r>
              <a:rPr dirty="0" baseline="-17361" sz="1200" spc="7" i="1">
                <a:latin typeface="Verdana"/>
                <a:cs typeface="Verdana"/>
              </a:rPr>
              <a:t>c</a:t>
            </a:r>
            <a:r>
              <a:rPr dirty="0" baseline="31250" sz="1200" spc="7" i="1">
                <a:latin typeface="Verdana"/>
                <a:cs typeface="Verdana"/>
              </a:rPr>
              <a:t>'</a:t>
            </a:r>
            <a:r>
              <a:rPr dirty="0" baseline="31250" sz="1200" spc="-209" i="1">
                <a:latin typeface="Verdana"/>
                <a:cs typeface="Verdana"/>
              </a:rPr>
              <a:t> </a:t>
            </a:r>
            <a:r>
              <a:rPr dirty="0" sz="1100" spc="100">
                <a:latin typeface="Garamond"/>
                <a:cs typeface="Garamond"/>
              </a:rPr>
              <a:t>))</a:t>
            </a:r>
            <a:endParaRPr sz="1100">
              <a:latin typeface="Garamond"/>
              <a:cs typeface="Garamond"/>
            </a:endParaRPr>
          </a:p>
          <a:p>
            <a:pPr marL="23495">
              <a:lnSpc>
                <a:spcPct val="100000"/>
              </a:lnSpc>
              <a:spcBef>
                <a:spcPts val="334"/>
              </a:spcBef>
            </a:pPr>
            <a:r>
              <a:rPr dirty="0" sz="1100" spc="-50" b="0" i="1">
                <a:latin typeface="Bookman Old Style"/>
                <a:cs typeface="Bookman Old Style"/>
              </a:rPr>
              <a:t>y</a:t>
            </a:r>
            <a:r>
              <a:rPr dirty="0" baseline="-10416" sz="1200" spc="-75">
                <a:latin typeface="Arial"/>
                <a:cs typeface="Arial"/>
              </a:rPr>
              <a:t>up</a:t>
            </a:r>
            <a:r>
              <a:rPr dirty="0" baseline="-10416" sz="1200" spc="157">
                <a:latin typeface="Arial"/>
                <a:cs typeface="Arial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5">
                <a:latin typeface="Garamond"/>
                <a:cs typeface="Garamond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-100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45">
                <a:latin typeface="Garamond"/>
                <a:cs typeface="Garamond"/>
              </a:rPr>
              <a:t> </a:t>
            </a:r>
            <a:r>
              <a:rPr dirty="0" sz="1100" spc="10" b="0" i="1">
                <a:latin typeface="Bookman Old Style"/>
                <a:cs typeface="Bookman Old Style"/>
              </a:rPr>
              <a:t>t</a:t>
            </a:r>
            <a:r>
              <a:rPr dirty="0" sz="1100" spc="-10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4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Garamond"/>
                <a:cs typeface="Garamond"/>
              </a:rPr>
              <a:t>sin(tan</a:t>
            </a:r>
            <a:r>
              <a:rPr dirty="0" baseline="31250" sz="1200" spc="7" i="1">
                <a:latin typeface="Verdana"/>
                <a:cs typeface="Verdana"/>
              </a:rPr>
              <a:t>−</a:t>
            </a:r>
            <a:r>
              <a:rPr dirty="0" baseline="31250" sz="1200" spc="7">
                <a:latin typeface="Trebuchet MS"/>
                <a:cs typeface="Trebuchet MS"/>
              </a:rPr>
              <a:t>1</a:t>
            </a:r>
            <a:r>
              <a:rPr dirty="0" sz="1100" spc="5">
                <a:latin typeface="Garamond"/>
                <a:cs typeface="Garamond"/>
              </a:rPr>
              <a:t>(</a:t>
            </a:r>
            <a:r>
              <a:rPr dirty="0" sz="1100" spc="5" b="0" i="1">
                <a:latin typeface="Bookman Old Style"/>
                <a:cs typeface="Bookman Old Style"/>
              </a:rPr>
              <a:t>y</a:t>
            </a:r>
            <a:r>
              <a:rPr dirty="0" baseline="-17361" sz="1200" spc="7" i="1">
                <a:latin typeface="Verdana"/>
                <a:cs typeface="Verdana"/>
              </a:rPr>
              <a:t>c</a:t>
            </a:r>
            <a:r>
              <a:rPr dirty="0" baseline="31250" sz="1200" spc="7" i="1">
                <a:latin typeface="Verdana"/>
                <a:cs typeface="Verdana"/>
              </a:rPr>
              <a:t>'</a:t>
            </a:r>
            <a:r>
              <a:rPr dirty="0" baseline="31250" sz="1200" spc="-217" i="1">
                <a:latin typeface="Verdana"/>
                <a:cs typeface="Verdana"/>
              </a:rPr>
              <a:t> </a:t>
            </a:r>
            <a:r>
              <a:rPr dirty="0" sz="1100" spc="100">
                <a:latin typeface="Garamond"/>
                <a:cs typeface="Garamond"/>
              </a:rPr>
              <a:t>))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375" y="1550922"/>
            <a:ext cx="204851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434"/>
              </a:spcBef>
            </a:pPr>
            <a:r>
              <a:rPr dirty="0" sz="1100" spc="-10" b="0" i="1">
                <a:latin typeface="Bookman Old Style"/>
                <a:cs typeface="Bookman Old Style"/>
              </a:rPr>
              <a:t>x</a:t>
            </a:r>
            <a:r>
              <a:rPr dirty="0" baseline="-13888" sz="1200" spc="-15">
                <a:latin typeface="Arial"/>
                <a:cs typeface="Arial"/>
              </a:rPr>
              <a:t>down</a:t>
            </a:r>
            <a:r>
              <a:rPr dirty="0" baseline="-13888" sz="1200" spc="172">
                <a:latin typeface="Arial"/>
                <a:cs typeface="Arial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10">
                <a:latin typeface="Garamond"/>
                <a:cs typeface="Garamond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-95" b="0" i="1">
                <a:latin typeface="Bookman Old Style"/>
                <a:cs typeface="Bookman Old Style"/>
              </a:rPr>
              <a:t> </a:t>
            </a:r>
            <a:r>
              <a:rPr dirty="0" sz="1100" spc="105">
                <a:latin typeface="Garamond"/>
                <a:cs typeface="Garamond"/>
              </a:rPr>
              <a:t>+</a:t>
            </a:r>
            <a:r>
              <a:rPr dirty="0" sz="1100" spc="-40">
                <a:latin typeface="Garamond"/>
                <a:cs typeface="Garamond"/>
              </a:rPr>
              <a:t> </a:t>
            </a:r>
            <a:r>
              <a:rPr dirty="0" sz="1100" spc="10" b="0" i="1">
                <a:latin typeface="Bookman Old Style"/>
                <a:cs typeface="Bookman Old Style"/>
              </a:rPr>
              <a:t>t</a:t>
            </a:r>
            <a:r>
              <a:rPr dirty="0" sz="1100" spc="-95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1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Garamond"/>
                <a:cs typeface="Garamond"/>
              </a:rPr>
              <a:t>sin(tan</a:t>
            </a:r>
            <a:r>
              <a:rPr dirty="0" baseline="27777" sz="1200" spc="7" i="1">
                <a:latin typeface="Verdana"/>
                <a:cs typeface="Verdana"/>
              </a:rPr>
              <a:t>−</a:t>
            </a:r>
            <a:r>
              <a:rPr dirty="0" baseline="27777" sz="1200" spc="7">
                <a:latin typeface="Trebuchet MS"/>
                <a:cs typeface="Trebuchet MS"/>
              </a:rPr>
              <a:t>1</a:t>
            </a:r>
            <a:r>
              <a:rPr dirty="0" sz="1100" spc="5">
                <a:latin typeface="Garamond"/>
                <a:cs typeface="Garamond"/>
              </a:rPr>
              <a:t>(</a:t>
            </a:r>
            <a:r>
              <a:rPr dirty="0" sz="1100" spc="5" b="0" i="1">
                <a:latin typeface="Bookman Old Style"/>
                <a:cs typeface="Bookman Old Style"/>
              </a:rPr>
              <a:t>y</a:t>
            </a:r>
            <a:r>
              <a:rPr dirty="0" baseline="-17361" sz="1200" spc="7" i="1">
                <a:latin typeface="Verdana"/>
                <a:cs typeface="Verdana"/>
              </a:rPr>
              <a:t>c</a:t>
            </a:r>
            <a:r>
              <a:rPr dirty="0" baseline="27777" sz="1200" spc="7" i="1">
                <a:latin typeface="Verdana"/>
                <a:cs typeface="Verdana"/>
              </a:rPr>
              <a:t>'</a:t>
            </a:r>
            <a:r>
              <a:rPr dirty="0" baseline="27777" sz="1200" spc="-209" i="1">
                <a:latin typeface="Verdana"/>
                <a:cs typeface="Verdana"/>
              </a:rPr>
              <a:t> </a:t>
            </a:r>
            <a:r>
              <a:rPr dirty="0" sz="1100" spc="100">
                <a:latin typeface="Garamond"/>
                <a:cs typeface="Garamond"/>
              </a:rPr>
              <a:t>))</a:t>
            </a:r>
            <a:r>
              <a:rPr dirty="0" sz="1100" spc="-125">
                <a:latin typeface="Garamond"/>
                <a:cs typeface="Garamond"/>
              </a:rPr>
              <a:t> </a:t>
            </a:r>
            <a:r>
              <a:rPr dirty="0" sz="1100" spc="-30">
                <a:latin typeface="Tahoma"/>
                <a:cs typeface="Tahoma"/>
              </a:rPr>
              <a:t>(34)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40" b="0" i="1">
                <a:latin typeface="Bookman Old Style"/>
                <a:cs typeface="Bookman Old Style"/>
              </a:rPr>
              <a:t>y</a:t>
            </a:r>
            <a:r>
              <a:rPr dirty="0" baseline="-13888" sz="1200" spc="-60">
                <a:latin typeface="Arial"/>
                <a:cs typeface="Arial"/>
              </a:rPr>
              <a:t>down</a:t>
            </a:r>
            <a:r>
              <a:rPr dirty="0" baseline="-13888" sz="1200" spc="187">
                <a:latin typeface="Arial"/>
                <a:cs typeface="Arial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25" b="0" i="1">
                <a:latin typeface="Bookman Old Style"/>
                <a:cs typeface="Bookman Old Style"/>
              </a:rPr>
              <a:t>x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10" b="0" i="1">
                <a:latin typeface="Bookman Old Style"/>
                <a:cs typeface="Bookman Old Style"/>
              </a:rPr>
              <a:t>t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Garamond"/>
                <a:cs typeface="Garamond"/>
              </a:rPr>
              <a:t>cos(tan</a:t>
            </a:r>
            <a:r>
              <a:rPr dirty="0" baseline="27777" sz="1200" i="1">
                <a:latin typeface="Verdana"/>
                <a:cs typeface="Verdana"/>
              </a:rPr>
              <a:t>−</a:t>
            </a:r>
            <a:r>
              <a:rPr dirty="0" baseline="27777" sz="1200">
                <a:latin typeface="Trebuchet MS"/>
                <a:cs typeface="Trebuchet MS"/>
              </a:rPr>
              <a:t>1</a:t>
            </a:r>
            <a:r>
              <a:rPr dirty="0" sz="1100">
                <a:latin typeface="Garamond"/>
                <a:cs typeface="Garamond"/>
              </a:rPr>
              <a:t>(</a:t>
            </a:r>
            <a:r>
              <a:rPr dirty="0" sz="1100" b="0" i="1">
                <a:latin typeface="Bookman Old Style"/>
                <a:cs typeface="Bookman Old Style"/>
              </a:rPr>
              <a:t>y</a:t>
            </a:r>
            <a:r>
              <a:rPr dirty="0" baseline="-17361" sz="1200" i="1">
                <a:latin typeface="Verdana"/>
                <a:cs typeface="Verdana"/>
              </a:rPr>
              <a:t>c</a:t>
            </a:r>
            <a:r>
              <a:rPr dirty="0" baseline="27777" sz="1200" i="1">
                <a:latin typeface="Verdana"/>
                <a:cs typeface="Verdana"/>
              </a:rPr>
              <a:t>'</a:t>
            </a:r>
            <a:r>
              <a:rPr dirty="0" baseline="27777" sz="1200" spc="-202" i="1">
                <a:latin typeface="Verdana"/>
                <a:cs typeface="Verdana"/>
              </a:rPr>
              <a:t> </a:t>
            </a:r>
            <a:r>
              <a:rPr dirty="0" sz="1100" spc="100">
                <a:latin typeface="Garamond"/>
                <a:cs typeface="Garamond"/>
              </a:rPr>
              <a:t>))</a:t>
            </a:r>
            <a:r>
              <a:rPr dirty="0" sz="1100" spc="-140">
                <a:latin typeface="Garamond"/>
                <a:cs typeface="Garamond"/>
              </a:rPr>
              <a:t> </a:t>
            </a:r>
            <a:r>
              <a:rPr dirty="0" sz="1100" spc="-30">
                <a:latin typeface="Tahoma"/>
                <a:cs typeface="Tahoma"/>
              </a:rPr>
              <a:t>(35)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6479" y="2233124"/>
          <a:ext cx="4024629" cy="56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/>
                <a:gridCol w="311785"/>
                <a:gridCol w="311784"/>
                <a:gridCol w="311784"/>
                <a:gridCol w="311784"/>
                <a:gridCol w="311785"/>
                <a:gridCol w="311785"/>
                <a:gridCol w="311785"/>
                <a:gridCol w="311785"/>
                <a:gridCol w="311785"/>
                <a:gridCol w="311784"/>
                <a:gridCol w="573404"/>
              </a:tblGrid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15" b="0" i="1">
                          <a:latin typeface="Bookman Old Style"/>
                          <a:cs typeface="Bookman Old Style"/>
                        </a:rPr>
                        <a:t>x/c</a:t>
                      </a:r>
                      <a:r>
                        <a:rPr dirty="0" sz="700" spc="15">
                          <a:latin typeface="Garamond"/>
                          <a:cs typeface="Garamond"/>
                        </a:rPr>
                        <a:t>(%)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1.25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2.5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20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25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30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35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415925" algn="l"/>
                        </a:tabLst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40	45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ts val="775"/>
                        </a:lnSpc>
                      </a:pPr>
                      <a:r>
                        <a:rPr dirty="0" sz="700" spc="-20" b="0" i="1">
                          <a:latin typeface="Bookman Old Style"/>
                          <a:cs typeface="Bookman Old Style"/>
                        </a:rPr>
                        <a:t>t/c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3.469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4.972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6.916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9.007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9.827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9.699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9.613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9.106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8.594</a:t>
                      </a:r>
                      <a:r>
                        <a:rPr dirty="0" sz="700" spc="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700" spc="-20">
                          <a:latin typeface="Tahoma"/>
                          <a:cs typeface="Tahoma"/>
                        </a:rPr>
                        <a:t>7.913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15" b="0" i="1">
                          <a:latin typeface="Bookman Old Style"/>
                          <a:cs typeface="Bookman Old Style"/>
                        </a:rPr>
                        <a:t>x/c</a:t>
                      </a:r>
                      <a:r>
                        <a:rPr dirty="0" sz="700" spc="15">
                          <a:latin typeface="Garamond"/>
                          <a:cs typeface="Garamond"/>
                        </a:rPr>
                        <a:t>(%)</a:t>
                      </a:r>
                      <a:endParaRPr sz="700">
                        <a:latin typeface="Garamond"/>
                        <a:cs typeface="Garamond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50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55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60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65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70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75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80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85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90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95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>
                        <a:lnSpc>
                          <a:spcPts val="775"/>
                        </a:lnSpc>
                      </a:pPr>
                      <a:r>
                        <a:rPr dirty="0" sz="700" spc="-20" b="0" i="1">
                          <a:latin typeface="Bookman Old Style"/>
                          <a:cs typeface="Bookman Old Style"/>
                        </a:rPr>
                        <a:t>t/c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7.152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6.339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5.5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4.661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3.846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3.067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2.406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1.83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1.367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775"/>
                        </a:lnSpc>
                      </a:pPr>
                      <a:r>
                        <a:rPr dirty="0" sz="700" spc="-20">
                          <a:latin typeface="Tahoma"/>
                          <a:cs typeface="Tahoma"/>
                        </a:rPr>
                        <a:t>1.101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775"/>
                        </a:lnSpc>
                      </a:pPr>
                      <a:r>
                        <a:rPr dirty="0" sz="700">
                          <a:latin typeface="Tahoma"/>
                          <a:cs typeface="Tahoma"/>
                        </a:rPr>
                        <a:t>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87665" y="2849135"/>
            <a:ext cx="2028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Table: </a:t>
            </a:r>
            <a:r>
              <a:rPr dirty="0" sz="1000" spc="-30">
                <a:latin typeface="Tahoma"/>
                <a:cs typeface="Tahoma"/>
              </a:rPr>
              <a:t>Thickness </a:t>
            </a:r>
            <a:r>
              <a:rPr dirty="0" sz="1000" spc="-40">
                <a:latin typeface="Tahoma"/>
                <a:cs typeface="Tahoma"/>
              </a:rPr>
              <a:t>along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60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line.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052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65"/>
              <a:t>blades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60"/>
              <a:t> </a:t>
            </a:r>
            <a:r>
              <a:rPr dirty="0" spc="-40"/>
              <a:t>deviation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466" y="296618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9054" y="738465"/>
            <a:ext cx="4085590" cy="25361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7145" marR="6985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Even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blades </a:t>
            </a:r>
            <a:r>
              <a:rPr dirty="0" sz="1100" spc="-45">
                <a:latin typeface="Tahoma"/>
                <a:cs typeface="Tahoma"/>
              </a:rPr>
              <a:t>drive the flow, </a:t>
            </a:r>
            <a:r>
              <a:rPr dirty="0" sz="1100" spc="-20">
                <a:latin typeface="Tahoma"/>
                <a:cs typeface="Tahoma"/>
              </a:rPr>
              <a:t>at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trailing </a:t>
            </a:r>
            <a:r>
              <a:rPr dirty="0" sz="1100" spc="-80">
                <a:latin typeface="Tahoma"/>
                <a:cs typeface="Tahoma"/>
              </a:rPr>
              <a:t>edge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35">
                <a:latin typeface="Tahoma"/>
                <a:cs typeface="Tahoma"/>
              </a:rPr>
              <a:t>just </a:t>
            </a:r>
            <a:r>
              <a:rPr dirty="0" sz="1100" spc="-70">
                <a:latin typeface="Tahoma"/>
                <a:cs typeface="Tahoma"/>
              </a:rPr>
              <a:t>one  </a:t>
            </a:r>
            <a:r>
              <a:rPr dirty="0" sz="1100" spc="-55">
                <a:latin typeface="Tahoma"/>
                <a:cs typeface="Tahoma"/>
              </a:rPr>
              <a:t>side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0">
                <a:latin typeface="Tahoma"/>
                <a:cs typeface="Tahoma"/>
              </a:rPr>
              <a:t>keep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desired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direction.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438910">
              <a:lnSpc>
                <a:spcPct val="100000"/>
              </a:lnSpc>
              <a:spcBef>
                <a:spcPts val="5"/>
              </a:spcBef>
            </a:pP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flow</a:t>
            </a:r>
            <a:r>
              <a:rPr dirty="0" sz="1100" spc="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deviates.</a:t>
            </a:r>
            <a:endParaRPr sz="1100">
              <a:latin typeface="Tahoma"/>
              <a:cs typeface="Tahoma"/>
            </a:endParaRPr>
          </a:p>
          <a:p>
            <a:pPr marL="17145" marR="781050" indent="-5080">
              <a:lnSpc>
                <a:spcPct val="102600"/>
              </a:lnSpc>
              <a:spcBef>
                <a:spcPts val="1195"/>
              </a:spcBef>
            </a:pPr>
            <a:r>
              <a:rPr dirty="0" sz="1100" spc="-30">
                <a:latin typeface="Tahoma"/>
                <a:cs typeface="Tahoma"/>
              </a:rPr>
              <a:t>Theroretical </a:t>
            </a:r>
            <a:r>
              <a:rPr dirty="0" sz="1100" spc="-10">
                <a:latin typeface="Tahoma"/>
                <a:cs typeface="Tahoma"/>
              </a:rPr>
              <a:t>1D </a:t>
            </a:r>
            <a:r>
              <a:rPr dirty="0" sz="1100" spc="-50">
                <a:latin typeface="Tahoma"/>
                <a:cs typeface="Tahoma"/>
              </a:rPr>
              <a:t>approach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0">
                <a:latin typeface="Tahoma"/>
                <a:cs typeface="Tahoma"/>
              </a:rPr>
              <a:t>provide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result, </a:t>
            </a:r>
            <a:r>
              <a:rPr dirty="0" sz="1100" spc="-25">
                <a:latin typeface="Tahoma"/>
                <a:cs typeface="Tahoma"/>
              </a:rPr>
              <a:t>but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>
                <a:latin typeface="Tahoma"/>
                <a:cs typeface="Tahoma"/>
              </a:rPr>
              <a:t>semi-experimental </a:t>
            </a:r>
            <a:r>
              <a:rPr dirty="0" sz="1100" spc="-40">
                <a:latin typeface="Tahoma"/>
                <a:cs typeface="Tahoma"/>
              </a:rPr>
              <a:t>correlations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more</a:t>
            </a:r>
            <a:r>
              <a:rPr dirty="0" sz="1100" spc="-40">
                <a:latin typeface="Tahoma"/>
                <a:cs typeface="Tahoma"/>
              </a:rPr>
              <a:t> reliable.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Tahoma"/>
                <a:cs typeface="Tahoma"/>
              </a:rPr>
              <a:t>Ainley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Mathieson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provide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correlation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deviation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given: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geometrical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angle;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curvature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suction </a:t>
            </a:r>
            <a:r>
              <a:rPr dirty="0" sz="1100" spc="-55">
                <a:latin typeface="Tahoma"/>
                <a:cs typeface="Tahoma"/>
              </a:rPr>
              <a:t>side</a:t>
            </a:r>
            <a:r>
              <a:rPr dirty="0" sz="1100" spc="0">
                <a:latin typeface="Tahoma"/>
                <a:cs typeface="Tahoma"/>
              </a:rPr>
              <a:t> </a:t>
            </a:r>
            <a:r>
              <a:rPr dirty="0" sz="1100" spc="-50" b="0" i="1">
                <a:latin typeface="Bookman Old Style"/>
                <a:cs typeface="Bookman Old Style"/>
              </a:rPr>
              <a:t>e</a:t>
            </a:r>
            <a:r>
              <a:rPr dirty="0" baseline="27777" sz="1200" spc="-75">
                <a:latin typeface="Arial"/>
                <a:cs typeface="Arial"/>
              </a:rPr>
              <a:t>2</a:t>
            </a:r>
            <a:r>
              <a:rPr dirty="0" sz="1100" spc="-50">
                <a:latin typeface="Tahoma"/>
                <a:cs typeface="Tahoma"/>
              </a:rPr>
              <a:t>;</a:t>
            </a:r>
            <a:endParaRPr sz="1100">
              <a:latin typeface="Tahoma"/>
              <a:cs typeface="Tahoma"/>
            </a:endParaRPr>
          </a:p>
          <a:p>
            <a:pPr marL="182880" indent="-132715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835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mach number </a:t>
            </a:r>
            <a:r>
              <a:rPr dirty="0" sz="1100" spc="-5">
                <a:latin typeface="Tahoma"/>
                <a:cs typeface="Tahoma"/>
              </a:rPr>
              <a:t>if </a:t>
            </a:r>
            <a:r>
              <a:rPr dirty="0" sz="1100" spc="-50">
                <a:latin typeface="Tahoma"/>
                <a:cs typeface="Tahoma"/>
              </a:rPr>
              <a:t>greater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0.5.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baseline="37037" sz="900" spc="-52">
                <a:latin typeface="Arial"/>
                <a:cs typeface="Arial"/>
              </a:rPr>
              <a:t>2</a:t>
            </a:r>
            <a:r>
              <a:rPr dirty="0" sz="900" spc="-35">
                <a:latin typeface="Gill Sans MT"/>
                <a:cs typeface="Gill Sans MT"/>
              </a:rPr>
              <a:t>We  </a:t>
            </a:r>
            <a:r>
              <a:rPr dirty="0" sz="900" spc="0">
                <a:latin typeface="Gill Sans MT"/>
                <a:cs typeface="Gill Sans MT"/>
              </a:rPr>
              <a:t>approximate </a:t>
            </a:r>
            <a:r>
              <a:rPr dirty="0" sz="900" spc="25">
                <a:latin typeface="Gill Sans MT"/>
                <a:cs typeface="Gill Sans MT"/>
              </a:rPr>
              <a:t>it </a:t>
            </a:r>
            <a:r>
              <a:rPr dirty="0" sz="900" spc="5">
                <a:latin typeface="Gill Sans MT"/>
                <a:cs typeface="Gill Sans MT"/>
              </a:rPr>
              <a:t>by </a:t>
            </a:r>
            <a:r>
              <a:rPr dirty="0" sz="900" spc="15">
                <a:latin typeface="Gill Sans MT"/>
                <a:cs typeface="Gill Sans MT"/>
              </a:rPr>
              <a:t>computing </a:t>
            </a:r>
            <a:r>
              <a:rPr dirty="0" sz="900" spc="5">
                <a:latin typeface="Gill Sans MT"/>
                <a:cs typeface="Gill Sans MT"/>
              </a:rPr>
              <a:t>the radius </a:t>
            </a:r>
            <a:r>
              <a:rPr dirty="0" sz="900" spc="0">
                <a:latin typeface="Gill Sans MT"/>
                <a:cs typeface="Gill Sans MT"/>
              </a:rPr>
              <a:t>of </a:t>
            </a:r>
            <a:r>
              <a:rPr dirty="0" sz="900" spc="5">
                <a:latin typeface="Gill Sans MT"/>
                <a:cs typeface="Gill Sans MT"/>
              </a:rPr>
              <a:t>the </a:t>
            </a:r>
            <a:r>
              <a:rPr dirty="0" sz="900">
                <a:latin typeface="Gill Sans MT"/>
                <a:cs typeface="Gill Sans MT"/>
              </a:rPr>
              <a:t>circumference </a:t>
            </a:r>
            <a:r>
              <a:rPr dirty="0" sz="900" spc="114">
                <a:latin typeface="Gill Sans MT"/>
                <a:cs typeface="Gill Sans MT"/>
              </a:rPr>
              <a:t> </a:t>
            </a:r>
            <a:r>
              <a:rPr dirty="0" sz="900" spc="25">
                <a:latin typeface="Gill Sans MT"/>
                <a:cs typeface="Gill Sans MT"/>
              </a:rPr>
              <a:t>passing</a:t>
            </a:r>
            <a:endParaRPr sz="900">
              <a:latin typeface="Gill Sans MT"/>
              <a:cs typeface="Gill Sans MT"/>
            </a:endParaRPr>
          </a:p>
          <a:p>
            <a:pPr marL="1985645">
              <a:lnSpc>
                <a:spcPct val="100000"/>
              </a:lnSpc>
              <a:spcBef>
                <a:spcPts val="15"/>
              </a:spcBef>
            </a:pPr>
            <a:r>
              <a:rPr dirty="0" sz="900" spc="10">
                <a:latin typeface="Gill Sans MT"/>
                <a:cs typeface="Gill Sans MT"/>
              </a:rPr>
              <a:t>through </a:t>
            </a:r>
            <a:r>
              <a:rPr dirty="0" sz="900" spc="5">
                <a:latin typeface="Gill Sans MT"/>
                <a:cs typeface="Gill Sans MT"/>
              </a:rPr>
              <a:t>the </a:t>
            </a:r>
            <a:r>
              <a:rPr dirty="0" sz="900" spc="25">
                <a:latin typeface="Gill Sans MT"/>
                <a:cs typeface="Gill Sans MT"/>
              </a:rPr>
              <a:t>last </a:t>
            </a:r>
            <a:r>
              <a:rPr dirty="0" sz="900" spc="0">
                <a:latin typeface="Gill Sans MT"/>
                <a:cs typeface="Gill Sans MT"/>
              </a:rPr>
              <a:t>3 </a:t>
            </a:r>
            <a:r>
              <a:rPr dirty="0" sz="900" spc="10">
                <a:latin typeface="Gill Sans MT"/>
                <a:cs typeface="Gill Sans MT"/>
              </a:rPr>
              <a:t>points </a:t>
            </a:r>
            <a:r>
              <a:rPr dirty="0" sz="900" spc="0">
                <a:latin typeface="Gill Sans MT"/>
                <a:cs typeface="Gill Sans MT"/>
              </a:rPr>
              <a:t>of </a:t>
            </a:r>
            <a:r>
              <a:rPr dirty="0" sz="900" spc="5">
                <a:latin typeface="Gill Sans MT"/>
                <a:cs typeface="Gill Sans MT"/>
              </a:rPr>
              <a:t>the </a:t>
            </a:r>
            <a:r>
              <a:rPr dirty="0" sz="900" spc="15">
                <a:latin typeface="Gill Sans MT"/>
                <a:cs typeface="Gill Sans MT"/>
              </a:rPr>
              <a:t>mean </a:t>
            </a:r>
            <a:r>
              <a:rPr dirty="0" sz="900" spc="60">
                <a:latin typeface="Gill Sans MT"/>
                <a:cs typeface="Gill Sans MT"/>
              </a:rPr>
              <a:t> </a:t>
            </a:r>
            <a:r>
              <a:rPr dirty="0" sz="900" spc="15">
                <a:latin typeface="Gill Sans MT"/>
                <a:cs typeface="Gill Sans MT"/>
              </a:rPr>
              <a:t>line.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052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65"/>
              <a:t>design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65"/>
              <a:t>blades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60"/>
              <a:t> </a:t>
            </a:r>
            <a:r>
              <a:rPr dirty="0" spc="-40"/>
              <a:t>deviation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7145" marR="82550" indent="-6985">
              <a:lnSpc>
                <a:spcPct val="102600"/>
              </a:lnSpc>
              <a:spcBef>
                <a:spcPts val="55"/>
              </a:spcBef>
            </a:pPr>
            <a:r>
              <a:rPr dirty="0" spc="-50"/>
              <a:t>We </a:t>
            </a:r>
            <a:r>
              <a:rPr dirty="0" spc="-55"/>
              <a:t>know </a:t>
            </a:r>
            <a:r>
              <a:rPr dirty="0" spc="-70"/>
              <a:t>how </a:t>
            </a:r>
            <a:r>
              <a:rPr dirty="0" spc="-15"/>
              <a:t>to </a:t>
            </a:r>
            <a:r>
              <a:rPr dirty="0" spc="-30"/>
              <a:t>calculate </a:t>
            </a:r>
            <a:r>
              <a:rPr dirty="0" spc="-40"/>
              <a:t>the </a:t>
            </a:r>
            <a:r>
              <a:rPr dirty="0" spc="-45"/>
              <a:t>real flow </a:t>
            </a:r>
            <a:r>
              <a:rPr dirty="0" spc="-55"/>
              <a:t>angle </a:t>
            </a:r>
            <a:r>
              <a:rPr dirty="0" spc="-40"/>
              <a:t>from the geometrical  </a:t>
            </a:r>
            <a:r>
              <a:rPr dirty="0" spc="-55"/>
              <a:t>angle </a:t>
            </a:r>
            <a:r>
              <a:rPr dirty="0" spc="-25"/>
              <a:t>but </a:t>
            </a:r>
            <a:r>
              <a:rPr dirty="0" spc="-105"/>
              <a:t>we </a:t>
            </a:r>
            <a:r>
              <a:rPr dirty="0" spc="-70"/>
              <a:t>are </a:t>
            </a:r>
            <a:r>
              <a:rPr dirty="0" spc="-45"/>
              <a:t>interested </a:t>
            </a:r>
            <a:r>
              <a:rPr dirty="0" spc="-25"/>
              <a:t>in </a:t>
            </a:r>
            <a:r>
              <a:rPr dirty="0" spc="-40"/>
              <a:t>the </a:t>
            </a:r>
            <a:r>
              <a:rPr dirty="0" spc="35" i="1">
                <a:latin typeface="Gill Sans MT"/>
                <a:cs typeface="Gill Sans MT"/>
              </a:rPr>
              <a:t>opposite</a:t>
            </a:r>
            <a:r>
              <a:rPr dirty="0" spc="50" i="1">
                <a:latin typeface="Gill Sans MT"/>
                <a:cs typeface="Gill Sans MT"/>
              </a:rPr>
              <a:t> </a:t>
            </a:r>
            <a:r>
              <a:rPr dirty="0" spc="15" i="1">
                <a:latin typeface="Gill Sans MT"/>
                <a:cs typeface="Gill Sans MT"/>
              </a:rPr>
              <a:t>process</a:t>
            </a:r>
            <a:r>
              <a:rPr dirty="0" spc="15"/>
              <a:t>.</a:t>
            </a:r>
          </a:p>
          <a:p>
            <a:pPr marL="17145" marR="5080" indent="-6985">
              <a:lnSpc>
                <a:spcPct val="102600"/>
              </a:lnSpc>
            </a:pPr>
            <a:r>
              <a:rPr dirty="0" spc="-50"/>
              <a:t>We </a:t>
            </a:r>
            <a:r>
              <a:rPr dirty="0" spc="-75"/>
              <a:t>need </a:t>
            </a:r>
            <a:r>
              <a:rPr dirty="0" spc="-55"/>
              <a:t>a </a:t>
            </a:r>
            <a:r>
              <a:rPr dirty="0" spc="-35"/>
              <a:t>specific </a:t>
            </a:r>
            <a:r>
              <a:rPr dirty="0" spc="-45"/>
              <a:t>flow </a:t>
            </a:r>
            <a:r>
              <a:rPr dirty="0" spc="-55"/>
              <a:t>angle </a:t>
            </a:r>
            <a:r>
              <a:rPr dirty="0" spc="-15"/>
              <a:t>that </a:t>
            </a:r>
            <a:r>
              <a:rPr dirty="0" spc="-55"/>
              <a:t>provides </a:t>
            </a:r>
            <a:r>
              <a:rPr dirty="0" spc="-40"/>
              <a:t>the </a:t>
            </a:r>
            <a:r>
              <a:rPr dirty="0" spc="-60"/>
              <a:t>work </a:t>
            </a:r>
            <a:r>
              <a:rPr dirty="0" spc="-50"/>
              <a:t>required </a:t>
            </a:r>
            <a:r>
              <a:rPr dirty="0" spc="-65"/>
              <a:t>by </a:t>
            </a:r>
            <a:r>
              <a:rPr dirty="0" spc="-40"/>
              <a:t>the  </a:t>
            </a:r>
            <a:r>
              <a:rPr dirty="0" spc="-55"/>
              <a:t>compression.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8007" y="1493771"/>
            <a:ext cx="3198495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50">
                <a:latin typeface="Lucida Sans Unicode"/>
                <a:cs typeface="Lucida Sans Unicode"/>
              </a:rPr>
              <a:t>⇒</a:t>
            </a:r>
            <a:r>
              <a:rPr dirty="0" sz="1100" spc="15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Tahoma"/>
                <a:cs typeface="Tahoma"/>
              </a:rPr>
              <a:t>We want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know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solidFill>
                  <a:srgbClr val="339430"/>
                </a:solidFill>
                <a:latin typeface="Tahoma"/>
                <a:cs typeface="Tahoma"/>
              </a:rPr>
              <a:t>geometric </a:t>
            </a:r>
            <a:r>
              <a:rPr dirty="0" sz="1100" spc="-55">
                <a:solidFill>
                  <a:srgbClr val="339430"/>
                </a:solidFill>
                <a:latin typeface="Tahoma"/>
                <a:cs typeface="Tahoma"/>
              </a:rPr>
              <a:t>angle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blade.</a:t>
            </a:r>
            <a:endParaRPr sz="1100">
              <a:latin typeface="Tahoma"/>
              <a:cs typeface="Tahoma"/>
            </a:endParaRPr>
          </a:p>
          <a:p>
            <a:pPr algn="r" marR="958850">
              <a:lnSpc>
                <a:spcPct val="100000"/>
              </a:lnSpc>
              <a:spcBef>
                <a:spcPts val="355"/>
              </a:spcBef>
            </a:pPr>
            <a:r>
              <a:rPr dirty="0" sz="1100" spc="-85" b="0" i="1">
                <a:latin typeface="Bookman Old Style"/>
                <a:cs typeface="Bookman Old Style"/>
              </a:rPr>
              <a:t>s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3202" y="1964093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97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57512" y="2000629"/>
            <a:ext cx="266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>
                <a:latin typeface="Arial"/>
                <a:cs typeface="Arial"/>
              </a:rPr>
              <a:t>geom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4591" y="1942514"/>
            <a:ext cx="79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938" y="1847480"/>
            <a:ext cx="2935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75890" algn="l"/>
              </a:tabLst>
            </a:pPr>
            <a:r>
              <a:rPr dirty="0" sz="1100" spc="-10" b="0" i="1">
                <a:latin typeface="Bookman Old Style"/>
                <a:cs typeface="Bookman Old Style"/>
              </a:rPr>
              <a:t>α</a:t>
            </a:r>
            <a:r>
              <a:rPr dirty="0" baseline="-13888" sz="1200" spc="0">
                <a:latin typeface="Arial"/>
                <a:cs typeface="Arial"/>
              </a:rPr>
              <a:t>fl</a:t>
            </a:r>
            <a:r>
              <a:rPr dirty="0" baseline="-13888" sz="1200" spc="-15">
                <a:latin typeface="Arial"/>
                <a:cs typeface="Arial"/>
              </a:rPr>
              <a:t>o</a:t>
            </a:r>
            <a:r>
              <a:rPr dirty="0" baseline="-13888" sz="1200">
                <a:latin typeface="Arial"/>
                <a:cs typeface="Arial"/>
              </a:rPr>
              <a:t>w</a:t>
            </a:r>
            <a:r>
              <a:rPr dirty="0" baseline="-13888" sz="1200">
                <a:latin typeface="Arial"/>
                <a:cs typeface="Arial"/>
              </a:rPr>
              <a:t> </a:t>
            </a:r>
            <a:r>
              <a:rPr dirty="0" baseline="-13888" sz="1200" spc="-142">
                <a:latin typeface="Arial"/>
                <a:cs typeface="Arial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150" b="0" i="1">
                <a:latin typeface="Bookman Old Style"/>
                <a:cs typeface="Bookman Old Style"/>
              </a:rPr>
              <a:t>f</a:t>
            </a:r>
            <a:r>
              <a:rPr dirty="0" sz="1100" spc="-215" b="0" i="1">
                <a:latin typeface="Bookman Old Style"/>
                <a:cs typeface="Bookman Old Style"/>
              </a:rPr>
              <a:t> 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-10" b="0" i="1">
                <a:latin typeface="Bookman Old Style"/>
                <a:cs typeface="Bookman Old Style"/>
              </a:rPr>
              <a:t>α</a:t>
            </a:r>
            <a:r>
              <a:rPr dirty="0" baseline="-10416" sz="1200" spc="-37">
                <a:latin typeface="Arial"/>
                <a:cs typeface="Arial"/>
              </a:rPr>
              <a:t>geo</a:t>
            </a:r>
            <a:r>
              <a:rPr dirty="0" baseline="-10416" sz="1200" spc="7">
                <a:latin typeface="Arial"/>
                <a:cs typeface="Arial"/>
              </a:rPr>
              <a:t>m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25">
                <a:latin typeface="Garamond"/>
                <a:cs typeface="Garamond"/>
              </a:rPr>
              <a:t>4</a:t>
            </a:r>
            <a:r>
              <a:rPr dirty="0" sz="1100" spc="-160">
                <a:latin typeface="Garamond"/>
                <a:cs typeface="Garamond"/>
              </a:rPr>
              <a:t> </a:t>
            </a:r>
            <a:r>
              <a:rPr dirty="0" baseline="-37878" sz="1650" spc="-135" b="0" i="1">
                <a:latin typeface="Bookman Old Style"/>
                <a:cs typeface="Bookman Old Style"/>
              </a:rPr>
              <a:t>e</a:t>
            </a:r>
            <a:r>
              <a:rPr dirty="0" baseline="-37878" sz="1650" spc="150">
                <a:latin typeface="Garamond"/>
                <a:cs typeface="Garamond"/>
              </a:rPr>
              <a:t>(</a:t>
            </a:r>
            <a:r>
              <a:rPr dirty="0" baseline="-37878" sz="1650" spc="-15" b="0" i="1">
                <a:latin typeface="Bookman Old Style"/>
                <a:cs typeface="Bookman Old Style"/>
              </a:rPr>
              <a:t>α</a:t>
            </a:r>
            <a:r>
              <a:rPr dirty="0" baseline="-37878" sz="1650" b="0" i="1">
                <a:latin typeface="Bookman Old Style"/>
                <a:cs typeface="Bookman Old Style"/>
              </a:rPr>
              <a:t>	</a:t>
            </a:r>
            <a:r>
              <a:rPr dirty="0" sz="1100" spc="-30">
                <a:latin typeface="Tahoma"/>
                <a:cs typeface="Tahoma"/>
              </a:rPr>
              <a:t>(36)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251" y="2174086"/>
            <a:ext cx="4090670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1275" indent="6350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105" b="0" i="1">
                <a:latin typeface="Bookman Old Style"/>
                <a:cs typeface="Bookman Old Style"/>
              </a:rPr>
              <a:t>M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greater </a:t>
            </a:r>
            <a:r>
              <a:rPr dirty="0" sz="1100" spc="-35">
                <a:latin typeface="Tahoma"/>
                <a:cs typeface="Tahoma"/>
              </a:rPr>
              <a:t>than </a:t>
            </a:r>
            <a:r>
              <a:rPr dirty="0" sz="1100" spc="-50">
                <a:latin typeface="Tahoma"/>
                <a:cs typeface="Tahoma"/>
              </a:rPr>
              <a:t>0.5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must apply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further correction.  </a:t>
            </a: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equation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  <a:hlinkClick r:id="rId2" action="ppaction://hlinksldjump"/>
              </a:rPr>
              <a:t>36</a:t>
            </a:r>
            <a:r>
              <a:rPr dirty="0" sz="11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65">
                <a:latin typeface="Tahoma"/>
                <a:cs typeface="Tahoma"/>
              </a:rPr>
              <a:t>by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applying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secants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method.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920750" marR="5080" indent="-901700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</a:rPr>
              <a:t>From </a:t>
            </a:r>
            <a:r>
              <a:rPr dirty="0" sz="1100" spc="-2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solution </a:t>
            </a: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-65">
                <a:latin typeface="Tahoma"/>
                <a:cs typeface="Tahoma"/>
              </a:rPr>
              <a:t>design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blade </a:t>
            </a:r>
            <a:r>
              <a:rPr dirty="0" sz="1100" spc="-25">
                <a:latin typeface="Tahoma"/>
                <a:cs typeface="Tahoma"/>
              </a:rPr>
              <a:t>that </a:t>
            </a:r>
            <a:r>
              <a:rPr dirty="0" sz="1100" spc="-60">
                <a:latin typeface="Tahoma"/>
                <a:cs typeface="Tahoma"/>
              </a:rPr>
              <a:t>provides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required </a:t>
            </a:r>
            <a:r>
              <a:rPr dirty="0" sz="1100" spc="-70">
                <a:latin typeface="Tahoma"/>
                <a:cs typeface="Tahoma"/>
              </a:rPr>
              <a:t>work  </a:t>
            </a:r>
            <a:r>
              <a:rPr dirty="0" sz="1100" spc="-45">
                <a:latin typeface="Tahoma"/>
                <a:cs typeface="Tahoma"/>
              </a:rPr>
              <a:t>also </a:t>
            </a:r>
            <a:r>
              <a:rPr dirty="0" sz="1100" spc="-35">
                <a:latin typeface="Tahoma"/>
                <a:cs typeface="Tahoma"/>
              </a:rPr>
              <a:t>accounting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deviation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angle.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5017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results </a:t>
            </a:r>
            <a:r>
              <a:rPr dirty="0" spc="-45"/>
              <a:t>-</a:t>
            </a:r>
            <a:r>
              <a:rPr dirty="0" spc="110"/>
              <a:t> </a:t>
            </a:r>
            <a:r>
              <a:rPr dirty="0" spc="-65"/>
              <a:t>Losses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7809" y="814386"/>
            <a:ext cx="322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Losses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stages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stators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rotors.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2904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8514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4125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29736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0098" y="29312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0098" y="262225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0098" y="231321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0098" y="200417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0098" y="169513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0098" y="13860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02119" y="293129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02119" y="262225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2119" y="231321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02119" y="20041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2119" y="16951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2119" y="138609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0098" y="1308836"/>
            <a:ext cx="1623060" cy="1623060"/>
          </a:xfrm>
          <a:custGeom>
            <a:avLst/>
            <a:gdLst/>
            <a:ahLst/>
            <a:cxnLst/>
            <a:rect l="l" t="t" r="r" b="b"/>
            <a:pathLst>
              <a:path w="1623060" h="1623060">
                <a:moveTo>
                  <a:pt x="0" y="1622459"/>
                </a:moveTo>
                <a:lnTo>
                  <a:pt x="0" y="0"/>
                </a:lnTo>
                <a:lnTo>
                  <a:pt x="1622443" y="0"/>
                </a:lnTo>
                <a:lnTo>
                  <a:pt x="1622443" y="1622459"/>
                </a:lnTo>
                <a:lnTo>
                  <a:pt x="0" y="16224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82386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7992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3597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99202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6577" y="287028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577" y="2561251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577" y="2252210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577" y="1943176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577" y="1634143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941" y="1325102"/>
            <a:ext cx="9715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10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5985" y="2672761"/>
            <a:ext cx="213995" cy="259079"/>
          </a:xfrm>
          <a:custGeom>
            <a:avLst/>
            <a:gdLst/>
            <a:ahLst/>
            <a:cxnLst/>
            <a:rect l="l" t="t" r="r" b="b"/>
            <a:pathLst>
              <a:path w="213994" h="259080">
                <a:moveTo>
                  <a:pt x="213837" y="0"/>
                </a:moveTo>
                <a:lnTo>
                  <a:pt x="0" y="0"/>
                </a:lnTo>
                <a:lnTo>
                  <a:pt x="0" y="258535"/>
                </a:lnTo>
                <a:lnTo>
                  <a:pt x="213837" y="258535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11596" y="2620105"/>
            <a:ext cx="213995" cy="311785"/>
          </a:xfrm>
          <a:custGeom>
            <a:avLst/>
            <a:gdLst/>
            <a:ahLst/>
            <a:cxnLst/>
            <a:rect l="l" t="t" r="r" b="b"/>
            <a:pathLst>
              <a:path w="213994" h="311785">
                <a:moveTo>
                  <a:pt x="213837" y="0"/>
                </a:moveTo>
                <a:lnTo>
                  <a:pt x="0" y="0"/>
                </a:lnTo>
                <a:lnTo>
                  <a:pt x="0" y="311190"/>
                </a:lnTo>
                <a:lnTo>
                  <a:pt x="213837" y="311190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17207" y="2623859"/>
            <a:ext cx="213995" cy="307975"/>
          </a:xfrm>
          <a:custGeom>
            <a:avLst/>
            <a:gdLst/>
            <a:ahLst/>
            <a:cxnLst/>
            <a:rect l="l" t="t" r="r" b="b"/>
            <a:pathLst>
              <a:path w="213994" h="307975">
                <a:moveTo>
                  <a:pt x="213837" y="0"/>
                </a:moveTo>
                <a:lnTo>
                  <a:pt x="0" y="0"/>
                </a:lnTo>
                <a:lnTo>
                  <a:pt x="0" y="307436"/>
                </a:lnTo>
                <a:lnTo>
                  <a:pt x="213837" y="307436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22817" y="2626910"/>
            <a:ext cx="213995" cy="304800"/>
          </a:xfrm>
          <a:custGeom>
            <a:avLst/>
            <a:gdLst/>
            <a:ahLst/>
            <a:cxnLst/>
            <a:rect l="l" t="t" r="r" b="b"/>
            <a:pathLst>
              <a:path w="213994" h="304800">
                <a:moveTo>
                  <a:pt x="213837" y="0"/>
                </a:moveTo>
                <a:lnTo>
                  <a:pt x="0" y="0"/>
                </a:lnTo>
                <a:lnTo>
                  <a:pt x="0" y="304385"/>
                </a:lnTo>
                <a:lnTo>
                  <a:pt x="213837" y="304385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5985" y="2672761"/>
            <a:ext cx="213995" cy="259079"/>
          </a:xfrm>
          <a:custGeom>
            <a:avLst/>
            <a:gdLst/>
            <a:ahLst/>
            <a:cxnLst/>
            <a:rect l="l" t="t" r="r" b="b"/>
            <a:pathLst>
              <a:path w="213994" h="259080">
                <a:moveTo>
                  <a:pt x="0" y="258535"/>
                </a:moveTo>
                <a:lnTo>
                  <a:pt x="213837" y="258535"/>
                </a:lnTo>
                <a:lnTo>
                  <a:pt x="213837" y="0"/>
                </a:lnTo>
                <a:lnTo>
                  <a:pt x="0" y="0"/>
                </a:lnTo>
                <a:lnTo>
                  <a:pt x="0" y="25853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11596" y="2620105"/>
            <a:ext cx="213995" cy="311785"/>
          </a:xfrm>
          <a:custGeom>
            <a:avLst/>
            <a:gdLst/>
            <a:ahLst/>
            <a:cxnLst/>
            <a:rect l="l" t="t" r="r" b="b"/>
            <a:pathLst>
              <a:path w="213994" h="311785">
                <a:moveTo>
                  <a:pt x="0" y="311190"/>
                </a:moveTo>
                <a:lnTo>
                  <a:pt x="213837" y="311190"/>
                </a:lnTo>
                <a:lnTo>
                  <a:pt x="213837" y="0"/>
                </a:lnTo>
                <a:lnTo>
                  <a:pt x="0" y="0"/>
                </a:lnTo>
                <a:lnTo>
                  <a:pt x="0" y="3111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17207" y="2623859"/>
            <a:ext cx="213995" cy="307975"/>
          </a:xfrm>
          <a:custGeom>
            <a:avLst/>
            <a:gdLst/>
            <a:ahLst/>
            <a:cxnLst/>
            <a:rect l="l" t="t" r="r" b="b"/>
            <a:pathLst>
              <a:path w="213994" h="307975">
                <a:moveTo>
                  <a:pt x="0" y="307436"/>
                </a:moveTo>
                <a:lnTo>
                  <a:pt x="213837" y="307436"/>
                </a:lnTo>
                <a:lnTo>
                  <a:pt x="213837" y="0"/>
                </a:lnTo>
                <a:lnTo>
                  <a:pt x="0" y="0"/>
                </a:lnTo>
                <a:lnTo>
                  <a:pt x="0" y="3074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22817" y="2626910"/>
            <a:ext cx="213995" cy="304800"/>
          </a:xfrm>
          <a:custGeom>
            <a:avLst/>
            <a:gdLst/>
            <a:ahLst/>
            <a:cxnLst/>
            <a:rect l="l" t="t" r="r" b="b"/>
            <a:pathLst>
              <a:path w="213994" h="304800">
                <a:moveTo>
                  <a:pt x="0" y="304385"/>
                </a:moveTo>
                <a:lnTo>
                  <a:pt x="213837" y="304385"/>
                </a:lnTo>
                <a:lnTo>
                  <a:pt x="213837" y="0"/>
                </a:lnTo>
                <a:lnTo>
                  <a:pt x="0" y="0"/>
                </a:lnTo>
                <a:lnTo>
                  <a:pt x="0" y="3043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0098" y="2931296"/>
            <a:ext cx="1623060" cy="0"/>
          </a:xfrm>
          <a:custGeom>
            <a:avLst/>
            <a:gdLst/>
            <a:ahLst/>
            <a:cxnLst/>
            <a:rect l="l" t="t" r="r" b="b"/>
            <a:pathLst>
              <a:path w="1623060" h="0">
                <a:moveTo>
                  <a:pt x="0" y="0"/>
                </a:moveTo>
                <a:lnTo>
                  <a:pt x="1622443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5985" y="2148016"/>
            <a:ext cx="213995" cy="525145"/>
          </a:xfrm>
          <a:custGeom>
            <a:avLst/>
            <a:gdLst/>
            <a:ahLst/>
            <a:cxnLst/>
            <a:rect l="l" t="t" r="r" b="b"/>
            <a:pathLst>
              <a:path w="213994" h="525144">
                <a:moveTo>
                  <a:pt x="213837" y="0"/>
                </a:moveTo>
                <a:lnTo>
                  <a:pt x="0" y="0"/>
                </a:lnTo>
                <a:lnTo>
                  <a:pt x="0" y="524744"/>
                </a:lnTo>
                <a:lnTo>
                  <a:pt x="213837" y="524744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11596" y="2181817"/>
            <a:ext cx="213995" cy="438784"/>
          </a:xfrm>
          <a:custGeom>
            <a:avLst/>
            <a:gdLst/>
            <a:ahLst/>
            <a:cxnLst/>
            <a:rect l="l" t="t" r="r" b="b"/>
            <a:pathLst>
              <a:path w="213994" h="438785">
                <a:moveTo>
                  <a:pt x="213837" y="0"/>
                </a:moveTo>
                <a:lnTo>
                  <a:pt x="0" y="0"/>
                </a:lnTo>
                <a:lnTo>
                  <a:pt x="0" y="438288"/>
                </a:lnTo>
                <a:lnTo>
                  <a:pt x="213837" y="438288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17207" y="2185571"/>
            <a:ext cx="213995" cy="438784"/>
          </a:xfrm>
          <a:custGeom>
            <a:avLst/>
            <a:gdLst/>
            <a:ahLst/>
            <a:cxnLst/>
            <a:rect l="l" t="t" r="r" b="b"/>
            <a:pathLst>
              <a:path w="213994" h="438785">
                <a:moveTo>
                  <a:pt x="213837" y="0"/>
                </a:moveTo>
                <a:lnTo>
                  <a:pt x="0" y="0"/>
                </a:lnTo>
                <a:lnTo>
                  <a:pt x="0" y="438287"/>
                </a:lnTo>
                <a:lnTo>
                  <a:pt x="213837" y="438287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22817" y="2188622"/>
            <a:ext cx="213995" cy="438784"/>
          </a:xfrm>
          <a:custGeom>
            <a:avLst/>
            <a:gdLst/>
            <a:ahLst/>
            <a:cxnLst/>
            <a:rect l="l" t="t" r="r" b="b"/>
            <a:pathLst>
              <a:path w="213994" h="438785">
                <a:moveTo>
                  <a:pt x="213837" y="0"/>
                </a:moveTo>
                <a:lnTo>
                  <a:pt x="0" y="0"/>
                </a:lnTo>
                <a:lnTo>
                  <a:pt x="0" y="438288"/>
                </a:lnTo>
                <a:lnTo>
                  <a:pt x="213837" y="438288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5985" y="2148016"/>
            <a:ext cx="213995" cy="525145"/>
          </a:xfrm>
          <a:custGeom>
            <a:avLst/>
            <a:gdLst/>
            <a:ahLst/>
            <a:cxnLst/>
            <a:rect l="l" t="t" r="r" b="b"/>
            <a:pathLst>
              <a:path w="213994" h="525144">
                <a:moveTo>
                  <a:pt x="0" y="524744"/>
                </a:moveTo>
                <a:lnTo>
                  <a:pt x="213837" y="524744"/>
                </a:lnTo>
                <a:lnTo>
                  <a:pt x="213837" y="0"/>
                </a:lnTo>
                <a:lnTo>
                  <a:pt x="0" y="0"/>
                </a:lnTo>
                <a:lnTo>
                  <a:pt x="0" y="5247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11596" y="2181817"/>
            <a:ext cx="213995" cy="438784"/>
          </a:xfrm>
          <a:custGeom>
            <a:avLst/>
            <a:gdLst/>
            <a:ahLst/>
            <a:cxnLst/>
            <a:rect l="l" t="t" r="r" b="b"/>
            <a:pathLst>
              <a:path w="213994" h="438785">
                <a:moveTo>
                  <a:pt x="0" y="438288"/>
                </a:moveTo>
                <a:lnTo>
                  <a:pt x="213837" y="438288"/>
                </a:lnTo>
                <a:lnTo>
                  <a:pt x="213837" y="0"/>
                </a:lnTo>
                <a:lnTo>
                  <a:pt x="0" y="0"/>
                </a:lnTo>
                <a:lnTo>
                  <a:pt x="0" y="4382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17207" y="2185571"/>
            <a:ext cx="213995" cy="438784"/>
          </a:xfrm>
          <a:custGeom>
            <a:avLst/>
            <a:gdLst/>
            <a:ahLst/>
            <a:cxnLst/>
            <a:rect l="l" t="t" r="r" b="b"/>
            <a:pathLst>
              <a:path w="213994" h="438785">
                <a:moveTo>
                  <a:pt x="0" y="438287"/>
                </a:moveTo>
                <a:lnTo>
                  <a:pt x="213837" y="438287"/>
                </a:lnTo>
                <a:lnTo>
                  <a:pt x="213837" y="0"/>
                </a:lnTo>
                <a:lnTo>
                  <a:pt x="0" y="0"/>
                </a:lnTo>
                <a:lnTo>
                  <a:pt x="0" y="4382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22817" y="2188622"/>
            <a:ext cx="213995" cy="438784"/>
          </a:xfrm>
          <a:custGeom>
            <a:avLst/>
            <a:gdLst/>
            <a:ahLst/>
            <a:cxnLst/>
            <a:rect l="l" t="t" r="r" b="b"/>
            <a:pathLst>
              <a:path w="213994" h="438785">
                <a:moveTo>
                  <a:pt x="0" y="438288"/>
                </a:moveTo>
                <a:lnTo>
                  <a:pt x="213837" y="438288"/>
                </a:lnTo>
                <a:lnTo>
                  <a:pt x="213837" y="0"/>
                </a:lnTo>
                <a:lnTo>
                  <a:pt x="0" y="0"/>
                </a:lnTo>
                <a:lnTo>
                  <a:pt x="0" y="4382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0098" y="2931296"/>
            <a:ext cx="1623060" cy="0"/>
          </a:xfrm>
          <a:custGeom>
            <a:avLst/>
            <a:gdLst/>
            <a:ahLst/>
            <a:cxnLst/>
            <a:rect l="l" t="t" r="r" b="b"/>
            <a:pathLst>
              <a:path w="1623060" h="0">
                <a:moveTo>
                  <a:pt x="0" y="0"/>
                </a:moveTo>
                <a:lnTo>
                  <a:pt x="1622443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5985" y="2148016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 h="0">
                <a:moveTo>
                  <a:pt x="0" y="0"/>
                </a:moveTo>
                <a:lnTo>
                  <a:pt x="2138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11596" y="218181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 h="0">
                <a:moveTo>
                  <a:pt x="0" y="0"/>
                </a:moveTo>
                <a:lnTo>
                  <a:pt x="2138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517207" y="2185571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 h="0">
                <a:moveTo>
                  <a:pt x="0" y="0"/>
                </a:moveTo>
                <a:lnTo>
                  <a:pt x="2138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22817" y="2188622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 h="0">
                <a:moveTo>
                  <a:pt x="0" y="0"/>
                </a:moveTo>
                <a:lnTo>
                  <a:pt x="2138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0098" y="2931296"/>
            <a:ext cx="1623060" cy="0"/>
          </a:xfrm>
          <a:custGeom>
            <a:avLst/>
            <a:gdLst/>
            <a:ahLst/>
            <a:cxnLst/>
            <a:rect l="l" t="t" r="r" b="b"/>
            <a:pathLst>
              <a:path w="1623060" h="0">
                <a:moveTo>
                  <a:pt x="0" y="0"/>
                </a:moveTo>
                <a:lnTo>
                  <a:pt x="1622443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323470" y="3028127"/>
            <a:ext cx="1962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35">
                <a:latin typeface="Garamond"/>
                <a:cs typeface="Garamond"/>
              </a:rPr>
              <a:t>Stage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9216" y="1926219"/>
            <a:ext cx="97155" cy="3879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30"/>
              </a:lnSpc>
            </a:pPr>
            <a:r>
              <a:rPr dirty="0" sz="550" spc="10">
                <a:latin typeface="Garamond"/>
                <a:cs typeface="Garamond"/>
              </a:rPr>
              <a:t>Losses </a:t>
            </a:r>
            <a:r>
              <a:rPr dirty="0" sz="550" spc="25">
                <a:latin typeface="Garamond"/>
                <a:cs typeface="Garamond"/>
              </a:rPr>
              <a:t>in</a:t>
            </a:r>
            <a:r>
              <a:rPr dirty="0" sz="550" spc="10">
                <a:latin typeface="Garamond"/>
                <a:cs typeface="Garamond"/>
              </a:rPr>
              <a:t> %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88643" y="1342718"/>
            <a:ext cx="710565" cy="294640"/>
          </a:xfrm>
          <a:custGeom>
            <a:avLst/>
            <a:gdLst/>
            <a:ahLst/>
            <a:cxnLst/>
            <a:rect l="l" t="t" r="r" b="b"/>
            <a:pathLst>
              <a:path w="710564" h="294639">
                <a:moveTo>
                  <a:pt x="0" y="294618"/>
                </a:moveTo>
                <a:lnTo>
                  <a:pt x="710016" y="294618"/>
                </a:lnTo>
                <a:lnTo>
                  <a:pt x="710016" y="0"/>
                </a:lnTo>
                <a:lnTo>
                  <a:pt x="0" y="0"/>
                </a:lnTo>
                <a:lnTo>
                  <a:pt x="0" y="294618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11442" y="140134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 h="0">
                <a:moveTo>
                  <a:pt x="0" y="0"/>
                </a:moveTo>
                <a:lnTo>
                  <a:pt x="121686" y="0"/>
                </a:lnTo>
              </a:path>
            </a:pathLst>
          </a:custGeom>
          <a:ln w="4056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11442" y="1381064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19" h="40640">
                <a:moveTo>
                  <a:pt x="0" y="40563"/>
                </a:moveTo>
                <a:lnTo>
                  <a:pt x="0" y="0"/>
                </a:lnTo>
                <a:lnTo>
                  <a:pt x="121686" y="0"/>
                </a:lnTo>
                <a:lnTo>
                  <a:pt x="121686" y="40563"/>
                </a:lnTo>
                <a:lnTo>
                  <a:pt x="0" y="405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11442" y="1490048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 h="0">
                <a:moveTo>
                  <a:pt x="0" y="0"/>
                </a:moveTo>
                <a:lnTo>
                  <a:pt x="121686" y="0"/>
                </a:lnTo>
              </a:path>
            </a:pathLst>
          </a:custGeom>
          <a:ln w="40563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11442" y="1469766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19" h="40640">
                <a:moveTo>
                  <a:pt x="0" y="40563"/>
                </a:moveTo>
                <a:lnTo>
                  <a:pt x="0" y="0"/>
                </a:lnTo>
                <a:lnTo>
                  <a:pt x="121686" y="0"/>
                </a:lnTo>
                <a:lnTo>
                  <a:pt x="121686" y="40563"/>
                </a:lnTo>
                <a:lnTo>
                  <a:pt x="0" y="405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11442" y="157875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 h="0">
                <a:moveTo>
                  <a:pt x="0" y="0"/>
                </a:moveTo>
                <a:lnTo>
                  <a:pt x="121686" y="0"/>
                </a:lnTo>
              </a:path>
            </a:pathLst>
          </a:custGeom>
          <a:ln w="40563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11442" y="1558468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19" h="40640">
                <a:moveTo>
                  <a:pt x="0" y="40563"/>
                </a:moveTo>
                <a:lnTo>
                  <a:pt x="0" y="0"/>
                </a:lnTo>
                <a:lnTo>
                  <a:pt x="121686" y="0"/>
                </a:lnTo>
                <a:lnTo>
                  <a:pt x="121686" y="40563"/>
                </a:lnTo>
                <a:lnTo>
                  <a:pt x="0" y="405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636109" y="1336771"/>
            <a:ext cx="540385" cy="2889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dirty="0" sz="550" spc="15">
                <a:latin typeface="Garamond"/>
                <a:cs typeface="Garamond"/>
              </a:rPr>
              <a:t>Profile </a:t>
            </a:r>
            <a:r>
              <a:rPr dirty="0" sz="550" spc="10">
                <a:latin typeface="Garamond"/>
                <a:cs typeface="Garamond"/>
              </a:rPr>
              <a:t>losses  </a:t>
            </a:r>
            <a:r>
              <a:rPr dirty="0" sz="550" spc="30">
                <a:latin typeface="Garamond"/>
                <a:cs typeface="Garamond"/>
              </a:rPr>
              <a:t>Secondary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losses  </a:t>
            </a:r>
            <a:r>
              <a:rPr dirty="0" sz="550" spc="30">
                <a:latin typeface="Garamond"/>
                <a:cs typeface="Garamond"/>
              </a:rPr>
              <a:t>Clearance</a:t>
            </a:r>
            <a:r>
              <a:rPr dirty="0" sz="550" spc="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losses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71061" y="2228566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32597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38208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43819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49429" y="130883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42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29792" y="293129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29792" y="262225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29792" y="231321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29792" y="200417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29792" y="16951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29792" y="138609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22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21812" y="29312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21812" y="262225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21812" y="231321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21812" y="200417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21812" y="169513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21812" y="13860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3042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629792" y="1308836"/>
            <a:ext cx="1623060" cy="1623060"/>
          </a:xfrm>
          <a:custGeom>
            <a:avLst/>
            <a:gdLst/>
            <a:ahLst/>
            <a:cxnLst/>
            <a:rect l="l" t="t" r="r" b="b"/>
            <a:pathLst>
              <a:path w="1623060" h="1623060">
                <a:moveTo>
                  <a:pt x="0" y="1622459"/>
                </a:moveTo>
                <a:lnTo>
                  <a:pt x="0" y="0"/>
                </a:lnTo>
                <a:lnTo>
                  <a:pt x="1622443" y="0"/>
                </a:lnTo>
                <a:lnTo>
                  <a:pt x="1622443" y="1622459"/>
                </a:lnTo>
                <a:lnTo>
                  <a:pt x="0" y="16224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802080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07685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13291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18896" y="291843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556271" y="2870284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556271" y="2561251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56271" y="2252210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556271" y="1943176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556271" y="1634143"/>
            <a:ext cx="61594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520634" y="1325102"/>
            <a:ext cx="9715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10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25678" y="2690247"/>
            <a:ext cx="213995" cy="241300"/>
          </a:xfrm>
          <a:custGeom>
            <a:avLst/>
            <a:gdLst/>
            <a:ahLst/>
            <a:cxnLst/>
            <a:rect l="l" t="t" r="r" b="b"/>
            <a:pathLst>
              <a:path w="213994" h="241300">
                <a:moveTo>
                  <a:pt x="213837" y="0"/>
                </a:moveTo>
                <a:lnTo>
                  <a:pt x="0" y="0"/>
                </a:lnTo>
                <a:lnTo>
                  <a:pt x="0" y="241048"/>
                </a:lnTo>
                <a:lnTo>
                  <a:pt x="213837" y="241048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31289" y="2692475"/>
            <a:ext cx="213995" cy="239395"/>
          </a:xfrm>
          <a:custGeom>
            <a:avLst/>
            <a:gdLst/>
            <a:ahLst/>
            <a:cxnLst/>
            <a:rect l="l" t="t" r="r" b="b"/>
            <a:pathLst>
              <a:path w="213995" h="239394">
                <a:moveTo>
                  <a:pt x="213837" y="0"/>
                </a:moveTo>
                <a:lnTo>
                  <a:pt x="0" y="0"/>
                </a:lnTo>
                <a:lnTo>
                  <a:pt x="0" y="238820"/>
                </a:lnTo>
                <a:lnTo>
                  <a:pt x="213837" y="238820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36900" y="2694998"/>
            <a:ext cx="213995" cy="236854"/>
          </a:xfrm>
          <a:custGeom>
            <a:avLst/>
            <a:gdLst/>
            <a:ahLst/>
            <a:cxnLst/>
            <a:rect l="l" t="t" r="r" b="b"/>
            <a:pathLst>
              <a:path w="213995" h="236855">
                <a:moveTo>
                  <a:pt x="213837" y="0"/>
                </a:moveTo>
                <a:lnTo>
                  <a:pt x="0" y="0"/>
                </a:lnTo>
                <a:lnTo>
                  <a:pt x="0" y="236297"/>
                </a:lnTo>
                <a:lnTo>
                  <a:pt x="213837" y="236297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942511" y="2697739"/>
            <a:ext cx="213995" cy="233679"/>
          </a:xfrm>
          <a:custGeom>
            <a:avLst/>
            <a:gdLst/>
            <a:ahLst/>
            <a:cxnLst/>
            <a:rect l="l" t="t" r="r" b="b"/>
            <a:pathLst>
              <a:path w="213995" h="233680">
                <a:moveTo>
                  <a:pt x="213837" y="0"/>
                </a:moveTo>
                <a:lnTo>
                  <a:pt x="0" y="0"/>
                </a:lnTo>
                <a:lnTo>
                  <a:pt x="0" y="233556"/>
                </a:lnTo>
                <a:lnTo>
                  <a:pt x="213837" y="233556"/>
                </a:lnTo>
                <a:lnTo>
                  <a:pt x="213837" y="0"/>
                </a:lnTo>
                <a:close/>
              </a:path>
            </a:pathLst>
          </a:custGeom>
          <a:solidFill>
            <a:srgbClr val="007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725678" y="2690247"/>
            <a:ext cx="213995" cy="241300"/>
          </a:xfrm>
          <a:custGeom>
            <a:avLst/>
            <a:gdLst/>
            <a:ahLst/>
            <a:cxnLst/>
            <a:rect l="l" t="t" r="r" b="b"/>
            <a:pathLst>
              <a:path w="213994" h="241300">
                <a:moveTo>
                  <a:pt x="0" y="241048"/>
                </a:moveTo>
                <a:lnTo>
                  <a:pt x="213837" y="241048"/>
                </a:lnTo>
                <a:lnTo>
                  <a:pt x="213837" y="0"/>
                </a:lnTo>
                <a:lnTo>
                  <a:pt x="0" y="0"/>
                </a:lnTo>
                <a:lnTo>
                  <a:pt x="0" y="2410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131289" y="2692475"/>
            <a:ext cx="213995" cy="239395"/>
          </a:xfrm>
          <a:custGeom>
            <a:avLst/>
            <a:gdLst/>
            <a:ahLst/>
            <a:cxnLst/>
            <a:rect l="l" t="t" r="r" b="b"/>
            <a:pathLst>
              <a:path w="213995" h="239394">
                <a:moveTo>
                  <a:pt x="0" y="238820"/>
                </a:moveTo>
                <a:lnTo>
                  <a:pt x="213837" y="238820"/>
                </a:lnTo>
                <a:lnTo>
                  <a:pt x="213837" y="0"/>
                </a:lnTo>
                <a:lnTo>
                  <a:pt x="0" y="0"/>
                </a:lnTo>
                <a:lnTo>
                  <a:pt x="0" y="2388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536900" y="2694998"/>
            <a:ext cx="213995" cy="236854"/>
          </a:xfrm>
          <a:custGeom>
            <a:avLst/>
            <a:gdLst/>
            <a:ahLst/>
            <a:cxnLst/>
            <a:rect l="l" t="t" r="r" b="b"/>
            <a:pathLst>
              <a:path w="213995" h="236855">
                <a:moveTo>
                  <a:pt x="0" y="236297"/>
                </a:moveTo>
                <a:lnTo>
                  <a:pt x="213837" y="236297"/>
                </a:lnTo>
                <a:lnTo>
                  <a:pt x="213837" y="0"/>
                </a:lnTo>
                <a:lnTo>
                  <a:pt x="0" y="0"/>
                </a:lnTo>
                <a:lnTo>
                  <a:pt x="0" y="2362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42511" y="2697739"/>
            <a:ext cx="213995" cy="233679"/>
          </a:xfrm>
          <a:custGeom>
            <a:avLst/>
            <a:gdLst/>
            <a:ahLst/>
            <a:cxnLst/>
            <a:rect l="l" t="t" r="r" b="b"/>
            <a:pathLst>
              <a:path w="213995" h="233680">
                <a:moveTo>
                  <a:pt x="0" y="233556"/>
                </a:moveTo>
                <a:lnTo>
                  <a:pt x="213837" y="233556"/>
                </a:lnTo>
                <a:lnTo>
                  <a:pt x="213837" y="0"/>
                </a:lnTo>
                <a:lnTo>
                  <a:pt x="0" y="0"/>
                </a:lnTo>
                <a:lnTo>
                  <a:pt x="0" y="23355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29792" y="2931296"/>
            <a:ext cx="1623060" cy="0"/>
          </a:xfrm>
          <a:custGeom>
            <a:avLst/>
            <a:gdLst/>
            <a:ahLst/>
            <a:cxnLst/>
            <a:rect l="l" t="t" r="r" b="b"/>
            <a:pathLst>
              <a:path w="1623060" h="0">
                <a:moveTo>
                  <a:pt x="0" y="0"/>
                </a:moveTo>
                <a:lnTo>
                  <a:pt x="1622443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25678" y="2216820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4" h="473710">
                <a:moveTo>
                  <a:pt x="213837" y="0"/>
                </a:moveTo>
                <a:lnTo>
                  <a:pt x="0" y="0"/>
                </a:lnTo>
                <a:lnTo>
                  <a:pt x="0" y="473426"/>
                </a:lnTo>
                <a:lnTo>
                  <a:pt x="213837" y="473426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131289" y="2219049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5" h="473710">
                <a:moveTo>
                  <a:pt x="213837" y="0"/>
                </a:moveTo>
                <a:lnTo>
                  <a:pt x="0" y="0"/>
                </a:lnTo>
                <a:lnTo>
                  <a:pt x="0" y="473426"/>
                </a:lnTo>
                <a:lnTo>
                  <a:pt x="213837" y="473426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36900" y="2221572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5" h="473710">
                <a:moveTo>
                  <a:pt x="213837" y="0"/>
                </a:moveTo>
                <a:lnTo>
                  <a:pt x="0" y="0"/>
                </a:lnTo>
                <a:lnTo>
                  <a:pt x="0" y="473426"/>
                </a:lnTo>
                <a:lnTo>
                  <a:pt x="213837" y="473426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42511" y="2224313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5" h="473710">
                <a:moveTo>
                  <a:pt x="213837" y="0"/>
                </a:moveTo>
                <a:lnTo>
                  <a:pt x="0" y="0"/>
                </a:lnTo>
                <a:lnTo>
                  <a:pt x="0" y="473426"/>
                </a:lnTo>
                <a:lnTo>
                  <a:pt x="213837" y="473426"/>
                </a:lnTo>
                <a:lnTo>
                  <a:pt x="213837" y="0"/>
                </a:lnTo>
                <a:close/>
              </a:path>
            </a:pathLst>
          </a:custGeom>
          <a:solidFill>
            <a:srgbClr val="D852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725678" y="2216820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4" h="473710">
                <a:moveTo>
                  <a:pt x="0" y="473426"/>
                </a:moveTo>
                <a:lnTo>
                  <a:pt x="213837" y="473426"/>
                </a:lnTo>
                <a:lnTo>
                  <a:pt x="213837" y="0"/>
                </a:lnTo>
                <a:lnTo>
                  <a:pt x="0" y="0"/>
                </a:lnTo>
                <a:lnTo>
                  <a:pt x="0" y="4734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31289" y="2219049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5" h="473710">
                <a:moveTo>
                  <a:pt x="0" y="473426"/>
                </a:moveTo>
                <a:lnTo>
                  <a:pt x="213837" y="473426"/>
                </a:lnTo>
                <a:lnTo>
                  <a:pt x="213837" y="0"/>
                </a:lnTo>
                <a:lnTo>
                  <a:pt x="0" y="0"/>
                </a:lnTo>
                <a:lnTo>
                  <a:pt x="0" y="4734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36900" y="2221572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5" h="473710">
                <a:moveTo>
                  <a:pt x="0" y="473426"/>
                </a:moveTo>
                <a:lnTo>
                  <a:pt x="213837" y="473426"/>
                </a:lnTo>
                <a:lnTo>
                  <a:pt x="213837" y="0"/>
                </a:lnTo>
                <a:lnTo>
                  <a:pt x="0" y="0"/>
                </a:lnTo>
                <a:lnTo>
                  <a:pt x="0" y="4734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42511" y="2224313"/>
            <a:ext cx="213995" cy="473709"/>
          </a:xfrm>
          <a:custGeom>
            <a:avLst/>
            <a:gdLst/>
            <a:ahLst/>
            <a:cxnLst/>
            <a:rect l="l" t="t" r="r" b="b"/>
            <a:pathLst>
              <a:path w="213995" h="473710">
                <a:moveTo>
                  <a:pt x="0" y="473426"/>
                </a:moveTo>
                <a:lnTo>
                  <a:pt x="213837" y="473426"/>
                </a:lnTo>
                <a:lnTo>
                  <a:pt x="213837" y="0"/>
                </a:lnTo>
                <a:lnTo>
                  <a:pt x="0" y="0"/>
                </a:lnTo>
                <a:lnTo>
                  <a:pt x="0" y="47342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629792" y="2931296"/>
            <a:ext cx="1623060" cy="0"/>
          </a:xfrm>
          <a:custGeom>
            <a:avLst/>
            <a:gdLst/>
            <a:ahLst/>
            <a:cxnLst/>
            <a:rect l="l" t="t" r="r" b="b"/>
            <a:pathLst>
              <a:path w="1623060" h="0">
                <a:moveTo>
                  <a:pt x="0" y="0"/>
                </a:moveTo>
                <a:lnTo>
                  <a:pt x="1622443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25678" y="1528201"/>
            <a:ext cx="213995" cy="688975"/>
          </a:xfrm>
          <a:custGeom>
            <a:avLst/>
            <a:gdLst/>
            <a:ahLst/>
            <a:cxnLst/>
            <a:rect l="l" t="t" r="r" b="b"/>
            <a:pathLst>
              <a:path w="213994" h="688975">
                <a:moveTo>
                  <a:pt x="213837" y="0"/>
                </a:moveTo>
                <a:lnTo>
                  <a:pt x="0" y="0"/>
                </a:lnTo>
                <a:lnTo>
                  <a:pt x="0" y="688619"/>
                </a:lnTo>
                <a:lnTo>
                  <a:pt x="213837" y="688619"/>
                </a:lnTo>
                <a:lnTo>
                  <a:pt x="213837" y="0"/>
                </a:lnTo>
                <a:close/>
              </a:path>
            </a:pathLst>
          </a:custGeom>
          <a:solidFill>
            <a:srgbClr val="ECB0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31289" y="1619140"/>
            <a:ext cx="213995" cy="600075"/>
          </a:xfrm>
          <a:custGeom>
            <a:avLst/>
            <a:gdLst/>
            <a:ahLst/>
            <a:cxnLst/>
            <a:rect l="l" t="t" r="r" b="b"/>
            <a:pathLst>
              <a:path w="213995" h="600075">
                <a:moveTo>
                  <a:pt x="213837" y="0"/>
                </a:moveTo>
                <a:lnTo>
                  <a:pt x="0" y="0"/>
                </a:lnTo>
                <a:lnTo>
                  <a:pt x="0" y="599908"/>
                </a:lnTo>
                <a:lnTo>
                  <a:pt x="213837" y="599908"/>
                </a:lnTo>
                <a:lnTo>
                  <a:pt x="213837" y="0"/>
                </a:lnTo>
                <a:close/>
              </a:path>
            </a:pathLst>
          </a:custGeom>
          <a:solidFill>
            <a:srgbClr val="ECB0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36900" y="1701829"/>
            <a:ext cx="213995" cy="520065"/>
          </a:xfrm>
          <a:custGeom>
            <a:avLst/>
            <a:gdLst/>
            <a:ahLst/>
            <a:cxnLst/>
            <a:rect l="l" t="t" r="r" b="b"/>
            <a:pathLst>
              <a:path w="213995" h="520064">
                <a:moveTo>
                  <a:pt x="213837" y="0"/>
                </a:moveTo>
                <a:lnTo>
                  <a:pt x="0" y="0"/>
                </a:lnTo>
                <a:lnTo>
                  <a:pt x="0" y="519742"/>
                </a:lnTo>
                <a:lnTo>
                  <a:pt x="213837" y="519742"/>
                </a:lnTo>
                <a:lnTo>
                  <a:pt x="213837" y="0"/>
                </a:lnTo>
                <a:close/>
              </a:path>
            </a:pathLst>
          </a:custGeom>
          <a:solidFill>
            <a:srgbClr val="ECB0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42511" y="1776729"/>
            <a:ext cx="213995" cy="447675"/>
          </a:xfrm>
          <a:custGeom>
            <a:avLst/>
            <a:gdLst/>
            <a:ahLst/>
            <a:cxnLst/>
            <a:rect l="l" t="t" r="r" b="b"/>
            <a:pathLst>
              <a:path w="213995" h="447675">
                <a:moveTo>
                  <a:pt x="213837" y="0"/>
                </a:moveTo>
                <a:lnTo>
                  <a:pt x="0" y="0"/>
                </a:lnTo>
                <a:lnTo>
                  <a:pt x="0" y="447583"/>
                </a:lnTo>
                <a:lnTo>
                  <a:pt x="213837" y="447583"/>
                </a:lnTo>
                <a:lnTo>
                  <a:pt x="213837" y="0"/>
                </a:lnTo>
                <a:close/>
              </a:path>
            </a:pathLst>
          </a:custGeom>
          <a:solidFill>
            <a:srgbClr val="ECB0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25678" y="1528201"/>
            <a:ext cx="213995" cy="688975"/>
          </a:xfrm>
          <a:custGeom>
            <a:avLst/>
            <a:gdLst/>
            <a:ahLst/>
            <a:cxnLst/>
            <a:rect l="l" t="t" r="r" b="b"/>
            <a:pathLst>
              <a:path w="213994" h="688975">
                <a:moveTo>
                  <a:pt x="0" y="688619"/>
                </a:moveTo>
                <a:lnTo>
                  <a:pt x="213837" y="688619"/>
                </a:lnTo>
                <a:lnTo>
                  <a:pt x="213837" y="0"/>
                </a:lnTo>
                <a:lnTo>
                  <a:pt x="0" y="0"/>
                </a:lnTo>
                <a:lnTo>
                  <a:pt x="0" y="6886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31289" y="1619140"/>
            <a:ext cx="213995" cy="600075"/>
          </a:xfrm>
          <a:custGeom>
            <a:avLst/>
            <a:gdLst/>
            <a:ahLst/>
            <a:cxnLst/>
            <a:rect l="l" t="t" r="r" b="b"/>
            <a:pathLst>
              <a:path w="213995" h="600075">
                <a:moveTo>
                  <a:pt x="0" y="599908"/>
                </a:moveTo>
                <a:lnTo>
                  <a:pt x="213837" y="599908"/>
                </a:lnTo>
                <a:lnTo>
                  <a:pt x="213837" y="0"/>
                </a:lnTo>
                <a:lnTo>
                  <a:pt x="0" y="0"/>
                </a:lnTo>
                <a:lnTo>
                  <a:pt x="0" y="5999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36900" y="1701829"/>
            <a:ext cx="213995" cy="520065"/>
          </a:xfrm>
          <a:custGeom>
            <a:avLst/>
            <a:gdLst/>
            <a:ahLst/>
            <a:cxnLst/>
            <a:rect l="l" t="t" r="r" b="b"/>
            <a:pathLst>
              <a:path w="213995" h="520064">
                <a:moveTo>
                  <a:pt x="0" y="519742"/>
                </a:moveTo>
                <a:lnTo>
                  <a:pt x="213837" y="519742"/>
                </a:lnTo>
                <a:lnTo>
                  <a:pt x="213837" y="0"/>
                </a:lnTo>
                <a:lnTo>
                  <a:pt x="0" y="0"/>
                </a:lnTo>
                <a:lnTo>
                  <a:pt x="0" y="5197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42511" y="1776729"/>
            <a:ext cx="213995" cy="447675"/>
          </a:xfrm>
          <a:custGeom>
            <a:avLst/>
            <a:gdLst/>
            <a:ahLst/>
            <a:cxnLst/>
            <a:rect l="l" t="t" r="r" b="b"/>
            <a:pathLst>
              <a:path w="213995" h="447675">
                <a:moveTo>
                  <a:pt x="0" y="447583"/>
                </a:moveTo>
                <a:lnTo>
                  <a:pt x="213837" y="447583"/>
                </a:lnTo>
                <a:lnTo>
                  <a:pt x="213837" y="0"/>
                </a:lnTo>
                <a:lnTo>
                  <a:pt x="0" y="0"/>
                </a:lnTo>
                <a:lnTo>
                  <a:pt x="0" y="4475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629792" y="2931296"/>
            <a:ext cx="1623060" cy="0"/>
          </a:xfrm>
          <a:custGeom>
            <a:avLst/>
            <a:gdLst/>
            <a:ahLst/>
            <a:cxnLst/>
            <a:rect l="l" t="t" r="r" b="b"/>
            <a:pathLst>
              <a:path w="1623060" h="0">
                <a:moveTo>
                  <a:pt x="0" y="0"/>
                </a:moveTo>
                <a:lnTo>
                  <a:pt x="1622443" y="0"/>
                </a:lnTo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3343164" y="3028127"/>
            <a:ext cx="1962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35">
                <a:latin typeface="Garamond"/>
                <a:cs typeface="Garamond"/>
              </a:rPr>
              <a:t>Stage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338909" y="1926219"/>
            <a:ext cx="97155" cy="3879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30"/>
              </a:lnSpc>
            </a:pPr>
            <a:r>
              <a:rPr dirty="0" sz="550" spc="10">
                <a:latin typeface="Garamond"/>
                <a:cs typeface="Garamond"/>
              </a:rPr>
              <a:t>Losses </a:t>
            </a:r>
            <a:r>
              <a:rPr dirty="0" sz="550" spc="25">
                <a:latin typeface="Garamond"/>
                <a:cs typeface="Garamond"/>
              </a:rPr>
              <a:t>in</a:t>
            </a:r>
            <a:r>
              <a:rPr dirty="0" sz="550" spc="10">
                <a:latin typeface="Garamond"/>
                <a:cs typeface="Garamond"/>
              </a:rPr>
              <a:t> %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508337" y="1342718"/>
            <a:ext cx="710565" cy="294640"/>
          </a:xfrm>
          <a:custGeom>
            <a:avLst/>
            <a:gdLst/>
            <a:ahLst/>
            <a:cxnLst/>
            <a:rect l="l" t="t" r="r" b="b"/>
            <a:pathLst>
              <a:path w="710564" h="294639">
                <a:moveTo>
                  <a:pt x="0" y="294618"/>
                </a:moveTo>
                <a:lnTo>
                  <a:pt x="710016" y="294618"/>
                </a:lnTo>
                <a:lnTo>
                  <a:pt x="710016" y="0"/>
                </a:lnTo>
                <a:lnTo>
                  <a:pt x="0" y="0"/>
                </a:lnTo>
                <a:lnTo>
                  <a:pt x="0" y="294618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31136" y="140134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686" y="0"/>
                </a:lnTo>
              </a:path>
            </a:pathLst>
          </a:custGeom>
          <a:ln w="40563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31136" y="1381064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20" h="40640">
                <a:moveTo>
                  <a:pt x="0" y="40563"/>
                </a:moveTo>
                <a:lnTo>
                  <a:pt x="0" y="0"/>
                </a:lnTo>
                <a:lnTo>
                  <a:pt x="121686" y="0"/>
                </a:lnTo>
                <a:lnTo>
                  <a:pt x="121686" y="40563"/>
                </a:lnTo>
                <a:lnTo>
                  <a:pt x="0" y="405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531136" y="1490048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686" y="0"/>
                </a:lnTo>
              </a:path>
            </a:pathLst>
          </a:custGeom>
          <a:ln w="40563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31136" y="1469766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20" h="40640">
                <a:moveTo>
                  <a:pt x="0" y="40563"/>
                </a:moveTo>
                <a:lnTo>
                  <a:pt x="0" y="0"/>
                </a:lnTo>
                <a:lnTo>
                  <a:pt x="121686" y="0"/>
                </a:lnTo>
                <a:lnTo>
                  <a:pt x="121686" y="40563"/>
                </a:lnTo>
                <a:lnTo>
                  <a:pt x="0" y="405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31136" y="157875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 h="0">
                <a:moveTo>
                  <a:pt x="0" y="0"/>
                </a:moveTo>
                <a:lnTo>
                  <a:pt x="121686" y="0"/>
                </a:lnTo>
              </a:path>
            </a:pathLst>
          </a:custGeom>
          <a:ln w="40563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31136" y="1558468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20" h="40640">
                <a:moveTo>
                  <a:pt x="0" y="40563"/>
                </a:moveTo>
                <a:lnTo>
                  <a:pt x="0" y="0"/>
                </a:lnTo>
                <a:lnTo>
                  <a:pt x="121686" y="0"/>
                </a:lnTo>
                <a:lnTo>
                  <a:pt x="121686" y="40563"/>
                </a:lnTo>
                <a:lnTo>
                  <a:pt x="0" y="405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3655803" y="1336771"/>
            <a:ext cx="540385" cy="2889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dirty="0" sz="550" spc="15">
                <a:latin typeface="Garamond"/>
                <a:cs typeface="Garamond"/>
              </a:rPr>
              <a:t>Profile </a:t>
            </a:r>
            <a:r>
              <a:rPr dirty="0" sz="550" spc="10">
                <a:latin typeface="Garamond"/>
                <a:cs typeface="Garamond"/>
              </a:rPr>
              <a:t>losses  </a:t>
            </a:r>
            <a:r>
              <a:rPr dirty="0" sz="550" spc="30">
                <a:latin typeface="Garamond"/>
                <a:cs typeface="Garamond"/>
              </a:rPr>
              <a:t>Secondary</a:t>
            </a:r>
            <a:r>
              <a:rPr dirty="0" sz="550" spc="-25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losses  </a:t>
            </a:r>
            <a:r>
              <a:rPr dirty="0" sz="550" spc="30">
                <a:latin typeface="Garamond"/>
                <a:cs typeface="Garamond"/>
              </a:rPr>
              <a:t>Clearance</a:t>
            </a:r>
            <a:r>
              <a:rPr dirty="0" sz="550" spc="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losses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290754" y="2228566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34">
              <a:lnSpc>
                <a:spcPts val="675"/>
              </a:lnSpc>
            </a:pPr>
            <a:fld id="{81D60167-4931-47E6-BA6A-407CBD079E47}" type="slidenum">
              <a:rPr dirty="0" spc="-20"/>
              <a:t>51</a:t>
            </a:fld>
            <a:r>
              <a:rPr dirty="0" spc="-20"/>
              <a:t> </a:t>
            </a:r>
            <a:r>
              <a:rPr dirty="0" spc="0"/>
              <a:t>of</a:t>
            </a:r>
            <a:r>
              <a:rPr dirty="0" spc="35"/>
              <a:t> </a:t>
            </a:r>
            <a:r>
              <a:rPr dirty="0" spc="-20"/>
              <a:t>62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134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results </a:t>
            </a:r>
            <a:r>
              <a:rPr dirty="0" spc="-45"/>
              <a:t>- </a:t>
            </a:r>
            <a:r>
              <a:rPr dirty="0" spc="-15"/>
              <a:t>Profile </a:t>
            </a:r>
            <a:r>
              <a:rPr dirty="0" spc="-75"/>
              <a:t>losses </a:t>
            </a:r>
            <a:r>
              <a:rPr dirty="0" spc="-50"/>
              <a:t>along the</a:t>
            </a:r>
            <a:r>
              <a:rPr dirty="0" spc="85"/>
              <a:t> </a:t>
            </a:r>
            <a:r>
              <a:rPr dirty="0" spc="-70"/>
              <a:t>span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7809" y="847761"/>
            <a:ext cx="3220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Losses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stages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stators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rotors.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126" y="1308542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5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6906" y="1308542"/>
            <a:ext cx="0" cy="1163955"/>
          </a:xfrm>
          <a:custGeom>
            <a:avLst/>
            <a:gdLst/>
            <a:ahLst/>
            <a:cxnLst/>
            <a:rect l="l" t="t" r="r" b="b"/>
            <a:pathLst>
              <a:path w="0" h="1163955">
                <a:moveTo>
                  <a:pt x="0" y="0"/>
                </a:moveTo>
                <a:lnTo>
                  <a:pt x="0" y="1163836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6906" y="284349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05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3686" y="1308542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5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60466" y="1308542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5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77247" y="1308542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5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94027" y="1308542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58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0126" y="289240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9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5456" y="2575629"/>
            <a:ext cx="1089025" cy="0"/>
          </a:xfrm>
          <a:custGeom>
            <a:avLst/>
            <a:gdLst/>
            <a:ahLst/>
            <a:cxnLst/>
            <a:rect l="l" t="t" r="r" b="b"/>
            <a:pathLst>
              <a:path w="1089025" h="0">
                <a:moveTo>
                  <a:pt x="0" y="0"/>
                </a:moveTo>
                <a:lnTo>
                  <a:pt x="108857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0126" y="25756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06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0126" y="225885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9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0126" y="1942085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9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0126" y="1625314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9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0126" y="1308542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901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0126" y="286270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6906" y="286270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43686" y="286270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60466" y="286270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77247" y="286270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94027" y="286270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0126" y="2892401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70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0126" y="2575629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70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0126" y="2258857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70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0126" y="194208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70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0126" y="1625314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70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0126" y="1308542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701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0126" y="289240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9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0126" y="1308542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0027" y="2879543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9744" y="2879543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20075" y="2879543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63908" y="2879543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3928" y="2832537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3928" y="2515769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3928" y="2199002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3928" y="1882234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9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8051" y="1565466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928" y="1248699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2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0790" y="2513386"/>
            <a:ext cx="1543050" cy="214629"/>
          </a:xfrm>
          <a:custGeom>
            <a:avLst/>
            <a:gdLst/>
            <a:ahLst/>
            <a:cxnLst/>
            <a:rect l="l" t="t" r="r" b="b"/>
            <a:pathLst>
              <a:path w="1543050" h="214630">
                <a:moveTo>
                  <a:pt x="1542571" y="0"/>
                </a:moveTo>
                <a:lnTo>
                  <a:pt x="1456373" y="20471"/>
                </a:lnTo>
                <a:lnTo>
                  <a:pt x="1309344" y="53059"/>
                </a:lnTo>
                <a:lnTo>
                  <a:pt x="1114513" y="91719"/>
                </a:lnTo>
                <a:lnTo>
                  <a:pt x="889186" y="130005"/>
                </a:lnTo>
                <a:lnTo>
                  <a:pt x="653384" y="162702"/>
                </a:lnTo>
                <a:lnTo>
                  <a:pt x="428058" y="186916"/>
                </a:lnTo>
                <a:lnTo>
                  <a:pt x="233227" y="202324"/>
                </a:lnTo>
                <a:lnTo>
                  <a:pt x="86198" y="210563"/>
                </a:lnTo>
                <a:lnTo>
                  <a:pt x="0" y="214039"/>
                </a:lnTo>
              </a:path>
            </a:pathLst>
          </a:custGeom>
          <a:ln w="10437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0790" y="1346647"/>
            <a:ext cx="1543050" cy="358140"/>
          </a:xfrm>
          <a:custGeom>
            <a:avLst/>
            <a:gdLst/>
            <a:ahLst/>
            <a:cxnLst/>
            <a:rect l="l" t="t" r="r" b="b"/>
            <a:pathLst>
              <a:path w="1543050" h="358139">
                <a:moveTo>
                  <a:pt x="1542571" y="0"/>
                </a:moveTo>
                <a:lnTo>
                  <a:pt x="1456373" y="31654"/>
                </a:lnTo>
                <a:lnTo>
                  <a:pt x="1309344" y="82511"/>
                </a:lnTo>
                <a:lnTo>
                  <a:pt x="1114513" y="143775"/>
                </a:lnTo>
                <a:lnTo>
                  <a:pt x="889186" y="205863"/>
                </a:lnTo>
                <a:lnTo>
                  <a:pt x="653384" y="260691"/>
                </a:lnTo>
                <a:lnTo>
                  <a:pt x="428058" y="303315"/>
                </a:lnTo>
                <a:lnTo>
                  <a:pt x="233227" y="332423"/>
                </a:lnTo>
                <a:lnTo>
                  <a:pt x="86198" y="349606"/>
                </a:lnTo>
                <a:lnTo>
                  <a:pt x="0" y="357758"/>
                </a:lnTo>
              </a:path>
            </a:pathLst>
          </a:custGeom>
          <a:ln w="10437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0790" y="1380613"/>
            <a:ext cx="1543050" cy="398780"/>
          </a:xfrm>
          <a:custGeom>
            <a:avLst/>
            <a:gdLst/>
            <a:ahLst/>
            <a:cxnLst/>
            <a:rect l="l" t="t" r="r" b="b"/>
            <a:pathLst>
              <a:path w="1543050" h="398780">
                <a:moveTo>
                  <a:pt x="1542571" y="0"/>
                </a:moveTo>
                <a:lnTo>
                  <a:pt x="1456373" y="38651"/>
                </a:lnTo>
                <a:lnTo>
                  <a:pt x="1309344" y="100181"/>
                </a:lnTo>
                <a:lnTo>
                  <a:pt x="1114513" y="173123"/>
                </a:lnTo>
                <a:lnTo>
                  <a:pt x="889186" y="245168"/>
                </a:lnTo>
                <a:lnTo>
                  <a:pt x="653384" y="306290"/>
                </a:lnTo>
                <a:lnTo>
                  <a:pt x="428058" y="350939"/>
                </a:lnTo>
                <a:lnTo>
                  <a:pt x="233227" y="378622"/>
                </a:lnTo>
                <a:lnTo>
                  <a:pt x="86198" y="392761"/>
                </a:lnTo>
                <a:lnTo>
                  <a:pt x="0" y="398338"/>
                </a:lnTo>
              </a:path>
            </a:pathLst>
          </a:custGeom>
          <a:ln w="10437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0790" y="1362929"/>
            <a:ext cx="1543050" cy="489584"/>
          </a:xfrm>
          <a:custGeom>
            <a:avLst/>
            <a:gdLst/>
            <a:ahLst/>
            <a:cxnLst/>
            <a:rect l="l" t="t" r="r" b="b"/>
            <a:pathLst>
              <a:path w="1543050" h="489585">
                <a:moveTo>
                  <a:pt x="1542571" y="0"/>
                </a:moveTo>
                <a:lnTo>
                  <a:pt x="1456373" y="50949"/>
                </a:lnTo>
                <a:lnTo>
                  <a:pt x="1309344" y="131550"/>
                </a:lnTo>
                <a:lnTo>
                  <a:pt x="1114513" y="226015"/>
                </a:lnTo>
                <a:lnTo>
                  <a:pt x="889186" y="317547"/>
                </a:lnTo>
                <a:lnTo>
                  <a:pt x="653384" y="392756"/>
                </a:lnTo>
                <a:lnTo>
                  <a:pt x="428058" y="444750"/>
                </a:lnTo>
                <a:lnTo>
                  <a:pt x="233227" y="473900"/>
                </a:lnTo>
                <a:lnTo>
                  <a:pt x="86198" y="486118"/>
                </a:lnTo>
                <a:lnTo>
                  <a:pt x="0" y="489349"/>
                </a:lnTo>
              </a:path>
            </a:pathLst>
          </a:custGeom>
          <a:ln w="10437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142824" y="2855189"/>
            <a:ext cx="518795" cy="241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290"/>
              </a:spcBef>
              <a:tabLst>
                <a:tab pos="372745" algn="l"/>
              </a:tabLst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5" i="1">
                <a:latin typeface="Arial"/>
                <a:cs typeface="Arial"/>
              </a:rPr>
              <a:t>.</a:t>
            </a:r>
            <a:r>
              <a:rPr dirty="0" sz="550" spc="5">
                <a:latin typeface="Garamond"/>
                <a:cs typeface="Garamond"/>
              </a:rPr>
              <a:t>4	</a:t>
            </a:r>
            <a:r>
              <a:rPr dirty="0" sz="550" spc="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Span</a:t>
            </a:r>
            <a:r>
              <a:rPr dirty="0" sz="550" spc="1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coordinate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087" y="1784906"/>
            <a:ext cx="95250" cy="631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20"/>
              </a:lnSpc>
            </a:pPr>
            <a:r>
              <a:rPr dirty="0" sz="550" spc="10">
                <a:solidFill>
                  <a:srgbClr val="262626"/>
                </a:solidFill>
                <a:latin typeface="Garamond"/>
                <a:cs typeface="Garamond"/>
              </a:rPr>
              <a:t>Profile </a:t>
            </a:r>
            <a:r>
              <a:rPr dirty="0" sz="550" spc="5">
                <a:solidFill>
                  <a:srgbClr val="262626"/>
                </a:solidFill>
                <a:latin typeface="Garamond"/>
                <a:cs typeface="Garamond"/>
              </a:rPr>
              <a:t>losses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(in</a:t>
            </a:r>
            <a:r>
              <a:rPr dirty="0" sz="550" spc="7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%)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9032" y="2472378"/>
            <a:ext cx="447040" cy="371475"/>
          </a:xfrm>
          <a:custGeom>
            <a:avLst/>
            <a:gdLst/>
            <a:ahLst/>
            <a:cxnLst/>
            <a:rect l="l" t="t" r="r" b="b"/>
            <a:pathLst>
              <a:path w="447040" h="371475">
                <a:moveTo>
                  <a:pt x="0" y="371117"/>
                </a:moveTo>
                <a:lnTo>
                  <a:pt x="446423" y="371117"/>
                </a:lnTo>
                <a:lnTo>
                  <a:pt x="446423" y="0"/>
                </a:lnTo>
                <a:lnTo>
                  <a:pt x="0" y="0"/>
                </a:lnTo>
                <a:lnTo>
                  <a:pt x="0" y="371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9032" y="2472378"/>
            <a:ext cx="447040" cy="371475"/>
          </a:xfrm>
          <a:custGeom>
            <a:avLst/>
            <a:gdLst/>
            <a:ahLst/>
            <a:cxnLst/>
            <a:rect l="l" t="t" r="r" b="b"/>
            <a:pathLst>
              <a:path w="447040" h="371475">
                <a:moveTo>
                  <a:pt x="0" y="371117"/>
                </a:moveTo>
                <a:lnTo>
                  <a:pt x="446423" y="371117"/>
                </a:lnTo>
                <a:lnTo>
                  <a:pt x="446423" y="0"/>
                </a:lnTo>
                <a:lnTo>
                  <a:pt x="0" y="0"/>
                </a:lnTo>
                <a:lnTo>
                  <a:pt x="0" y="371117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85125" y="2465481"/>
            <a:ext cx="39878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sz="550" spc="-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-4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Stator</a:t>
            </a:r>
            <a:r>
              <a:rPr dirty="0" sz="550" spc="-1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5125" y="2551300"/>
            <a:ext cx="398780" cy="280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baseline="30303" sz="825" spc="-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0303" sz="825" spc="-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30303" sz="825" spc="-6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Stator</a:t>
            </a:r>
            <a:r>
              <a:rPr dirty="0" sz="550" spc="-45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u="sng" sz="55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-4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Stator</a:t>
            </a:r>
            <a:r>
              <a:rPr dirty="0" sz="550" spc="-45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u="sng" sz="55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-4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30">
                <a:latin typeface="Garamond"/>
                <a:cs typeface="Garamond"/>
              </a:rPr>
              <a:t>Stator</a:t>
            </a:r>
            <a:r>
              <a:rPr dirty="0" sz="550" spc="-45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28862" y="1308599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1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45625" y="1308599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1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62388" y="1308599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1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79151" y="1308599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1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95914" y="1308599"/>
            <a:ext cx="0" cy="1163955"/>
          </a:xfrm>
          <a:custGeom>
            <a:avLst/>
            <a:gdLst/>
            <a:ahLst/>
            <a:cxnLst/>
            <a:rect l="l" t="t" r="r" b="b"/>
            <a:pathLst>
              <a:path w="0" h="1163955">
                <a:moveTo>
                  <a:pt x="0" y="0"/>
                </a:moveTo>
                <a:lnTo>
                  <a:pt x="0" y="1163813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95914" y="2843509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8904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12676" y="1308599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14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28862" y="289241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63772" y="25756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890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28862" y="2575651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 h="0">
                <a:moveTo>
                  <a:pt x="0" y="0"/>
                </a:moveTo>
                <a:lnTo>
                  <a:pt x="1103007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28862" y="225888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28862" y="1942125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28862" y="1625362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28862" y="1308599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14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28862" y="286271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45625" y="286271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62388" y="286271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79151" y="286271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95914" y="286271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12676" y="286271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28862" y="2892413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69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28862" y="257565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69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28862" y="225888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69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28862" y="1942125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69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28862" y="1625362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69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28862" y="1308599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69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28862" y="289241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 h="0">
                <a:moveTo>
                  <a:pt x="0" y="0"/>
                </a:moveTo>
                <a:lnTo>
                  <a:pt x="15838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28862" y="1308599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15838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2598765" y="2879556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88465" y="2879556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38745" y="2879556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182559" y="2879556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02670" y="2832553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5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467882" y="2515795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52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67882" y="2199038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54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67882" y="1882281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56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67882" y="1565516"/>
            <a:ext cx="1492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58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502670" y="1248759"/>
            <a:ext cx="11493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5">
                <a:latin typeface="Garamond"/>
                <a:cs typeface="Garamond"/>
              </a:rPr>
              <a:t>1</a:t>
            </a:r>
            <a:r>
              <a:rPr dirty="0" sz="550" spc="-5" i="1">
                <a:latin typeface="Arial"/>
                <a:cs typeface="Arial"/>
              </a:rPr>
              <a:t>.</a:t>
            </a:r>
            <a:r>
              <a:rPr dirty="0" sz="550" spc="1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49526" y="1437994"/>
            <a:ext cx="1543050" cy="574675"/>
          </a:xfrm>
          <a:custGeom>
            <a:avLst/>
            <a:gdLst/>
            <a:ahLst/>
            <a:cxnLst/>
            <a:rect l="l" t="t" r="r" b="b"/>
            <a:pathLst>
              <a:path w="1543050" h="574675">
                <a:moveTo>
                  <a:pt x="1542487" y="0"/>
                </a:moveTo>
                <a:lnTo>
                  <a:pt x="1456293" y="80158"/>
                </a:lnTo>
                <a:lnTo>
                  <a:pt x="1309273" y="203071"/>
                </a:lnTo>
                <a:lnTo>
                  <a:pt x="1114452" y="339111"/>
                </a:lnTo>
                <a:lnTo>
                  <a:pt x="889138" y="458297"/>
                </a:lnTo>
                <a:lnTo>
                  <a:pt x="653349" y="539209"/>
                </a:lnTo>
                <a:lnTo>
                  <a:pt x="428034" y="574669"/>
                </a:lnTo>
                <a:lnTo>
                  <a:pt x="233214" y="572369"/>
                </a:lnTo>
                <a:lnTo>
                  <a:pt x="86193" y="550407"/>
                </a:lnTo>
                <a:lnTo>
                  <a:pt x="0" y="529445"/>
                </a:lnTo>
              </a:path>
            </a:pathLst>
          </a:custGeom>
          <a:ln w="10437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49526" y="1438017"/>
            <a:ext cx="1543050" cy="838835"/>
          </a:xfrm>
          <a:custGeom>
            <a:avLst/>
            <a:gdLst/>
            <a:ahLst/>
            <a:cxnLst/>
            <a:rect l="l" t="t" r="r" b="b"/>
            <a:pathLst>
              <a:path w="1543050" h="838835">
                <a:moveTo>
                  <a:pt x="1542487" y="0"/>
                </a:moveTo>
                <a:lnTo>
                  <a:pt x="1456293" y="115866"/>
                </a:lnTo>
                <a:lnTo>
                  <a:pt x="1309273" y="293778"/>
                </a:lnTo>
                <a:lnTo>
                  <a:pt x="1114452" y="491215"/>
                </a:lnTo>
                <a:lnTo>
                  <a:pt x="889138" y="665070"/>
                </a:lnTo>
                <a:lnTo>
                  <a:pt x="653349" y="784422"/>
                </a:lnTo>
                <a:lnTo>
                  <a:pt x="428034" y="838676"/>
                </a:lnTo>
                <a:lnTo>
                  <a:pt x="233214" y="838502"/>
                </a:lnTo>
                <a:lnTo>
                  <a:pt x="86193" y="809480"/>
                </a:lnTo>
                <a:lnTo>
                  <a:pt x="0" y="780918"/>
                </a:lnTo>
              </a:path>
            </a:pathLst>
          </a:custGeom>
          <a:ln w="10437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649526" y="1474357"/>
            <a:ext cx="1543050" cy="1065530"/>
          </a:xfrm>
          <a:custGeom>
            <a:avLst/>
            <a:gdLst/>
            <a:ahLst/>
            <a:cxnLst/>
            <a:rect l="l" t="t" r="r" b="b"/>
            <a:pathLst>
              <a:path w="1543050" h="1065530">
                <a:moveTo>
                  <a:pt x="1542487" y="0"/>
                </a:moveTo>
                <a:lnTo>
                  <a:pt x="1456293" y="155285"/>
                </a:lnTo>
                <a:lnTo>
                  <a:pt x="1309273" y="391977"/>
                </a:lnTo>
                <a:lnTo>
                  <a:pt x="1114452" y="650860"/>
                </a:lnTo>
                <a:lnTo>
                  <a:pt x="889138" y="872383"/>
                </a:lnTo>
                <a:lnTo>
                  <a:pt x="653349" y="1014736"/>
                </a:lnTo>
                <a:lnTo>
                  <a:pt x="428034" y="1065289"/>
                </a:lnTo>
                <a:lnTo>
                  <a:pt x="233214" y="1041704"/>
                </a:lnTo>
                <a:lnTo>
                  <a:pt x="86193" y="982625"/>
                </a:lnTo>
                <a:lnTo>
                  <a:pt x="0" y="931495"/>
                </a:lnTo>
              </a:path>
            </a:pathLst>
          </a:custGeom>
          <a:ln w="10437">
            <a:solidFill>
              <a:srgbClr val="EC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649526" y="1499085"/>
            <a:ext cx="1543050" cy="1296670"/>
          </a:xfrm>
          <a:custGeom>
            <a:avLst/>
            <a:gdLst/>
            <a:ahLst/>
            <a:cxnLst/>
            <a:rect l="l" t="t" r="r" b="b"/>
            <a:pathLst>
              <a:path w="1543050" h="1296670">
                <a:moveTo>
                  <a:pt x="1542487" y="0"/>
                </a:moveTo>
                <a:lnTo>
                  <a:pt x="1456293" y="205353"/>
                </a:lnTo>
                <a:lnTo>
                  <a:pt x="1309273" y="515017"/>
                </a:lnTo>
                <a:lnTo>
                  <a:pt x="1114452" y="846427"/>
                </a:lnTo>
                <a:lnTo>
                  <a:pt x="889138" y="1117428"/>
                </a:lnTo>
                <a:lnTo>
                  <a:pt x="653349" y="1272030"/>
                </a:lnTo>
                <a:lnTo>
                  <a:pt x="428034" y="1296539"/>
                </a:lnTo>
                <a:lnTo>
                  <a:pt x="233214" y="1220748"/>
                </a:lnTo>
                <a:lnTo>
                  <a:pt x="86193" y="1104093"/>
                </a:lnTo>
                <a:lnTo>
                  <a:pt x="0" y="1011954"/>
                </a:lnTo>
              </a:path>
            </a:pathLst>
          </a:custGeom>
          <a:ln w="10437">
            <a:solidFill>
              <a:srgbClr val="7D2E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161530" y="2855203"/>
            <a:ext cx="518795" cy="241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290"/>
              </a:spcBef>
              <a:tabLst>
                <a:tab pos="372745" algn="l"/>
              </a:tabLst>
            </a:pPr>
            <a:r>
              <a:rPr dirty="0" sz="550" spc="5">
                <a:latin typeface="Garamond"/>
                <a:cs typeface="Garamond"/>
              </a:rPr>
              <a:t>0</a:t>
            </a:r>
            <a:r>
              <a:rPr dirty="0" sz="550" spc="5" i="1">
                <a:latin typeface="Arial"/>
                <a:cs typeface="Arial"/>
              </a:rPr>
              <a:t>.</a:t>
            </a:r>
            <a:r>
              <a:rPr dirty="0" sz="550" spc="5">
                <a:latin typeface="Garamond"/>
                <a:cs typeface="Garamond"/>
              </a:rPr>
              <a:t>4	</a:t>
            </a:r>
            <a:r>
              <a:rPr dirty="0" sz="550" spc="0">
                <a:latin typeface="Garamond"/>
                <a:cs typeface="Garamond"/>
              </a:rPr>
              <a:t>0</a:t>
            </a:r>
            <a:r>
              <a:rPr dirty="0" sz="550" spc="0" i="1">
                <a:latin typeface="Arial"/>
                <a:cs typeface="Arial"/>
              </a:rPr>
              <a:t>.</a:t>
            </a:r>
            <a:r>
              <a:rPr dirty="0" sz="550" spc="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Span</a:t>
            </a:r>
            <a:r>
              <a:rPr dirty="0" sz="550" spc="1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coordinate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37839" y="1784957"/>
            <a:ext cx="95250" cy="6311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20"/>
              </a:lnSpc>
            </a:pPr>
            <a:r>
              <a:rPr dirty="0" sz="550" spc="10">
                <a:solidFill>
                  <a:srgbClr val="262626"/>
                </a:solidFill>
                <a:latin typeface="Garamond"/>
                <a:cs typeface="Garamond"/>
              </a:rPr>
              <a:t>Profile </a:t>
            </a:r>
            <a:r>
              <a:rPr dirty="0" sz="550" spc="5">
                <a:solidFill>
                  <a:srgbClr val="262626"/>
                </a:solidFill>
                <a:latin typeface="Garamond"/>
                <a:cs typeface="Garamond"/>
              </a:rPr>
              <a:t>losses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(in</a:t>
            </a:r>
            <a:r>
              <a:rPr dirty="0" sz="550" spc="7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%)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731870" y="2472413"/>
            <a:ext cx="432434" cy="371475"/>
          </a:xfrm>
          <a:custGeom>
            <a:avLst/>
            <a:gdLst/>
            <a:ahLst/>
            <a:cxnLst/>
            <a:rect l="l" t="t" r="r" b="b"/>
            <a:pathLst>
              <a:path w="432435" h="371475">
                <a:moveTo>
                  <a:pt x="0" y="371096"/>
                </a:moveTo>
                <a:lnTo>
                  <a:pt x="431902" y="371096"/>
                </a:lnTo>
                <a:lnTo>
                  <a:pt x="431902" y="0"/>
                </a:lnTo>
                <a:lnTo>
                  <a:pt x="0" y="0"/>
                </a:lnTo>
                <a:lnTo>
                  <a:pt x="0" y="371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31870" y="2472413"/>
            <a:ext cx="432434" cy="371475"/>
          </a:xfrm>
          <a:custGeom>
            <a:avLst/>
            <a:gdLst/>
            <a:ahLst/>
            <a:cxnLst/>
            <a:rect l="l" t="t" r="r" b="b"/>
            <a:pathLst>
              <a:path w="432435" h="371475">
                <a:moveTo>
                  <a:pt x="0" y="371096"/>
                </a:moveTo>
                <a:lnTo>
                  <a:pt x="431902" y="371096"/>
                </a:lnTo>
                <a:lnTo>
                  <a:pt x="431902" y="0"/>
                </a:lnTo>
                <a:lnTo>
                  <a:pt x="0" y="0"/>
                </a:lnTo>
                <a:lnTo>
                  <a:pt x="0" y="371096"/>
                </a:lnTo>
                <a:close/>
              </a:path>
            </a:pathLst>
          </a:custGeom>
          <a:ln w="3175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3757948" y="2465517"/>
            <a:ext cx="38417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sz="550" spc="-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-45">
                <a:uFill>
                  <a:solidFill>
                    <a:srgbClr val="007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25">
                <a:latin typeface="Garamond"/>
                <a:cs typeface="Garamond"/>
              </a:rPr>
              <a:t>Rotor</a:t>
            </a:r>
            <a:r>
              <a:rPr dirty="0" sz="550" spc="-1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757948" y="2551330"/>
            <a:ext cx="384175" cy="280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u="sng" baseline="30303" sz="825" spc="-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0303" sz="825" spc="-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baseline="30303" sz="825" spc="-67">
                <a:uFill>
                  <a:solidFill>
                    <a:srgbClr val="D8521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25">
                <a:latin typeface="Garamond"/>
                <a:cs typeface="Garamond"/>
              </a:rPr>
              <a:t>Rotor</a:t>
            </a:r>
            <a:r>
              <a:rPr dirty="0" sz="550" spc="-5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u="sng" sz="55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-45">
                <a:uFill>
                  <a:solidFill>
                    <a:srgbClr val="ECB01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25">
                <a:latin typeface="Garamond"/>
                <a:cs typeface="Garamond"/>
              </a:rPr>
              <a:t>Rotor</a:t>
            </a:r>
            <a:r>
              <a:rPr dirty="0" sz="550" spc="-5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3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u="sng" sz="55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550" spc="-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dirty="0" u="sng" sz="550" spc="-45">
                <a:uFill>
                  <a:solidFill>
                    <a:srgbClr val="7D2E8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550" spc="25">
                <a:latin typeface="Garamond"/>
                <a:cs typeface="Garamond"/>
              </a:rPr>
              <a:t>Rotor</a:t>
            </a:r>
            <a:r>
              <a:rPr dirty="0" sz="550" spc="-50">
                <a:latin typeface="Garamond"/>
                <a:cs typeface="Garamond"/>
              </a:rPr>
              <a:t> </a:t>
            </a:r>
            <a:r>
              <a:rPr dirty="0" sz="550" spc="10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54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395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results </a:t>
            </a:r>
            <a:r>
              <a:rPr dirty="0" spc="-45"/>
              <a:t>- </a:t>
            </a:r>
            <a:r>
              <a:rPr dirty="0" spc="60"/>
              <a:t>TS</a:t>
            </a:r>
            <a:r>
              <a:rPr dirty="0" spc="185"/>
              <a:t> </a:t>
            </a:r>
            <a:r>
              <a:rPr dirty="0" spc="-40"/>
              <a:t>transformation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855" y="814386"/>
            <a:ext cx="40805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365885" marR="5080" indent="-135382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Representation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stages </a:t>
            </a:r>
            <a:r>
              <a:rPr dirty="0" sz="1100" spc="-30">
                <a:latin typeface="Tahoma"/>
                <a:cs typeface="Tahoma"/>
              </a:rPr>
              <a:t>in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0">
                <a:latin typeface="Tahoma"/>
                <a:cs typeface="Tahoma"/>
              </a:rPr>
              <a:t>T-S </a:t>
            </a:r>
            <a:r>
              <a:rPr dirty="0" sz="1100" spc="-55">
                <a:latin typeface="Tahoma"/>
                <a:cs typeface="Tahoma"/>
              </a:rPr>
              <a:t>plane </a:t>
            </a:r>
            <a:r>
              <a:rPr dirty="0" sz="1100" spc="-60">
                <a:latin typeface="Tahoma"/>
                <a:cs typeface="Tahoma"/>
              </a:rPr>
              <a:t>and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comparison </a:t>
            </a:r>
            <a:r>
              <a:rPr dirty="0" sz="1100" spc="-30">
                <a:latin typeface="Tahoma"/>
                <a:cs typeface="Tahoma"/>
              </a:rPr>
              <a:t>with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liquid </a:t>
            </a:r>
            <a:r>
              <a:rPr dirty="0" sz="1100" spc="-45">
                <a:latin typeface="Tahoma"/>
                <a:cs typeface="Tahoma"/>
              </a:rPr>
              <a:t>vapour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curve.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247" y="1388189"/>
            <a:ext cx="0" cy="1579245"/>
          </a:xfrm>
          <a:custGeom>
            <a:avLst/>
            <a:gdLst/>
            <a:ahLst/>
            <a:cxnLst/>
            <a:rect l="l" t="t" r="r" b="b"/>
            <a:pathLst>
              <a:path w="0" h="1579245">
                <a:moveTo>
                  <a:pt x="0" y="157883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6014" y="1388189"/>
            <a:ext cx="0" cy="1579245"/>
          </a:xfrm>
          <a:custGeom>
            <a:avLst/>
            <a:gdLst/>
            <a:ahLst/>
            <a:cxnLst/>
            <a:rect l="l" t="t" r="r" b="b"/>
            <a:pathLst>
              <a:path w="0" h="1579245">
                <a:moveTo>
                  <a:pt x="0" y="157883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1780" y="1388189"/>
            <a:ext cx="0" cy="1579245"/>
          </a:xfrm>
          <a:custGeom>
            <a:avLst/>
            <a:gdLst/>
            <a:ahLst/>
            <a:cxnLst/>
            <a:rect l="l" t="t" r="r" b="b"/>
            <a:pathLst>
              <a:path w="0" h="1579245">
                <a:moveTo>
                  <a:pt x="0" y="157883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7546" y="1388189"/>
            <a:ext cx="0" cy="1579245"/>
          </a:xfrm>
          <a:custGeom>
            <a:avLst/>
            <a:gdLst/>
            <a:ahLst/>
            <a:cxnLst/>
            <a:rect l="l" t="t" r="r" b="b"/>
            <a:pathLst>
              <a:path w="0" h="1579245">
                <a:moveTo>
                  <a:pt x="0" y="157883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63313" y="1388189"/>
            <a:ext cx="0" cy="1579245"/>
          </a:xfrm>
          <a:custGeom>
            <a:avLst/>
            <a:gdLst/>
            <a:ahLst/>
            <a:cxnLst/>
            <a:rect l="l" t="t" r="r" b="b"/>
            <a:pathLst>
              <a:path w="0" h="1579245">
                <a:moveTo>
                  <a:pt x="0" y="157883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79079" y="1388189"/>
            <a:ext cx="0" cy="1579245"/>
          </a:xfrm>
          <a:custGeom>
            <a:avLst/>
            <a:gdLst/>
            <a:ahLst/>
            <a:cxnLst/>
            <a:rect l="l" t="t" r="r" b="b"/>
            <a:pathLst>
              <a:path w="0" h="1579245">
                <a:moveTo>
                  <a:pt x="0" y="1578832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0247" y="2967021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 h="0">
                <a:moveTo>
                  <a:pt x="0" y="0"/>
                </a:moveTo>
                <a:lnTo>
                  <a:pt x="157883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0247" y="2651255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 h="0">
                <a:moveTo>
                  <a:pt x="0" y="0"/>
                </a:moveTo>
                <a:lnTo>
                  <a:pt x="157883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0247" y="2335488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 h="0">
                <a:moveTo>
                  <a:pt x="0" y="0"/>
                </a:moveTo>
                <a:lnTo>
                  <a:pt x="157883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0247" y="2019722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 h="0">
                <a:moveTo>
                  <a:pt x="0" y="0"/>
                </a:moveTo>
                <a:lnTo>
                  <a:pt x="157883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0247" y="1703955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 h="0">
                <a:moveTo>
                  <a:pt x="0" y="0"/>
                </a:moveTo>
                <a:lnTo>
                  <a:pt x="157883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0247" y="1388189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 h="0">
                <a:moveTo>
                  <a:pt x="0" y="0"/>
                </a:moveTo>
                <a:lnTo>
                  <a:pt x="1578832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0247" y="293741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6014" y="293741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31780" y="293741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47546" y="293741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3313" y="293741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79079" y="293741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60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0247" y="138818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60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6014" y="138818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60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31780" y="138818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60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47546" y="138818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60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63313" y="138818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60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79079" y="138818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606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0247" y="2967021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60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0247" y="265125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60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0247" y="2335488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60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0247" y="2019722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60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0247" y="1703955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60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0247" y="1388189"/>
            <a:ext cx="29845" cy="0"/>
          </a:xfrm>
          <a:custGeom>
            <a:avLst/>
            <a:gdLst/>
            <a:ahLst/>
            <a:cxnLst/>
            <a:rect l="l" t="t" r="r" b="b"/>
            <a:pathLst>
              <a:path w="29845" h="0">
                <a:moveTo>
                  <a:pt x="0" y="0"/>
                </a:moveTo>
                <a:lnTo>
                  <a:pt x="29606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49473" y="2967021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49473" y="2651255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49473" y="2335488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49473" y="2019722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49473" y="1703955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49473" y="1388189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2960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0247" y="1388189"/>
            <a:ext cx="1579245" cy="1579245"/>
          </a:xfrm>
          <a:custGeom>
            <a:avLst/>
            <a:gdLst/>
            <a:ahLst/>
            <a:cxnLst/>
            <a:rect l="l" t="t" r="r" b="b"/>
            <a:pathLst>
              <a:path w="1579245" h="1579245">
                <a:moveTo>
                  <a:pt x="0" y="1578832"/>
                </a:moveTo>
                <a:lnTo>
                  <a:pt x="0" y="0"/>
                </a:lnTo>
                <a:lnTo>
                  <a:pt x="1578832" y="0"/>
                </a:lnTo>
                <a:lnTo>
                  <a:pt x="1578832" y="1578832"/>
                </a:lnTo>
                <a:lnTo>
                  <a:pt x="0" y="15788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85965" y="2954164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01733" y="2954164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4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17494" y="2954164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6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3255" y="2954164"/>
            <a:ext cx="603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8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31680" y="2954164"/>
            <a:ext cx="95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362" y="2907309"/>
            <a:ext cx="102235" cy="15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15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0</a:t>
            </a:r>
            <a:endParaRPr sz="550">
              <a:latin typeface="Garamond"/>
              <a:cs typeface="Garamond"/>
            </a:endParaRPr>
          </a:p>
          <a:p>
            <a:pPr marL="53975">
              <a:lnSpc>
                <a:spcPts val="515"/>
              </a:lnSpc>
            </a:pPr>
            <a:r>
              <a:rPr dirty="0" sz="550" spc="10">
                <a:latin typeface="Garamond"/>
                <a:cs typeface="Garamond"/>
              </a:rPr>
              <a:t>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8998" y="2591548"/>
            <a:ext cx="129539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200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8998" y="2275787"/>
            <a:ext cx="129539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400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8998" y="1960026"/>
            <a:ext cx="129539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600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8998" y="1644258"/>
            <a:ext cx="129539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800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5049" y="1321758"/>
            <a:ext cx="18351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0">
                <a:latin typeface="Garamond"/>
                <a:cs typeface="Garamond"/>
              </a:rPr>
              <a:t>1</a:t>
            </a:r>
            <a:r>
              <a:rPr dirty="0" sz="550" spc="-15" b="0" i="1">
                <a:latin typeface="Bookman Old Style"/>
                <a:cs typeface="Bookman Old Style"/>
              </a:rPr>
              <a:t>,</a:t>
            </a:r>
            <a:r>
              <a:rPr dirty="0" sz="550" spc="10">
                <a:latin typeface="Garamond"/>
                <a:cs typeface="Garamond"/>
              </a:rPr>
              <a:t>000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98733" y="1438350"/>
            <a:ext cx="5080" cy="262255"/>
          </a:xfrm>
          <a:custGeom>
            <a:avLst/>
            <a:gdLst/>
            <a:ahLst/>
            <a:cxnLst/>
            <a:rect l="l" t="t" r="r" b="b"/>
            <a:pathLst>
              <a:path w="5080" h="262255">
                <a:moveTo>
                  <a:pt x="0" y="0"/>
                </a:moveTo>
                <a:lnTo>
                  <a:pt x="434" y="35064"/>
                </a:lnTo>
                <a:lnTo>
                  <a:pt x="1140" y="65363"/>
                </a:lnTo>
                <a:lnTo>
                  <a:pt x="1573" y="100009"/>
                </a:lnTo>
                <a:lnTo>
                  <a:pt x="2260" y="130465"/>
                </a:lnTo>
                <a:lnTo>
                  <a:pt x="2711" y="165348"/>
                </a:lnTo>
                <a:lnTo>
                  <a:pt x="3384" y="195978"/>
                </a:lnTo>
                <a:lnTo>
                  <a:pt x="3854" y="231112"/>
                </a:lnTo>
                <a:lnTo>
                  <a:pt x="4518" y="261935"/>
                </a:lnTo>
              </a:path>
            </a:pathLst>
          </a:custGeom>
          <a:ln w="10404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9349" y="2377327"/>
            <a:ext cx="1421130" cy="584200"/>
          </a:xfrm>
          <a:custGeom>
            <a:avLst/>
            <a:gdLst/>
            <a:ahLst/>
            <a:cxnLst/>
            <a:rect l="l" t="t" r="r" b="b"/>
            <a:pathLst>
              <a:path w="1421130" h="584200">
                <a:moveTo>
                  <a:pt x="0" y="583737"/>
                </a:moveTo>
                <a:lnTo>
                  <a:pt x="35144" y="559911"/>
                </a:lnTo>
                <a:lnTo>
                  <a:pt x="68413" y="536085"/>
                </a:lnTo>
                <a:lnTo>
                  <a:pt x="100063" y="512259"/>
                </a:lnTo>
                <a:lnTo>
                  <a:pt x="130283" y="488433"/>
                </a:lnTo>
                <a:lnTo>
                  <a:pt x="166289" y="458650"/>
                </a:lnTo>
                <a:lnTo>
                  <a:pt x="200570" y="428868"/>
                </a:lnTo>
                <a:lnTo>
                  <a:pt x="233353" y="399085"/>
                </a:lnTo>
                <a:lnTo>
                  <a:pt x="264833" y="369303"/>
                </a:lnTo>
                <a:lnTo>
                  <a:pt x="295188" y="339520"/>
                </a:lnTo>
                <a:lnTo>
                  <a:pt x="324584" y="309738"/>
                </a:lnTo>
                <a:lnTo>
                  <a:pt x="353185" y="279955"/>
                </a:lnTo>
                <a:lnTo>
                  <a:pt x="381155" y="250173"/>
                </a:lnTo>
                <a:lnTo>
                  <a:pt x="408670" y="220390"/>
                </a:lnTo>
                <a:lnTo>
                  <a:pt x="435925" y="190608"/>
                </a:lnTo>
                <a:lnTo>
                  <a:pt x="441365" y="184651"/>
                </a:lnTo>
                <a:lnTo>
                  <a:pt x="446805" y="178695"/>
                </a:lnTo>
                <a:lnTo>
                  <a:pt x="474104" y="148912"/>
                </a:lnTo>
                <a:lnTo>
                  <a:pt x="501847" y="119130"/>
                </a:lnTo>
                <a:lnTo>
                  <a:pt x="530591" y="89347"/>
                </a:lnTo>
                <a:lnTo>
                  <a:pt x="561363" y="59565"/>
                </a:lnTo>
                <a:lnTo>
                  <a:pt x="596988" y="29782"/>
                </a:lnTo>
                <a:lnTo>
                  <a:pt x="639241" y="5956"/>
                </a:lnTo>
                <a:lnTo>
                  <a:pt x="666920" y="0"/>
                </a:lnTo>
                <a:lnTo>
                  <a:pt x="712383" y="0"/>
                </a:lnTo>
                <a:lnTo>
                  <a:pt x="750315" y="5956"/>
                </a:lnTo>
                <a:lnTo>
                  <a:pt x="793161" y="23825"/>
                </a:lnTo>
                <a:lnTo>
                  <a:pt x="827192" y="47652"/>
                </a:lnTo>
                <a:lnTo>
                  <a:pt x="858660" y="77434"/>
                </a:lnTo>
                <a:lnTo>
                  <a:pt x="884643" y="107217"/>
                </a:lnTo>
                <a:lnTo>
                  <a:pt x="912309" y="142956"/>
                </a:lnTo>
                <a:lnTo>
                  <a:pt x="938108" y="178695"/>
                </a:lnTo>
                <a:lnTo>
                  <a:pt x="959085" y="208477"/>
                </a:lnTo>
                <a:lnTo>
                  <a:pt x="963276" y="214434"/>
                </a:lnTo>
                <a:lnTo>
                  <a:pt x="988703" y="250173"/>
                </a:lnTo>
                <a:lnTo>
                  <a:pt x="1015176" y="285912"/>
                </a:lnTo>
                <a:lnTo>
                  <a:pt x="1043477" y="321651"/>
                </a:lnTo>
                <a:lnTo>
                  <a:pt x="1069062" y="351433"/>
                </a:lnTo>
                <a:lnTo>
                  <a:pt x="1097045" y="381216"/>
                </a:lnTo>
                <a:lnTo>
                  <a:pt x="1128075" y="410998"/>
                </a:lnTo>
                <a:lnTo>
                  <a:pt x="1162943" y="440781"/>
                </a:lnTo>
                <a:lnTo>
                  <a:pt x="1194235" y="464607"/>
                </a:lnTo>
                <a:lnTo>
                  <a:pt x="1229169" y="488433"/>
                </a:lnTo>
                <a:lnTo>
                  <a:pt x="1268415" y="512259"/>
                </a:lnTo>
                <a:lnTo>
                  <a:pt x="1312766" y="536085"/>
                </a:lnTo>
                <a:lnTo>
                  <a:pt x="1349938" y="553954"/>
                </a:lnTo>
                <a:lnTo>
                  <a:pt x="1390979" y="571824"/>
                </a:lnTo>
                <a:lnTo>
                  <a:pt x="1405611" y="577780"/>
                </a:lnTo>
                <a:lnTo>
                  <a:pt x="1420756" y="583737"/>
                </a:lnTo>
              </a:path>
            </a:pathLst>
          </a:custGeom>
          <a:ln w="10404">
            <a:solidFill>
              <a:srgbClr val="D852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226212" y="3060907"/>
            <a:ext cx="32702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15">
                <a:solidFill>
                  <a:srgbClr val="262626"/>
                </a:solidFill>
                <a:latin typeface="Garamond"/>
                <a:cs typeface="Garamond"/>
              </a:rPr>
              <a:t>Entropy</a:t>
            </a:r>
            <a:r>
              <a:rPr dirty="0" sz="550" spc="-1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-45" b="0" i="1">
                <a:solidFill>
                  <a:srgbClr val="262626"/>
                </a:solidFill>
                <a:latin typeface="Bookman Old Style"/>
                <a:cs typeface="Bookman Old Style"/>
              </a:rPr>
              <a:t>s</a:t>
            </a:r>
            <a:endParaRPr sz="550">
              <a:latin typeface="Bookman Old Style"/>
              <a:cs typeface="Bookman Old Styl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0099" y="1874636"/>
            <a:ext cx="95250" cy="6064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20"/>
              </a:lnSpc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Temperature </a:t>
            </a:r>
            <a:r>
              <a:rPr dirty="0" sz="550" spc="-15" b="0" i="1">
                <a:solidFill>
                  <a:srgbClr val="262626"/>
                </a:solidFill>
                <a:latin typeface="Bookman Old Style"/>
                <a:cs typeface="Bookman Old Style"/>
              </a:rPr>
              <a:t>T</a:t>
            </a:r>
            <a:r>
              <a:rPr dirty="0" sz="550" spc="-110" b="0" i="1">
                <a:solidFill>
                  <a:srgbClr val="262626"/>
                </a:solidFill>
                <a:latin typeface="Bookman Old Style"/>
                <a:cs typeface="Bookman Old Style"/>
              </a:rPr>
              <a:t> </a:t>
            </a:r>
            <a:r>
              <a:rPr dirty="0" sz="550" spc="60">
                <a:solidFill>
                  <a:srgbClr val="262626"/>
                </a:solidFill>
                <a:latin typeface="Garamond"/>
                <a:cs typeface="Garamond"/>
              </a:rPr>
              <a:t>(</a:t>
            </a:r>
            <a:r>
              <a:rPr dirty="0" sz="550" spc="60" b="0" i="1">
                <a:solidFill>
                  <a:srgbClr val="262626"/>
                </a:solidFill>
                <a:latin typeface="Bookman Old Style"/>
                <a:cs typeface="Bookman Old Style"/>
              </a:rPr>
              <a:t>K</a:t>
            </a:r>
            <a:r>
              <a:rPr dirty="0" sz="550" spc="60">
                <a:solidFill>
                  <a:srgbClr val="262626"/>
                </a:solidFill>
                <a:latin typeface="Garamond"/>
                <a:cs typeface="Garamond"/>
              </a:rPr>
              <a:t>)</a:t>
            </a:r>
            <a:endParaRPr sz="550">
              <a:latin typeface="Garamond"/>
              <a:cs typeface="Garamond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2637572" y="1336608"/>
          <a:ext cx="1626870" cy="161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"/>
                <a:gridCol w="259715"/>
                <a:gridCol w="259715"/>
                <a:gridCol w="259715"/>
                <a:gridCol w="259715"/>
                <a:gridCol w="259715"/>
                <a:gridCol w="160019"/>
              </a:tblGrid>
              <a:tr h="111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BFBFBF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BFBFB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BFBFB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2728572" y="2947644"/>
            <a:ext cx="4121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1780" algn="l"/>
              </a:tabLst>
            </a:pPr>
            <a:r>
              <a:rPr dirty="0" sz="550" spc="10">
                <a:latin typeface="Garamond"/>
                <a:cs typeface="Garamond"/>
              </a:rPr>
              <a:t>6</a:t>
            </a:r>
            <a:r>
              <a:rPr dirty="0" sz="550" spc="-10" b="0" i="1">
                <a:latin typeface="Bookman Old Style"/>
                <a:cs typeface="Bookman Old Style"/>
              </a:rPr>
              <a:t>.</a:t>
            </a:r>
            <a:r>
              <a:rPr dirty="0" sz="550" spc="15">
                <a:latin typeface="Garamond"/>
                <a:cs typeface="Garamond"/>
              </a:rPr>
              <a:t>96</a:t>
            </a:r>
            <a:r>
              <a:rPr dirty="0" sz="550">
                <a:latin typeface="Garamond"/>
                <a:cs typeface="Garamond"/>
              </a:rPr>
              <a:t>	</a:t>
            </a:r>
            <a:r>
              <a:rPr dirty="0" sz="550" spc="15">
                <a:latin typeface="Garamond"/>
                <a:cs typeface="Garamond"/>
              </a:rPr>
              <a:t>6</a:t>
            </a:r>
            <a:r>
              <a:rPr dirty="0" sz="550" spc="-10" b="0" i="1">
                <a:latin typeface="Bookman Old Style"/>
                <a:cs typeface="Bookman Old Style"/>
              </a:rPr>
              <a:t>.</a:t>
            </a:r>
            <a:r>
              <a:rPr dirty="0" sz="550" spc="15">
                <a:latin typeface="Garamond"/>
                <a:cs typeface="Garamond"/>
              </a:rPr>
              <a:t>97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4196" y="2887624"/>
            <a:ext cx="132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800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94196" y="2700211"/>
            <a:ext cx="132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820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94196" y="2512805"/>
            <a:ext cx="132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840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94196" y="2325392"/>
            <a:ext cx="132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860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94196" y="2137986"/>
            <a:ext cx="132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880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94196" y="1950572"/>
            <a:ext cx="132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900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94196" y="1763166"/>
            <a:ext cx="1327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920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94196" y="1388347"/>
            <a:ext cx="132715" cy="2984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15">
                <a:latin typeface="Garamond"/>
                <a:cs typeface="Garamond"/>
              </a:rPr>
              <a:t>960</a:t>
            </a:r>
            <a:endParaRPr sz="55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550" spc="15">
                <a:latin typeface="Garamond"/>
                <a:cs typeface="Garamond"/>
              </a:rPr>
              <a:t>940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79306" y="1372222"/>
            <a:ext cx="1485265" cy="1555115"/>
          </a:xfrm>
          <a:custGeom>
            <a:avLst/>
            <a:gdLst/>
            <a:ahLst/>
            <a:cxnLst/>
            <a:rect l="l" t="t" r="r" b="b"/>
            <a:pathLst>
              <a:path w="1485264" h="1555114">
                <a:moveTo>
                  <a:pt x="0" y="0"/>
                </a:moveTo>
                <a:lnTo>
                  <a:pt x="142761" y="208111"/>
                </a:lnTo>
                <a:lnTo>
                  <a:pt x="374671" y="387943"/>
                </a:lnTo>
                <a:lnTo>
                  <a:pt x="516986" y="593573"/>
                </a:lnTo>
                <a:lnTo>
                  <a:pt x="742901" y="774333"/>
                </a:lnTo>
                <a:lnTo>
                  <a:pt x="891007" y="981367"/>
                </a:lnTo>
                <a:lnTo>
                  <a:pt x="1112252" y="1163159"/>
                </a:lnTo>
                <a:lnTo>
                  <a:pt x="1266566" y="1371688"/>
                </a:lnTo>
                <a:lnTo>
                  <a:pt x="1484777" y="1554626"/>
                </a:lnTo>
              </a:path>
            </a:pathLst>
          </a:custGeom>
          <a:ln w="10691">
            <a:solidFill>
              <a:srgbClr val="007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247355" y="2923484"/>
            <a:ext cx="930910" cy="2451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71780" algn="l"/>
                <a:tab pos="530860" algn="l"/>
                <a:tab pos="790575" algn="l"/>
              </a:tabLst>
            </a:pPr>
            <a:r>
              <a:rPr dirty="0" sz="550" spc="10">
                <a:latin typeface="Garamond"/>
                <a:cs typeface="Garamond"/>
              </a:rPr>
              <a:t>6</a:t>
            </a:r>
            <a:r>
              <a:rPr dirty="0" sz="550" spc="-10" b="0" i="1">
                <a:latin typeface="Bookman Old Style"/>
                <a:cs typeface="Bookman Old Style"/>
              </a:rPr>
              <a:t>.</a:t>
            </a:r>
            <a:r>
              <a:rPr dirty="0" sz="550" spc="15">
                <a:latin typeface="Garamond"/>
                <a:cs typeface="Garamond"/>
              </a:rPr>
              <a:t>97</a:t>
            </a:r>
            <a:r>
              <a:rPr dirty="0" sz="550">
                <a:latin typeface="Garamond"/>
                <a:cs typeface="Garamond"/>
              </a:rPr>
              <a:t>	</a:t>
            </a:r>
            <a:r>
              <a:rPr dirty="0" sz="550" spc="10">
                <a:latin typeface="Garamond"/>
                <a:cs typeface="Garamond"/>
              </a:rPr>
              <a:t>6</a:t>
            </a:r>
            <a:r>
              <a:rPr dirty="0" sz="550" spc="-10" b="0" i="1">
                <a:latin typeface="Bookman Old Style"/>
                <a:cs typeface="Bookman Old Style"/>
              </a:rPr>
              <a:t>.</a:t>
            </a:r>
            <a:r>
              <a:rPr dirty="0" sz="550" spc="15">
                <a:latin typeface="Garamond"/>
                <a:cs typeface="Garamond"/>
              </a:rPr>
              <a:t>98</a:t>
            </a:r>
            <a:r>
              <a:rPr dirty="0" sz="550">
                <a:latin typeface="Garamond"/>
                <a:cs typeface="Garamond"/>
              </a:rPr>
              <a:t>	</a:t>
            </a:r>
            <a:r>
              <a:rPr dirty="0" sz="550" spc="10">
                <a:latin typeface="Garamond"/>
                <a:cs typeface="Garamond"/>
              </a:rPr>
              <a:t>6</a:t>
            </a:r>
            <a:r>
              <a:rPr dirty="0" sz="550" spc="-10" b="0" i="1">
                <a:latin typeface="Bookman Old Style"/>
                <a:cs typeface="Bookman Old Style"/>
              </a:rPr>
              <a:t>.</a:t>
            </a:r>
            <a:r>
              <a:rPr dirty="0" sz="550" spc="15">
                <a:latin typeface="Garamond"/>
                <a:cs typeface="Garamond"/>
              </a:rPr>
              <a:t>98</a:t>
            </a:r>
            <a:r>
              <a:rPr dirty="0" sz="550">
                <a:latin typeface="Garamond"/>
                <a:cs typeface="Garamond"/>
              </a:rPr>
              <a:t>	</a:t>
            </a:r>
            <a:r>
              <a:rPr dirty="0" sz="550" spc="10">
                <a:latin typeface="Garamond"/>
                <a:cs typeface="Garamond"/>
              </a:rPr>
              <a:t>6</a:t>
            </a:r>
            <a:r>
              <a:rPr dirty="0" sz="550" spc="-10" b="0" i="1">
                <a:latin typeface="Bookman Old Style"/>
                <a:cs typeface="Bookman Old Style"/>
              </a:rPr>
              <a:t>.</a:t>
            </a:r>
            <a:r>
              <a:rPr dirty="0" sz="550" spc="15">
                <a:latin typeface="Garamond"/>
                <a:cs typeface="Garamond"/>
              </a:rPr>
              <a:t>99</a:t>
            </a:r>
            <a:endParaRPr sz="550">
              <a:latin typeface="Garamond"/>
              <a:cs typeface="Garamond"/>
            </a:endParaRPr>
          </a:p>
          <a:p>
            <a:pPr marL="47625">
              <a:lnSpc>
                <a:spcPct val="100000"/>
              </a:lnSpc>
              <a:spcBef>
                <a:spcPts val="204"/>
              </a:spcBef>
            </a:pPr>
            <a:r>
              <a:rPr dirty="0" sz="550" spc="25">
                <a:solidFill>
                  <a:srgbClr val="262626"/>
                </a:solidFill>
                <a:latin typeface="Garamond"/>
                <a:cs typeface="Garamond"/>
              </a:rPr>
              <a:t>Entropy</a:t>
            </a:r>
            <a:r>
              <a:rPr dirty="0" sz="550" spc="35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dirty="0" sz="550" spc="-35" b="0" i="1">
                <a:solidFill>
                  <a:srgbClr val="262626"/>
                </a:solidFill>
                <a:latin typeface="Bookman Old Style"/>
                <a:cs typeface="Bookman Old Style"/>
              </a:rPr>
              <a:t>s</a:t>
            </a:r>
            <a:endParaRPr sz="550">
              <a:latin typeface="Bookman Old Style"/>
              <a:cs typeface="Bookman Old Styl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41183" y="1838275"/>
            <a:ext cx="97155" cy="6223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30"/>
              </a:lnSpc>
            </a:pPr>
            <a:r>
              <a:rPr dirty="0" sz="550" spc="30">
                <a:solidFill>
                  <a:srgbClr val="262626"/>
                </a:solidFill>
                <a:latin typeface="Garamond"/>
                <a:cs typeface="Garamond"/>
              </a:rPr>
              <a:t>Temperature </a:t>
            </a:r>
            <a:r>
              <a:rPr dirty="0" sz="550" spc="-5" b="0" i="1">
                <a:solidFill>
                  <a:srgbClr val="262626"/>
                </a:solidFill>
                <a:latin typeface="Bookman Old Style"/>
                <a:cs typeface="Bookman Old Style"/>
              </a:rPr>
              <a:t>T</a:t>
            </a:r>
            <a:r>
              <a:rPr dirty="0" sz="550" spc="-135" b="0" i="1">
                <a:solidFill>
                  <a:srgbClr val="262626"/>
                </a:solidFill>
                <a:latin typeface="Bookman Old Style"/>
                <a:cs typeface="Bookman Old Style"/>
              </a:rPr>
              <a:t> </a:t>
            </a:r>
            <a:r>
              <a:rPr dirty="0" sz="550" spc="75">
                <a:solidFill>
                  <a:srgbClr val="262626"/>
                </a:solidFill>
                <a:latin typeface="Garamond"/>
                <a:cs typeface="Garamond"/>
              </a:rPr>
              <a:t>(</a:t>
            </a:r>
            <a:r>
              <a:rPr dirty="0" sz="550" spc="75" b="0" i="1">
                <a:solidFill>
                  <a:srgbClr val="262626"/>
                </a:solidFill>
                <a:latin typeface="Bookman Old Style"/>
                <a:cs typeface="Bookman Old Style"/>
              </a:rPr>
              <a:t>K</a:t>
            </a:r>
            <a:r>
              <a:rPr dirty="0" sz="550" spc="75">
                <a:solidFill>
                  <a:srgbClr val="262626"/>
                </a:solidFill>
                <a:latin typeface="Garamond"/>
                <a:cs typeface="Garamond"/>
              </a:rPr>
              <a:t>)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54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286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results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00"/>
              <a:t> </a:t>
            </a:r>
            <a:r>
              <a:rPr dirty="0" spc="-50"/>
              <a:t>temperature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745" y="761698"/>
          <a:ext cx="2603500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"/>
                <a:gridCol w="196850"/>
                <a:gridCol w="163830"/>
                <a:gridCol w="360680"/>
                <a:gridCol w="360680"/>
                <a:gridCol w="360680"/>
                <a:gridCol w="360680"/>
                <a:gridCol w="360680"/>
                <a:gridCol w="25273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1135" y="687981"/>
            <a:ext cx="190500" cy="19926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54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53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52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51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47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49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065" y="994516"/>
            <a:ext cx="2273334" cy="1793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0168" y="763758"/>
            <a:ext cx="132018" cy="222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0168" y="271406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0168" y="240984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0168" y="210561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0168" y="180139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0168" y="149717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0168" y="119295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90168" y="88872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82582" y="271406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82582" y="240984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2582" y="210561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2582" y="180139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82582" y="149717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82582" y="119295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82582" y="88872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90168" y="763553"/>
            <a:ext cx="132080" cy="2226945"/>
          </a:xfrm>
          <a:custGeom>
            <a:avLst/>
            <a:gdLst/>
            <a:ahLst/>
            <a:cxnLst/>
            <a:rect l="l" t="t" r="r" b="b"/>
            <a:pathLst>
              <a:path w="132079" h="2226945">
                <a:moveTo>
                  <a:pt x="0" y="2226635"/>
                </a:moveTo>
                <a:lnTo>
                  <a:pt x="0" y="0"/>
                </a:lnTo>
                <a:lnTo>
                  <a:pt x="132018" y="0"/>
                </a:lnTo>
                <a:lnTo>
                  <a:pt x="132018" y="2226635"/>
                </a:lnTo>
                <a:lnTo>
                  <a:pt x="0" y="2226635"/>
                </a:lnTo>
                <a:close/>
              </a:path>
            </a:pathLst>
          </a:custGeom>
          <a:ln w="3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42268" y="813156"/>
            <a:ext cx="165100" cy="19621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960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 spc="30">
                <a:latin typeface="Garamond"/>
                <a:cs typeface="Garamond"/>
              </a:rPr>
              <a:t>940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 spc="30">
                <a:latin typeface="Garamond"/>
                <a:cs typeface="Garamond"/>
              </a:rPr>
              <a:t>920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00" spc="30">
                <a:latin typeface="Garamond"/>
                <a:cs typeface="Garamond"/>
              </a:rPr>
              <a:t>900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 spc="30">
                <a:latin typeface="Garamond"/>
                <a:cs typeface="Garamond"/>
              </a:rPr>
              <a:t>880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00" spc="30">
                <a:latin typeface="Garamond"/>
                <a:cs typeface="Garamond"/>
              </a:rPr>
              <a:t>860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00" spc="30">
                <a:latin typeface="Garamond"/>
                <a:cs typeface="Garamond"/>
              </a:rPr>
              <a:t>840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1135" y="2937788"/>
            <a:ext cx="19050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48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6081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0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6840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1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77607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8375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3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9133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59901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5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20660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6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2110" y="3116388"/>
            <a:ext cx="21336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baseline="-19841" sz="1050" spc="44">
                <a:latin typeface="Garamond"/>
                <a:cs typeface="Garamond"/>
              </a:rPr>
              <a:t>1</a:t>
            </a:r>
            <a:r>
              <a:rPr dirty="0" baseline="-19841" sz="1050" spc="37">
                <a:latin typeface="Garamond"/>
                <a:cs typeface="Garamond"/>
              </a:rPr>
              <a:t>0</a:t>
            </a:r>
            <a:r>
              <a:rPr dirty="0" sz="500" spc="155" i="1">
                <a:latin typeface="Arial"/>
                <a:cs typeface="Arial"/>
              </a:rPr>
              <a:t>−</a:t>
            </a:r>
            <a:r>
              <a:rPr dirty="0" sz="500" spc="-30">
                <a:latin typeface="Lucida Sans Unicode"/>
                <a:cs typeface="Lucida Sans Unicode"/>
              </a:rPr>
              <a:t>2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56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978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results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04"/>
              <a:t> </a:t>
            </a:r>
            <a:r>
              <a:rPr dirty="0" spc="-80"/>
              <a:t>pressure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745" y="761698"/>
          <a:ext cx="2603500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"/>
                <a:gridCol w="196850"/>
                <a:gridCol w="163830"/>
                <a:gridCol w="360680"/>
                <a:gridCol w="360680"/>
                <a:gridCol w="360680"/>
                <a:gridCol w="360680"/>
                <a:gridCol w="360680"/>
                <a:gridCol w="25273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1135" y="687981"/>
            <a:ext cx="190500" cy="19926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54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53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52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51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475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49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065" y="994516"/>
            <a:ext cx="2273334" cy="1793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0168" y="763730"/>
            <a:ext cx="132018" cy="222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0168" y="286451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0168" y="258974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0168" y="231497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0168" y="204020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0168" y="176543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0168" y="1490659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90168" y="121588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90168" y="94111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82582" y="286451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2582" y="258974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2582" y="231497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82582" y="204020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82582" y="176543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82582" y="1490659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82582" y="121588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82582" y="94111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90168" y="763552"/>
            <a:ext cx="132080" cy="2226945"/>
          </a:xfrm>
          <a:custGeom>
            <a:avLst/>
            <a:gdLst/>
            <a:ahLst/>
            <a:cxnLst/>
            <a:rect l="l" t="t" r="r" b="b"/>
            <a:pathLst>
              <a:path w="132079" h="2226945">
                <a:moveTo>
                  <a:pt x="0" y="2226607"/>
                </a:moveTo>
                <a:lnTo>
                  <a:pt x="0" y="0"/>
                </a:lnTo>
                <a:lnTo>
                  <a:pt x="132018" y="0"/>
                </a:lnTo>
                <a:lnTo>
                  <a:pt x="132018" y="2226607"/>
                </a:lnTo>
                <a:lnTo>
                  <a:pt x="0" y="2226607"/>
                </a:lnTo>
                <a:close/>
              </a:path>
            </a:pathLst>
          </a:custGeom>
          <a:ln w="3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742268" y="865543"/>
            <a:ext cx="165100" cy="2060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140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700" spc="30">
                <a:latin typeface="Garamond"/>
                <a:cs typeface="Garamond"/>
              </a:rPr>
              <a:t>130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700" spc="30">
                <a:latin typeface="Garamond"/>
                <a:cs typeface="Garamond"/>
              </a:rPr>
              <a:t>120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700" spc="30">
                <a:latin typeface="Garamond"/>
                <a:cs typeface="Garamond"/>
              </a:rPr>
              <a:t>110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700" spc="30">
                <a:latin typeface="Garamond"/>
                <a:cs typeface="Garamond"/>
              </a:rPr>
              <a:t>100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700" spc="30">
                <a:latin typeface="Garamond"/>
                <a:cs typeface="Garamond"/>
              </a:rPr>
              <a:t>90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700" spc="30">
                <a:latin typeface="Garamond"/>
                <a:cs typeface="Garamond"/>
              </a:rPr>
              <a:t>80</a:t>
            </a:r>
            <a:endParaRPr sz="7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700" spc="30">
                <a:latin typeface="Garamond"/>
                <a:cs typeface="Garamond"/>
              </a:rPr>
              <a:t>70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01135" y="2937788"/>
            <a:ext cx="19050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48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6081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0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6840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1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77607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38375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3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99133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59901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5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20660" y="3000478"/>
            <a:ext cx="7239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90"/>
              </a:lnSpc>
            </a:pPr>
            <a:r>
              <a:rPr dirty="0" sz="700" spc="30">
                <a:latin typeface="Garamond"/>
                <a:cs typeface="Garamond"/>
              </a:rPr>
              <a:t>6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2110" y="3116388"/>
            <a:ext cx="21336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40"/>
              </a:lnSpc>
            </a:pPr>
            <a:r>
              <a:rPr dirty="0" baseline="-19841" sz="1050" spc="44">
                <a:latin typeface="Garamond"/>
                <a:cs typeface="Garamond"/>
              </a:rPr>
              <a:t>1</a:t>
            </a:r>
            <a:r>
              <a:rPr dirty="0" baseline="-19841" sz="1050" spc="37">
                <a:latin typeface="Garamond"/>
                <a:cs typeface="Garamond"/>
              </a:rPr>
              <a:t>0</a:t>
            </a:r>
            <a:r>
              <a:rPr dirty="0" sz="500" spc="155" i="1">
                <a:latin typeface="Arial"/>
                <a:cs typeface="Arial"/>
              </a:rPr>
              <a:t>−</a:t>
            </a:r>
            <a:r>
              <a:rPr dirty="0" sz="500" spc="-30">
                <a:latin typeface="Lucida Sans Unicode"/>
                <a:cs typeface="Lucida Sans Unicode"/>
              </a:rPr>
              <a:t>2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56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896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results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00"/>
              <a:t> </a:t>
            </a:r>
            <a:r>
              <a:rPr dirty="0" spc="-55"/>
              <a:t>density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2948" y="761698"/>
          <a:ext cx="2603500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"/>
                <a:gridCol w="196850"/>
                <a:gridCol w="163830"/>
                <a:gridCol w="360680"/>
                <a:gridCol w="360680"/>
                <a:gridCol w="360680"/>
                <a:gridCol w="360680"/>
                <a:gridCol w="360680"/>
                <a:gridCol w="25273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R w="6350">
                      <a:solidFill>
                        <a:srgbClr val="BFBFBF"/>
                      </a:solidFill>
                      <a:prstDash val="solid"/>
                    </a:lnR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FBFBF"/>
                      </a:solidFill>
                      <a:prstDash val="solid"/>
                    </a:lnL>
                    <a:lnT w="6350">
                      <a:solidFill>
                        <a:srgbClr val="BFBFB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9284" y="2977277"/>
            <a:ext cx="7239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0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0043" y="2977277"/>
            <a:ext cx="7239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1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0810" y="2977277"/>
            <a:ext cx="7239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1578" y="2977277"/>
            <a:ext cx="7239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3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336" y="2977277"/>
            <a:ext cx="7239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3104" y="2977277"/>
            <a:ext cx="7239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5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3862" y="2977277"/>
            <a:ext cx="7239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6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5312" y="3074386"/>
            <a:ext cx="21336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9841" sz="1050" spc="44">
                <a:latin typeface="Garamond"/>
                <a:cs typeface="Garamond"/>
              </a:rPr>
              <a:t>1</a:t>
            </a:r>
            <a:r>
              <a:rPr dirty="0" baseline="-19841" sz="1050" spc="37">
                <a:latin typeface="Garamond"/>
                <a:cs typeface="Garamond"/>
              </a:rPr>
              <a:t>0</a:t>
            </a:r>
            <a:r>
              <a:rPr dirty="0" sz="500" spc="155" i="1">
                <a:latin typeface="Arial"/>
                <a:cs typeface="Arial"/>
              </a:rPr>
              <a:t>−</a:t>
            </a:r>
            <a:r>
              <a:rPr dirty="0" sz="500" spc="-30">
                <a:latin typeface="Lucida Sans Unicode"/>
                <a:cs typeface="Lucida Sans Unicode"/>
              </a:rPr>
              <a:t>2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338" y="2914588"/>
            <a:ext cx="19050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48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338" y="2543490"/>
            <a:ext cx="19050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49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736" y="2172383"/>
            <a:ext cx="1441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4338" y="1801285"/>
            <a:ext cx="19050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51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338" y="1430187"/>
            <a:ext cx="19050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338" y="1059089"/>
            <a:ext cx="19050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53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4338" y="687981"/>
            <a:ext cx="190500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25">
                <a:latin typeface="Garamond"/>
                <a:cs typeface="Garamond"/>
              </a:rPr>
              <a:t>0</a:t>
            </a:r>
            <a:r>
              <a:rPr dirty="0" sz="700" spc="0" i="1">
                <a:latin typeface="Arial"/>
                <a:cs typeface="Arial"/>
              </a:rPr>
              <a:t>.</a:t>
            </a:r>
            <a:r>
              <a:rPr dirty="0" sz="700" spc="30">
                <a:latin typeface="Garamond"/>
                <a:cs typeface="Garamond"/>
              </a:rPr>
              <a:t>54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01268" y="994516"/>
            <a:ext cx="2273334" cy="1793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13371" y="763749"/>
            <a:ext cx="132018" cy="222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13371" y="298558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13371" y="271278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13371" y="243997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13371" y="216717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13371" y="189437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3371" y="162156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13371" y="134876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13371" y="107596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13371" y="803159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04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05785" y="2985583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05785" y="271278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05785" y="243997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05785" y="216717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05785" y="189437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05785" y="1621568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05785" y="1348765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05785" y="107596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05785" y="803159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6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13371" y="763556"/>
            <a:ext cx="132080" cy="2226945"/>
          </a:xfrm>
          <a:custGeom>
            <a:avLst/>
            <a:gdLst/>
            <a:ahLst/>
            <a:cxnLst/>
            <a:rect l="l" t="t" r="r" b="b"/>
            <a:pathLst>
              <a:path w="132079" h="2226945">
                <a:moveTo>
                  <a:pt x="0" y="2226622"/>
                </a:moveTo>
                <a:lnTo>
                  <a:pt x="0" y="0"/>
                </a:lnTo>
                <a:lnTo>
                  <a:pt x="132018" y="0"/>
                </a:lnTo>
                <a:lnTo>
                  <a:pt x="132018" y="2226622"/>
                </a:lnTo>
                <a:lnTo>
                  <a:pt x="0" y="2226622"/>
                </a:lnTo>
                <a:close/>
              </a:path>
            </a:pathLst>
          </a:custGeom>
          <a:ln w="3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765471" y="2909986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18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65471" y="2637180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20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65471" y="2364382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22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65471" y="2091585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24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65471" y="1818787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26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65471" y="1545981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28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65471" y="1273183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30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65471" y="1000386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32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5471" y="727589"/>
            <a:ext cx="118745" cy="137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30">
                <a:latin typeface="Garamond"/>
                <a:cs typeface="Garamond"/>
              </a:rPr>
              <a:t>34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08051" y="3219120"/>
            <a:ext cx="3060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latin typeface="Arial"/>
                <a:cs typeface="Arial"/>
              </a:rPr>
              <a:t>58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9519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results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04"/>
              <a:t> </a:t>
            </a:r>
            <a:r>
              <a:rPr dirty="0" spc="-65"/>
              <a:t>cascade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1348" y="3070106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4244" y="3070106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7139" y="3070106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0035" y="3070106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2930" y="3070106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2648" y="3070106"/>
            <a:ext cx="12128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543" y="3070106"/>
            <a:ext cx="12128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12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8439" y="3070106"/>
            <a:ext cx="12128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14</a:t>
            </a:r>
            <a:endParaRPr sz="6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39143" y="835006"/>
          <a:ext cx="2785745" cy="220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"/>
                <a:gridCol w="363220"/>
                <a:gridCol w="363219"/>
                <a:gridCol w="363219"/>
                <a:gridCol w="363219"/>
                <a:gridCol w="363219"/>
                <a:gridCol w="363219"/>
                <a:gridCol w="363219"/>
              </a:tblGrid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52525"/>
                      </a:solidFill>
                      <a:prstDash val="solid"/>
                    </a:lnL>
                    <a:lnR w="6350">
                      <a:solidFill>
                        <a:srgbClr val="252525"/>
                      </a:solidFill>
                      <a:prstDash val="solid"/>
                    </a:lnR>
                    <a:lnT w="6350">
                      <a:solidFill>
                        <a:srgbClr val="252525"/>
                      </a:solidFill>
                      <a:prstDash val="solid"/>
                    </a:lnT>
                    <a:lnB w="635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42746" y="2712529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746" y="2349634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746" y="1986738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746" y="1623843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746" y="1260947"/>
            <a:ext cx="736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391" y="898052"/>
            <a:ext cx="12128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252525"/>
                </a:solidFill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7655" y="834963"/>
            <a:ext cx="638083" cy="2117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84145" y="834963"/>
            <a:ext cx="483782" cy="2151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50402" y="2563655"/>
            <a:ext cx="250312" cy="234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50402" y="2299564"/>
            <a:ext cx="250312" cy="234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50402" y="2035473"/>
            <a:ext cx="250312" cy="234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50402" y="1771381"/>
            <a:ext cx="250312" cy="2348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0402" y="1507290"/>
            <a:ext cx="250312" cy="2348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50402" y="1243199"/>
            <a:ext cx="250312" cy="2348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50402" y="834963"/>
            <a:ext cx="250312" cy="379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73355" y="834963"/>
            <a:ext cx="256273" cy="21940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1780" y="2522742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22216" y="218343"/>
                </a:lnTo>
                <a:lnTo>
                  <a:pt x="56119" y="200031"/>
                </a:lnTo>
                <a:lnTo>
                  <a:pt x="76739" y="192048"/>
                </a:lnTo>
                <a:lnTo>
                  <a:pt x="81087" y="190436"/>
                </a:lnTo>
                <a:lnTo>
                  <a:pt x="85416" y="188630"/>
                </a:lnTo>
                <a:lnTo>
                  <a:pt x="89676" y="186558"/>
                </a:lnTo>
                <a:lnTo>
                  <a:pt x="93891" y="184295"/>
                </a:lnTo>
                <a:lnTo>
                  <a:pt x="98122" y="181966"/>
                </a:lnTo>
                <a:lnTo>
                  <a:pt x="102443" y="179694"/>
                </a:lnTo>
                <a:lnTo>
                  <a:pt x="106880" y="177500"/>
                </a:lnTo>
                <a:lnTo>
                  <a:pt x="111382" y="175286"/>
                </a:lnTo>
                <a:lnTo>
                  <a:pt x="115881" y="172947"/>
                </a:lnTo>
                <a:lnTo>
                  <a:pt x="120322" y="170413"/>
                </a:lnTo>
                <a:lnTo>
                  <a:pt x="124720" y="167718"/>
                </a:lnTo>
                <a:lnTo>
                  <a:pt x="129114" y="164915"/>
                </a:lnTo>
                <a:lnTo>
                  <a:pt x="133856" y="161812"/>
                </a:lnTo>
                <a:lnTo>
                  <a:pt x="138712" y="158653"/>
                </a:lnTo>
                <a:lnTo>
                  <a:pt x="172833" y="135086"/>
                </a:lnTo>
                <a:lnTo>
                  <a:pt x="205451" y="109074"/>
                </a:lnTo>
                <a:lnTo>
                  <a:pt x="234390" y="81613"/>
                </a:lnTo>
                <a:lnTo>
                  <a:pt x="260603" y="50758"/>
                </a:lnTo>
                <a:lnTo>
                  <a:pt x="278640" y="24196"/>
                </a:lnTo>
                <a:lnTo>
                  <a:pt x="280349" y="21384"/>
                </a:lnTo>
                <a:lnTo>
                  <a:pt x="296537" y="79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31780" y="2522742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39027" y="245176"/>
                </a:lnTo>
                <a:lnTo>
                  <a:pt x="78113" y="233095"/>
                </a:lnTo>
                <a:lnTo>
                  <a:pt x="117149" y="214340"/>
                </a:lnTo>
                <a:lnTo>
                  <a:pt x="150763" y="190571"/>
                </a:lnTo>
                <a:lnTo>
                  <a:pt x="182430" y="161488"/>
                </a:lnTo>
                <a:lnTo>
                  <a:pt x="211775" y="129910"/>
                </a:lnTo>
                <a:lnTo>
                  <a:pt x="237541" y="97605"/>
                </a:lnTo>
                <a:lnTo>
                  <a:pt x="261601" y="62546"/>
                </a:lnTo>
                <a:lnTo>
                  <a:pt x="281187" y="29561"/>
                </a:lnTo>
                <a:lnTo>
                  <a:pt x="296572" y="95"/>
                </a:lnTo>
              </a:path>
            </a:pathLst>
          </a:custGeom>
          <a:ln w="429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1780" y="2522742"/>
            <a:ext cx="297180" cy="278130"/>
          </a:xfrm>
          <a:custGeom>
            <a:avLst/>
            <a:gdLst/>
            <a:ahLst/>
            <a:cxnLst/>
            <a:rect l="l" t="t" r="r" b="b"/>
            <a:pathLst>
              <a:path w="297179" h="278130">
                <a:moveTo>
                  <a:pt x="0" y="252277"/>
                </a:moveTo>
                <a:lnTo>
                  <a:pt x="30428" y="275969"/>
                </a:lnTo>
                <a:lnTo>
                  <a:pt x="46903" y="278024"/>
                </a:lnTo>
                <a:lnTo>
                  <a:pt x="51439" y="277967"/>
                </a:lnTo>
                <a:lnTo>
                  <a:pt x="92143" y="269489"/>
                </a:lnTo>
                <a:lnTo>
                  <a:pt x="119319" y="256129"/>
                </a:lnTo>
                <a:lnTo>
                  <a:pt x="124912" y="253121"/>
                </a:lnTo>
                <a:lnTo>
                  <a:pt x="157361" y="230303"/>
                </a:lnTo>
                <a:lnTo>
                  <a:pt x="185438" y="201554"/>
                </a:lnTo>
                <a:lnTo>
                  <a:pt x="209397" y="170217"/>
                </a:lnTo>
                <a:lnTo>
                  <a:pt x="230425" y="137670"/>
                </a:lnTo>
                <a:lnTo>
                  <a:pt x="251197" y="100538"/>
                </a:lnTo>
                <a:lnTo>
                  <a:pt x="270612" y="62487"/>
                </a:lnTo>
                <a:lnTo>
                  <a:pt x="276615" y="49944"/>
                </a:lnTo>
                <a:lnTo>
                  <a:pt x="278487" y="46032"/>
                </a:lnTo>
                <a:lnTo>
                  <a:pt x="280314" y="42274"/>
                </a:lnTo>
                <a:lnTo>
                  <a:pt x="282105" y="38678"/>
                </a:lnTo>
                <a:lnTo>
                  <a:pt x="283851" y="35246"/>
                </a:lnTo>
                <a:lnTo>
                  <a:pt x="285522" y="31963"/>
                </a:lnTo>
                <a:lnTo>
                  <a:pt x="287095" y="28823"/>
                </a:lnTo>
                <a:lnTo>
                  <a:pt x="296606" y="112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31780" y="2203511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22216" y="218343"/>
                </a:lnTo>
                <a:lnTo>
                  <a:pt x="56119" y="200031"/>
                </a:lnTo>
                <a:lnTo>
                  <a:pt x="76739" y="192048"/>
                </a:lnTo>
                <a:lnTo>
                  <a:pt x="81087" y="190436"/>
                </a:lnTo>
                <a:lnTo>
                  <a:pt x="85416" y="188630"/>
                </a:lnTo>
                <a:lnTo>
                  <a:pt x="89676" y="186557"/>
                </a:lnTo>
                <a:lnTo>
                  <a:pt x="93891" y="184295"/>
                </a:lnTo>
                <a:lnTo>
                  <a:pt x="98122" y="181966"/>
                </a:lnTo>
                <a:lnTo>
                  <a:pt x="102443" y="179694"/>
                </a:lnTo>
                <a:lnTo>
                  <a:pt x="106880" y="177500"/>
                </a:lnTo>
                <a:lnTo>
                  <a:pt x="111382" y="175286"/>
                </a:lnTo>
                <a:lnTo>
                  <a:pt x="115881" y="172947"/>
                </a:lnTo>
                <a:lnTo>
                  <a:pt x="120322" y="170413"/>
                </a:lnTo>
                <a:lnTo>
                  <a:pt x="124720" y="167718"/>
                </a:lnTo>
                <a:lnTo>
                  <a:pt x="129114" y="164915"/>
                </a:lnTo>
                <a:lnTo>
                  <a:pt x="133856" y="161812"/>
                </a:lnTo>
                <a:lnTo>
                  <a:pt x="138712" y="158653"/>
                </a:lnTo>
                <a:lnTo>
                  <a:pt x="172833" y="135086"/>
                </a:lnTo>
                <a:lnTo>
                  <a:pt x="205451" y="109074"/>
                </a:lnTo>
                <a:lnTo>
                  <a:pt x="234390" y="81613"/>
                </a:lnTo>
                <a:lnTo>
                  <a:pt x="260603" y="50757"/>
                </a:lnTo>
                <a:lnTo>
                  <a:pt x="278640" y="24196"/>
                </a:lnTo>
                <a:lnTo>
                  <a:pt x="280349" y="21384"/>
                </a:lnTo>
                <a:lnTo>
                  <a:pt x="296537" y="78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31780" y="2203511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39027" y="245176"/>
                </a:lnTo>
                <a:lnTo>
                  <a:pt x="78113" y="233095"/>
                </a:lnTo>
                <a:lnTo>
                  <a:pt x="117149" y="214340"/>
                </a:lnTo>
                <a:lnTo>
                  <a:pt x="150763" y="190571"/>
                </a:lnTo>
                <a:lnTo>
                  <a:pt x="182430" y="161488"/>
                </a:lnTo>
                <a:lnTo>
                  <a:pt x="211775" y="129910"/>
                </a:lnTo>
                <a:lnTo>
                  <a:pt x="237541" y="97605"/>
                </a:lnTo>
                <a:lnTo>
                  <a:pt x="261601" y="62546"/>
                </a:lnTo>
                <a:lnTo>
                  <a:pt x="281187" y="29561"/>
                </a:lnTo>
                <a:lnTo>
                  <a:pt x="296572" y="95"/>
                </a:lnTo>
              </a:path>
            </a:pathLst>
          </a:custGeom>
          <a:ln w="429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31780" y="2203511"/>
            <a:ext cx="297180" cy="278130"/>
          </a:xfrm>
          <a:custGeom>
            <a:avLst/>
            <a:gdLst/>
            <a:ahLst/>
            <a:cxnLst/>
            <a:rect l="l" t="t" r="r" b="b"/>
            <a:pathLst>
              <a:path w="297179" h="278130">
                <a:moveTo>
                  <a:pt x="0" y="252277"/>
                </a:moveTo>
                <a:lnTo>
                  <a:pt x="30428" y="275969"/>
                </a:lnTo>
                <a:lnTo>
                  <a:pt x="46903" y="278024"/>
                </a:lnTo>
                <a:lnTo>
                  <a:pt x="51439" y="277967"/>
                </a:lnTo>
                <a:lnTo>
                  <a:pt x="92143" y="269489"/>
                </a:lnTo>
                <a:lnTo>
                  <a:pt x="119319" y="256129"/>
                </a:lnTo>
                <a:lnTo>
                  <a:pt x="124912" y="253121"/>
                </a:lnTo>
                <a:lnTo>
                  <a:pt x="157361" y="230303"/>
                </a:lnTo>
                <a:lnTo>
                  <a:pt x="185438" y="201554"/>
                </a:lnTo>
                <a:lnTo>
                  <a:pt x="209397" y="170217"/>
                </a:lnTo>
                <a:lnTo>
                  <a:pt x="230425" y="137670"/>
                </a:lnTo>
                <a:lnTo>
                  <a:pt x="251197" y="100538"/>
                </a:lnTo>
                <a:lnTo>
                  <a:pt x="270612" y="62487"/>
                </a:lnTo>
                <a:lnTo>
                  <a:pt x="276615" y="49944"/>
                </a:lnTo>
                <a:lnTo>
                  <a:pt x="278487" y="46032"/>
                </a:lnTo>
                <a:lnTo>
                  <a:pt x="280314" y="42274"/>
                </a:lnTo>
                <a:lnTo>
                  <a:pt x="282105" y="38678"/>
                </a:lnTo>
                <a:lnTo>
                  <a:pt x="283851" y="35246"/>
                </a:lnTo>
                <a:lnTo>
                  <a:pt x="285522" y="31963"/>
                </a:lnTo>
                <a:lnTo>
                  <a:pt x="287095" y="28823"/>
                </a:lnTo>
                <a:lnTo>
                  <a:pt x="296606" y="112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31780" y="1884280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22216" y="218343"/>
                </a:lnTo>
                <a:lnTo>
                  <a:pt x="56119" y="200031"/>
                </a:lnTo>
                <a:lnTo>
                  <a:pt x="76739" y="192048"/>
                </a:lnTo>
                <a:lnTo>
                  <a:pt x="81087" y="190436"/>
                </a:lnTo>
                <a:lnTo>
                  <a:pt x="85416" y="188630"/>
                </a:lnTo>
                <a:lnTo>
                  <a:pt x="89676" y="186558"/>
                </a:lnTo>
                <a:lnTo>
                  <a:pt x="93891" y="184295"/>
                </a:lnTo>
                <a:lnTo>
                  <a:pt x="98122" y="181966"/>
                </a:lnTo>
                <a:lnTo>
                  <a:pt x="102443" y="179694"/>
                </a:lnTo>
                <a:lnTo>
                  <a:pt x="106880" y="177500"/>
                </a:lnTo>
                <a:lnTo>
                  <a:pt x="111382" y="175286"/>
                </a:lnTo>
                <a:lnTo>
                  <a:pt x="115881" y="172947"/>
                </a:lnTo>
                <a:lnTo>
                  <a:pt x="120322" y="170413"/>
                </a:lnTo>
                <a:lnTo>
                  <a:pt x="124720" y="167718"/>
                </a:lnTo>
                <a:lnTo>
                  <a:pt x="129114" y="164915"/>
                </a:lnTo>
                <a:lnTo>
                  <a:pt x="133856" y="161812"/>
                </a:lnTo>
                <a:lnTo>
                  <a:pt x="138712" y="158653"/>
                </a:lnTo>
                <a:lnTo>
                  <a:pt x="172833" y="135086"/>
                </a:lnTo>
                <a:lnTo>
                  <a:pt x="205451" y="109074"/>
                </a:lnTo>
                <a:lnTo>
                  <a:pt x="234390" y="81613"/>
                </a:lnTo>
                <a:lnTo>
                  <a:pt x="260603" y="50758"/>
                </a:lnTo>
                <a:lnTo>
                  <a:pt x="278640" y="24196"/>
                </a:lnTo>
                <a:lnTo>
                  <a:pt x="280349" y="21384"/>
                </a:lnTo>
                <a:lnTo>
                  <a:pt x="296537" y="78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31780" y="1884280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39027" y="245176"/>
                </a:lnTo>
                <a:lnTo>
                  <a:pt x="78113" y="233095"/>
                </a:lnTo>
                <a:lnTo>
                  <a:pt x="117149" y="214340"/>
                </a:lnTo>
                <a:lnTo>
                  <a:pt x="150763" y="190571"/>
                </a:lnTo>
                <a:lnTo>
                  <a:pt x="182430" y="161488"/>
                </a:lnTo>
                <a:lnTo>
                  <a:pt x="211775" y="129910"/>
                </a:lnTo>
                <a:lnTo>
                  <a:pt x="237541" y="97605"/>
                </a:lnTo>
                <a:lnTo>
                  <a:pt x="261601" y="62546"/>
                </a:lnTo>
                <a:lnTo>
                  <a:pt x="281187" y="29561"/>
                </a:lnTo>
                <a:lnTo>
                  <a:pt x="296572" y="95"/>
                </a:lnTo>
              </a:path>
            </a:pathLst>
          </a:custGeom>
          <a:ln w="429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31780" y="1884280"/>
            <a:ext cx="297180" cy="278130"/>
          </a:xfrm>
          <a:custGeom>
            <a:avLst/>
            <a:gdLst/>
            <a:ahLst/>
            <a:cxnLst/>
            <a:rect l="l" t="t" r="r" b="b"/>
            <a:pathLst>
              <a:path w="297179" h="278130">
                <a:moveTo>
                  <a:pt x="0" y="252277"/>
                </a:moveTo>
                <a:lnTo>
                  <a:pt x="30428" y="275969"/>
                </a:lnTo>
                <a:lnTo>
                  <a:pt x="46903" y="278024"/>
                </a:lnTo>
                <a:lnTo>
                  <a:pt x="51439" y="277967"/>
                </a:lnTo>
                <a:lnTo>
                  <a:pt x="92143" y="269489"/>
                </a:lnTo>
                <a:lnTo>
                  <a:pt x="119319" y="256129"/>
                </a:lnTo>
                <a:lnTo>
                  <a:pt x="124912" y="253121"/>
                </a:lnTo>
                <a:lnTo>
                  <a:pt x="157361" y="230303"/>
                </a:lnTo>
                <a:lnTo>
                  <a:pt x="185438" y="201554"/>
                </a:lnTo>
                <a:lnTo>
                  <a:pt x="209397" y="170217"/>
                </a:lnTo>
                <a:lnTo>
                  <a:pt x="230425" y="137670"/>
                </a:lnTo>
                <a:lnTo>
                  <a:pt x="251197" y="100538"/>
                </a:lnTo>
                <a:lnTo>
                  <a:pt x="270612" y="62487"/>
                </a:lnTo>
                <a:lnTo>
                  <a:pt x="276615" y="49944"/>
                </a:lnTo>
                <a:lnTo>
                  <a:pt x="278487" y="46032"/>
                </a:lnTo>
                <a:lnTo>
                  <a:pt x="280314" y="42274"/>
                </a:lnTo>
                <a:lnTo>
                  <a:pt x="282105" y="38678"/>
                </a:lnTo>
                <a:lnTo>
                  <a:pt x="283851" y="35246"/>
                </a:lnTo>
                <a:lnTo>
                  <a:pt x="285522" y="31963"/>
                </a:lnTo>
                <a:lnTo>
                  <a:pt x="287095" y="28823"/>
                </a:lnTo>
                <a:lnTo>
                  <a:pt x="296606" y="112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31780" y="1565049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22216" y="218344"/>
                </a:lnTo>
                <a:lnTo>
                  <a:pt x="56119" y="200031"/>
                </a:lnTo>
                <a:lnTo>
                  <a:pt x="76739" y="192048"/>
                </a:lnTo>
                <a:lnTo>
                  <a:pt x="81087" y="190436"/>
                </a:lnTo>
                <a:lnTo>
                  <a:pt x="85416" y="188630"/>
                </a:lnTo>
                <a:lnTo>
                  <a:pt x="89676" y="186558"/>
                </a:lnTo>
                <a:lnTo>
                  <a:pt x="93891" y="184295"/>
                </a:lnTo>
                <a:lnTo>
                  <a:pt x="98122" y="181966"/>
                </a:lnTo>
                <a:lnTo>
                  <a:pt x="102443" y="179694"/>
                </a:lnTo>
                <a:lnTo>
                  <a:pt x="106880" y="177500"/>
                </a:lnTo>
                <a:lnTo>
                  <a:pt x="111382" y="175286"/>
                </a:lnTo>
                <a:lnTo>
                  <a:pt x="115881" y="172947"/>
                </a:lnTo>
                <a:lnTo>
                  <a:pt x="120322" y="170413"/>
                </a:lnTo>
                <a:lnTo>
                  <a:pt x="124720" y="167718"/>
                </a:lnTo>
                <a:lnTo>
                  <a:pt x="129114" y="164915"/>
                </a:lnTo>
                <a:lnTo>
                  <a:pt x="133856" y="161812"/>
                </a:lnTo>
                <a:lnTo>
                  <a:pt x="138712" y="158653"/>
                </a:lnTo>
                <a:lnTo>
                  <a:pt x="172833" y="135086"/>
                </a:lnTo>
                <a:lnTo>
                  <a:pt x="205451" y="109075"/>
                </a:lnTo>
                <a:lnTo>
                  <a:pt x="234390" y="81613"/>
                </a:lnTo>
                <a:lnTo>
                  <a:pt x="260603" y="50758"/>
                </a:lnTo>
                <a:lnTo>
                  <a:pt x="278640" y="24196"/>
                </a:lnTo>
                <a:lnTo>
                  <a:pt x="280349" y="21384"/>
                </a:lnTo>
                <a:lnTo>
                  <a:pt x="296537" y="78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31780" y="1565049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39027" y="245176"/>
                </a:lnTo>
                <a:lnTo>
                  <a:pt x="78113" y="233095"/>
                </a:lnTo>
                <a:lnTo>
                  <a:pt x="117149" y="214340"/>
                </a:lnTo>
                <a:lnTo>
                  <a:pt x="150763" y="190571"/>
                </a:lnTo>
                <a:lnTo>
                  <a:pt x="182430" y="161488"/>
                </a:lnTo>
                <a:lnTo>
                  <a:pt x="211775" y="129910"/>
                </a:lnTo>
                <a:lnTo>
                  <a:pt x="237541" y="97605"/>
                </a:lnTo>
                <a:lnTo>
                  <a:pt x="261601" y="62546"/>
                </a:lnTo>
                <a:lnTo>
                  <a:pt x="281187" y="29561"/>
                </a:lnTo>
                <a:lnTo>
                  <a:pt x="296572" y="95"/>
                </a:lnTo>
              </a:path>
            </a:pathLst>
          </a:custGeom>
          <a:ln w="429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31780" y="1565049"/>
            <a:ext cx="297180" cy="278130"/>
          </a:xfrm>
          <a:custGeom>
            <a:avLst/>
            <a:gdLst/>
            <a:ahLst/>
            <a:cxnLst/>
            <a:rect l="l" t="t" r="r" b="b"/>
            <a:pathLst>
              <a:path w="297179" h="278130">
                <a:moveTo>
                  <a:pt x="0" y="252277"/>
                </a:moveTo>
                <a:lnTo>
                  <a:pt x="30428" y="275969"/>
                </a:lnTo>
                <a:lnTo>
                  <a:pt x="46903" y="278024"/>
                </a:lnTo>
                <a:lnTo>
                  <a:pt x="51439" y="277967"/>
                </a:lnTo>
                <a:lnTo>
                  <a:pt x="92143" y="269489"/>
                </a:lnTo>
                <a:lnTo>
                  <a:pt x="119319" y="256129"/>
                </a:lnTo>
                <a:lnTo>
                  <a:pt x="124912" y="253121"/>
                </a:lnTo>
                <a:lnTo>
                  <a:pt x="157361" y="230303"/>
                </a:lnTo>
                <a:lnTo>
                  <a:pt x="185438" y="201554"/>
                </a:lnTo>
                <a:lnTo>
                  <a:pt x="209397" y="170217"/>
                </a:lnTo>
                <a:lnTo>
                  <a:pt x="230425" y="137671"/>
                </a:lnTo>
                <a:lnTo>
                  <a:pt x="251197" y="100538"/>
                </a:lnTo>
                <a:lnTo>
                  <a:pt x="270612" y="62487"/>
                </a:lnTo>
                <a:lnTo>
                  <a:pt x="276615" y="49944"/>
                </a:lnTo>
                <a:lnTo>
                  <a:pt x="278487" y="46032"/>
                </a:lnTo>
                <a:lnTo>
                  <a:pt x="280314" y="42274"/>
                </a:lnTo>
                <a:lnTo>
                  <a:pt x="282105" y="38678"/>
                </a:lnTo>
                <a:lnTo>
                  <a:pt x="283851" y="35246"/>
                </a:lnTo>
                <a:lnTo>
                  <a:pt x="285522" y="31963"/>
                </a:lnTo>
                <a:lnTo>
                  <a:pt x="287095" y="28823"/>
                </a:lnTo>
                <a:lnTo>
                  <a:pt x="296606" y="112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31780" y="1245818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22216" y="218344"/>
                </a:lnTo>
                <a:lnTo>
                  <a:pt x="56119" y="200031"/>
                </a:lnTo>
                <a:lnTo>
                  <a:pt x="76739" y="192048"/>
                </a:lnTo>
                <a:lnTo>
                  <a:pt x="81087" y="190436"/>
                </a:lnTo>
                <a:lnTo>
                  <a:pt x="85416" y="188630"/>
                </a:lnTo>
                <a:lnTo>
                  <a:pt x="89676" y="186558"/>
                </a:lnTo>
                <a:lnTo>
                  <a:pt x="93891" y="184295"/>
                </a:lnTo>
                <a:lnTo>
                  <a:pt x="98122" y="181966"/>
                </a:lnTo>
                <a:lnTo>
                  <a:pt x="102443" y="179694"/>
                </a:lnTo>
                <a:lnTo>
                  <a:pt x="106880" y="177500"/>
                </a:lnTo>
                <a:lnTo>
                  <a:pt x="111382" y="175286"/>
                </a:lnTo>
                <a:lnTo>
                  <a:pt x="115881" y="172947"/>
                </a:lnTo>
                <a:lnTo>
                  <a:pt x="120322" y="170413"/>
                </a:lnTo>
                <a:lnTo>
                  <a:pt x="124720" y="167718"/>
                </a:lnTo>
                <a:lnTo>
                  <a:pt x="129114" y="164915"/>
                </a:lnTo>
                <a:lnTo>
                  <a:pt x="133856" y="161812"/>
                </a:lnTo>
                <a:lnTo>
                  <a:pt x="138712" y="158653"/>
                </a:lnTo>
                <a:lnTo>
                  <a:pt x="172833" y="135086"/>
                </a:lnTo>
                <a:lnTo>
                  <a:pt x="205451" y="109075"/>
                </a:lnTo>
                <a:lnTo>
                  <a:pt x="234390" y="81613"/>
                </a:lnTo>
                <a:lnTo>
                  <a:pt x="260603" y="50758"/>
                </a:lnTo>
                <a:lnTo>
                  <a:pt x="278640" y="24196"/>
                </a:lnTo>
                <a:lnTo>
                  <a:pt x="280349" y="21384"/>
                </a:lnTo>
                <a:lnTo>
                  <a:pt x="296537" y="78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31780" y="1245818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39027" y="245176"/>
                </a:lnTo>
                <a:lnTo>
                  <a:pt x="78113" y="233095"/>
                </a:lnTo>
                <a:lnTo>
                  <a:pt x="117149" y="214340"/>
                </a:lnTo>
                <a:lnTo>
                  <a:pt x="150763" y="190571"/>
                </a:lnTo>
                <a:lnTo>
                  <a:pt x="182430" y="161488"/>
                </a:lnTo>
                <a:lnTo>
                  <a:pt x="211775" y="129910"/>
                </a:lnTo>
                <a:lnTo>
                  <a:pt x="237541" y="97605"/>
                </a:lnTo>
                <a:lnTo>
                  <a:pt x="261601" y="62546"/>
                </a:lnTo>
                <a:lnTo>
                  <a:pt x="281187" y="29561"/>
                </a:lnTo>
                <a:lnTo>
                  <a:pt x="296572" y="95"/>
                </a:lnTo>
              </a:path>
            </a:pathLst>
          </a:custGeom>
          <a:ln w="429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31780" y="1245818"/>
            <a:ext cx="297180" cy="278130"/>
          </a:xfrm>
          <a:custGeom>
            <a:avLst/>
            <a:gdLst/>
            <a:ahLst/>
            <a:cxnLst/>
            <a:rect l="l" t="t" r="r" b="b"/>
            <a:pathLst>
              <a:path w="297179" h="278130">
                <a:moveTo>
                  <a:pt x="0" y="252277"/>
                </a:moveTo>
                <a:lnTo>
                  <a:pt x="30428" y="275969"/>
                </a:lnTo>
                <a:lnTo>
                  <a:pt x="46903" y="278024"/>
                </a:lnTo>
                <a:lnTo>
                  <a:pt x="51439" y="277967"/>
                </a:lnTo>
                <a:lnTo>
                  <a:pt x="92143" y="269489"/>
                </a:lnTo>
                <a:lnTo>
                  <a:pt x="119319" y="256129"/>
                </a:lnTo>
                <a:lnTo>
                  <a:pt x="124912" y="253121"/>
                </a:lnTo>
                <a:lnTo>
                  <a:pt x="157361" y="230303"/>
                </a:lnTo>
                <a:lnTo>
                  <a:pt x="185438" y="201554"/>
                </a:lnTo>
                <a:lnTo>
                  <a:pt x="209397" y="170217"/>
                </a:lnTo>
                <a:lnTo>
                  <a:pt x="230425" y="137671"/>
                </a:lnTo>
                <a:lnTo>
                  <a:pt x="251197" y="100538"/>
                </a:lnTo>
                <a:lnTo>
                  <a:pt x="270612" y="62487"/>
                </a:lnTo>
                <a:lnTo>
                  <a:pt x="276615" y="49944"/>
                </a:lnTo>
                <a:lnTo>
                  <a:pt x="278487" y="46032"/>
                </a:lnTo>
                <a:lnTo>
                  <a:pt x="280314" y="42274"/>
                </a:lnTo>
                <a:lnTo>
                  <a:pt x="282105" y="38678"/>
                </a:lnTo>
                <a:lnTo>
                  <a:pt x="283851" y="35246"/>
                </a:lnTo>
                <a:lnTo>
                  <a:pt x="285522" y="31963"/>
                </a:lnTo>
                <a:lnTo>
                  <a:pt x="287095" y="28823"/>
                </a:lnTo>
                <a:lnTo>
                  <a:pt x="296606" y="112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31780" y="926587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22216" y="218344"/>
                </a:lnTo>
                <a:lnTo>
                  <a:pt x="56119" y="200031"/>
                </a:lnTo>
                <a:lnTo>
                  <a:pt x="76739" y="192048"/>
                </a:lnTo>
                <a:lnTo>
                  <a:pt x="81087" y="190436"/>
                </a:lnTo>
                <a:lnTo>
                  <a:pt x="85416" y="188630"/>
                </a:lnTo>
                <a:lnTo>
                  <a:pt x="89676" y="186557"/>
                </a:lnTo>
                <a:lnTo>
                  <a:pt x="93891" y="184295"/>
                </a:lnTo>
                <a:lnTo>
                  <a:pt x="98122" y="181966"/>
                </a:lnTo>
                <a:lnTo>
                  <a:pt x="102443" y="179694"/>
                </a:lnTo>
                <a:lnTo>
                  <a:pt x="106880" y="177500"/>
                </a:lnTo>
                <a:lnTo>
                  <a:pt x="111382" y="175286"/>
                </a:lnTo>
                <a:lnTo>
                  <a:pt x="115881" y="172947"/>
                </a:lnTo>
                <a:lnTo>
                  <a:pt x="120322" y="170413"/>
                </a:lnTo>
                <a:lnTo>
                  <a:pt x="124720" y="167718"/>
                </a:lnTo>
                <a:lnTo>
                  <a:pt x="129114" y="164915"/>
                </a:lnTo>
                <a:lnTo>
                  <a:pt x="133856" y="161812"/>
                </a:lnTo>
                <a:lnTo>
                  <a:pt x="138712" y="158653"/>
                </a:lnTo>
                <a:lnTo>
                  <a:pt x="172833" y="135086"/>
                </a:lnTo>
                <a:lnTo>
                  <a:pt x="205451" y="109074"/>
                </a:lnTo>
                <a:lnTo>
                  <a:pt x="234390" y="81613"/>
                </a:lnTo>
                <a:lnTo>
                  <a:pt x="260603" y="50758"/>
                </a:lnTo>
                <a:lnTo>
                  <a:pt x="278640" y="24196"/>
                </a:lnTo>
                <a:lnTo>
                  <a:pt x="280349" y="21384"/>
                </a:lnTo>
                <a:lnTo>
                  <a:pt x="296537" y="79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31780" y="926587"/>
            <a:ext cx="297180" cy="252729"/>
          </a:xfrm>
          <a:custGeom>
            <a:avLst/>
            <a:gdLst/>
            <a:ahLst/>
            <a:cxnLst/>
            <a:rect l="l" t="t" r="r" b="b"/>
            <a:pathLst>
              <a:path w="297179" h="252730">
                <a:moveTo>
                  <a:pt x="0" y="252277"/>
                </a:moveTo>
                <a:lnTo>
                  <a:pt x="39027" y="245176"/>
                </a:lnTo>
                <a:lnTo>
                  <a:pt x="78113" y="233095"/>
                </a:lnTo>
                <a:lnTo>
                  <a:pt x="117149" y="214340"/>
                </a:lnTo>
                <a:lnTo>
                  <a:pt x="150763" y="190571"/>
                </a:lnTo>
                <a:lnTo>
                  <a:pt x="182430" y="161488"/>
                </a:lnTo>
                <a:lnTo>
                  <a:pt x="211775" y="129910"/>
                </a:lnTo>
                <a:lnTo>
                  <a:pt x="237541" y="97605"/>
                </a:lnTo>
                <a:lnTo>
                  <a:pt x="261601" y="62546"/>
                </a:lnTo>
                <a:lnTo>
                  <a:pt x="281187" y="29561"/>
                </a:lnTo>
                <a:lnTo>
                  <a:pt x="296572" y="96"/>
                </a:lnTo>
              </a:path>
            </a:pathLst>
          </a:custGeom>
          <a:ln w="429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31780" y="926587"/>
            <a:ext cx="297180" cy="278130"/>
          </a:xfrm>
          <a:custGeom>
            <a:avLst/>
            <a:gdLst/>
            <a:ahLst/>
            <a:cxnLst/>
            <a:rect l="l" t="t" r="r" b="b"/>
            <a:pathLst>
              <a:path w="297179" h="278130">
                <a:moveTo>
                  <a:pt x="0" y="252277"/>
                </a:moveTo>
                <a:lnTo>
                  <a:pt x="30428" y="275969"/>
                </a:lnTo>
                <a:lnTo>
                  <a:pt x="46903" y="278024"/>
                </a:lnTo>
                <a:lnTo>
                  <a:pt x="51439" y="277967"/>
                </a:lnTo>
                <a:lnTo>
                  <a:pt x="92143" y="269489"/>
                </a:lnTo>
                <a:lnTo>
                  <a:pt x="119319" y="256129"/>
                </a:lnTo>
                <a:lnTo>
                  <a:pt x="124912" y="253121"/>
                </a:lnTo>
                <a:lnTo>
                  <a:pt x="157361" y="230303"/>
                </a:lnTo>
                <a:lnTo>
                  <a:pt x="185438" y="201554"/>
                </a:lnTo>
                <a:lnTo>
                  <a:pt x="209397" y="170217"/>
                </a:lnTo>
                <a:lnTo>
                  <a:pt x="230425" y="137671"/>
                </a:lnTo>
                <a:lnTo>
                  <a:pt x="251197" y="100538"/>
                </a:lnTo>
                <a:lnTo>
                  <a:pt x="270612" y="62487"/>
                </a:lnTo>
                <a:lnTo>
                  <a:pt x="276615" y="49944"/>
                </a:lnTo>
                <a:lnTo>
                  <a:pt x="278487" y="46032"/>
                </a:lnTo>
                <a:lnTo>
                  <a:pt x="280314" y="42274"/>
                </a:lnTo>
                <a:lnTo>
                  <a:pt x="282105" y="38678"/>
                </a:lnTo>
                <a:lnTo>
                  <a:pt x="283851" y="35246"/>
                </a:lnTo>
                <a:lnTo>
                  <a:pt x="285522" y="31963"/>
                </a:lnTo>
                <a:lnTo>
                  <a:pt x="287095" y="28823"/>
                </a:lnTo>
                <a:lnTo>
                  <a:pt x="296606" y="112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31780" y="837109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59">
                <a:moveTo>
                  <a:pt x="0" y="22524"/>
                </a:moveTo>
                <a:lnTo>
                  <a:pt x="8349" y="1783"/>
                </a:lnTo>
                <a:lnTo>
                  <a:pt x="9979" y="0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31780" y="837109"/>
            <a:ext cx="86995" cy="22860"/>
          </a:xfrm>
          <a:custGeom>
            <a:avLst/>
            <a:gdLst/>
            <a:ahLst/>
            <a:cxnLst/>
            <a:rect l="l" t="t" r="r" b="b"/>
            <a:pathLst>
              <a:path w="86994" h="22859">
                <a:moveTo>
                  <a:pt x="0" y="22524"/>
                </a:moveTo>
                <a:lnTo>
                  <a:pt x="463" y="22464"/>
                </a:lnTo>
                <a:lnTo>
                  <a:pt x="1042" y="22388"/>
                </a:lnTo>
                <a:lnTo>
                  <a:pt x="39027" y="15423"/>
                </a:lnTo>
                <a:lnTo>
                  <a:pt x="78113" y="3342"/>
                </a:lnTo>
                <a:lnTo>
                  <a:pt x="82882" y="1454"/>
                </a:lnTo>
                <a:lnTo>
                  <a:pt x="86365" y="0"/>
                </a:lnTo>
              </a:path>
            </a:pathLst>
          </a:custGeom>
          <a:ln w="429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31780" y="837109"/>
            <a:ext cx="158115" cy="48895"/>
          </a:xfrm>
          <a:custGeom>
            <a:avLst/>
            <a:gdLst/>
            <a:ahLst/>
            <a:cxnLst/>
            <a:rect l="l" t="t" r="r" b="b"/>
            <a:pathLst>
              <a:path w="158114" h="48894">
                <a:moveTo>
                  <a:pt x="0" y="22524"/>
                </a:moveTo>
                <a:lnTo>
                  <a:pt x="30428" y="46216"/>
                </a:lnTo>
                <a:lnTo>
                  <a:pt x="46903" y="48271"/>
                </a:lnTo>
                <a:lnTo>
                  <a:pt x="51439" y="48214"/>
                </a:lnTo>
                <a:lnTo>
                  <a:pt x="92143" y="39736"/>
                </a:lnTo>
                <a:lnTo>
                  <a:pt x="119319" y="26376"/>
                </a:lnTo>
                <a:lnTo>
                  <a:pt x="124912" y="23368"/>
                </a:lnTo>
                <a:lnTo>
                  <a:pt x="157361" y="550"/>
                </a:lnTo>
                <a:lnTo>
                  <a:pt x="157979" y="0"/>
                </a:lnTo>
              </a:path>
            </a:pathLst>
          </a:custGeom>
          <a:ln w="4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62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730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5"/>
              <a:t> </a:t>
            </a:r>
            <a:r>
              <a:rPr dirty="0" spc="-40"/>
              <a:t>inputs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7116" y="770608"/>
            <a:ext cx="3464560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4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blade </a:t>
            </a:r>
            <a:r>
              <a:rPr dirty="0" sz="1100" spc="-40">
                <a:latin typeface="Tahoma"/>
                <a:cs typeface="Tahoma"/>
              </a:rPr>
              <a:t>thickness </a:t>
            </a:r>
            <a:r>
              <a:rPr dirty="0" sz="1100" spc="-55">
                <a:latin typeface="Tahoma"/>
                <a:cs typeface="Tahoma"/>
              </a:rPr>
              <a:t>over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chord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absolute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clearance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seals </a:t>
            </a:r>
            <a:r>
              <a:rPr dirty="0" sz="1100" spc="-50">
                <a:latin typeface="Tahoma"/>
                <a:cs typeface="Tahoma"/>
              </a:rPr>
              <a:t>per</a:t>
            </a:r>
            <a:r>
              <a:rPr dirty="0" sz="1100" spc="-35">
                <a:latin typeface="Tahoma"/>
                <a:cs typeface="Tahoma"/>
              </a:rPr>
              <a:t> rotor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10">
                <a:latin typeface="Tahoma"/>
                <a:cs typeface="Tahoma"/>
              </a:rPr>
              <a:t>initial </a:t>
            </a:r>
            <a:r>
              <a:rPr dirty="0" sz="1100" spc="-75">
                <a:latin typeface="Tahoma"/>
                <a:cs typeface="Tahoma"/>
              </a:rPr>
              <a:t>guess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efficiency </a:t>
            </a:r>
            <a:r>
              <a:rPr dirty="0" sz="1100" spc="-55">
                <a:latin typeface="Tahoma"/>
                <a:cs typeface="Tahoma"/>
              </a:rPr>
              <a:t>(</a:t>
            </a:r>
            <a:r>
              <a:rPr dirty="0" sz="1100" spc="-55" b="0" i="1">
                <a:latin typeface="Bookman Old Style"/>
                <a:cs typeface="Bookman Old Style"/>
              </a:rPr>
              <a:t>η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25">
                <a:latin typeface="Garamond"/>
                <a:cs typeface="Garamond"/>
              </a:rPr>
              <a:t>1 </a:t>
            </a:r>
            <a:r>
              <a:rPr dirty="0" sz="1100" spc="-35">
                <a:latin typeface="Tahoma"/>
                <a:cs typeface="Tahoma"/>
              </a:rPr>
              <a:t>could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guess)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section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divide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span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17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other numerical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0">
                <a:latin typeface="Tahoma"/>
                <a:cs typeface="Tahoma"/>
              </a:rPr>
              <a:t>computational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parameters</a:t>
            </a:r>
            <a:endParaRPr sz="1100">
              <a:latin typeface="Tahoma"/>
              <a:cs typeface="Tahoma"/>
            </a:endParaRPr>
          </a:p>
          <a:p>
            <a:pPr lvl="1" marL="310515" indent="-132080">
              <a:lnSpc>
                <a:spcPts val="1200"/>
              </a:lnSpc>
              <a:spcBef>
                <a:spcPts val="175"/>
              </a:spcBef>
              <a:buClr>
                <a:srgbClr val="339430"/>
              </a:buClr>
              <a:buFont typeface="Lucida Sans Unicode"/>
              <a:buChar char="◦"/>
              <a:tabLst>
                <a:tab pos="311150" algn="l"/>
              </a:tabLst>
            </a:pP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maximum </a:t>
            </a:r>
            <a:r>
              <a:rPr dirty="0" sz="1000" spc="-45">
                <a:latin typeface="Tahoma"/>
                <a:cs typeface="Tahoma"/>
              </a:rPr>
              <a:t>number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iterations</a:t>
            </a:r>
            <a:endParaRPr sz="1000">
              <a:latin typeface="Tahoma"/>
              <a:cs typeface="Tahoma"/>
            </a:endParaRPr>
          </a:p>
          <a:p>
            <a:pPr lvl="1" marL="310515" indent="-132080">
              <a:lnSpc>
                <a:spcPts val="1200"/>
              </a:lnSpc>
              <a:buClr>
                <a:srgbClr val="339430"/>
              </a:buClr>
              <a:buFont typeface="Lucida Sans Unicode"/>
              <a:buChar char="◦"/>
              <a:tabLst>
                <a:tab pos="311150" algn="l"/>
              </a:tabLst>
            </a:pP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tolerances </a:t>
            </a:r>
            <a:r>
              <a:rPr dirty="0" sz="1000" spc="10">
                <a:latin typeface="Tahoma"/>
                <a:cs typeface="Tahoma"/>
              </a:rPr>
              <a:t>(</a:t>
            </a:r>
            <a:r>
              <a:rPr dirty="0" sz="1000" spc="10">
                <a:latin typeface="Garamond"/>
                <a:cs typeface="Garamond"/>
              </a:rPr>
              <a:t>1</a:t>
            </a:r>
            <a:r>
              <a:rPr dirty="0" sz="1000" spc="75">
                <a:latin typeface="Garamond"/>
                <a:cs typeface="Garamond"/>
              </a:rPr>
              <a:t> </a:t>
            </a:r>
            <a:r>
              <a:rPr dirty="0" sz="1000" spc="-360">
                <a:latin typeface="Lucida Sans Unicode"/>
                <a:cs typeface="Lucida Sans Unicode"/>
              </a:rPr>
              <a:t>·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50">
                <a:latin typeface="Garamond"/>
                <a:cs typeface="Garamond"/>
              </a:rPr>
              <a:t>10</a:t>
            </a:r>
            <a:r>
              <a:rPr dirty="0" baseline="27777" sz="1050" spc="75" i="1">
                <a:latin typeface="Arial"/>
                <a:cs typeface="Arial"/>
              </a:rPr>
              <a:t>−</a:t>
            </a:r>
            <a:r>
              <a:rPr dirty="0" baseline="27777" sz="1050" spc="75">
                <a:latin typeface="Lucida Sans Unicode"/>
                <a:cs typeface="Lucida Sans Unicode"/>
              </a:rPr>
              <a:t>6</a:t>
            </a:r>
            <a:r>
              <a:rPr dirty="0" sz="1000" spc="5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903" y="216324"/>
            <a:ext cx="1276350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</a:rPr>
              <a:t>Table: </a:t>
            </a:r>
            <a:r>
              <a:rPr dirty="0" sz="1000" spc="-20"/>
              <a:t>Stator</a:t>
            </a:r>
            <a:r>
              <a:rPr dirty="0" sz="1000" spc="40"/>
              <a:t> </a:t>
            </a:r>
            <a:r>
              <a:rPr dirty="0" sz="1000" spc="-40"/>
              <a:t>properties</a:t>
            </a:r>
            <a:endParaRPr sz="1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5802" y="394322"/>
          <a:ext cx="3255645" cy="71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/>
                <a:gridCol w="427990"/>
                <a:gridCol w="467359"/>
                <a:gridCol w="377825"/>
                <a:gridCol w="694055"/>
                <a:gridCol w="462915"/>
                <a:gridCol w="433069"/>
              </a:tblGrid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 spc="-20">
                          <a:latin typeface="Tahoma"/>
                          <a:cs typeface="Tahoma"/>
                        </a:rPr>
                        <a:t>Stage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10">
                          <a:latin typeface="Tahoma"/>
                          <a:cs typeface="Tahoma"/>
                        </a:rPr>
                        <a:t>Blades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5">
                          <a:latin typeface="Tahoma"/>
                          <a:cs typeface="Tahoma"/>
                        </a:rPr>
                        <a:t>Solidity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850" b="0" i="1">
                          <a:latin typeface="Bookman Old Style"/>
                          <a:cs typeface="Bookman Old Style"/>
                        </a:rPr>
                        <a:t>β</a:t>
                      </a:r>
                      <a:endParaRPr sz="8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5">
                          <a:latin typeface="Tahoma"/>
                          <a:cs typeface="Tahoma"/>
                        </a:rPr>
                        <a:t>Blade</a:t>
                      </a:r>
                      <a:r>
                        <a:rPr dirty="0" sz="85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50">
                          <a:latin typeface="Tahoma"/>
                          <a:cs typeface="Tahoma"/>
                        </a:rPr>
                        <a:t>h.(</a:t>
                      </a:r>
                      <a:r>
                        <a:rPr dirty="0" sz="850" b="0" i="1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dirty="0" sz="850">
                          <a:latin typeface="Tahoma"/>
                          <a:cs typeface="Tahoma"/>
                        </a:rPr>
                        <a:t>)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944"/>
                        </a:lnSpc>
                      </a:pPr>
                      <a:r>
                        <a:rPr dirty="0" sz="850" spc="-25">
                          <a:latin typeface="Tahoma"/>
                          <a:cs typeface="Tahoma"/>
                        </a:rPr>
                        <a:t>Inlet</a:t>
                      </a:r>
                      <a:r>
                        <a:rPr dirty="0" sz="85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50" spc="100">
                          <a:latin typeface="Tahoma"/>
                          <a:cs typeface="Tahoma"/>
                        </a:rPr>
                        <a:t>M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944"/>
                        </a:lnSpc>
                      </a:pPr>
                      <a:r>
                        <a:rPr dirty="0" sz="850" spc="-15" b="0" i="1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dirty="0" baseline="-13888" sz="900" spc="-22" i="1">
                          <a:latin typeface="Verdana"/>
                          <a:cs typeface="Verdana"/>
                        </a:rPr>
                        <a:t>p</a:t>
                      </a:r>
                      <a:endParaRPr baseline="-13888" sz="9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156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1.219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1.121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0.025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0.194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2524.1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131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1.217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1.124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0.027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0.463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2480.5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110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1.223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1.130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0.033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0.473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2437.8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91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1.220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1.136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0.039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0.484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2395.9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79803" y="1208905"/>
            <a:ext cx="1244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Table: </a:t>
            </a:r>
            <a:r>
              <a:rPr dirty="0" sz="1000" spc="-20">
                <a:latin typeface="Tahoma"/>
                <a:cs typeface="Tahoma"/>
              </a:rPr>
              <a:t>Rotor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properties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6038" y="1386906"/>
          <a:ext cx="3335020" cy="71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/>
                <a:gridCol w="427990"/>
                <a:gridCol w="467359"/>
                <a:gridCol w="377825"/>
                <a:gridCol w="694055"/>
                <a:gridCol w="542925"/>
                <a:gridCol w="433705"/>
              </a:tblGrid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 spc="-20">
                          <a:latin typeface="Tahoma"/>
                          <a:cs typeface="Tahoma"/>
                        </a:rPr>
                        <a:t>Stage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10">
                          <a:latin typeface="Tahoma"/>
                          <a:cs typeface="Tahoma"/>
                        </a:rPr>
                        <a:t>Blades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Solidi</a:t>
                      </a:r>
                      <a:r>
                        <a:rPr dirty="0" sz="850" spc="-2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850">
                          <a:latin typeface="Tahoma"/>
                          <a:cs typeface="Tahoma"/>
                        </a:rPr>
                        <a:t>y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850" b="0" i="1">
                          <a:latin typeface="Bookman Old Style"/>
                          <a:cs typeface="Bookman Old Style"/>
                        </a:rPr>
                        <a:t>β</a:t>
                      </a:r>
                      <a:endParaRPr sz="8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5">
                          <a:latin typeface="Tahoma"/>
                          <a:cs typeface="Tahoma"/>
                        </a:rPr>
                        <a:t>Blade</a:t>
                      </a:r>
                      <a:r>
                        <a:rPr dirty="0" sz="85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50">
                          <a:latin typeface="Tahoma"/>
                          <a:cs typeface="Tahoma"/>
                        </a:rPr>
                        <a:t>h.(</a:t>
                      </a:r>
                      <a:r>
                        <a:rPr dirty="0" sz="850" b="0" i="1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dirty="0" sz="850">
                          <a:latin typeface="Tahoma"/>
                          <a:cs typeface="Tahoma"/>
                        </a:rPr>
                        <a:t>)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850" spc="-25">
                          <a:latin typeface="Tahoma"/>
                          <a:cs typeface="Tahoma"/>
                        </a:rPr>
                        <a:t>Inlet</a:t>
                      </a:r>
                      <a:r>
                        <a:rPr dirty="0" sz="85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50" spc="50" b="0" i="1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dirty="0" baseline="-13888" sz="900" spc="75" i="1">
                          <a:latin typeface="Verdana"/>
                          <a:cs typeface="Verdana"/>
                        </a:rPr>
                        <a:t>w</a:t>
                      </a:r>
                      <a:endParaRPr baseline="-13888" sz="9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850" spc="-15" b="0" i="1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dirty="0" baseline="-13888" sz="900" spc="-22" i="1">
                          <a:latin typeface="Verdana"/>
                          <a:cs typeface="Verdana"/>
                        </a:rPr>
                        <a:t>p</a:t>
                      </a:r>
                      <a:endParaRPr baseline="-13888" sz="9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143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1.223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1.110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0.025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0.198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2501.2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119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1.214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1.114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0.030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0.202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2458.2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99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1.214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1.119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0.036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0.207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2415.8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82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1.218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1.125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0.043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0.212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2374.3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78482" y="2129503"/>
            <a:ext cx="1247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Table: </a:t>
            </a:r>
            <a:r>
              <a:rPr dirty="0" sz="1000" spc="-35">
                <a:latin typeface="Tahoma"/>
                <a:cs typeface="Tahoma"/>
              </a:rPr>
              <a:t>Stage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properties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32176" y="2307498"/>
          <a:ext cx="1983105" cy="85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/>
                <a:gridCol w="377825"/>
                <a:gridCol w="403224"/>
                <a:gridCol w="403225"/>
                <a:gridCol w="403225"/>
              </a:tblGrid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 spc="-20">
                          <a:latin typeface="Tahoma"/>
                          <a:cs typeface="Tahoma"/>
                        </a:rPr>
                        <a:t>Stage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b="0" i="1">
                          <a:latin typeface="Bookman Old Style"/>
                          <a:cs typeface="Bookman Old Style"/>
                        </a:rPr>
                        <a:t>χ</a:t>
                      </a:r>
                      <a:endParaRPr sz="8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baseline="9803" sz="1275" spc="-37" b="0" i="1">
                          <a:latin typeface="Bookman Old Style"/>
                          <a:cs typeface="Bookman Old Style"/>
                        </a:rPr>
                        <a:t>η</a:t>
                      </a:r>
                      <a:r>
                        <a:rPr dirty="0" sz="600" spc="-25" i="1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600" spc="-13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15" i="1">
                          <a:latin typeface="Verdana"/>
                          <a:cs typeface="Verdana"/>
                        </a:rPr>
                        <a:t>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850" b="0" i="1">
                          <a:latin typeface="Bookman Old Style"/>
                          <a:cs typeface="Bookman Old Style"/>
                        </a:rPr>
                        <a:t>β</a:t>
                      </a:r>
                      <a:endParaRPr sz="85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955"/>
                        </a:lnSpc>
                        <a:spcBef>
                          <a:spcPts val="60"/>
                        </a:spcBef>
                      </a:pPr>
                      <a:r>
                        <a:rPr dirty="0" baseline="9803" sz="1275" b="0" i="1">
                          <a:latin typeface="Bookman Old Style"/>
                          <a:cs typeface="Bookman Old Style"/>
                        </a:rPr>
                        <a:t>β</a:t>
                      </a:r>
                      <a:r>
                        <a:rPr dirty="0" sz="600" i="1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600" spc="-13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15" i="1">
                          <a:latin typeface="Verdana"/>
                          <a:cs typeface="Verdana"/>
                        </a:rPr>
                        <a:t>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0.461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0.927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1.244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1.240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0.465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0.930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1.252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1.251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0.465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0.933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1.264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1.263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>
                          <a:latin typeface="Tahoma"/>
                          <a:cs typeface="Tahoma"/>
                        </a:rPr>
                        <a:t>4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0.465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0.936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1.278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-30">
                          <a:latin typeface="Tahoma"/>
                          <a:cs typeface="Tahoma"/>
                        </a:rPr>
                        <a:t>1.276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dirty="0" sz="850" spc="0" b="1">
                          <a:latin typeface="Arial"/>
                          <a:cs typeface="Arial"/>
                        </a:rPr>
                        <a:t>Total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-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5" b="1">
                          <a:latin typeface="Arial"/>
                          <a:cs typeface="Arial"/>
                        </a:rPr>
                        <a:t>0.936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5" b="1">
                          <a:latin typeface="Arial"/>
                          <a:cs typeface="Arial"/>
                        </a:rPr>
                        <a:t>2.518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944"/>
                        </a:lnSpc>
                      </a:pPr>
                      <a:r>
                        <a:rPr dirty="0" sz="850" spc="5" b="1">
                          <a:latin typeface="Arial"/>
                          <a:cs typeface="Arial"/>
                        </a:rPr>
                        <a:t>2.500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62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1252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Further</a:t>
            </a:r>
            <a:r>
              <a:rPr dirty="0" spc="-10"/>
              <a:t> </a:t>
            </a:r>
            <a:r>
              <a:rPr dirty="0" spc="-70"/>
              <a:t>develops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7116" y="770608"/>
            <a:ext cx="3625850" cy="2225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4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Compare </a:t>
            </a:r>
            <a:r>
              <a:rPr dirty="0" sz="1100" spc="-35">
                <a:latin typeface="Tahoma"/>
                <a:cs typeface="Tahoma"/>
              </a:rPr>
              <a:t>constant </a:t>
            </a:r>
            <a:r>
              <a:rPr dirty="0" sz="1100" spc="-55">
                <a:latin typeface="Tahoma"/>
                <a:cs typeface="Tahoma"/>
              </a:rPr>
              <a:t>angle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methodologies;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4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50">
                <a:latin typeface="Tahoma"/>
                <a:cs typeface="Tahoma"/>
              </a:rPr>
              <a:t>Iterate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guarantee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required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work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along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span;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Different </a:t>
            </a:r>
            <a:r>
              <a:rPr dirty="0" sz="1100" spc="-25">
                <a:latin typeface="Tahoma"/>
                <a:cs typeface="Tahoma"/>
              </a:rPr>
              <a:t>solidity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rotor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stator;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Variable </a:t>
            </a:r>
            <a:r>
              <a:rPr dirty="0" sz="1100" spc="80" b="0" i="1">
                <a:latin typeface="Bookman Old Style"/>
                <a:cs typeface="Bookman Old Style"/>
              </a:rPr>
              <a:t>χ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60">
                <a:latin typeface="Tahoma"/>
                <a:cs typeface="Tahoma"/>
              </a:rPr>
              <a:t>stages </a:t>
            </a:r>
            <a:r>
              <a:rPr dirty="0" sz="1100" spc="-50">
                <a:latin typeface="Tahoma"/>
                <a:cs typeface="Tahoma"/>
              </a:rPr>
              <a:t>(lower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stages);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Off-design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performances;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17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Mechanical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analysis</a:t>
            </a:r>
            <a:endParaRPr sz="1100">
              <a:latin typeface="Tahoma"/>
              <a:cs typeface="Tahoma"/>
            </a:endParaRPr>
          </a:p>
          <a:p>
            <a:pPr lvl="1" marL="310515" indent="-132080">
              <a:lnSpc>
                <a:spcPts val="1200"/>
              </a:lnSpc>
              <a:spcBef>
                <a:spcPts val="175"/>
              </a:spcBef>
              <a:buClr>
                <a:srgbClr val="339430"/>
              </a:buClr>
              <a:buFont typeface="Lucida Sans Unicode"/>
              <a:buChar char="◦"/>
              <a:tabLst>
                <a:tab pos="311150" algn="l"/>
              </a:tabLst>
            </a:pPr>
            <a:r>
              <a:rPr dirty="0" sz="1000" spc="-15">
                <a:latin typeface="Tahoma"/>
                <a:cs typeface="Tahoma"/>
              </a:rPr>
              <a:t>Optimize </a:t>
            </a:r>
            <a:r>
              <a:rPr dirty="0" sz="1000" spc="-30">
                <a:latin typeface="Tahoma"/>
                <a:cs typeface="Tahoma"/>
              </a:rPr>
              <a:t>rotor </a:t>
            </a:r>
            <a:r>
              <a:rPr dirty="0" sz="1000" spc="-25">
                <a:latin typeface="Tahoma"/>
                <a:cs typeface="Tahoma"/>
              </a:rPr>
              <a:t>internal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diameter.</a:t>
            </a:r>
            <a:endParaRPr sz="1000">
              <a:latin typeface="Tahoma"/>
              <a:cs typeface="Tahoma"/>
            </a:endParaRPr>
          </a:p>
          <a:p>
            <a:pPr lvl="1" marL="310515" indent="-132080">
              <a:lnSpc>
                <a:spcPts val="1200"/>
              </a:lnSpc>
              <a:buClr>
                <a:srgbClr val="339430"/>
              </a:buClr>
              <a:buFont typeface="Lucida Sans Unicode"/>
              <a:buChar char="◦"/>
              <a:tabLst>
                <a:tab pos="311150" algn="l"/>
              </a:tabLst>
            </a:pPr>
            <a:r>
              <a:rPr dirty="0" sz="1000" spc="-15">
                <a:latin typeface="Tahoma"/>
                <a:cs typeface="Tahoma"/>
              </a:rPr>
              <a:t>Vibration </a:t>
            </a:r>
            <a:r>
              <a:rPr dirty="0" sz="1000" spc="-40">
                <a:latin typeface="Tahoma"/>
                <a:cs typeface="Tahoma"/>
              </a:rPr>
              <a:t>analysis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25">
                <a:latin typeface="Tahoma"/>
                <a:cs typeface="Tahoma"/>
              </a:rPr>
              <a:t>natural</a:t>
            </a:r>
            <a:r>
              <a:rPr dirty="0" sz="1000" spc="15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frequencies.</a:t>
            </a:r>
            <a:endParaRPr sz="10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50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Apply </a:t>
            </a:r>
            <a:r>
              <a:rPr dirty="0" sz="1100" spc="-70">
                <a:latin typeface="Tahoma"/>
                <a:cs typeface="Tahoma"/>
              </a:rPr>
              <a:t>more </a:t>
            </a:r>
            <a:r>
              <a:rPr dirty="0" sz="1100" spc="-50">
                <a:latin typeface="Tahoma"/>
                <a:cs typeface="Tahoma"/>
              </a:rPr>
              <a:t>refined </a:t>
            </a:r>
            <a:r>
              <a:rPr dirty="0" sz="1100" spc="-60">
                <a:latin typeface="Tahoma"/>
                <a:cs typeface="Tahoma"/>
              </a:rPr>
              <a:t>losses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correlation.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Clearance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design;</a:t>
            </a:r>
            <a:endParaRPr sz="1100">
              <a:latin typeface="Tahoma"/>
              <a:cs typeface="Tahoma"/>
            </a:endParaRPr>
          </a:p>
          <a:p>
            <a:pPr marL="144780" indent="-132080">
              <a:lnSpc>
                <a:spcPct val="100000"/>
              </a:lnSpc>
              <a:spcBef>
                <a:spcPts val="335"/>
              </a:spcBef>
              <a:buClr>
                <a:srgbClr val="339430"/>
              </a:buClr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dirty="0" sz="1100" spc="-35">
                <a:latin typeface="Tahoma"/>
                <a:cs typeface="Tahoma"/>
              </a:rPr>
              <a:t>Cost/performance </a:t>
            </a:r>
            <a:r>
              <a:rPr dirty="0" sz="1100" spc="-50">
                <a:latin typeface="Tahoma"/>
                <a:cs typeface="Tahoma"/>
              </a:rPr>
              <a:t>comparison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60">
                <a:latin typeface="Tahoma"/>
                <a:cs typeface="Tahoma"/>
              </a:rPr>
              <a:t>3000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0">
                <a:latin typeface="Tahoma"/>
                <a:cs typeface="Tahoma"/>
              </a:rPr>
              <a:t>6000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rpm.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62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5351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62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29730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</a:t>
            </a:r>
            <a:r>
              <a:rPr dirty="0" spc="25"/>
              <a:t> </a:t>
            </a:r>
            <a:r>
              <a:rPr dirty="0" spc="-40"/>
              <a:t>inputs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194" y="738465"/>
            <a:ext cx="4086860" cy="17843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7145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Tahoma"/>
                <a:cs typeface="Tahoma"/>
              </a:rPr>
              <a:t>Some </a:t>
            </a:r>
            <a:r>
              <a:rPr dirty="0" sz="1100" spc="-4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input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20">
                <a:latin typeface="Tahoma"/>
                <a:cs typeface="Tahoma"/>
              </a:rPr>
              <a:t>trivial </a:t>
            </a:r>
            <a:r>
              <a:rPr dirty="0" sz="1100" spc="-60">
                <a:latin typeface="Tahoma"/>
                <a:cs typeface="Tahoma"/>
              </a:rPr>
              <a:t>and mandatory, </a:t>
            </a:r>
            <a:r>
              <a:rPr dirty="0" sz="1100" spc="-35">
                <a:latin typeface="Tahoma"/>
                <a:cs typeface="Tahoma"/>
              </a:rPr>
              <a:t>but </a:t>
            </a:r>
            <a:r>
              <a:rPr dirty="0" sz="1100" spc="-50">
                <a:latin typeface="Tahoma"/>
                <a:cs typeface="Tahoma"/>
              </a:rPr>
              <a:t>other </a:t>
            </a:r>
            <a:r>
              <a:rPr dirty="0" sz="1100" spc="-8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chosen. </a:t>
            </a:r>
            <a:r>
              <a:rPr dirty="0" sz="1100" spc="-45">
                <a:latin typeface="Tahoma"/>
                <a:cs typeface="Tahoma"/>
              </a:rPr>
              <a:t>For  </a:t>
            </a:r>
            <a:r>
              <a:rPr dirty="0" sz="1100" spc="-65">
                <a:latin typeface="Tahoma"/>
                <a:cs typeface="Tahoma"/>
              </a:rPr>
              <a:t>example </a:t>
            </a:r>
            <a:r>
              <a:rPr dirty="0" sz="1100" spc="-50">
                <a:latin typeface="Tahoma"/>
                <a:cs typeface="Tahoma"/>
              </a:rPr>
              <a:t>the </a:t>
            </a:r>
            <a:r>
              <a:rPr dirty="0" sz="1100" spc="25" i="1">
                <a:latin typeface="Gill Sans MT"/>
                <a:cs typeface="Gill Sans MT"/>
              </a:rPr>
              <a:t>number </a:t>
            </a:r>
            <a:r>
              <a:rPr dirty="0" sz="1100" spc="25" i="1">
                <a:latin typeface="Gill Sans MT"/>
                <a:cs typeface="Gill Sans MT"/>
              </a:rPr>
              <a:t>of </a:t>
            </a:r>
            <a:r>
              <a:rPr dirty="0" sz="1100" spc="25" i="1">
                <a:latin typeface="Gill Sans MT"/>
                <a:cs typeface="Gill Sans MT"/>
              </a:rPr>
              <a:t>stages </a:t>
            </a:r>
            <a:r>
              <a:rPr dirty="0" sz="1100" spc="-40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taken </a:t>
            </a:r>
            <a:r>
              <a:rPr dirty="0" sz="1100" spc="-75">
                <a:latin typeface="Tahoma"/>
                <a:cs typeface="Tahoma"/>
              </a:rPr>
              <a:t>as </a:t>
            </a:r>
            <a:r>
              <a:rPr dirty="0" sz="1100" spc="-35">
                <a:latin typeface="Tahoma"/>
                <a:cs typeface="Tahoma"/>
              </a:rPr>
              <a:t>input but </a:t>
            </a:r>
            <a:r>
              <a:rPr dirty="0" sz="1100" spc="5">
                <a:latin typeface="Tahoma"/>
                <a:cs typeface="Tahoma"/>
              </a:rPr>
              <a:t>it </a:t>
            </a:r>
            <a:r>
              <a:rPr dirty="0" sz="1100" spc="-45">
                <a:latin typeface="Tahoma"/>
                <a:cs typeface="Tahoma"/>
              </a:rPr>
              <a:t>could </a:t>
            </a:r>
            <a:r>
              <a:rPr dirty="0" sz="1100" spc="-55">
                <a:latin typeface="Tahoma"/>
                <a:cs typeface="Tahoma"/>
              </a:rPr>
              <a:t>also </a:t>
            </a:r>
            <a:r>
              <a:rPr dirty="0" sz="1100" spc="-70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result 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calculation.</a:t>
            </a:r>
            <a:endParaRPr sz="1100">
              <a:latin typeface="Tahoma"/>
              <a:cs typeface="Tahoma"/>
            </a:endParaRPr>
          </a:p>
          <a:p>
            <a:pPr marL="17145" marR="146685">
              <a:lnSpc>
                <a:spcPct val="102600"/>
              </a:lnSpc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20">
                <a:latin typeface="Tahoma"/>
                <a:cs typeface="Tahoma"/>
              </a:rPr>
              <a:t>fact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alternative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choose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25" i="1">
                <a:latin typeface="Gill Sans MT"/>
                <a:cs typeface="Gill Sans MT"/>
              </a:rPr>
              <a:t>work </a:t>
            </a:r>
            <a:r>
              <a:rPr dirty="0" sz="1100" spc="35" i="1">
                <a:latin typeface="Gill Sans MT"/>
                <a:cs typeface="Gill Sans MT"/>
              </a:rPr>
              <a:t>coefficient </a:t>
            </a:r>
            <a:r>
              <a:rPr dirty="0" sz="1100" spc="50" b="0" i="1">
                <a:latin typeface="Bookman Old Style"/>
                <a:cs typeface="Bookman Old Style"/>
              </a:rPr>
              <a:t>λ </a:t>
            </a:r>
            <a:r>
              <a:rPr dirty="0" sz="1100" spc="105">
                <a:latin typeface="Garamond"/>
                <a:cs typeface="Garamond"/>
              </a:rPr>
              <a:t>= </a:t>
            </a:r>
            <a:r>
              <a:rPr dirty="0" sz="1100" spc="-10" b="0" i="1">
                <a:latin typeface="Bookman Old Style"/>
                <a:cs typeface="Bookman Old Style"/>
              </a:rPr>
              <a:t>l/</a:t>
            </a:r>
            <a:r>
              <a:rPr dirty="0" sz="1100" spc="-10">
                <a:latin typeface="Tahoma"/>
                <a:cs typeface="Tahoma"/>
              </a:rPr>
              <a:t>U</a:t>
            </a:r>
            <a:r>
              <a:rPr dirty="0" baseline="31250" sz="1200" spc="-15">
                <a:latin typeface="Trebuchet MS"/>
                <a:cs typeface="Trebuchet MS"/>
              </a:rPr>
              <a:t>2</a:t>
            </a:r>
            <a:r>
              <a:rPr dirty="0" sz="1100" spc="-10">
                <a:latin typeface="Tahoma"/>
                <a:cs typeface="Tahoma"/>
              </a:rPr>
              <a:t>, 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case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stages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would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been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result.</a:t>
            </a:r>
            <a:endParaRPr sz="1100">
              <a:latin typeface="Tahoma"/>
              <a:cs typeface="Tahoma"/>
            </a:endParaRPr>
          </a:p>
          <a:p>
            <a:pPr marL="17145" marR="80010">
              <a:lnSpc>
                <a:spcPct val="102600"/>
              </a:lnSpc>
              <a:spcBef>
                <a:spcPts val="850"/>
              </a:spcBef>
            </a:pPr>
            <a:r>
              <a:rPr dirty="0" sz="1100" spc="-35">
                <a:latin typeface="Tahoma"/>
                <a:cs typeface="Tahoma"/>
              </a:rPr>
              <a:t>Since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number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stages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very </a:t>
            </a:r>
            <a:r>
              <a:rPr dirty="0" sz="1100" spc="-30">
                <a:latin typeface="Tahoma"/>
                <a:cs typeface="Tahoma"/>
              </a:rPr>
              <a:t>significant </a:t>
            </a:r>
            <a:r>
              <a:rPr dirty="0" sz="1100" spc="-55">
                <a:latin typeface="Tahoma"/>
                <a:cs typeface="Tahoma"/>
              </a:rPr>
              <a:t>parameter </a:t>
            </a:r>
            <a:r>
              <a:rPr dirty="0" sz="1100" spc="-45">
                <a:latin typeface="Tahoma"/>
                <a:cs typeface="Tahoma"/>
              </a:rPr>
              <a:t>respect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work </a:t>
            </a:r>
            <a:r>
              <a:rPr dirty="0" sz="1100" spc="-35">
                <a:latin typeface="Tahoma"/>
                <a:cs typeface="Tahoma"/>
              </a:rPr>
              <a:t>coefficient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40">
                <a:latin typeface="Tahoma"/>
                <a:cs typeface="Tahoma"/>
              </a:rPr>
              <a:t>choice </a:t>
            </a:r>
            <a:r>
              <a:rPr dirty="0" sz="1100" spc="-60">
                <a:latin typeface="Tahoma"/>
                <a:cs typeface="Tahoma"/>
              </a:rPr>
              <a:t>has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sz="1100" spc="-60">
                <a:latin typeface="Tahoma"/>
                <a:cs typeface="Tahoma"/>
              </a:rPr>
              <a:t>made.</a:t>
            </a:r>
            <a:endParaRPr sz="11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885"/>
              </a:spcBef>
            </a:pPr>
            <a:r>
              <a:rPr dirty="0" sz="1100" spc="-30">
                <a:latin typeface="Tahoma"/>
                <a:cs typeface="Tahoma"/>
              </a:rPr>
              <a:t>Another </a:t>
            </a:r>
            <a:r>
              <a:rPr dirty="0" sz="1100" spc="-55">
                <a:latin typeface="Tahoma"/>
                <a:cs typeface="Tahoma"/>
              </a:rPr>
              <a:t>parameter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35" i="1">
                <a:latin typeface="Gill Sans MT"/>
                <a:cs typeface="Gill Sans MT"/>
              </a:rPr>
              <a:t>flow coefficient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60">
                <a:latin typeface="Tahoma"/>
                <a:cs typeface="Tahoma"/>
              </a:rPr>
              <a:t>be </a:t>
            </a:r>
            <a:r>
              <a:rPr dirty="0" sz="1100" spc="-50">
                <a:latin typeface="Tahoma"/>
                <a:cs typeface="Tahoma"/>
              </a:rPr>
              <a:t>replaced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  <a:p>
            <a:pPr algn="just" marL="17145">
              <a:lnSpc>
                <a:spcPct val="100000"/>
              </a:lnSpc>
              <a:spcBef>
                <a:spcPts val="35"/>
              </a:spcBef>
            </a:pPr>
            <a:r>
              <a:rPr dirty="0" sz="1100" spc="-85" b="0" i="1">
                <a:latin typeface="Bookman Old Style"/>
                <a:cs typeface="Bookman Old Style"/>
              </a:rPr>
              <a:t>k</a:t>
            </a:r>
            <a:r>
              <a:rPr dirty="0" baseline="-10416" sz="1200" spc="-127" i="1">
                <a:latin typeface="Verdana"/>
                <a:cs typeface="Verdana"/>
              </a:rPr>
              <a:t>p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-20">
                <a:latin typeface="Garamond"/>
                <a:cs typeface="Garamond"/>
              </a:rPr>
              <a:t> </a:t>
            </a:r>
            <a:r>
              <a:rPr dirty="0" sz="1100" spc="-40">
                <a:latin typeface="Tahoma"/>
                <a:cs typeface="Tahoma"/>
              </a:rPr>
              <a:t>U</a:t>
            </a:r>
            <a:r>
              <a:rPr dirty="0" sz="1100" spc="-40" b="0" i="1">
                <a:latin typeface="Bookman Old Style"/>
                <a:cs typeface="Bookman Old Style"/>
              </a:rPr>
              <a:t>/v</a:t>
            </a:r>
            <a:r>
              <a:rPr dirty="0" baseline="-10416" sz="1200" spc="-60">
                <a:latin typeface="Trebuchet MS"/>
                <a:cs typeface="Trebuchet MS"/>
              </a:rPr>
              <a:t>1</a:t>
            </a:r>
            <a:endParaRPr baseline="-10416"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260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45"/>
              <a:t>main</a:t>
            </a:r>
            <a:r>
              <a:rPr dirty="0" spc="90"/>
              <a:t> </a:t>
            </a:r>
            <a:r>
              <a:rPr dirty="0" spc="-35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47771" y="1208689"/>
            <a:ext cx="925194" cy="310515"/>
          </a:xfrm>
          <a:custGeom>
            <a:avLst/>
            <a:gdLst/>
            <a:ahLst/>
            <a:cxnLst/>
            <a:rect l="l" t="t" r="r" b="b"/>
            <a:pathLst>
              <a:path w="925194" h="310515">
                <a:moveTo>
                  <a:pt x="889215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3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889215" y="309991"/>
                </a:lnTo>
                <a:lnTo>
                  <a:pt x="903005" y="307207"/>
                </a:lnTo>
                <a:lnTo>
                  <a:pt x="914266" y="299615"/>
                </a:lnTo>
                <a:lnTo>
                  <a:pt x="921858" y="288354"/>
                </a:lnTo>
                <a:lnTo>
                  <a:pt x="924643" y="274563"/>
                </a:lnTo>
                <a:lnTo>
                  <a:pt x="924643" y="35427"/>
                </a:lnTo>
                <a:lnTo>
                  <a:pt x="921858" y="21637"/>
                </a:lnTo>
                <a:lnTo>
                  <a:pt x="914266" y="10376"/>
                </a:lnTo>
                <a:lnTo>
                  <a:pt x="903005" y="2784"/>
                </a:lnTo>
                <a:lnTo>
                  <a:pt x="8892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7771" y="1208689"/>
            <a:ext cx="925194" cy="310515"/>
          </a:xfrm>
          <a:custGeom>
            <a:avLst/>
            <a:gdLst/>
            <a:ahLst/>
            <a:cxnLst/>
            <a:rect l="l" t="t" r="r" b="b"/>
            <a:pathLst>
              <a:path w="925194" h="310515">
                <a:moveTo>
                  <a:pt x="889215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3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889215" y="309991"/>
                </a:lnTo>
                <a:lnTo>
                  <a:pt x="903005" y="307207"/>
                </a:lnTo>
                <a:lnTo>
                  <a:pt x="914266" y="299615"/>
                </a:lnTo>
                <a:lnTo>
                  <a:pt x="921858" y="288354"/>
                </a:lnTo>
                <a:lnTo>
                  <a:pt x="924643" y="274563"/>
                </a:lnTo>
                <a:lnTo>
                  <a:pt x="924643" y="35427"/>
                </a:lnTo>
                <a:lnTo>
                  <a:pt x="921858" y="21637"/>
                </a:lnTo>
                <a:lnTo>
                  <a:pt x="914266" y="10376"/>
                </a:lnTo>
                <a:lnTo>
                  <a:pt x="903005" y="2784"/>
                </a:lnTo>
                <a:lnTo>
                  <a:pt x="889215" y="0"/>
                </a:lnTo>
                <a:close/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9054" y="738465"/>
            <a:ext cx="3797300" cy="6781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whole </a:t>
            </a:r>
            <a:r>
              <a:rPr dirty="0" sz="1100" spc="-60">
                <a:latin typeface="Tahoma"/>
                <a:cs typeface="Tahoma"/>
              </a:rPr>
              <a:t>process </a:t>
            </a:r>
            <a:r>
              <a:rPr dirty="0" sz="1100" spc="-50">
                <a:latin typeface="Tahoma"/>
                <a:cs typeface="Tahoma"/>
              </a:rPr>
              <a:t>requires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total </a:t>
            </a:r>
            <a:r>
              <a:rPr dirty="0" sz="1100" spc="-40">
                <a:latin typeface="Tahoma"/>
                <a:cs typeface="Tahoma"/>
              </a:rPr>
              <a:t>efficiency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machine. 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efficiency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also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5">
                <a:latin typeface="Tahoma"/>
                <a:cs typeface="Tahoma"/>
              </a:rPr>
              <a:t>output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design: </a:t>
            </a:r>
            <a:r>
              <a:rPr dirty="0" sz="1100" spc="50">
                <a:latin typeface="Lucida Sans Unicode"/>
                <a:cs typeface="Lucida Sans Unicode"/>
              </a:rPr>
              <a:t>⇒ </a:t>
            </a:r>
            <a:r>
              <a:rPr dirty="0" sz="1100" spc="-20" b="1">
                <a:latin typeface="Arial"/>
                <a:cs typeface="Arial"/>
              </a:rPr>
              <a:t>iterative</a:t>
            </a:r>
            <a:r>
              <a:rPr dirty="0" sz="1100" spc="15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loop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algn="ctr" marL="90805">
              <a:lnSpc>
                <a:spcPct val="100000"/>
              </a:lnSpc>
              <a:spcBef>
                <a:spcPts val="1630"/>
              </a:spcBef>
            </a:pPr>
            <a:r>
              <a:rPr dirty="0" sz="700" spc="30">
                <a:latin typeface="Garamond"/>
                <a:cs typeface="Garamond"/>
              </a:rPr>
              <a:t>Initial </a:t>
            </a:r>
            <a:r>
              <a:rPr dirty="0" sz="700" spc="25">
                <a:latin typeface="Garamond"/>
                <a:cs typeface="Garamond"/>
              </a:rPr>
              <a:t>guess </a:t>
            </a:r>
            <a:r>
              <a:rPr dirty="0" sz="700" spc="-15">
                <a:latin typeface="Garamond"/>
                <a:cs typeface="Garamond"/>
              </a:rPr>
              <a:t>of  </a:t>
            </a:r>
            <a:r>
              <a:rPr dirty="0" sz="700" spc="0" i="1">
                <a:latin typeface="Arial"/>
                <a:cs typeface="Arial"/>
              </a:rPr>
              <a:t>η</a:t>
            </a:r>
            <a:r>
              <a:rPr dirty="0" baseline="-12345" sz="675" spc="0" i="1">
                <a:latin typeface="Arial"/>
                <a:cs typeface="Arial"/>
              </a:rPr>
              <a:t>T</a:t>
            </a:r>
            <a:r>
              <a:rPr dirty="0" baseline="-12345" sz="675" spc="-135" i="1">
                <a:latin typeface="Arial"/>
                <a:cs typeface="Arial"/>
              </a:rPr>
              <a:t> </a:t>
            </a:r>
            <a:r>
              <a:rPr dirty="0" baseline="-12345" sz="675" spc="75" i="1">
                <a:latin typeface="Arial"/>
                <a:cs typeface="Arial"/>
              </a:rPr>
              <a:t>T</a:t>
            </a:r>
            <a:endParaRPr baseline="-12345" sz="675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3688" y="1712695"/>
            <a:ext cx="1513205" cy="310515"/>
          </a:xfrm>
          <a:custGeom>
            <a:avLst/>
            <a:gdLst/>
            <a:ahLst/>
            <a:cxnLst/>
            <a:rect l="l" t="t" r="r" b="b"/>
            <a:pathLst>
              <a:path w="1513205" h="310514">
                <a:moveTo>
                  <a:pt x="1477382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4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1477382" y="309991"/>
                </a:lnTo>
                <a:lnTo>
                  <a:pt x="1491172" y="307207"/>
                </a:lnTo>
                <a:lnTo>
                  <a:pt x="1502433" y="299615"/>
                </a:lnTo>
                <a:lnTo>
                  <a:pt x="1510026" y="288354"/>
                </a:lnTo>
                <a:lnTo>
                  <a:pt x="1512810" y="274564"/>
                </a:lnTo>
                <a:lnTo>
                  <a:pt x="1512810" y="35427"/>
                </a:lnTo>
                <a:lnTo>
                  <a:pt x="1510026" y="21637"/>
                </a:lnTo>
                <a:lnTo>
                  <a:pt x="1502433" y="10376"/>
                </a:lnTo>
                <a:lnTo>
                  <a:pt x="1491172" y="2784"/>
                </a:lnTo>
                <a:lnTo>
                  <a:pt x="147738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53688" y="1712695"/>
            <a:ext cx="1513205" cy="310515"/>
          </a:xfrm>
          <a:custGeom>
            <a:avLst/>
            <a:gdLst/>
            <a:ahLst/>
            <a:cxnLst/>
            <a:rect l="l" t="t" r="r" b="b"/>
            <a:pathLst>
              <a:path w="1513205" h="310514">
                <a:moveTo>
                  <a:pt x="1477382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4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1477382" y="309991"/>
                </a:lnTo>
                <a:lnTo>
                  <a:pt x="1491172" y="307207"/>
                </a:lnTo>
                <a:lnTo>
                  <a:pt x="1502433" y="299615"/>
                </a:lnTo>
                <a:lnTo>
                  <a:pt x="1510025" y="288354"/>
                </a:lnTo>
                <a:lnTo>
                  <a:pt x="1512810" y="274564"/>
                </a:lnTo>
                <a:lnTo>
                  <a:pt x="1512810" y="35427"/>
                </a:lnTo>
                <a:lnTo>
                  <a:pt x="1510025" y="21637"/>
                </a:lnTo>
                <a:lnTo>
                  <a:pt x="1502433" y="10376"/>
                </a:lnTo>
                <a:lnTo>
                  <a:pt x="1491172" y="2784"/>
                </a:lnTo>
                <a:lnTo>
                  <a:pt x="1477382" y="0"/>
                </a:lnTo>
                <a:close/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29567" y="1788563"/>
            <a:ext cx="13614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25">
                <a:latin typeface="Garamond"/>
                <a:cs typeface="Garamond"/>
              </a:rPr>
              <a:t>Perform </a:t>
            </a:r>
            <a:r>
              <a:rPr dirty="0" sz="700" spc="30">
                <a:latin typeface="Garamond"/>
                <a:cs typeface="Garamond"/>
              </a:rPr>
              <a:t>the </a:t>
            </a:r>
            <a:r>
              <a:rPr dirty="0" sz="700" spc="25">
                <a:latin typeface="Garamond"/>
                <a:cs typeface="Garamond"/>
              </a:rPr>
              <a:t>design </a:t>
            </a:r>
            <a:r>
              <a:rPr dirty="0" sz="700" spc="-15">
                <a:latin typeface="Garamond"/>
                <a:cs typeface="Garamond"/>
              </a:rPr>
              <a:t>of </a:t>
            </a:r>
            <a:r>
              <a:rPr dirty="0" sz="700" spc="30">
                <a:latin typeface="Garamond"/>
                <a:cs typeface="Garamond"/>
              </a:rPr>
              <a:t>the</a:t>
            </a:r>
            <a:r>
              <a:rPr dirty="0" sz="700" spc="0">
                <a:latin typeface="Garamond"/>
                <a:cs typeface="Garamond"/>
              </a:rPr>
              <a:t> </a:t>
            </a:r>
            <a:r>
              <a:rPr dirty="0" sz="700" spc="25">
                <a:latin typeface="Garamond"/>
                <a:cs typeface="Garamond"/>
              </a:rPr>
              <a:t>machine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0580" y="2197188"/>
            <a:ext cx="979169" cy="979169"/>
          </a:xfrm>
          <a:custGeom>
            <a:avLst/>
            <a:gdLst/>
            <a:ahLst/>
            <a:cxnLst/>
            <a:rect l="l" t="t" r="r" b="b"/>
            <a:pathLst>
              <a:path w="979169" h="979169">
                <a:moveTo>
                  <a:pt x="489513" y="0"/>
                </a:moveTo>
                <a:lnTo>
                  <a:pt x="0" y="489513"/>
                </a:lnTo>
                <a:lnTo>
                  <a:pt x="489513" y="979026"/>
                </a:lnTo>
                <a:lnTo>
                  <a:pt x="979026" y="489513"/>
                </a:lnTo>
                <a:lnTo>
                  <a:pt x="489513" y="0"/>
                </a:lnTo>
                <a:close/>
              </a:path>
            </a:pathLst>
          </a:custGeom>
          <a:solidFill>
            <a:srgbClr val="B2B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20580" y="2197188"/>
            <a:ext cx="979169" cy="979169"/>
          </a:xfrm>
          <a:custGeom>
            <a:avLst/>
            <a:gdLst/>
            <a:ahLst/>
            <a:cxnLst/>
            <a:rect l="l" t="t" r="r" b="b"/>
            <a:pathLst>
              <a:path w="979169" h="979169">
                <a:moveTo>
                  <a:pt x="979026" y="489513"/>
                </a:moveTo>
                <a:lnTo>
                  <a:pt x="489513" y="0"/>
                </a:lnTo>
                <a:lnTo>
                  <a:pt x="0" y="489513"/>
                </a:lnTo>
                <a:lnTo>
                  <a:pt x="489513" y="979026"/>
                </a:lnTo>
                <a:lnTo>
                  <a:pt x="979026" y="489513"/>
                </a:lnTo>
                <a:close/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81496" y="2604903"/>
            <a:ext cx="187960" cy="1003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" spc="80" i="1">
                <a:latin typeface="Arial"/>
                <a:cs typeface="Arial"/>
              </a:rPr>
              <a:t>O</a:t>
            </a:r>
            <a:r>
              <a:rPr dirty="0" sz="450" spc="125" i="1">
                <a:latin typeface="Arial"/>
                <a:cs typeface="Arial"/>
              </a:rPr>
              <a:t>LD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8322" y="2661444"/>
            <a:ext cx="442595" cy="1003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6550" algn="l"/>
              </a:tabLst>
            </a:pPr>
            <a:r>
              <a:rPr dirty="0" sz="450" spc="50" i="1">
                <a:latin typeface="Arial"/>
                <a:cs typeface="Arial"/>
              </a:rPr>
              <a:t>T</a:t>
            </a:r>
            <a:r>
              <a:rPr dirty="0" sz="450" spc="-50" i="1">
                <a:latin typeface="Arial"/>
                <a:cs typeface="Arial"/>
              </a:rPr>
              <a:t> </a:t>
            </a:r>
            <a:r>
              <a:rPr dirty="0" sz="450" spc="50" i="1">
                <a:latin typeface="Arial"/>
                <a:cs typeface="Arial"/>
              </a:rPr>
              <a:t>T	</a:t>
            </a:r>
            <a:r>
              <a:rPr dirty="0" baseline="12345" sz="675" spc="75" i="1">
                <a:latin typeface="Arial"/>
                <a:cs typeface="Arial"/>
              </a:rPr>
              <a:t>T</a:t>
            </a:r>
            <a:r>
              <a:rPr dirty="0" baseline="12345" sz="675" spc="-135" i="1">
                <a:latin typeface="Arial"/>
                <a:cs typeface="Arial"/>
              </a:rPr>
              <a:t> </a:t>
            </a:r>
            <a:r>
              <a:rPr dirty="0" baseline="12345" sz="675" spc="75" i="1">
                <a:latin typeface="Arial"/>
                <a:cs typeface="Arial"/>
              </a:rPr>
              <a:t>T</a:t>
            </a:r>
            <a:endParaRPr baseline="12345" sz="67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9744" y="2610479"/>
            <a:ext cx="8013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415" algn="l"/>
              </a:tabLst>
            </a:pPr>
            <a:r>
              <a:rPr dirty="0" sz="700" spc="-60">
                <a:latin typeface="Lucida Sans Unicode"/>
                <a:cs typeface="Lucida Sans Unicode"/>
              </a:rPr>
              <a:t>|</a:t>
            </a:r>
            <a:r>
              <a:rPr dirty="0" sz="700" spc="-60" i="1">
                <a:latin typeface="Arial"/>
                <a:cs typeface="Arial"/>
              </a:rPr>
              <a:t>η	</a:t>
            </a:r>
            <a:r>
              <a:rPr dirty="0" sz="700" spc="-15">
                <a:latin typeface="Lucida Sans Unicode"/>
                <a:cs typeface="Lucida Sans Unicode"/>
              </a:rPr>
              <a:t>− </a:t>
            </a:r>
            <a:r>
              <a:rPr dirty="0" sz="700" spc="-45" i="1">
                <a:latin typeface="Arial"/>
                <a:cs typeface="Arial"/>
              </a:rPr>
              <a:t>η </a:t>
            </a:r>
            <a:r>
              <a:rPr dirty="0" sz="700" spc="-70">
                <a:latin typeface="Lucida Sans Unicode"/>
                <a:cs typeface="Lucida Sans Unicode"/>
              </a:rPr>
              <a:t>| </a:t>
            </a:r>
            <a:r>
              <a:rPr dirty="0" sz="700" spc="125" i="1">
                <a:latin typeface="Arial"/>
                <a:cs typeface="Arial"/>
              </a:rPr>
              <a:t>&lt;</a:t>
            </a:r>
            <a:r>
              <a:rPr dirty="0" sz="700" spc="-120" i="1">
                <a:latin typeface="Arial"/>
                <a:cs typeface="Arial"/>
              </a:rPr>
              <a:t> </a:t>
            </a:r>
            <a:r>
              <a:rPr dirty="0" sz="700" spc="25">
                <a:latin typeface="Garamond"/>
                <a:cs typeface="Garamond"/>
              </a:rPr>
              <a:t>toll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5620" y="2531706"/>
            <a:ext cx="608965" cy="310515"/>
          </a:xfrm>
          <a:custGeom>
            <a:avLst/>
            <a:gdLst/>
            <a:ahLst/>
            <a:cxnLst/>
            <a:rect l="l" t="t" r="r" b="b"/>
            <a:pathLst>
              <a:path w="608965" h="310514">
                <a:moveTo>
                  <a:pt x="573485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4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573485" y="309991"/>
                </a:lnTo>
                <a:lnTo>
                  <a:pt x="587275" y="307207"/>
                </a:lnTo>
                <a:lnTo>
                  <a:pt x="598536" y="299615"/>
                </a:lnTo>
                <a:lnTo>
                  <a:pt x="606129" y="288354"/>
                </a:lnTo>
                <a:lnTo>
                  <a:pt x="608913" y="274564"/>
                </a:lnTo>
                <a:lnTo>
                  <a:pt x="608913" y="35427"/>
                </a:lnTo>
                <a:lnTo>
                  <a:pt x="606129" y="21637"/>
                </a:lnTo>
                <a:lnTo>
                  <a:pt x="598536" y="10376"/>
                </a:lnTo>
                <a:lnTo>
                  <a:pt x="587275" y="2784"/>
                </a:lnTo>
                <a:lnTo>
                  <a:pt x="573485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5620" y="2531706"/>
            <a:ext cx="608965" cy="310515"/>
          </a:xfrm>
          <a:custGeom>
            <a:avLst/>
            <a:gdLst/>
            <a:ahLst/>
            <a:cxnLst/>
            <a:rect l="l" t="t" r="r" b="b"/>
            <a:pathLst>
              <a:path w="608965" h="310514">
                <a:moveTo>
                  <a:pt x="573485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4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573485" y="309991"/>
                </a:lnTo>
                <a:lnTo>
                  <a:pt x="587275" y="307207"/>
                </a:lnTo>
                <a:lnTo>
                  <a:pt x="598536" y="299615"/>
                </a:lnTo>
                <a:lnTo>
                  <a:pt x="606129" y="288354"/>
                </a:lnTo>
                <a:lnTo>
                  <a:pt x="608913" y="274564"/>
                </a:lnTo>
                <a:lnTo>
                  <a:pt x="608913" y="35427"/>
                </a:lnTo>
                <a:lnTo>
                  <a:pt x="606129" y="21637"/>
                </a:lnTo>
                <a:lnTo>
                  <a:pt x="598536" y="10376"/>
                </a:lnTo>
                <a:lnTo>
                  <a:pt x="587275" y="2784"/>
                </a:lnTo>
                <a:lnTo>
                  <a:pt x="573485" y="0"/>
                </a:lnTo>
                <a:close/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1511" y="2607074"/>
            <a:ext cx="457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">
                <a:latin typeface="Garamond"/>
                <a:cs typeface="Garamond"/>
              </a:rPr>
              <a:t>Loop</a:t>
            </a:r>
            <a:r>
              <a:rPr dirty="0" sz="700">
                <a:latin typeface="Garamond"/>
                <a:cs typeface="Garamond"/>
              </a:rPr>
              <a:t> </a:t>
            </a:r>
            <a:r>
              <a:rPr dirty="0" sz="700" spc="40">
                <a:latin typeface="Garamond"/>
                <a:cs typeface="Garamond"/>
              </a:rPr>
              <a:t>again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77812" y="2531706"/>
            <a:ext cx="984885" cy="310515"/>
          </a:xfrm>
          <a:custGeom>
            <a:avLst/>
            <a:gdLst/>
            <a:ahLst/>
            <a:cxnLst/>
            <a:rect l="l" t="t" r="r" b="b"/>
            <a:pathLst>
              <a:path w="984885" h="310514">
                <a:moveTo>
                  <a:pt x="949165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4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949165" y="309991"/>
                </a:lnTo>
                <a:lnTo>
                  <a:pt x="962955" y="307207"/>
                </a:lnTo>
                <a:lnTo>
                  <a:pt x="974216" y="299615"/>
                </a:lnTo>
                <a:lnTo>
                  <a:pt x="981809" y="288354"/>
                </a:lnTo>
                <a:lnTo>
                  <a:pt x="984593" y="274564"/>
                </a:lnTo>
                <a:lnTo>
                  <a:pt x="984593" y="35427"/>
                </a:lnTo>
                <a:lnTo>
                  <a:pt x="981809" y="21637"/>
                </a:lnTo>
                <a:lnTo>
                  <a:pt x="974216" y="10376"/>
                </a:lnTo>
                <a:lnTo>
                  <a:pt x="962955" y="2784"/>
                </a:lnTo>
                <a:lnTo>
                  <a:pt x="949165" y="0"/>
                </a:lnTo>
                <a:close/>
              </a:path>
            </a:pathLst>
          </a:custGeom>
          <a:solidFill>
            <a:srgbClr val="93D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77812" y="2531706"/>
            <a:ext cx="984885" cy="310515"/>
          </a:xfrm>
          <a:custGeom>
            <a:avLst/>
            <a:gdLst/>
            <a:ahLst/>
            <a:cxnLst/>
            <a:rect l="l" t="t" r="r" b="b"/>
            <a:pathLst>
              <a:path w="984885" h="310514">
                <a:moveTo>
                  <a:pt x="949165" y="0"/>
                </a:moveTo>
                <a:lnTo>
                  <a:pt x="35427" y="0"/>
                </a:lnTo>
                <a:lnTo>
                  <a:pt x="21637" y="2784"/>
                </a:lnTo>
                <a:lnTo>
                  <a:pt x="10376" y="10376"/>
                </a:lnTo>
                <a:lnTo>
                  <a:pt x="2784" y="21637"/>
                </a:lnTo>
                <a:lnTo>
                  <a:pt x="0" y="35427"/>
                </a:lnTo>
                <a:lnTo>
                  <a:pt x="0" y="274564"/>
                </a:lnTo>
                <a:lnTo>
                  <a:pt x="2784" y="288354"/>
                </a:lnTo>
                <a:lnTo>
                  <a:pt x="10376" y="299615"/>
                </a:lnTo>
                <a:lnTo>
                  <a:pt x="21637" y="307207"/>
                </a:lnTo>
                <a:lnTo>
                  <a:pt x="35427" y="309991"/>
                </a:lnTo>
                <a:lnTo>
                  <a:pt x="949165" y="309991"/>
                </a:lnTo>
                <a:lnTo>
                  <a:pt x="962955" y="307207"/>
                </a:lnTo>
                <a:lnTo>
                  <a:pt x="974216" y="299615"/>
                </a:lnTo>
                <a:lnTo>
                  <a:pt x="981809" y="288354"/>
                </a:lnTo>
                <a:lnTo>
                  <a:pt x="984593" y="274564"/>
                </a:lnTo>
                <a:lnTo>
                  <a:pt x="984593" y="35427"/>
                </a:lnTo>
                <a:lnTo>
                  <a:pt x="981809" y="21637"/>
                </a:lnTo>
                <a:lnTo>
                  <a:pt x="974216" y="10376"/>
                </a:lnTo>
                <a:lnTo>
                  <a:pt x="962955" y="2784"/>
                </a:lnTo>
                <a:lnTo>
                  <a:pt x="949165" y="0"/>
                </a:lnTo>
                <a:close/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53669" y="2607563"/>
            <a:ext cx="83311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5">
                <a:latin typeface="Garamond"/>
                <a:cs typeface="Garamond"/>
              </a:rPr>
              <a:t>Convergence</a:t>
            </a:r>
            <a:r>
              <a:rPr dirty="0" sz="700" spc="25">
                <a:latin typeface="Garamond"/>
                <a:cs typeface="Garamond"/>
              </a:rPr>
              <a:t> </a:t>
            </a:r>
            <a:r>
              <a:rPr dirty="0" sz="700" spc="25">
                <a:latin typeface="Garamond"/>
                <a:cs typeface="Garamond"/>
              </a:rPr>
              <a:t>reached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10093" y="1520452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4">
                <a:moveTo>
                  <a:pt x="0" y="0"/>
                </a:moveTo>
                <a:lnTo>
                  <a:pt x="0" y="169215"/>
                </a:lnTo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96808" y="1675497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26570" y="0"/>
                </a:moveTo>
                <a:lnTo>
                  <a:pt x="19678" y="4981"/>
                </a:lnTo>
                <a:lnTo>
                  <a:pt x="13285" y="6642"/>
                </a:lnTo>
                <a:lnTo>
                  <a:pt x="6891" y="4981"/>
                </a:lnTo>
                <a:lnTo>
                  <a:pt x="0" y="0"/>
                </a:lnTo>
                <a:lnTo>
                  <a:pt x="5189" y="8773"/>
                </a:lnTo>
                <a:lnTo>
                  <a:pt x="8967" y="18377"/>
                </a:lnTo>
                <a:lnTo>
                  <a:pt x="11582" y="27649"/>
                </a:lnTo>
                <a:lnTo>
                  <a:pt x="13285" y="35426"/>
                </a:lnTo>
                <a:lnTo>
                  <a:pt x="14987" y="27649"/>
                </a:lnTo>
                <a:lnTo>
                  <a:pt x="17602" y="18377"/>
                </a:lnTo>
                <a:lnTo>
                  <a:pt x="21380" y="8773"/>
                </a:lnTo>
                <a:lnTo>
                  <a:pt x="26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10093" y="202445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912"/>
                </a:lnTo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96808" y="2159200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26570" y="0"/>
                </a:moveTo>
                <a:lnTo>
                  <a:pt x="19678" y="4981"/>
                </a:lnTo>
                <a:lnTo>
                  <a:pt x="13285" y="6642"/>
                </a:lnTo>
                <a:lnTo>
                  <a:pt x="6891" y="4981"/>
                </a:lnTo>
                <a:lnTo>
                  <a:pt x="0" y="0"/>
                </a:lnTo>
                <a:lnTo>
                  <a:pt x="5189" y="8773"/>
                </a:lnTo>
                <a:lnTo>
                  <a:pt x="8967" y="18377"/>
                </a:lnTo>
                <a:lnTo>
                  <a:pt x="11582" y="27649"/>
                </a:lnTo>
                <a:lnTo>
                  <a:pt x="13285" y="35426"/>
                </a:lnTo>
                <a:lnTo>
                  <a:pt x="14987" y="27649"/>
                </a:lnTo>
                <a:lnTo>
                  <a:pt x="17602" y="18377"/>
                </a:lnTo>
                <a:lnTo>
                  <a:pt x="21380" y="8773"/>
                </a:lnTo>
                <a:lnTo>
                  <a:pt x="26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02148" y="268670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 h="0">
                <a:moveTo>
                  <a:pt x="0" y="0"/>
                </a:moveTo>
                <a:lnTo>
                  <a:pt x="252636" y="0"/>
                </a:lnTo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40614" y="2673417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4981" y="6891"/>
                </a:lnTo>
                <a:lnTo>
                  <a:pt x="6642" y="13285"/>
                </a:lnTo>
                <a:lnTo>
                  <a:pt x="4981" y="19678"/>
                </a:lnTo>
                <a:lnTo>
                  <a:pt x="0" y="26570"/>
                </a:lnTo>
                <a:lnTo>
                  <a:pt x="8773" y="21380"/>
                </a:lnTo>
                <a:lnTo>
                  <a:pt x="18377" y="17602"/>
                </a:lnTo>
                <a:lnTo>
                  <a:pt x="27649" y="14987"/>
                </a:lnTo>
                <a:lnTo>
                  <a:pt x="35426" y="13285"/>
                </a:lnTo>
                <a:lnTo>
                  <a:pt x="27649" y="11582"/>
                </a:lnTo>
                <a:lnTo>
                  <a:pt x="18377" y="8967"/>
                </a:lnTo>
                <a:lnTo>
                  <a:pt x="8773" y="5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67100" y="2536906"/>
            <a:ext cx="1441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55">
                <a:latin typeface="Garamond"/>
                <a:cs typeface="Garamond"/>
              </a:rPr>
              <a:t>y</a:t>
            </a:r>
            <a:r>
              <a:rPr dirty="0" sz="700" spc="10">
                <a:latin typeface="Garamond"/>
                <a:cs typeface="Garamond"/>
              </a:rPr>
              <a:t>es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56305" y="2673417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59" h="26669">
                <a:moveTo>
                  <a:pt x="35426" y="26570"/>
                </a:moveTo>
                <a:lnTo>
                  <a:pt x="30444" y="19678"/>
                </a:lnTo>
                <a:lnTo>
                  <a:pt x="28784" y="13285"/>
                </a:lnTo>
                <a:lnTo>
                  <a:pt x="30444" y="6891"/>
                </a:lnTo>
                <a:lnTo>
                  <a:pt x="35426" y="0"/>
                </a:lnTo>
                <a:lnTo>
                  <a:pt x="26653" y="5189"/>
                </a:lnTo>
                <a:lnTo>
                  <a:pt x="17049" y="8967"/>
                </a:lnTo>
                <a:lnTo>
                  <a:pt x="7777" y="11582"/>
                </a:lnTo>
                <a:lnTo>
                  <a:pt x="0" y="13285"/>
                </a:lnTo>
                <a:lnTo>
                  <a:pt x="7777" y="14987"/>
                </a:lnTo>
                <a:lnTo>
                  <a:pt x="17049" y="17602"/>
                </a:lnTo>
                <a:lnTo>
                  <a:pt x="26653" y="21380"/>
                </a:lnTo>
                <a:lnTo>
                  <a:pt x="35426" y="26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0077" y="1867691"/>
            <a:ext cx="480695" cy="662305"/>
          </a:xfrm>
          <a:custGeom>
            <a:avLst/>
            <a:gdLst/>
            <a:ahLst/>
            <a:cxnLst/>
            <a:rect l="l" t="t" r="r" b="b"/>
            <a:pathLst>
              <a:path w="480694" h="662305">
                <a:moveTo>
                  <a:pt x="0" y="662243"/>
                </a:moveTo>
                <a:lnTo>
                  <a:pt x="0" y="0"/>
                </a:lnTo>
                <a:lnTo>
                  <a:pt x="480583" y="0"/>
                </a:lnTo>
              </a:path>
            </a:pathLst>
          </a:custGeom>
          <a:ln w="3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64861" y="2554126"/>
            <a:ext cx="4660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260" algn="l"/>
                <a:tab pos="452755" algn="l"/>
              </a:tabLst>
            </a:pPr>
            <a:r>
              <a:rPr dirty="0" u="sng" sz="7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700" spc="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no	</a:t>
            </a:r>
            <a:endParaRPr sz="700">
              <a:latin typeface="Garamond"/>
              <a:cs typeface="Garamond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16489" y="1854406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59" h="26669">
                <a:moveTo>
                  <a:pt x="0" y="0"/>
                </a:moveTo>
                <a:lnTo>
                  <a:pt x="4981" y="6891"/>
                </a:lnTo>
                <a:lnTo>
                  <a:pt x="6642" y="13285"/>
                </a:lnTo>
                <a:lnTo>
                  <a:pt x="4981" y="19678"/>
                </a:lnTo>
                <a:lnTo>
                  <a:pt x="0" y="26570"/>
                </a:lnTo>
                <a:lnTo>
                  <a:pt x="8773" y="21380"/>
                </a:lnTo>
                <a:lnTo>
                  <a:pt x="18377" y="17602"/>
                </a:lnTo>
                <a:lnTo>
                  <a:pt x="27649" y="14987"/>
                </a:lnTo>
                <a:lnTo>
                  <a:pt x="35426" y="13285"/>
                </a:lnTo>
                <a:lnTo>
                  <a:pt x="27649" y="11582"/>
                </a:lnTo>
                <a:lnTo>
                  <a:pt x="18377" y="8967"/>
                </a:lnTo>
                <a:lnTo>
                  <a:pt x="8773" y="5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66" y="339252"/>
            <a:ext cx="3260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0"/>
              <a:t>model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55"/>
              <a:t>machine </a:t>
            </a:r>
            <a:r>
              <a:rPr dirty="0" spc="-45"/>
              <a:t>- </a:t>
            </a:r>
            <a:r>
              <a:rPr dirty="0" spc="-15"/>
              <a:t>The </a:t>
            </a:r>
            <a:r>
              <a:rPr dirty="0" spc="-45"/>
              <a:t>main</a:t>
            </a:r>
            <a:r>
              <a:rPr dirty="0" spc="90"/>
              <a:t> </a:t>
            </a:r>
            <a:r>
              <a:rPr dirty="0" spc="-35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276466" y="606958"/>
            <a:ext cx="4055110" cy="0"/>
          </a:xfrm>
          <a:custGeom>
            <a:avLst/>
            <a:gdLst/>
            <a:ahLst/>
            <a:cxnLst/>
            <a:rect l="l" t="t" r="r" b="b"/>
            <a:pathLst>
              <a:path w="4055110" h="0">
                <a:moveTo>
                  <a:pt x="0" y="0"/>
                </a:moveTo>
                <a:lnTo>
                  <a:pt x="4055059" y="0"/>
                </a:lnTo>
              </a:path>
            </a:pathLst>
          </a:custGeom>
          <a:ln w="8102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9054" y="910538"/>
            <a:ext cx="4086225" cy="956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79880">
              <a:lnSpc>
                <a:spcPts val="944"/>
              </a:lnSpc>
              <a:spcBef>
                <a:spcPts val="90"/>
              </a:spcBef>
              <a:tabLst>
                <a:tab pos="3895090" algn="l"/>
              </a:tabLst>
            </a:pP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baseline="31250" sz="1200">
                <a:latin typeface="Trebuchet MS"/>
                <a:cs typeface="Trebuchet MS"/>
              </a:rPr>
              <a:t>0</a:t>
            </a:r>
            <a:r>
              <a:rPr dirty="0" baseline="31250" sz="1200">
                <a:latin typeface="Trebuchet MS"/>
                <a:cs typeface="Trebuchet MS"/>
              </a:rPr>
              <a:t> </a:t>
            </a:r>
            <a:r>
              <a:rPr dirty="0" baseline="31250" sz="1200" spc="75">
                <a:latin typeface="Trebuchet MS"/>
                <a:cs typeface="Trebuchet MS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baseline="31250" sz="1200">
                <a:latin typeface="Trebuchet MS"/>
                <a:cs typeface="Trebuchet MS"/>
              </a:rPr>
              <a:t>0</a:t>
            </a:r>
            <a:r>
              <a:rPr dirty="0" baseline="31250" sz="1200" spc="-7">
                <a:latin typeface="Trebuchet MS"/>
                <a:cs typeface="Trebuchet MS"/>
              </a:rPr>
              <a:t> </a:t>
            </a:r>
            <a:r>
              <a:rPr dirty="0" sz="1100" spc="-30" b="0" i="1">
                <a:latin typeface="Bookman Old Style"/>
                <a:cs typeface="Bookman Old Style"/>
              </a:rPr>
              <a:t>,</a:t>
            </a:r>
            <a:r>
              <a:rPr dirty="0" sz="1100" spc="-150" b="0" i="1">
                <a:latin typeface="Bookman Old Style"/>
                <a:cs typeface="Bookman Old Style"/>
              </a:rPr>
              <a:t> </a:t>
            </a:r>
            <a:r>
              <a:rPr dirty="0" sz="1100" spc="90">
                <a:latin typeface="Tahoma"/>
                <a:cs typeface="Tahoma"/>
              </a:rPr>
              <a:t>T</a:t>
            </a:r>
            <a:r>
              <a:rPr dirty="0" baseline="31250" sz="1200">
                <a:latin typeface="Trebuchet MS"/>
                <a:cs typeface="Trebuchet MS"/>
              </a:rPr>
              <a:t>0</a:t>
            </a:r>
            <a:r>
              <a:rPr dirty="0" baseline="31250" sz="1200" spc="-7">
                <a:latin typeface="Trebuchet MS"/>
                <a:cs typeface="Trebuchet MS"/>
              </a:rPr>
              <a:t> 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2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  <a:p>
            <a:pPr marL="1659889">
              <a:lnSpc>
                <a:spcPts val="585"/>
              </a:lnSpc>
              <a:tabLst>
                <a:tab pos="2131695" algn="l"/>
                <a:tab pos="2371725" algn="l"/>
              </a:tabLst>
            </a:pPr>
            <a:r>
              <a:rPr dirty="0" sz="800" spc="-5" i="1">
                <a:latin typeface="Verdana"/>
                <a:cs typeface="Verdana"/>
              </a:rPr>
              <a:t>T	T	T</a:t>
            </a:r>
            <a:endParaRPr sz="800">
              <a:latin typeface="Verdana"/>
              <a:cs typeface="Verdana"/>
            </a:endParaRPr>
          </a:p>
          <a:p>
            <a:pPr marL="17145" marR="5080" indent="-5080">
              <a:lnSpc>
                <a:spcPct val="102699"/>
              </a:lnSpc>
              <a:spcBef>
                <a:spcPts val="434"/>
              </a:spcBef>
            </a:pPr>
            <a:r>
              <a:rPr dirty="0" sz="1100" spc="-30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compute the </a:t>
            </a:r>
            <a:r>
              <a:rPr dirty="0" sz="1100" spc="-40">
                <a:latin typeface="Tahoma"/>
                <a:cs typeface="Tahoma"/>
              </a:rPr>
              <a:t>isoentropic </a:t>
            </a:r>
            <a:r>
              <a:rPr dirty="0" sz="1100" spc="-30">
                <a:latin typeface="Tahoma"/>
                <a:cs typeface="Tahoma"/>
              </a:rPr>
              <a:t>outlet </a:t>
            </a:r>
            <a:r>
              <a:rPr dirty="0" sz="1100" spc="-50">
                <a:latin typeface="Tahoma"/>
                <a:cs typeface="Tahoma"/>
              </a:rPr>
              <a:t>enthalpy </a:t>
            </a:r>
            <a:r>
              <a:rPr dirty="0" sz="1100" spc="-110">
                <a:latin typeface="Tahoma"/>
                <a:cs typeface="Tahoma"/>
              </a:rPr>
              <a:t>we </a:t>
            </a:r>
            <a:r>
              <a:rPr dirty="0" sz="1100" spc="-70">
                <a:latin typeface="Tahoma"/>
                <a:cs typeface="Tahoma"/>
              </a:rPr>
              <a:t>have </a:t>
            </a:r>
            <a:r>
              <a:rPr dirty="0" sz="1100" spc="-45">
                <a:latin typeface="Tahoma"/>
                <a:cs typeface="Tahoma"/>
              </a:rPr>
              <a:t>simply </a:t>
            </a:r>
            <a:r>
              <a:rPr dirty="0" sz="1100" spc="-20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consider 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initial </a:t>
            </a:r>
            <a:r>
              <a:rPr dirty="0" sz="1100" spc="-25">
                <a:latin typeface="Tahoma"/>
                <a:cs typeface="Tahoma"/>
              </a:rPr>
              <a:t>final </a:t>
            </a:r>
            <a:r>
              <a:rPr dirty="0" sz="1100" spc="-50">
                <a:latin typeface="Tahoma"/>
                <a:cs typeface="Tahoma"/>
              </a:rPr>
              <a:t>entropy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65">
                <a:latin typeface="Tahoma"/>
                <a:cs typeface="Tahoma"/>
              </a:rPr>
              <a:t>by </a:t>
            </a:r>
            <a:r>
              <a:rPr dirty="0" sz="1100" spc="-30">
                <a:latin typeface="Tahoma"/>
                <a:cs typeface="Tahoma"/>
              </a:rPr>
              <a:t>definition.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440180">
              <a:lnSpc>
                <a:spcPts val="944"/>
              </a:lnSpc>
              <a:tabLst>
                <a:tab pos="3895090" algn="l"/>
              </a:tabLst>
            </a:pPr>
            <a:r>
              <a:rPr dirty="0" sz="1100" spc="-85" b="0" i="1">
                <a:latin typeface="Bookman Old Style"/>
                <a:cs typeface="Bookman Old Style"/>
              </a:rPr>
              <a:t>s</a:t>
            </a:r>
            <a:r>
              <a:rPr dirty="0" baseline="-10416" sz="1200">
                <a:latin typeface="Trebuchet MS"/>
                <a:cs typeface="Trebuchet MS"/>
              </a:rPr>
              <a:t>0</a:t>
            </a:r>
            <a:r>
              <a:rPr dirty="0" baseline="-10416" sz="1200" spc="157">
                <a:latin typeface="Trebuchet MS"/>
                <a:cs typeface="Trebuchet MS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85" b="0" i="1">
                <a:latin typeface="Bookman Old Style"/>
                <a:cs typeface="Bookman Old Style"/>
              </a:rPr>
              <a:t>s</a:t>
            </a:r>
            <a:r>
              <a:rPr dirty="0" baseline="31250" sz="1200">
                <a:latin typeface="Trebuchet MS"/>
                <a:cs typeface="Trebuchet MS"/>
              </a:rPr>
              <a:t>0</a:t>
            </a:r>
            <a:r>
              <a:rPr dirty="0" baseline="31250" sz="1200">
                <a:latin typeface="Trebuchet MS"/>
                <a:cs typeface="Trebuchet MS"/>
              </a:rPr>
              <a:t> </a:t>
            </a:r>
            <a:r>
              <a:rPr dirty="0" baseline="31250" sz="1200" spc="75">
                <a:latin typeface="Trebuchet MS"/>
                <a:cs typeface="Trebuchet MS"/>
              </a:rPr>
              <a:t> 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85" b="0" i="1">
                <a:latin typeface="Bookman Old Style"/>
                <a:cs typeface="Bookman Old Style"/>
              </a:rPr>
              <a:t>s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-114" b="0" i="1">
                <a:latin typeface="Bookman Old Style"/>
                <a:cs typeface="Bookman Old Style"/>
              </a:rPr>
              <a:t>p</a:t>
            </a:r>
            <a:r>
              <a:rPr dirty="0" baseline="31250" sz="1200">
                <a:latin typeface="Trebuchet MS"/>
                <a:cs typeface="Trebuchet MS"/>
              </a:rPr>
              <a:t>0</a:t>
            </a:r>
            <a:r>
              <a:rPr dirty="0" baseline="31250" sz="1200" spc="-7">
                <a:latin typeface="Trebuchet MS"/>
                <a:cs typeface="Trebuchet MS"/>
              </a:rPr>
              <a:t> </a:t>
            </a:r>
            <a:r>
              <a:rPr dirty="0" sz="1100" spc="-30" b="0" i="1">
                <a:latin typeface="Bookman Old Style"/>
                <a:cs typeface="Bookman Old Style"/>
              </a:rPr>
              <a:t>,</a:t>
            </a:r>
            <a:r>
              <a:rPr dirty="0" sz="1100" spc="-150" b="0" i="1">
                <a:latin typeface="Bookman Old Style"/>
                <a:cs typeface="Bookman Old Style"/>
              </a:rPr>
              <a:t> </a:t>
            </a:r>
            <a:r>
              <a:rPr dirty="0" sz="1100" spc="90">
                <a:latin typeface="Tahoma"/>
                <a:cs typeface="Tahoma"/>
              </a:rPr>
              <a:t>T</a:t>
            </a:r>
            <a:r>
              <a:rPr dirty="0" baseline="31250" sz="1200">
                <a:latin typeface="Trebuchet MS"/>
                <a:cs typeface="Trebuchet MS"/>
              </a:rPr>
              <a:t>0</a:t>
            </a:r>
            <a:r>
              <a:rPr dirty="0" baseline="31250" sz="1200" spc="-7">
                <a:latin typeface="Trebuchet MS"/>
                <a:cs typeface="Trebuchet MS"/>
              </a:rPr>
              <a:t> </a:t>
            </a:r>
            <a:r>
              <a:rPr dirty="0" sz="1100" spc="100">
                <a:latin typeface="Garamond"/>
                <a:cs typeface="Garamond"/>
              </a:rPr>
              <a:t>)</a:t>
            </a:r>
            <a:r>
              <a:rPr dirty="0" sz="1100">
                <a:latin typeface="Garamond"/>
                <a:cs typeface="Garamond"/>
              </a:rPr>
              <a:t>	</a:t>
            </a:r>
            <a:r>
              <a:rPr dirty="0" sz="1100" spc="-20"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  <a:p>
            <a:pPr algn="ctr" marL="302895">
              <a:lnSpc>
                <a:spcPts val="585"/>
              </a:lnSpc>
              <a:tabLst>
                <a:tab pos="760095" algn="l"/>
                <a:tab pos="1000125" algn="l"/>
              </a:tabLst>
            </a:pPr>
            <a:r>
              <a:rPr dirty="0" sz="800" spc="-5" i="1">
                <a:latin typeface="Verdana"/>
                <a:cs typeface="Verdana"/>
              </a:rPr>
              <a:t>T	T	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7398" y="2025369"/>
            <a:ext cx="184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>
                <a:latin typeface="Arial"/>
                <a:cs typeface="Arial"/>
              </a:rPr>
              <a:t>end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578" y="2045257"/>
            <a:ext cx="168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baseline="-17361" sz="1200" spc="-7" i="1">
                <a:latin typeface="Verdana"/>
                <a:cs typeface="Verdana"/>
              </a:rPr>
              <a:t>T</a:t>
            </a:r>
            <a:endParaRPr baseline="-17361"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0009" y="2159284"/>
            <a:ext cx="3892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latin typeface="Arial"/>
                <a:cs typeface="Arial"/>
              </a:rPr>
              <a:t>is</a:t>
            </a:r>
            <a:r>
              <a:rPr dirty="0" sz="600" spc="-15">
                <a:latin typeface="Arial"/>
                <a:cs typeface="Arial"/>
              </a:rPr>
              <a:t>o</a:t>
            </a:r>
            <a:r>
              <a:rPr dirty="0" sz="600" spc="-5">
                <a:latin typeface="Arial"/>
                <a:cs typeface="Arial"/>
              </a:rPr>
              <a:t>entropic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4556" y="195016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 i="1">
                <a:latin typeface="Bookman Old Style"/>
                <a:cs typeface="Bookman Old Style"/>
              </a:rPr>
              <a:t>p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4254" y="193720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4152" y="2161857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 h="0">
                <a:moveTo>
                  <a:pt x="0" y="0"/>
                </a:moveTo>
                <a:lnTo>
                  <a:pt x="2397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81452" y="2161729"/>
            <a:ext cx="244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7575" sz="1650" spc="-44" b="0" i="1">
                <a:latin typeface="Bookman Old Style"/>
                <a:cs typeface="Bookman Old Style"/>
              </a:rPr>
              <a:t>β</a:t>
            </a:r>
            <a:r>
              <a:rPr dirty="0" sz="800" spc="-30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282" y="1849906"/>
            <a:ext cx="686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0865" algn="l"/>
              </a:tabLst>
            </a:pPr>
            <a:r>
              <a:rPr dirty="0" sz="1100" spc="430">
                <a:latin typeface="Arial"/>
                <a:cs typeface="Arial"/>
              </a:rPr>
              <a:t>(</a:t>
            </a:r>
            <a:r>
              <a:rPr dirty="0" sz="1100" spc="430">
                <a:latin typeface="Arial"/>
                <a:cs typeface="Arial"/>
              </a:rPr>
              <a:t>	</a:t>
            </a:r>
            <a:r>
              <a:rPr dirty="0" sz="1100" spc="490">
                <a:latin typeface="Arial"/>
                <a:cs typeface="Arial"/>
              </a:rPr>
              <a:t>\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5121" y="2045257"/>
            <a:ext cx="2229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1490" algn="l"/>
                <a:tab pos="2038985" algn="l"/>
              </a:tabLst>
            </a:pP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baseline="31250" sz="1200" spc="-7" i="1">
                <a:latin typeface="Verdana"/>
                <a:cs typeface="Verdana"/>
              </a:rPr>
              <a:t>T</a:t>
            </a:r>
            <a:r>
              <a:rPr dirty="0" baseline="31250" sz="1200" i="1">
                <a:latin typeface="Verdana"/>
                <a:cs typeface="Verdana"/>
              </a:rPr>
              <a:t> </a:t>
            </a:r>
            <a:r>
              <a:rPr dirty="0" baseline="31250" sz="1200" spc="82" i="1">
                <a:latin typeface="Verdana"/>
                <a:cs typeface="Verdana"/>
              </a:rPr>
              <a:t> </a:t>
            </a:r>
            <a:r>
              <a:rPr dirty="0" sz="1100" spc="-30" b="0" i="1">
                <a:latin typeface="Bookman Old Style"/>
                <a:cs typeface="Bookman Old Style"/>
              </a:rPr>
              <a:t>,</a:t>
            </a:r>
            <a:r>
              <a:rPr dirty="0" sz="1100" spc="-150" b="0" i="1">
                <a:latin typeface="Bookman Old Style"/>
                <a:cs typeface="Bookman Old Style"/>
              </a:rPr>
              <a:t> </a:t>
            </a:r>
            <a:r>
              <a:rPr dirty="0" sz="1100" spc="-85" b="0" i="1">
                <a:latin typeface="Bookman Old Style"/>
                <a:cs typeface="Bookman Old Style"/>
              </a:rPr>
              <a:t>s</a:t>
            </a:r>
            <a:r>
              <a:rPr dirty="0" baseline="-10416" sz="1200">
                <a:latin typeface="Trebuchet MS"/>
                <a:cs typeface="Trebuchet MS"/>
              </a:rPr>
              <a:t>0</a:t>
            </a:r>
            <a:r>
              <a:rPr dirty="0" baseline="-10416" sz="1200">
                <a:latin typeface="Trebuchet MS"/>
                <a:cs typeface="Trebuchet MS"/>
              </a:rPr>
              <a:t>	</a:t>
            </a:r>
            <a:r>
              <a:rPr dirty="0" sz="1100" spc="-20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766" y="2367977"/>
            <a:ext cx="3455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Finally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30">
                <a:latin typeface="Tahoma"/>
                <a:cs typeface="Tahoma"/>
              </a:rPr>
              <a:t>calculate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outlet </a:t>
            </a:r>
            <a:r>
              <a:rPr dirty="0" sz="1100" spc="-45">
                <a:latin typeface="Tahoma"/>
                <a:cs typeface="Tahoma"/>
              </a:rPr>
              <a:t>enthalpy </a:t>
            </a:r>
            <a:r>
              <a:rPr dirty="0" sz="1100" spc="-40">
                <a:latin typeface="Tahoma"/>
                <a:cs typeface="Tahoma"/>
              </a:rPr>
              <a:t>from the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efficiency: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1696" y="2750806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1438" y="2750806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3434" y="2738004"/>
            <a:ext cx="1657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r>
              <a:rPr dirty="0" sz="800" spc="-215" i="1">
                <a:latin typeface="Verdana"/>
                <a:cs typeface="Verdana"/>
              </a:rPr>
              <a:t> </a:t>
            </a: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8620" y="2750806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1696" y="2659353"/>
            <a:ext cx="16643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959" algn="l"/>
                <a:tab pos="1159510" algn="l"/>
                <a:tab pos="1492250" algn="l"/>
              </a:tabLst>
            </a:pPr>
            <a:r>
              <a:rPr dirty="0" sz="800" spc="-30">
                <a:latin typeface="Arial"/>
                <a:cs typeface="Arial"/>
              </a:rPr>
              <a:t>end</a:t>
            </a:r>
            <a:r>
              <a:rPr dirty="0" sz="800" spc="-30">
                <a:latin typeface="Arial"/>
                <a:cs typeface="Arial"/>
              </a:rPr>
              <a:t>	</a:t>
            </a: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>
                <a:latin typeface="Trebuchet MS"/>
                <a:cs typeface="Trebuchet MS"/>
              </a:rPr>
              <a:t>	</a:t>
            </a:r>
            <a:r>
              <a:rPr dirty="0" sz="800" spc="-30">
                <a:latin typeface="Arial"/>
                <a:cs typeface="Arial"/>
              </a:rPr>
              <a:t>end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1665" y="2767963"/>
            <a:ext cx="1384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0416" sz="1200" spc="-7" i="1">
                <a:latin typeface="Verdana"/>
                <a:cs typeface="Verdana"/>
              </a:rPr>
              <a:t>T</a:t>
            </a:r>
            <a:r>
              <a:rPr dirty="0" sz="600" spc="-20">
                <a:latin typeface="Arial"/>
                <a:cs typeface="Arial"/>
              </a:rPr>
              <a:t>is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1876" y="2679228"/>
            <a:ext cx="1804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  <a:tab pos="1036319" algn="l"/>
                <a:tab pos="1737360" algn="l"/>
              </a:tabLst>
            </a:pP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spc="-55" b="0" i="1">
                <a:latin typeface="Bookman Old Style"/>
                <a:cs typeface="Bookman Old Style"/>
              </a:rPr>
              <a:t>	</a:t>
            </a:r>
            <a:r>
              <a:rPr dirty="0" sz="1100" spc="105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b="0" i="1">
                <a:latin typeface="Bookman Old Style"/>
                <a:cs typeface="Bookman Old Style"/>
              </a:rPr>
              <a:t>  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10" b="0" i="1">
                <a:latin typeface="Bookman Old Style"/>
                <a:cs typeface="Bookman Old Style"/>
              </a:rPr>
              <a:t>η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-395">
                <a:latin typeface="Lucida Sans Unicode"/>
                <a:cs typeface="Lucida Sans Unicode"/>
              </a:rPr>
              <a:t>·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100">
                <a:latin typeface="Garamond"/>
                <a:cs typeface="Garamond"/>
              </a:rPr>
              <a:t>(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b="0" i="1">
                <a:latin typeface="Bookman Old Style"/>
                <a:cs typeface="Bookman Old Style"/>
              </a:rPr>
              <a:t>  </a:t>
            </a:r>
            <a:r>
              <a:rPr dirty="0" sz="1100" spc="-90" b="0" i="1">
                <a:latin typeface="Bookman Old Style"/>
                <a:cs typeface="Bookman Old Styl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55" b="0" i="1">
                <a:latin typeface="Bookman Old Style"/>
                <a:cs typeface="Bookman Old Style"/>
              </a:rPr>
              <a:t>h</a:t>
            </a:r>
            <a:r>
              <a:rPr dirty="0" sz="1100" b="0" i="1">
                <a:latin typeface="Bookman Old Style"/>
                <a:cs typeface="Bookman Old Style"/>
              </a:rPr>
              <a:t>	</a:t>
            </a:r>
            <a:r>
              <a:rPr dirty="0" sz="1100" spc="100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1800" y="2679228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21588" y="3289605"/>
            <a:ext cx="3686810" cy="86995"/>
          </a:xfrm>
          <a:custGeom>
            <a:avLst/>
            <a:gdLst/>
            <a:ahLst/>
            <a:cxnLst/>
            <a:rect l="l" t="t" r="r" b="b"/>
            <a:pathLst>
              <a:path w="3686810" h="86995">
                <a:moveTo>
                  <a:pt x="0" y="86372"/>
                </a:moveTo>
                <a:lnTo>
                  <a:pt x="3686416" y="86372"/>
                </a:lnTo>
                <a:lnTo>
                  <a:pt x="3686416" y="0"/>
                </a:lnTo>
                <a:lnTo>
                  <a:pt x="0" y="0"/>
                </a:lnTo>
                <a:lnTo>
                  <a:pt x="0" y="86372"/>
                </a:lnTo>
                <a:close/>
              </a:path>
            </a:pathLst>
          </a:custGeom>
          <a:solidFill>
            <a:srgbClr val="BBE0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3401885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 h="0">
                <a:moveTo>
                  <a:pt x="0" y="0"/>
                </a:moveTo>
                <a:lnTo>
                  <a:pt x="4608004" y="0"/>
                </a:lnTo>
              </a:path>
            </a:pathLst>
          </a:custGeom>
          <a:ln w="51841">
            <a:solidFill>
              <a:srgbClr val="3394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0832" y="3441903"/>
            <a:ext cx="4147185" cy="0"/>
          </a:xfrm>
          <a:custGeom>
            <a:avLst/>
            <a:gdLst/>
            <a:ahLst/>
            <a:cxnLst/>
            <a:rect l="l" t="t" r="r" b="b"/>
            <a:pathLst>
              <a:path w="4147185" h="0">
                <a:moveTo>
                  <a:pt x="0" y="0"/>
                </a:moveTo>
                <a:lnTo>
                  <a:pt x="4147172" y="0"/>
                </a:lnTo>
              </a:path>
            </a:pathLst>
          </a:custGeom>
          <a:ln w="28193">
            <a:solidFill>
              <a:srgbClr val="0061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4347" y="3219120"/>
            <a:ext cx="3187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z="600" spc="-20">
                <a:latin typeface="Arial"/>
                <a:cs typeface="Arial"/>
              </a:rPr>
              <a:t>10</a:t>
            </a:fld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0">
                <a:latin typeface="Arial"/>
                <a:cs typeface="Arial"/>
              </a:rPr>
              <a:t>of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Rossi Andrea</dc:creator>
  <dc:title>Preliminary design of a High Pressure Steam Turbine</dc:title>
  <dcterms:created xsi:type="dcterms:W3CDTF">2018-02-26T16:41:53Z</dcterms:created>
  <dcterms:modified xsi:type="dcterms:W3CDTF">2018-02-26T16:41:53Z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