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9" r:id="rId1"/>
  </p:sldMasterIdLst>
  <p:sldIdLst>
    <p:sldId id="278" r:id="rId2"/>
    <p:sldId id="279" r:id="rId3"/>
    <p:sldId id="280" r:id="rId4"/>
    <p:sldId id="260" r:id="rId5"/>
    <p:sldId id="259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BCC85457-9F25-4F02-9233-B971D1755C9C}">
          <p14:sldIdLst>
            <p14:sldId id="278"/>
            <p14:sldId id="279"/>
            <p14:sldId id="280"/>
            <p14:sldId id="260"/>
            <p14:sldId id="259"/>
            <p14:sldId id="261"/>
            <p14:sldId id="262"/>
            <p14:sldId id="263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Stile con tema 1 - Color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6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5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7/12/2016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239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7/12/2016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865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7/12/2016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4168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7/12/2016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211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7/12/2016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60761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7/12/2016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782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7/12/2016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2578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7/12/2016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010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7/12/2016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646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7/12/2016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627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7/12/2016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684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7/12/2016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311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7/12/2016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79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7/12/2016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177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7/12/2016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272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7/12/2016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206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7/12/2016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548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77078" y="304800"/>
            <a:ext cx="6612757" cy="3403600"/>
          </a:xfrm>
        </p:spPr>
        <p:txBody>
          <a:bodyPr>
            <a:normAutofit/>
          </a:bodyPr>
          <a:lstStyle/>
          <a:p>
            <a:pPr algn="ctr"/>
            <a:r>
              <a:rPr lang="it-IT" sz="5400" i="1" dirty="0"/>
              <a:t>COMPRESSORE ASSIALE</a:t>
            </a:r>
            <a:br>
              <a:rPr lang="it-IT" sz="5400" i="1" dirty="0"/>
            </a:br>
            <a:r>
              <a:rPr lang="it-IT" sz="5400" i="1" dirty="0"/>
              <a:t>MULTISTADIO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599" y="3578087"/>
            <a:ext cx="6347714" cy="2701814"/>
          </a:xfrm>
        </p:spPr>
        <p:txBody>
          <a:bodyPr/>
          <a:lstStyle/>
          <a:p>
            <a:r>
              <a:rPr lang="it-IT" b="1" i="1" dirty="0"/>
              <a:t>Gruppo C7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/>
              <a:t>Riccardo Lodi Rizzini            811007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/>
              <a:t>Paolo Luzzana                      807479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/>
              <a:t>Simone Magli                        806658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/>
              <a:t>Gionata Manduchi                 810967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/>
              <a:t>Andrea Rossi                         810829</a:t>
            </a:r>
          </a:p>
        </p:txBody>
      </p:sp>
    </p:spTree>
    <p:extLst>
      <p:ext uri="{BB962C8B-B14F-4D97-AF65-F5344CB8AC3E}">
        <p14:creationId xmlns:p14="http://schemas.microsoft.com/office/powerpoint/2010/main" val="736149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0363" y="369455"/>
            <a:ext cx="6347713" cy="1320800"/>
          </a:xfrm>
        </p:spPr>
        <p:txBody>
          <a:bodyPr/>
          <a:lstStyle/>
          <a:p>
            <a:r>
              <a:rPr lang="it-IT" dirty="0"/>
              <a:t>Studio di tutti gli stadi</a:t>
            </a:r>
            <a:br>
              <a:rPr lang="it-IT" dirty="0"/>
            </a:br>
            <a:r>
              <a:rPr lang="it-IT" dirty="0"/>
              <a:t>Premesse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08000" y="1865744"/>
            <a:ext cx="6911108" cy="423949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b="1" dirty="0"/>
              <a:t>IPOTESI DI PARTENZA PER EFFETTUARE L’OPERAZIONE</a:t>
            </a:r>
          </a:p>
          <a:p>
            <a:pPr>
              <a:buFont typeface="Wingdings 3" panose="05040102010807070707" pitchFamily="18" charset="2"/>
              <a:buChar char="u"/>
            </a:pPr>
            <a:r>
              <a:rPr lang="it-IT" dirty="0"/>
              <a:t>Velocità meridiana costante</a:t>
            </a:r>
          </a:p>
          <a:p>
            <a:pPr>
              <a:buFont typeface="Wingdings 3" panose="05040102010807070707" pitchFamily="18" charset="2"/>
              <a:buChar char="u"/>
            </a:pPr>
            <a:r>
              <a:rPr lang="it-IT" dirty="0"/>
              <a:t>Diametro medio costante</a:t>
            </a:r>
          </a:p>
          <a:p>
            <a:pPr>
              <a:buFont typeface="Wingdings 3" panose="05040102010807070707" pitchFamily="18" charset="2"/>
              <a:buChar char="u"/>
            </a:pPr>
            <a:r>
              <a:rPr lang="it-IT" dirty="0"/>
              <a:t>Logica di stadio ripetuto</a:t>
            </a:r>
          </a:p>
          <a:p>
            <a:pPr>
              <a:buFont typeface="Wingdings 3" panose="05040102010807070707" pitchFamily="18" charset="2"/>
              <a:buChar char="u"/>
            </a:pPr>
            <a:endParaRPr lang="it-IT" dirty="0"/>
          </a:p>
          <a:p>
            <a:pPr marL="0" indent="0">
              <a:buNone/>
            </a:pPr>
            <a:r>
              <a:rPr lang="it-IT" b="1" dirty="0"/>
              <a:t>PARTICOLARITA’: </a:t>
            </a:r>
          </a:p>
          <a:p>
            <a:pPr marL="0" indent="0">
              <a:buNone/>
            </a:pPr>
            <a:r>
              <a:rPr lang="it-IT" dirty="0"/>
              <a:t>studio iterativo di ottimizzazione eseguito a partire dal primo stadio</a:t>
            </a:r>
          </a:p>
          <a:p>
            <a:pPr marL="0" indent="0">
              <a:buNone/>
            </a:pPr>
            <a:r>
              <a:rPr lang="it-IT" dirty="0"/>
              <a:t>       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Perché?</a:t>
            </a:r>
          </a:p>
          <a:p>
            <a:pPr marL="0" indent="0"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 3" panose="05040102010807070707" pitchFamily="18" charset="2"/>
              <a:buChar char="u"/>
            </a:pPr>
            <a:r>
              <a:rPr lang="it-IT" dirty="0"/>
              <a:t>Con valori di lavoro, diametro medio, velocità di rotazione dello stadio intermedio analizzato in precedenza</a:t>
            </a:r>
          </a:p>
          <a:p>
            <a:pPr>
              <a:buFont typeface="Wingdings 3" panose="05040102010807070707" pitchFamily="18" charset="2"/>
              <a:buChar char="u"/>
            </a:pPr>
            <a:r>
              <a:rPr lang="it-IT" dirty="0"/>
              <a:t>Con la più grande velocità meridiana utilizzabile nel rispetto del vincolo dell’altezza di pala </a:t>
            </a:r>
          </a:p>
        </p:txBody>
      </p:sp>
    </p:spTree>
    <p:extLst>
      <p:ext uri="{BB962C8B-B14F-4D97-AF65-F5344CB8AC3E}">
        <p14:creationId xmlns:p14="http://schemas.microsoft.com/office/powerpoint/2010/main" val="159724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Studio di tutti gli stadi</a:t>
            </a:r>
            <a:br>
              <a:rPr lang="it-IT" dirty="0"/>
            </a:br>
            <a:r>
              <a:rPr lang="it-IT" dirty="0"/>
              <a:t>Procedura generale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509810" y="2152073"/>
                <a:ext cx="7165607" cy="4368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it-IT" b="1" dirty="0"/>
                  <a:t>DATI INIZIALI</a:t>
                </a:r>
              </a:p>
              <a:p>
                <a:pPr>
                  <a:buFont typeface="Wingdings 3" panose="05040102010807070707" pitchFamily="18" charset="2"/>
                  <a:buChar char="u"/>
                </a:pPr>
                <a:r>
                  <a:rPr lang="it-IT" dirty="0"/>
                  <a:t>Condizioni del gas al primo stadio note da richieste di progetto</a:t>
                </a:r>
              </a:p>
              <a:p>
                <a:pPr>
                  <a:buFont typeface="Wingdings 3" panose="05040102010807070707" pitchFamily="18" charset="2"/>
                  <a:buChar char="u"/>
                </a:pPr>
                <a:r>
                  <a:rPr lang="it-IT" dirty="0"/>
                  <a:t>Velocità meridiana ottenuta da ottimizzazione dell’angolo di pala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/>
                  <a:t> =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     ricercando l’angolo compreso tra 0 e 50 gradi tale per cui</a:t>
                </a:r>
              </a:p>
              <a:p>
                <a:pPr marL="0" indent="0">
                  <a:buNone/>
                </a:pPr>
                <a:r>
                  <a:rPr lang="it-IT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sub>
                        </m:sSub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𝑡𝑔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𝑡𝑔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it-IT" dirty="0"/>
                  <a:t>  è massima.</a:t>
                </a:r>
              </a:p>
              <a:p>
                <a:pPr marL="0" indent="0">
                  <a:buNone/>
                </a:pPr>
                <a:r>
                  <a:rPr lang="it-IT" dirty="0"/>
                  <a:t>                 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∆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da diagramma di </a:t>
                </a:r>
                <a:r>
                  <a:rPr lang="it-IT" dirty="0" err="1"/>
                  <a:t>Howell</a:t>
                </a:r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𝑠𝑡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lavoro dello stadio intermedio.</a:t>
                </a:r>
              </a:p>
              <a:p>
                <a:pPr marL="0" indent="0">
                  <a:buNone/>
                </a:pPr>
                <a:r>
                  <a:rPr lang="it-IT" dirty="0"/>
                  <a:t>         </a:t>
                </a:r>
                <a:r>
                  <a:rPr lang="it-IT" dirty="0">
                    <a:solidFill>
                      <a:schemeClr val="accent1">
                        <a:lumMod val="75000"/>
                      </a:schemeClr>
                    </a:solidFill>
                  </a:rPr>
                  <a:t>Perché?</a:t>
                </a:r>
              </a:p>
              <a:p>
                <a:pPr marL="0" indent="0">
                  <a:buNone/>
                </a:pPr>
                <a:r>
                  <a:rPr lang="it-IT" dirty="0"/>
                  <a:t>         Per ridurre più possibile la deflessione.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9810" y="2152073"/>
                <a:ext cx="7165607" cy="4368800"/>
              </a:xfrm>
              <a:blipFill>
                <a:blip r:embed="rId2"/>
                <a:stretch>
                  <a:fillRect l="-766" t="-83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0533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/>
              <p:cNvSpPr>
                <a:spLocks noGrp="1"/>
              </p:cNvSpPr>
              <p:nvPr>
                <p:ph type="title"/>
              </p:nvPr>
            </p:nvSpPr>
            <p:spPr>
              <a:xfrm>
                <a:off x="508001" y="321541"/>
                <a:ext cx="6447501" cy="1396033"/>
              </a:xfrm>
            </p:spPr>
            <p:txBody>
              <a:bodyPr>
                <a:normAutofit/>
              </a:bodyPr>
              <a:lstStyle/>
              <a:p>
                <a:r>
                  <a:rPr lang="it-IT" dirty="0"/>
                  <a:t>Studio di tutti gli stadi</a:t>
                </a:r>
                <a:br>
                  <a:rPr lang="it-IT" dirty="0"/>
                </a:br>
                <a:r>
                  <a:rPr lang="it-IT" dirty="0"/>
                  <a:t>La decisione di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2" name="Tito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08001" y="321541"/>
                <a:ext cx="6447501" cy="1396033"/>
              </a:xfrm>
              <a:blipFill>
                <a:blip r:embed="rId2"/>
                <a:stretch>
                  <a:fillRect l="-2836" t="-6550" b="-218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Segnaposto contenuto 9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717576"/>
            <a:ext cx="4627418" cy="4035713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/>
              <p:cNvSpPr txBox="1"/>
              <p:nvPr/>
            </p:nvSpPr>
            <p:spPr>
              <a:xfrm>
                <a:off x="508001" y="6017743"/>
                <a:ext cx="5029200" cy="462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Per </a:t>
                </a:r>
                <a14:m>
                  <m:oMath xmlns:m="http://schemas.openxmlformats.org/officeDocument/2006/math">
                    <m:r>
                      <a:rPr kumimoji="0" lang="it-IT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0" lang="it-I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 circa 22 gradi,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it-IT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0" lang="it-IT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kumimoji="0" lang="it-IT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=183 </m:t>
                    </m:r>
                    <m:f>
                      <m:fPr>
                        <m:ctrlPr>
                          <a:rPr kumimoji="0" lang="it-IT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it-IT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kumimoji="0" lang="it-IT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kumimoji="0" lang="it-I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 </a:t>
                </a:r>
              </a:p>
            </p:txBody>
          </p:sp>
        </mc:Choice>
        <mc:Fallback xmlns="">
          <p:sp>
            <p:nvSpPr>
              <p:cNvPr id="8" name="CasellaDiTes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1" y="6017743"/>
                <a:ext cx="5029200" cy="462947"/>
              </a:xfrm>
              <a:prstGeom prst="rect">
                <a:avLst/>
              </a:prstGeom>
              <a:blipFill>
                <a:blip r:embed="rId4"/>
                <a:stretch>
                  <a:fillRect l="-970" t="-1316" b="-52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magin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5671" y="1754521"/>
            <a:ext cx="4590474" cy="396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90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598" y="165100"/>
            <a:ext cx="6347713" cy="1320800"/>
          </a:xfrm>
        </p:spPr>
        <p:txBody>
          <a:bodyPr/>
          <a:lstStyle/>
          <a:p>
            <a:r>
              <a:rPr lang="it-IT" dirty="0"/>
              <a:t>Studio di tutti gli stadi</a:t>
            </a:r>
            <a:br>
              <a:rPr lang="it-IT" dirty="0"/>
            </a:br>
            <a:r>
              <a:rPr lang="it-IT" dirty="0"/>
              <a:t>Procedura generale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609598" y="1371600"/>
                <a:ext cx="6845301" cy="52324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it-IT" dirty="0"/>
                  <a:t>Note le condizioni di ingresso (uscita dello stadio precedente).</a:t>
                </a:r>
              </a:p>
              <a:p>
                <a:pPr marL="0" indent="0" algn="ctr">
                  <a:buNone/>
                </a:pPr>
                <a:endParaRPr lang="it-IT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𝑃𝑜𝑟𝑡𝑎𝑡𝑎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t-IT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𝑇𝑒𝑚𝑝𝑒𝑟𝑎𝑡𝑢𝑟𝑎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𝑢𝑠𝑐𝑖𝑡𝑎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𝑠𝑡𝑎𝑑𝑖𝑜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t-IT" b="0" dirty="0"/>
              </a:p>
              <a:p>
                <a:r>
                  <a:rPr lang="it-IT" dirty="0"/>
                  <a:t>Metodo iterativo tramite </a:t>
                </a:r>
                <a:r>
                  <a:rPr lang="it-IT" dirty="0" err="1"/>
                  <a:t>Balje</a:t>
                </a:r>
                <a:r>
                  <a:rPr lang="it-IT" dirty="0"/>
                  <a:t> per la ricerca del rendimento</a:t>
                </a:r>
              </a:p>
              <a:p>
                <a:pPr marL="0" indent="0" algn="ctr">
                  <a:buNone/>
                </a:pPr>
                <a:endParaRPr lang="it-IT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𝑆𝑢𝑝𝑝𝑜𝑠𝑡𝑜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η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𝑝𝑟𝑖𝑚𝑜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𝑡𝑒𝑛𝑡𝑎𝑡𝑖𝑣𝑜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0.60</m:t>
                      </m:r>
                    </m:oMath>
                  </m:oMathPara>
                </a14:m>
                <a:endParaRPr lang="it-IT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𝐷𝑒𝑙𝑡𝑎𝐻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η</m:t>
                    </m:r>
                  </m:oMath>
                </a14:m>
                <a:r>
                  <a:rPr lang="it-IT" dirty="0"/>
                  <a:t>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𝐷𝑒𝑙𝑡𝑎𝐻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𝑖𝑠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0.75</m:t>
                              </m:r>
                            </m:sup>
                          </m:sSup>
                        </m:den>
                      </m:f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∗</m:t>
                      </m:r>
                      <m:rad>
                        <m:radPr>
                          <m:deg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rad>
                    </m:oMath>
                  </m:oMathPara>
                </a14:m>
                <a:endParaRPr lang="it-IT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𝐷𝑒𝑙𝑡𝑎𝐻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𝑖𝑠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0,75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it-IT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𝑅𝑖𝑐𝑒𝑟𝑐𝑎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𝑛𝑢𝑜𝑣𝑜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𝑟𝑒𝑛𝑑𝑖𝑚𝑒𝑛𝑡𝑜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𝑑𝑎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𝑑𝑖𝑎𝑔𝑟𝑎𝑚𝑚𝑎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𝐵𝑎𝑙𝑗𝑒</m:t>
                      </m:r>
                    </m:oMath>
                  </m:oMathPara>
                </a14:m>
                <a:endParaRPr lang="it-IT" dirty="0"/>
              </a:p>
              <a:p>
                <a:pPr marL="0" indent="0" algn="ctr">
                  <a:buNone/>
                </a:pPr>
                <a:endParaRPr lang="it-IT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𝑆𝑡𝑜𝑝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𝑞𝑢𝑎𝑛𝑑𝑜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𝑟𝑒𝑛𝑑𝑖𝑚𝑒𝑛𝑡𝑜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𝑟𝑒𝑠𝑡𝑎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𝑢𝑔𝑢𝑎𝑙𝑒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𝑝𝑒𝑟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𝑑𝑢𝑒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𝑖𝑡𝑒𝑟𝑎𝑧𝑖𝑜𝑛𝑖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𝑠𝑢𝑐𝑐𝑒𝑠𝑠𝑖𝑣𝑒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8" y="1371600"/>
                <a:ext cx="6845301" cy="5232400"/>
              </a:xfrm>
              <a:blipFill>
                <a:blip r:embed="rId2"/>
                <a:stretch>
                  <a:fillRect l="-89" t="-81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2685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599" y="199737"/>
            <a:ext cx="6347713" cy="1320800"/>
          </a:xfrm>
        </p:spPr>
        <p:txBody>
          <a:bodyPr/>
          <a:lstStyle/>
          <a:p>
            <a:r>
              <a:rPr lang="it-IT" dirty="0"/>
              <a:t>Studio di tutti gli stadi</a:t>
            </a:r>
            <a:br>
              <a:rPr lang="it-IT" dirty="0"/>
            </a:br>
            <a:r>
              <a:rPr lang="it-IT" dirty="0"/>
              <a:t>Procedura generale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609599" y="1520536"/>
                <a:ext cx="6347714" cy="5337464"/>
              </a:xfrm>
            </p:spPr>
            <p:txBody>
              <a:bodyPr>
                <a:normAutofit/>
              </a:bodyPr>
              <a:lstStyle/>
              <a:p>
                <a:r>
                  <a:rPr lang="it-IT" dirty="0"/>
                  <a:t>Noto il rendimento reale dello stadio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𝑅𝑎𝑝𝑝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𝑐𝑜𝑚𝑝𝑟𝑒𝑠𝑠𝑖𝑜𝑛𝑒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it-IT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it-IT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𝑠𝑡𝑎𝑑𝑖𝑜</m:t>
                                  </m:r>
                                </m:sub>
                              </m:sSub>
                              <m:r>
                                <a:rPr lang="it-IT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η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it-IT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den>
                          </m:f>
                          <m:r>
                            <a:rPr lang="it-IT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  <m:r>
                            <m:rPr>
                              <m:nor/>
                            </m:rPr>
                            <a:rPr lang="it-IT" dirty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it-IT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num>
                            <m:den>
                              <m:r>
                                <a:rPr lang="it-IT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it-IT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𝑖𝑠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η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  <a:p>
                <a:r>
                  <a:rPr lang="it-IT" dirty="0"/>
                  <a:t>Raggiunto l’ultimo stadio, importante effettuare il controllo sulla velocità meridiana e altezza di pala.</a:t>
                </a:r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&gt;0,03 ?</m:t>
                      </m:r>
                    </m:oMath>
                  </m:oMathPara>
                </a14:m>
                <a:endParaRPr lang="it-IT" dirty="0"/>
              </a:p>
              <a:p>
                <a:r>
                  <a:rPr lang="it-IT" dirty="0"/>
                  <a:t>Se il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non è sufficiente, necessario rielaborare il tutto con un numero di stadi maggiore.</a:t>
                </a:r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9" y="1520536"/>
                <a:ext cx="6347714" cy="5337464"/>
              </a:xfrm>
              <a:blipFill>
                <a:blip r:embed="rId2"/>
                <a:stretch>
                  <a:fillRect l="-192" t="-6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8538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Studio di tutti gli stadi</a:t>
            </a:r>
            <a:br>
              <a:rPr lang="it-IT" dirty="0"/>
            </a:br>
            <a:r>
              <a:rPr lang="it-IT" dirty="0"/>
              <a:t>Procedura generale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4471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/>
              <a:t>SE LA CONFIGURAZIONE NON PASSA IL CONTROLLO?</a:t>
            </a:r>
          </a:p>
          <a:p>
            <a:pPr marL="0" indent="0">
              <a:buNone/>
            </a:pPr>
            <a:endParaRPr lang="it-IT" b="1" dirty="0"/>
          </a:p>
          <a:p>
            <a:r>
              <a:rPr lang="it-IT" dirty="0"/>
              <a:t>Limitazione della velocità meridiana a quella massima tollerata in uscita dall’ultimo stadio.</a:t>
            </a:r>
          </a:p>
          <a:p>
            <a:endParaRPr lang="it-IT" dirty="0"/>
          </a:p>
          <a:p>
            <a:r>
              <a:rPr lang="it-IT" dirty="0"/>
              <a:t>Assicurarsi che la velocità meridiana scelta continui a garantire anche il rispetto del vincolo all’ingresso.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09595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599" y="335706"/>
            <a:ext cx="6347713" cy="1320800"/>
          </a:xfrm>
        </p:spPr>
        <p:txBody>
          <a:bodyPr/>
          <a:lstStyle/>
          <a:p>
            <a:r>
              <a:rPr lang="it-IT" dirty="0"/>
              <a:t>Studio di tutti gli stadi</a:t>
            </a:r>
            <a:br>
              <a:rPr lang="it-IT" dirty="0"/>
            </a:br>
            <a:r>
              <a:rPr lang="it-IT" dirty="0"/>
              <a:t>Note importanti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609599" y="1861334"/>
                <a:ext cx="6945746" cy="3880773"/>
              </a:xfrm>
            </p:spPr>
            <p:txBody>
              <a:bodyPr/>
              <a:lstStyle/>
              <a:p>
                <a:r>
                  <a:rPr lang="it-IT" dirty="0"/>
                  <a:t>Estrema dipendenza da scelte iniziali del progettista.</a:t>
                </a:r>
              </a:p>
              <a:p>
                <a:r>
                  <a:rPr lang="it-IT" dirty="0"/>
                  <a:t>Per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 3" panose="05040102010807070707" pitchFamily="18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 3" panose="05040102010807070707" pitchFamily="18" charset="2"/>
                          </a:rPr>
                          <m:t>ω</m:t>
                        </m:r>
                      </m:e>
                      <m:sub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 3" panose="05040102010807070707" pitchFamily="18" charset="2"/>
                          </a:rPr>
                          <m:t>𝑠</m:t>
                        </m:r>
                      </m:sub>
                    </m:sSub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 3" panose="05040102010807070707" pitchFamily="18" charset="2"/>
                      </a:rPr>
                      <m:t>=2,3828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 3" panose="05040102010807070707" pitchFamily="18" charset="2"/>
                      </a:rPr>
                      <m:t>;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=2,0333</m:t>
                    </m:r>
                  </m:oMath>
                </a14:m>
                <a:r>
                  <a:rPr lang="it-IT" dirty="0"/>
                  <a:t> si hanno 30 stadi comprimendo solo con rapporto di compressione 12!</a:t>
                </a:r>
              </a:p>
              <a:p>
                <a:pPr marL="0" indent="0">
                  <a:buNone/>
                </a:pPr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9" y="1861334"/>
                <a:ext cx="6945746" cy="3880773"/>
              </a:xfrm>
              <a:blipFill>
                <a:blip r:embed="rId2"/>
                <a:stretch>
                  <a:fillRect l="-176" t="-9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3"/>
          <a:srcRect t="14557" b="8078"/>
          <a:stretch/>
        </p:blipFill>
        <p:spPr>
          <a:xfrm>
            <a:off x="0" y="3098800"/>
            <a:ext cx="9144000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913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Studio di tutti gli stadi</a:t>
            </a:r>
            <a:br>
              <a:rPr lang="it-IT" dirty="0"/>
            </a:br>
            <a:r>
              <a:rPr lang="it-IT" dirty="0"/>
              <a:t>Ottimizzazione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609598" y="2160590"/>
                <a:ext cx="6816437" cy="3880773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  <a:sym typeface="Wingdings 3" panose="05040102010807070707" pitchFamily="18" charset="2"/>
                  </a:rPr>
                  <a:t>Necessità di iterazioni bidimensionali su </a:t>
                </a:r>
                <a:r>
                  <a:rPr lang="it-IT" dirty="0" err="1">
                    <a:solidFill>
                      <a:schemeClr val="tx1"/>
                    </a:solidFill>
                    <a:sym typeface="Wingdings 3" panose="05040102010807070707" pitchFamily="18" charset="2"/>
                  </a:rPr>
                  <a:t>Ws</a:t>
                </a:r>
                <a:r>
                  <a:rPr lang="it-IT" dirty="0">
                    <a:solidFill>
                      <a:schemeClr val="tx1"/>
                    </a:solidFill>
                    <a:sym typeface="Wingdings 3" panose="05040102010807070707" pitchFamily="18" charset="2"/>
                  </a:rPr>
                  <a:t> e Ds stadio intermedio.</a:t>
                </a:r>
              </a:p>
              <a:p>
                <a:r>
                  <a:rPr lang="it-IT" dirty="0">
                    <a:solidFill>
                      <a:schemeClr val="tx1"/>
                    </a:solidFill>
                    <a:sym typeface="Wingdings 3" panose="05040102010807070707" pitchFamily="18" charset="2"/>
                  </a:rPr>
                  <a:t>Ricerca dei coefficienti di partenza tali per cui il rapporto di compressione medio sia più elevato possibile.</a:t>
                </a:r>
              </a:p>
              <a:p>
                <a:endParaRPr lang="it-IT" dirty="0">
                  <a:solidFill>
                    <a:schemeClr val="tx1"/>
                  </a:solidFill>
                  <a:sym typeface="Wingdings 3" panose="05040102010807070707" pitchFamily="18" charset="2"/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  <a:sym typeface="Wingdings 3" panose="05040102010807070707" pitchFamily="18" charset="2"/>
                  </a:rPr>
                  <a:t>Configurazione ottimale trovata:</a:t>
                </a:r>
              </a:p>
              <a:p>
                <a:pPr marL="0" indent="0">
                  <a:buNone/>
                </a:pPr>
                <a:r>
                  <a:rPr lang="it-IT" dirty="0">
                    <a:solidFill>
                      <a:schemeClr val="tx1"/>
                    </a:solidFill>
                    <a:sym typeface="Wingdings 3" panose="05040102010807070707" pitchFamily="18" charset="2"/>
                  </a:rPr>
                  <a:t>     </a:t>
                </a:r>
              </a:p>
              <a:p>
                <a:pPr marL="0" indent="0" algn="ctr">
                  <a:buNone/>
                </a:pPr>
                <a:r>
                  <a:rPr lang="it-IT" dirty="0">
                    <a:solidFill>
                      <a:schemeClr val="tx1"/>
                    </a:solidFill>
                    <a:sym typeface="Wingdings 3" panose="050401020108070707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 3" panose="05040102010807070707" pitchFamily="18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 3" panose="05040102010807070707" pitchFamily="18" charset="2"/>
                          </a:rPr>
                          <m:t>ω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 3" panose="05040102010807070707" pitchFamily="18" charset="2"/>
                          </a:rPr>
                          <m:t>𝑠</m:t>
                        </m:r>
                      </m:sub>
                    </m:sSub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 3" panose="05040102010807070707" pitchFamily="18" charset="2"/>
                      </a:rPr>
                      <m:t>=2,3828</m:t>
                    </m:r>
                  </m:oMath>
                </a14:m>
                <a:endParaRPr lang="it-I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=2,0333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8" y="2160590"/>
                <a:ext cx="6816437" cy="3880773"/>
              </a:xfrm>
              <a:blipFill>
                <a:blip r:embed="rId2"/>
                <a:stretch>
                  <a:fillRect l="-179" t="-942" r="-8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9727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49382"/>
            <a:ext cx="6347713" cy="1320800"/>
          </a:xfrm>
        </p:spPr>
        <p:txBody>
          <a:bodyPr/>
          <a:lstStyle/>
          <a:p>
            <a:r>
              <a:rPr lang="it-IT" dirty="0"/>
              <a:t>Studio di tutti gli stadi</a:t>
            </a:r>
            <a:br>
              <a:rPr lang="it-IT" dirty="0"/>
            </a:br>
            <a:r>
              <a:rPr lang="it-IT" dirty="0"/>
              <a:t>Ottimizzazione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450109"/>
            <a:ext cx="6954982" cy="4350327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/>
              <p:cNvSpPr txBox="1"/>
              <p:nvPr/>
            </p:nvSpPr>
            <p:spPr>
              <a:xfrm>
                <a:off x="720436" y="5902036"/>
                <a:ext cx="5384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La scala si riferisce ai valori di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it-IT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kumimoji="0" lang="it-IT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𝑚𝑒𝑑𝑖𝑜</m:t>
                        </m:r>
                      </m:sub>
                    </m:sSub>
                  </m:oMath>
                </a14:m>
                <a:r>
                  <a:rPr kumimoji="0" lang="it-I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 in base alle scelte iniziali prese sul diagramma di </a:t>
                </a:r>
                <a:r>
                  <a:rPr kumimoji="0" lang="it-I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Balje</a:t>
                </a:r>
                <a:r>
                  <a:rPr kumimoji="0" lang="it-I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.</a:t>
                </a:r>
              </a:p>
            </p:txBody>
          </p:sp>
        </mc:Choice>
        <mc:Fallback xmlns="">
          <p:sp>
            <p:nvSpPr>
              <p:cNvPr id="5" name="CasellaDiTes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436" y="5902036"/>
                <a:ext cx="5384800" cy="646331"/>
              </a:xfrm>
              <a:prstGeom prst="rect">
                <a:avLst/>
              </a:prstGeom>
              <a:blipFill>
                <a:blip r:embed="rId3"/>
                <a:stretch>
                  <a:fillRect l="-905" t="-5660" b="-132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0074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Studio di tutti gli stadi</a:t>
            </a:r>
            <a:br>
              <a:rPr lang="it-IT" dirty="0"/>
            </a:br>
            <a:r>
              <a:rPr lang="it-IT" dirty="0"/>
              <a:t>Il risultato finale</a:t>
            </a: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30400"/>
            <a:ext cx="7912100" cy="4927600"/>
          </a:xfrm>
        </p:spPr>
      </p:pic>
    </p:spTree>
    <p:extLst>
      <p:ext uri="{BB962C8B-B14F-4D97-AF65-F5344CB8AC3E}">
        <p14:creationId xmlns:p14="http://schemas.microsoft.com/office/powerpoint/2010/main" val="1976031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</a:t>
            </a:r>
            <a:br>
              <a:rPr lang="it-IT" dirty="0"/>
            </a:br>
            <a:r>
              <a:rPr lang="it-IT" dirty="0"/>
              <a:t>Richieste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it-IT" dirty="0"/>
                  <a:t>Progettare un compressore assiale multistadio che soddisfi le seguenti richieste e vincoli di lavoro:</a:t>
                </a:r>
              </a:p>
              <a:p>
                <a:pPr marL="0" indent="0">
                  <a:buNone/>
                </a:pPr>
                <a:endParaRPr lang="it-IT" dirty="0"/>
              </a:p>
              <a:p>
                <a:pPr>
                  <a:buFont typeface="Wingdings 3" panose="05040102010807070707" pitchFamily="18" charset="2"/>
                  <a:buChar char="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𝑟𝑎𝑝𝑝𝑜𝑟𝑡𝑜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𝑑𝑖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𝑐𝑜𝑚𝑝𝑟𝑒𝑠𝑠𝑖𝑜𝑛𝑒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𝑡𝑜𝑡𝑎𝑙𝑒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=13,5 </m:t>
                    </m:r>
                  </m:oMath>
                </a14:m>
                <a:r>
                  <a:rPr lang="it-IT" dirty="0"/>
                  <a:t> </a:t>
                </a:r>
              </a:p>
              <a:p>
                <a:pPr>
                  <a:buFont typeface="Wingdings 3" panose="05040102010807070707" pitchFamily="18" charset="2"/>
                  <a:buChar char="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𝑙𝑖𝑚𝑖𝑡𝑒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𝑠𝑢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func>
                          <m:func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𝑠𝑖𝑛𝑔𝑜𝑙𝑜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𝑠𝑡𝑎𝑑𝑖𝑜</m:t>
                            </m:r>
                          </m:e>
                        </m:func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=1,4 </m:t>
                    </m:r>
                  </m:oMath>
                </a14:m>
                <a:endParaRPr lang="it-IT" dirty="0"/>
              </a:p>
              <a:p>
                <a:pPr>
                  <a:buFont typeface="Wingdings 3" panose="05040102010807070707" pitchFamily="18" charset="2"/>
                  <a:buChar char="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𝑣𝑒𝑙𝑜𝑐𝑖𝑡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à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𝑝𝑒𝑟𝑖𝑓𝑒𝑟𝑖𝑐𝑎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=500 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it-IT" dirty="0"/>
              </a:p>
              <a:p>
                <a:pPr>
                  <a:buFont typeface="Wingdings 3" panose="05040102010807070707" pitchFamily="18" charset="2"/>
                  <a:buChar char="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𝑙𝑖𝑚𝑖𝑡𝑒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𝑠𝑢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𝑎𝑙𝑡𝑒𝑧𝑧𝑎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𝑑𝑖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𝑝𝑎𝑙𝑎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0,03&lt;</m:t>
                    </m:r>
                    <m:f>
                      <m:f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</a:rPr>
                      <m:t>&lt;0,4</m:t>
                    </m:r>
                  </m:oMath>
                </a14:m>
                <a:endParaRPr lang="it-IT" b="0" dirty="0"/>
              </a:p>
              <a:p>
                <a:pPr>
                  <a:buFont typeface="Wingdings 3" panose="05040102010807070707" pitchFamily="18" charset="2"/>
                  <a:buChar char="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𝑝𝑜𝑟𝑡𝑎𝑡𝑎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𝑑𝑎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𝑒𝑙𝑎𝑏𝑜𝑟𝑎𝑟𝑒</m:t>
                    </m:r>
                    <m:acc>
                      <m:accPr>
                        <m:chr m:val="̇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=65 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68" t="-9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0588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Studio di tutti gli stadi</a:t>
            </a:r>
            <a:br>
              <a:rPr lang="it-IT" dirty="0"/>
            </a:br>
            <a:r>
              <a:rPr lang="it-IT" dirty="0"/>
              <a:t>Resoconto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ella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5081756"/>
                  </p:ext>
                </p:extLst>
              </p:nvPr>
            </p:nvGraphicFramePr>
            <p:xfrm>
              <a:off x="258618" y="1764141"/>
              <a:ext cx="8275783" cy="48856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5847">
                      <a:extLst>
                        <a:ext uri="{9D8B030D-6E8A-4147-A177-3AD203B41FA5}">
                          <a16:colId xmlns:a16="http://schemas.microsoft.com/office/drawing/2014/main" val="1699874532"/>
                        </a:ext>
                      </a:extLst>
                    </a:gridCol>
                    <a:gridCol w="921242">
                      <a:extLst>
                        <a:ext uri="{9D8B030D-6E8A-4147-A177-3AD203B41FA5}">
                          <a16:colId xmlns:a16="http://schemas.microsoft.com/office/drawing/2014/main" val="3484004955"/>
                        </a:ext>
                      </a:extLst>
                    </a:gridCol>
                    <a:gridCol w="921242">
                      <a:extLst>
                        <a:ext uri="{9D8B030D-6E8A-4147-A177-3AD203B41FA5}">
                          <a16:colId xmlns:a16="http://schemas.microsoft.com/office/drawing/2014/main" val="2968169598"/>
                        </a:ext>
                      </a:extLst>
                    </a:gridCol>
                    <a:gridCol w="921242">
                      <a:extLst>
                        <a:ext uri="{9D8B030D-6E8A-4147-A177-3AD203B41FA5}">
                          <a16:colId xmlns:a16="http://schemas.microsoft.com/office/drawing/2014/main" val="3132955517"/>
                        </a:ext>
                      </a:extLst>
                    </a:gridCol>
                    <a:gridCol w="921242">
                      <a:extLst>
                        <a:ext uri="{9D8B030D-6E8A-4147-A177-3AD203B41FA5}">
                          <a16:colId xmlns:a16="http://schemas.microsoft.com/office/drawing/2014/main" val="514787771"/>
                        </a:ext>
                      </a:extLst>
                    </a:gridCol>
                    <a:gridCol w="921242">
                      <a:extLst>
                        <a:ext uri="{9D8B030D-6E8A-4147-A177-3AD203B41FA5}">
                          <a16:colId xmlns:a16="http://schemas.microsoft.com/office/drawing/2014/main" val="4147690044"/>
                        </a:ext>
                      </a:extLst>
                    </a:gridCol>
                    <a:gridCol w="921242">
                      <a:extLst>
                        <a:ext uri="{9D8B030D-6E8A-4147-A177-3AD203B41FA5}">
                          <a16:colId xmlns:a16="http://schemas.microsoft.com/office/drawing/2014/main" val="2050710374"/>
                        </a:ext>
                      </a:extLst>
                    </a:gridCol>
                    <a:gridCol w="921242">
                      <a:extLst>
                        <a:ext uri="{9D8B030D-6E8A-4147-A177-3AD203B41FA5}">
                          <a16:colId xmlns:a16="http://schemas.microsoft.com/office/drawing/2014/main" val="2244698900"/>
                        </a:ext>
                      </a:extLst>
                    </a:gridCol>
                    <a:gridCol w="921242">
                      <a:extLst>
                        <a:ext uri="{9D8B030D-6E8A-4147-A177-3AD203B41FA5}">
                          <a16:colId xmlns:a16="http://schemas.microsoft.com/office/drawing/2014/main" val="4280272455"/>
                        </a:ext>
                      </a:extLst>
                    </a:gridCol>
                  </a:tblGrid>
                  <a:tr h="473434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4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𝑆𝑡𝑎𝑑𝑖𝑜</m:t>
                                </m:r>
                              </m:oMath>
                            </m:oMathPara>
                          </a14:m>
                          <a:endParaRPr lang="it-IT" sz="2400" b="1" i="0" u="none" strike="noStrike" dirty="0">
                            <a:solidFill>
                              <a:srgbClr val="ED7D3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24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it-IT" sz="24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sz="2400" b="1" i="0" u="none" strike="noStrike" dirty="0">
                              <a:solidFill>
                                <a:srgbClr val="ED7D3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4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it-IT" sz="2400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it-IT" sz="2400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2400" b="1" i="0" u="none" strike="noStrike" dirty="0">
                            <a:solidFill>
                              <a:srgbClr val="ED7D3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4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oMath>
                            </m:oMathPara>
                          </a14:m>
                          <a:endParaRPr lang="it-IT" sz="2400" b="1" i="0" u="none" strike="noStrike" dirty="0">
                            <a:solidFill>
                              <a:srgbClr val="ED7D3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4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oMath>
                            </m:oMathPara>
                          </a14:m>
                          <a:endParaRPr lang="it-IT" sz="2400" b="1" i="0" u="none" strike="noStrike" dirty="0">
                            <a:solidFill>
                              <a:srgbClr val="ED7D3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24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it-IT" sz="24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sz="2400" b="1" i="0" u="none" strike="noStrike" dirty="0">
                              <a:solidFill>
                                <a:srgbClr val="ED7D3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4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it-IT" sz="2400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it-IT" sz="2400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2400" b="1" i="0" u="none" strike="noStrike" dirty="0">
                            <a:solidFill>
                              <a:srgbClr val="ED7D3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it-IT" sz="2400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1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num>
                                  <m:den>
                                    <m:r>
                                      <a:rPr lang="it-IT" sz="2400" b="1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it-IT" sz="2400" b="1" i="0" u="none" strike="noStrike" dirty="0">
                            <a:solidFill>
                              <a:srgbClr val="ED7D3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24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Ma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890631421"/>
                      </a:ext>
                    </a:extLst>
                  </a:tr>
                  <a:tr h="4394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effectLst/>
                            </a:rPr>
                            <a:t>1</a:t>
                          </a:r>
                          <a:endParaRPr lang="it-IT" sz="1600" b="1" i="0" u="none" strike="noStrike" dirty="0">
                            <a:solidFill>
                              <a:srgbClr val="44546A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solidFill>
                                <a:schemeClr val="accent2"/>
                              </a:solidFill>
                              <a:effectLst/>
                            </a:rPr>
                            <a:t>268</a:t>
                          </a:r>
                          <a:endParaRPr lang="it-IT" sz="1600" b="0" i="0" u="none" strike="noStrike" dirty="0">
                            <a:solidFill>
                              <a:schemeClr val="accent2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solidFill>
                                <a:schemeClr val="accent2"/>
                              </a:solidFill>
                              <a:effectLst/>
                            </a:rPr>
                            <a:t>85000</a:t>
                          </a:r>
                          <a:endParaRPr lang="it-IT" sz="1600" b="0" i="0" u="none" strike="noStrike" dirty="0">
                            <a:solidFill>
                              <a:schemeClr val="accent2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1,38817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0,5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117994,5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effectLst/>
                            </a:rPr>
                            <a:t>320,6576</a:t>
                          </a:r>
                          <a:endParaRPr lang="it-IT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solidFill>
                                <a:schemeClr val="accent2"/>
                              </a:solidFill>
                              <a:effectLst/>
                            </a:rPr>
                            <a:t>0,157369</a:t>
                          </a:r>
                          <a:endParaRPr lang="it-IT" sz="1600" b="0" i="0" u="none" strike="noStrike" dirty="0">
                            <a:solidFill>
                              <a:schemeClr val="accent2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1,4704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536432984"/>
                      </a:ext>
                    </a:extLst>
                  </a:tr>
                  <a:tr h="4394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2</a:t>
                          </a:r>
                          <a:endParaRPr lang="it-IT" sz="1600" b="1" i="0" u="none" strike="noStrike">
                            <a:solidFill>
                              <a:srgbClr val="44546A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effectLst/>
                            </a:rPr>
                            <a:t>320,6576</a:t>
                          </a:r>
                          <a:endParaRPr lang="it-IT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effectLst/>
                            </a:rPr>
                            <a:t>117994,5</a:t>
                          </a:r>
                          <a:endParaRPr lang="it-IT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1,389448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0,6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163947,2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373,3151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effectLst/>
                            </a:rPr>
                            <a:t>0,135639</a:t>
                          </a:r>
                          <a:endParaRPr lang="it-IT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1,3442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720967849"/>
                      </a:ext>
                    </a:extLst>
                  </a:tr>
                  <a:tr h="4394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3</a:t>
                          </a:r>
                          <a:endParaRPr lang="it-IT" sz="1600" b="1" i="0" u="none" strike="noStrike">
                            <a:solidFill>
                              <a:srgbClr val="44546A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373,3151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effectLst/>
                            </a:rPr>
                            <a:t>163947,2</a:t>
                          </a:r>
                          <a:endParaRPr lang="it-IT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effectLst/>
                            </a:rPr>
                            <a:t>1,390366</a:t>
                          </a:r>
                          <a:endParaRPr lang="it-IT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effectLst/>
                            </a:rPr>
                            <a:t>0,7</a:t>
                          </a:r>
                          <a:endParaRPr lang="it-IT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227946,7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425,9727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effectLst/>
                            </a:rPr>
                            <a:t>0,113651</a:t>
                          </a:r>
                          <a:endParaRPr lang="it-IT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1,2458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66955327"/>
                      </a:ext>
                    </a:extLst>
                  </a:tr>
                  <a:tr h="4394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4</a:t>
                          </a:r>
                          <a:endParaRPr lang="it-IT" sz="1600" b="1" i="0" u="none" strike="noStrike">
                            <a:solidFill>
                              <a:srgbClr val="44546A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425,9727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227946,7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effectLst/>
                            </a:rPr>
                            <a:t>1,363865</a:t>
                          </a:r>
                          <a:endParaRPr lang="it-IT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0,75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310888,4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478,6303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effectLst/>
                            </a:rPr>
                            <a:t>0,093272</a:t>
                          </a:r>
                          <a:endParaRPr lang="it-IT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1,1663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633827060"/>
                      </a:ext>
                    </a:extLst>
                  </a:tr>
                  <a:tr h="4394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5</a:t>
                          </a:r>
                          <a:endParaRPr lang="it-IT" sz="1600" b="1" i="0" u="none" strike="noStrike">
                            <a:solidFill>
                              <a:srgbClr val="44546A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478,6303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310888,4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1,343446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effectLst/>
                            </a:rPr>
                            <a:t>0,8</a:t>
                          </a:r>
                          <a:endParaRPr lang="it-IT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417661,9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531,2878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effectLst/>
                            </a:rPr>
                            <a:t>0,076842</a:t>
                          </a:r>
                          <a:endParaRPr lang="it-IT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1,1002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2997697571"/>
                      </a:ext>
                    </a:extLst>
                  </a:tr>
                  <a:tr h="4394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6</a:t>
                          </a:r>
                          <a:endParaRPr lang="it-IT" sz="1600" b="1" i="0" u="none" strike="noStrike">
                            <a:solidFill>
                              <a:srgbClr val="44546A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531,2878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417661,9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1,306123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0,8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545518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583,9454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effectLst/>
                            </a:rPr>
                            <a:t>0,06349</a:t>
                          </a:r>
                          <a:endParaRPr lang="it-IT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1,0443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114844338"/>
                      </a:ext>
                    </a:extLst>
                  </a:tr>
                  <a:tr h="4394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7</a:t>
                          </a:r>
                          <a:endParaRPr lang="it-IT" sz="1600" b="1" i="0" u="none" strike="noStrike">
                            <a:solidFill>
                              <a:srgbClr val="44546A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583,9454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545518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1,276089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0,8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effectLst/>
                            </a:rPr>
                            <a:t>696129,3</a:t>
                          </a:r>
                          <a:endParaRPr lang="it-IT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636,603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effectLst/>
                            </a:rPr>
                            <a:t>0,053428</a:t>
                          </a:r>
                          <a:endParaRPr lang="it-IT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0,9961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16631876"/>
                      </a:ext>
                    </a:extLst>
                  </a:tr>
                  <a:tr h="4394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8</a:t>
                          </a:r>
                          <a:endParaRPr lang="it-IT" sz="1600" b="1" i="0" u="none" strike="noStrike">
                            <a:solidFill>
                              <a:srgbClr val="44546A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636,603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696129,3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1,251403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0,8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effectLst/>
                            </a:rPr>
                            <a:t>871138,2</a:t>
                          </a:r>
                          <a:endParaRPr lang="it-IT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689,2605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effectLst/>
                            </a:rPr>
                            <a:t>0,045644</a:t>
                          </a:r>
                          <a:endParaRPr lang="it-IT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0,9540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4062890202"/>
                      </a:ext>
                    </a:extLst>
                  </a:tr>
                  <a:tr h="4394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9</a:t>
                          </a:r>
                          <a:endParaRPr lang="it-IT" sz="1600" b="1" i="0" u="none" strike="noStrike">
                            <a:solidFill>
                              <a:srgbClr val="44546A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689,2605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871138,2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1,230758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0,8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1072160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effectLst/>
                            </a:rPr>
                            <a:t>741,9181</a:t>
                          </a:r>
                          <a:endParaRPr lang="it-IT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effectLst/>
                            </a:rPr>
                            <a:t>0,039491</a:t>
                          </a:r>
                          <a:endParaRPr lang="it-IT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0,9169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878230967"/>
                      </a:ext>
                    </a:extLst>
                  </a:tr>
                  <a:tr h="4394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10</a:t>
                          </a:r>
                          <a:endParaRPr lang="it-IT" sz="1600" b="1" i="0" u="none" strike="noStrike">
                            <a:solidFill>
                              <a:srgbClr val="44546A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741,9181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effectLst/>
                            </a:rPr>
                            <a:t>1072160</a:t>
                          </a:r>
                          <a:endParaRPr lang="it-IT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1,213238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0,8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solidFill>
                                <a:schemeClr val="accent2"/>
                              </a:solidFill>
                              <a:effectLst/>
                            </a:rPr>
                            <a:t>1300785</a:t>
                          </a:r>
                          <a:endParaRPr lang="it-IT" sz="1600" b="0" i="0" u="none" strike="noStrike" dirty="0">
                            <a:solidFill>
                              <a:schemeClr val="accent2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solidFill>
                                <a:schemeClr val="accent2"/>
                              </a:solidFill>
                              <a:effectLst/>
                            </a:rPr>
                            <a:t>794,5757</a:t>
                          </a:r>
                          <a:endParaRPr lang="it-IT" sz="1600" b="0" i="0" u="none" strike="noStrike" dirty="0">
                            <a:solidFill>
                              <a:schemeClr val="accent2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solidFill>
                                <a:schemeClr val="accent2"/>
                              </a:solidFill>
                              <a:effectLst/>
                            </a:rPr>
                            <a:t>0,034538</a:t>
                          </a:r>
                          <a:endParaRPr lang="it-IT" sz="1600" b="0" i="0" u="none" strike="noStrike" dirty="0">
                            <a:solidFill>
                              <a:schemeClr val="accent2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0,8837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9787560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ella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5081756"/>
                  </p:ext>
                </p:extLst>
              </p:nvPr>
            </p:nvGraphicFramePr>
            <p:xfrm>
              <a:off x="258618" y="1764141"/>
              <a:ext cx="8275783" cy="48856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5847">
                      <a:extLst>
                        <a:ext uri="{9D8B030D-6E8A-4147-A177-3AD203B41FA5}">
                          <a16:colId xmlns:a16="http://schemas.microsoft.com/office/drawing/2014/main" val="1699874532"/>
                        </a:ext>
                      </a:extLst>
                    </a:gridCol>
                    <a:gridCol w="921242">
                      <a:extLst>
                        <a:ext uri="{9D8B030D-6E8A-4147-A177-3AD203B41FA5}">
                          <a16:colId xmlns:a16="http://schemas.microsoft.com/office/drawing/2014/main" val="3484004955"/>
                        </a:ext>
                      </a:extLst>
                    </a:gridCol>
                    <a:gridCol w="921242">
                      <a:extLst>
                        <a:ext uri="{9D8B030D-6E8A-4147-A177-3AD203B41FA5}">
                          <a16:colId xmlns:a16="http://schemas.microsoft.com/office/drawing/2014/main" val="2968169598"/>
                        </a:ext>
                      </a:extLst>
                    </a:gridCol>
                    <a:gridCol w="921242">
                      <a:extLst>
                        <a:ext uri="{9D8B030D-6E8A-4147-A177-3AD203B41FA5}">
                          <a16:colId xmlns:a16="http://schemas.microsoft.com/office/drawing/2014/main" val="3132955517"/>
                        </a:ext>
                      </a:extLst>
                    </a:gridCol>
                    <a:gridCol w="921242">
                      <a:extLst>
                        <a:ext uri="{9D8B030D-6E8A-4147-A177-3AD203B41FA5}">
                          <a16:colId xmlns:a16="http://schemas.microsoft.com/office/drawing/2014/main" val="514787771"/>
                        </a:ext>
                      </a:extLst>
                    </a:gridCol>
                    <a:gridCol w="921242">
                      <a:extLst>
                        <a:ext uri="{9D8B030D-6E8A-4147-A177-3AD203B41FA5}">
                          <a16:colId xmlns:a16="http://schemas.microsoft.com/office/drawing/2014/main" val="4147690044"/>
                        </a:ext>
                      </a:extLst>
                    </a:gridCol>
                    <a:gridCol w="921242">
                      <a:extLst>
                        <a:ext uri="{9D8B030D-6E8A-4147-A177-3AD203B41FA5}">
                          <a16:colId xmlns:a16="http://schemas.microsoft.com/office/drawing/2014/main" val="2050710374"/>
                        </a:ext>
                      </a:extLst>
                    </a:gridCol>
                    <a:gridCol w="921242">
                      <a:extLst>
                        <a:ext uri="{9D8B030D-6E8A-4147-A177-3AD203B41FA5}">
                          <a16:colId xmlns:a16="http://schemas.microsoft.com/office/drawing/2014/main" val="2244698900"/>
                        </a:ext>
                      </a:extLst>
                    </a:gridCol>
                    <a:gridCol w="921242">
                      <a:extLst>
                        <a:ext uri="{9D8B030D-6E8A-4147-A177-3AD203B41FA5}">
                          <a16:colId xmlns:a16="http://schemas.microsoft.com/office/drawing/2014/main" val="4280272455"/>
                        </a:ext>
                      </a:extLst>
                    </a:gridCol>
                  </a:tblGrid>
                  <a:tr h="490728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7620" marR="7620" marT="7620" marB="0" anchor="ctr">
                        <a:blipFill>
                          <a:blip r:embed="rId2"/>
                          <a:stretch>
                            <a:fillRect l="-671" t="-4938" r="-814765" b="-8975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7620" marR="7620" marT="7620" marB="0" anchor="ctr">
                        <a:blipFill>
                          <a:blip r:embed="rId2"/>
                          <a:stretch>
                            <a:fillRect l="-99338" t="-4938" r="-703974" b="-8975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7620" marR="7620" marT="7620" marB="0" anchor="ctr">
                        <a:blipFill>
                          <a:blip r:embed="rId2"/>
                          <a:stretch>
                            <a:fillRect l="-199338" t="-4938" r="-603974" b="-8975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7620" marR="7620" marT="7620" marB="0" anchor="ctr">
                        <a:blipFill>
                          <a:blip r:embed="rId2"/>
                          <a:stretch>
                            <a:fillRect l="-297368" t="-4938" r="-500000" b="-8975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7620" marR="7620" marT="7620" marB="0" anchor="ctr">
                        <a:blipFill>
                          <a:blip r:embed="rId2"/>
                          <a:stretch>
                            <a:fillRect l="-400000" t="-4938" r="-403311" b="-8975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7620" marR="7620" marT="7620" marB="0" anchor="ctr">
                        <a:blipFill>
                          <a:blip r:embed="rId2"/>
                          <a:stretch>
                            <a:fillRect l="-500000" t="-4938" r="-303311" b="-8975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7620" marR="7620" marT="7620" marB="0" anchor="ctr">
                        <a:blipFill>
                          <a:blip r:embed="rId2"/>
                          <a:stretch>
                            <a:fillRect l="-600000" t="-4938" r="-203311" b="-8975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7620" marR="7620" marT="7620" marB="0" anchor="ctr">
                        <a:blipFill>
                          <a:blip r:embed="rId2"/>
                          <a:stretch>
                            <a:fillRect l="-695395" t="-4938" r="-101974" b="-8975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24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Ma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890631421"/>
                      </a:ext>
                    </a:extLst>
                  </a:tr>
                  <a:tr h="4394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effectLst/>
                            </a:rPr>
                            <a:t>1</a:t>
                          </a:r>
                          <a:endParaRPr lang="it-IT" sz="1600" b="1" i="0" u="none" strike="noStrike" dirty="0">
                            <a:solidFill>
                              <a:srgbClr val="44546A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solidFill>
                                <a:schemeClr val="accent2"/>
                              </a:solidFill>
                              <a:effectLst/>
                            </a:rPr>
                            <a:t>268</a:t>
                          </a:r>
                          <a:endParaRPr lang="it-IT" sz="1600" b="0" i="0" u="none" strike="noStrike" dirty="0">
                            <a:solidFill>
                              <a:schemeClr val="accent2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solidFill>
                                <a:schemeClr val="accent2"/>
                              </a:solidFill>
                              <a:effectLst/>
                            </a:rPr>
                            <a:t>85000</a:t>
                          </a:r>
                          <a:endParaRPr lang="it-IT" sz="1600" b="0" i="0" u="none" strike="noStrike" dirty="0">
                            <a:solidFill>
                              <a:schemeClr val="accent2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1,38817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0,5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117994,5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effectLst/>
                            </a:rPr>
                            <a:t>320,6576</a:t>
                          </a:r>
                          <a:endParaRPr lang="it-IT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solidFill>
                                <a:schemeClr val="accent2"/>
                              </a:solidFill>
                              <a:effectLst/>
                            </a:rPr>
                            <a:t>0,157369</a:t>
                          </a:r>
                          <a:endParaRPr lang="it-IT" sz="1600" b="0" i="0" u="none" strike="noStrike" dirty="0">
                            <a:solidFill>
                              <a:schemeClr val="accent2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1,4704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536432984"/>
                      </a:ext>
                    </a:extLst>
                  </a:tr>
                  <a:tr h="4394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2</a:t>
                          </a:r>
                          <a:endParaRPr lang="it-IT" sz="1600" b="1" i="0" u="none" strike="noStrike">
                            <a:solidFill>
                              <a:srgbClr val="44546A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effectLst/>
                            </a:rPr>
                            <a:t>320,6576</a:t>
                          </a:r>
                          <a:endParaRPr lang="it-IT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effectLst/>
                            </a:rPr>
                            <a:t>117994,5</a:t>
                          </a:r>
                          <a:endParaRPr lang="it-IT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1,389448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0,6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163947,2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373,3151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effectLst/>
                            </a:rPr>
                            <a:t>0,135639</a:t>
                          </a:r>
                          <a:endParaRPr lang="it-IT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1,3442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720967849"/>
                      </a:ext>
                    </a:extLst>
                  </a:tr>
                  <a:tr h="4394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3</a:t>
                          </a:r>
                          <a:endParaRPr lang="it-IT" sz="1600" b="1" i="0" u="none" strike="noStrike">
                            <a:solidFill>
                              <a:srgbClr val="44546A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373,3151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effectLst/>
                            </a:rPr>
                            <a:t>163947,2</a:t>
                          </a:r>
                          <a:endParaRPr lang="it-IT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effectLst/>
                            </a:rPr>
                            <a:t>1,390366</a:t>
                          </a:r>
                          <a:endParaRPr lang="it-IT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effectLst/>
                            </a:rPr>
                            <a:t>0,7</a:t>
                          </a:r>
                          <a:endParaRPr lang="it-IT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227946,7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425,9727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effectLst/>
                            </a:rPr>
                            <a:t>0,113651</a:t>
                          </a:r>
                          <a:endParaRPr lang="it-IT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1,2458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66955327"/>
                      </a:ext>
                    </a:extLst>
                  </a:tr>
                  <a:tr h="4394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4</a:t>
                          </a:r>
                          <a:endParaRPr lang="it-IT" sz="1600" b="1" i="0" u="none" strike="noStrike">
                            <a:solidFill>
                              <a:srgbClr val="44546A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425,9727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227946,7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effectLst/>
                            </a:rPr>
                            <a:t>1,363865</a:t>
                          </a:r>
                          <a:endParaRPr lang="it-IT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0,75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310888,4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478,6303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effectLst/>
                            </a:rPr>
                            <a:t>0,093272</a:t>
                          </a:r>
                          <a:endParaRPr lang="it-IT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1,1663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633827060"/>
                      </a:ext>
                    </a:extLst>
                  </a:tr>
                  <a:tr h="4394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5</a:t>
                          </a:r>
                          <a:endParaRPr lang="it-IT" sz="1600" b="1" i="0" u="none" strike="noStrike">
                            <a:solidFill>
                              <a:srgbClr val="44546A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478,6303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310888,4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1,343446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effectLst/>
                            </a:rPr>
                            <a:t>0,8</a:t>
                          </a:r>
                          <a:endParaRPr lang="it-IT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417661,9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531,2878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effectLst/>
                            </a:rPr>
                            <a:t>0,076842</a:t>
                          </a:r>
                          <a:endParaRPr lang="it-IT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1,1002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2997697571"/>
                      </a:ext>
                    </a:extLst>
                  </a:tr>
                  <a:tr h="4394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6</a:t>
                          </a:r>
                          <a:endParaRPr lang="it-IT" sz="1600" b="1" i="0" u="none" strike="noStrike">
                            <a:solidFill>
                              <a:srgbClr val="44546A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531,2878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417661,9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1,306123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0,8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545518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583,9454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effectLst/>
                            </a:rPr>
                            <a:t>0,06349</a:t>
                          </a:r>
                          <a:endParaRPr lang="it-IT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1,0443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114844338"/>
                      </a:ext>
                    </a:extLst>
                  </a:tr>
                  <a:tr h="4394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7</a:t>
                          </a:r>
                          <a:endParaRPr lang="it-IT" sz="1600" b="1" i="0" u="none" strike="noStrike">
                            <a:solidFill>
                              <a:srgbClr val="44546A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583,9454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545518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1,276089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0,8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effectLst/>
                            </a:rPr>
                            <a:t>696129,3</a:t>
                          </a:r>
                          <a:endParaRPr lang="it-IT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636,603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effectLst/>
                            </a:rPr>
                            <a:t>0,053428</a:t>
                          </a:r>
                          <a:endParaRPr lang="it-IT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0,9961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16631876"/>
                      </a:ext>
                    </a:extLst>
                  </a:tr>
                  <a:tr h="4394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8</a:t>
                          </a:r>
                          <a:endParaRPr lang="it-IT" sz="1600" b="1" i="0" u="none" strike="noStrike">
                            <a:solidFill>
                              <a:srgbClr val="44546A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636,603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696129,3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1,251403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0,8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effectLst/>
                            </a:rPr>
                            <a:t>871138,2</a:t>
                          </a:r>
                          <a:endParaRPr lang="it-IT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689,2605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effectLst/>
                            </a:rPr>
                            <a:t>0,045644</a:t>
                          </a:r>
                          <a:endParaRPr lang="it-IT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0,9540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4062890202"/>
                      </a:ext>
                    </a:extLst>
                  </a:tr>
                  <a:tr h="4394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9</a:t>
                          </a:r>
                          <a:endParaRPr lang="it-IT" sz="1600" b="1" i="0" u="none" strike="noStrike">
                            <a:solidFill>
                              <a:srgbClr val="44546A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689,2605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871138,2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1,230758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0,8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1072160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effectLst/>
                            </a:rPr>
                            <a:t>741,9181</a:t>
                          </a:r>
                          <a:endParaRPr lang="it-IT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effectLst/>
                            </a:rPr>
                            <a:t>0,039491</a:t>
                          </a:r>
                          <a:endParaRPr lang="it-IT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0,9169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878230967"/>
                      </a:ext>
                    </a:extLst>
                  </a:tr>
                  <a:tr h="4394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10</a:t>
                          </a:r>
                          <a:endParaRPr lang="it-IT" sz="1600" b="1" i="0" u="none" strike="noStrike">
                            <a:solidFill>
                              <a:srgbClr val="44546A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741,9181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effectLst/>
                            </a:rPr>
                            <a:t>1072160</a:t>
                          </a:r>
                          <a:endParaRPr lang="it-IT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1,213238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0,8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solidFill>
                                <a:schemeClr val="accent2"/>
                              </a:solidFill>
                              <a:effectLst/>
                            </a:rPr>
                            <a:t>1300785</a:t>
                          </a:r>
                          <a:endParaRPr lang="it-IT" sz="1600" b="0" i="0" u="none" strike="noStrike" dirty="0">
                            <a:solidFill>
                              <a:schemeClr val="accent2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solidFill>
                                <a:schemeClr val="accent2"/>
                              </a:solidFill>
                              <a:effectLst/>
                            </a:rPr>
                            <a:t>794,5757</a:t>
                          </a:r>
                          <a:endParaRPr lang="it-IT" sz="1600" b="0" i="0" u="none" strike="noStrike" dirty="0">
                            <a:solidFill>
                              <a:schemeClr val="accent2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solidFill>
                                <a:schemeClr val="accent2"/>
                              </a:solidFill>
                              <a:effectLst/>
                            </a:rPr>
                            <a:t>0,034538</a:t>
                          </a:r>
                          <a:endParaRPr lang="it-IT" sz="1600" b="0" i="0" u="none" strike="noStrike" dirty="0">
                            <a:solidFill>
                              <a:schemeClr val="accent2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0,8837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97875607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31696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Studio di tutti gli stadi</a:t>
            </a:r>
            <a:br>
              <a:rPr lang="it-IT" dirty="0"/>
            </a:br>
            <a:r>
              <a:rPr lang="it-IT" dirty="0"/>
              <a:t>Considerazioni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609599" y="2160590"/>
                <a:ext cx="6347714" cy="433257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it-IT" dirty="0"/>
                  <a:t>Configurazione con un solo albero rispettando i vincoli di altezza di pala.</a:t>
                </a:r>
              </a:p>
              <a:p>
                <a:r>
                  <a:rPr lang="it-IT" dirty="0"/>
                  <a:t>Prestazioni ottenute</a:t>
                </a:r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𝑡𝑜𝑡</m:t>
                        </m:r>
                      </m:sub>
                    </m:sSub>
                    <m:r>
                      <a:rPr lang="it-IT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dirty="0">
                    <a:solidFill>
                      <a:schemeClr val="accent2"/>
                    </a:solidFill>
                  </a:rPr>
                  <a:t> 15,30</a:t>
                </a:r>
              </a:p>
              <a:p>
                <a:pPr marL="0" indent="0" algn="ctr">
                  <a:buNone/>
                </a:pPr>
                <a:endParaRPr lang="it-IT" dirty="0">
                  <a:solidFill>
                    <a:schemeClr val="accent2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𝑝𝑜𝑙𝑖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=0,735</m:t>
                      </m:r>
                    </m:oMath>
                  </m:oMathPara>
                </a14:m>
                <a:endParaRPr lang="it-IT" b="0" dirty="0">
                  <a:solidFill>
                    <a:schemeClr val="accent2"/>
                  </a:solidFill>
                </a:endParaRPr>
              </a:p>
              <a:p>
                <a:pPr marL="0" indent="0" algn="ctr">
                  <a:buNone/>
                </a:pPr>
                <a:endParaRPr lang="it-IT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𝑖𝑠𝑜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=0,601</m:t>
                      </m:r>
                    </m:oMath>
                  </m:oMathPara>
                </a14:m>
                <a:endParaRPr lang="it-IT" dirty="0"/>
              </a:p>
              <a:p>
                <a:pPr marL="0" indent="0" algn="ctr">
                  <a:buNone/>
                </a:pPr>
                <a:endParaRPr lang="it-IT" dirty="0"/>
              </a:p>
              <a:p>
                <a:r>
                  <a:rPr lang="it-IT" dirty="0"/>
                  <a:t>Perché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it-IT" dirty="0"/>
                  <a:t> è più alto? </a:t>
                </a:r>
              </a:p>
              <a:p>
                <a:pPr marL="0" indent="0">
                  <a:buNone/>
                </a:pPr>
                <a:r>
                  <a:rPr lang="it-IT" dirty="0"/>
                  <a:t>     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9" y="2160590"/>
                <a:ext cx="6347714" cy="4332574"/>
              </a:xfrm>
              <a:blipFill>
                <a:blip r:embed="rId2"/>
                <a:stretch>
                  <a:fillRect l="-192" t="-14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4533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NEXT STEP: STUDIO GEOMETRICO</a:t>
            </a:r>
            <a:br>
              <a:rPr lang="it-IT" dirty="0"/>
            </a:br>
            <a:r>
              <a:rPr lang="it-IT" dirty="0"/>
              <a:t>Triangoli di velocità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774704" y="2305051"/>
                <a:ext cx="6447501" cy="2910580"/>
              </a:xfrm>
            </p:spPr>
            <p:txBody>
              <a:bodyPr numCol="1" anchor="ctr"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1143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rpn</m:t>
                    </m:r>
                  </m:oMath>
                </a14:m>
                <a:endParaRPr lang="it-IT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≅0.80608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it-IT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60</m:t>
                        </m:r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it-IT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=183,1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it-IT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𝑆𝑇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52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895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𝐾𝑔</m:t>
                        </m:r>
                      </m:den>
                    </m:f>
                  </m:oMath>
                </a14:m>
                <a:endParaRPr lang="it-IT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it-IT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4704" y="2305051"/>
                <a:ext cx="6447501" cy="291058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arentesi graffa chiusa 3"/>
          <p:cNvSpPr/>
          <p:nvPr/>
        </p:nvSpPr>
        <p:spPr>
          <a:xfrm>
            <a:off x="2771313" y="2305051"/>
            <a:ext cx="346935" cy="291058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51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3241543" y="3517964"/>
            <a:ext cx="3406895" cy="508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51" dirty="0"/>
              <a:t>Triangolo di velocità nel </a:t>
            </a:r>
            <a:r>
              <a:rPr lang="it-IT" sz="1351" b="1" dirty="0">
                <a:solidFill>
                  <a:schemeClr val="accent1">
                    <a:lumMod val="75000"/>
                  </a:schemeClr>
                </a:solidFill>
              </a:rPr>
              <a:t>Diametro medio</a:t>
            </a:r>
          </a:p>
          <a:p>
            <a:r>
              <a:rPr lang="it-IT" sz="1351" dirty="0"/>
              <a:t> completamente definibile</a:t>
            </a:r>
          </a:p>
        </p:txBody>
      </p:sp>
    </p:spTree>
    <p:extLst>
      <p:ext uri="{BB962C8B-B14F-4D97-AF65-F5344CB8AC3E}">
        <p14:creationId xmlns:p14="http://schemas.microsoft.com/office/powerpoint/2010/main" val="3670587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Studio geometrico</a:t>
            </a:r>
            <a:br>
              <a:rPr lang="it-IT" dirty="0"/>
            </a:br>
            <a:r>
              <a:rPr lang="it-IT" dirty="0"/>
              <a:t>Procedura generale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609598" y="1930400"/>
                <a:ext cx="6347714" cy="4669763"/>
              </a:xfrm>
            </p:spPr>
            <p:txBody>
              <a:bodyPr anchor="ctr"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it-IT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it-IT" smtClean="0">
                                <a:latin typeface="Cambria Math" panose="02040503050406030204" pitchFamily="18" charset="0"/>
                              </a:rPr>
                              <m:t>𝑆𝑇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it-IT" smtClean="0">
                                <a:latin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it-IT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</m:oMath>
                </a14:m>
                <a:endParaRPr lang="it-IT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it-IT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it-IT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it-IT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t-IT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it-IT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t-IT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d>
                              <m:d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it-IT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it-IT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t-IT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d>
                              <m:d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it-IT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  <m:r>
                      <a:rPr lang="it-IT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it-IT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it-IT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d>
                              <m:d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it-IT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t-IT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d>
                              <m:d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it-IT" dirty="0"/>
              </a:p>
              <a:p>
                <a:r>
                  <a:rPr lang="it-IT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it-IT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t-IT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d>
                              <m:d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it-IT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t-IT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d>
                              <m:d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  <m:r>
                      <a:rPr lang="it-IT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t-IT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d>
                              <m:d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it-IT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t-IT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d>
                              <m:d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it-IT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it-IT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it-IT" smtClean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it-IT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it-IT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it-IT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it-IT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it-IT">
                        <a:latin typeface="Cambria Math" panose="02040503050406030204" pitchFamily="18" charset="0"/>
                      </a:rPr>
                      <m:t>Δ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it-IT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it-IT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mtClean="0">
                        <a:latin typeface="Cambria Math" panose="02040503050406030204" pitchFamily="18" charset="0"/>
                      </a:rPr>
                      <m:t>𝑎𝑡𝑡𝑟𝑎𝑣𝑒𝑟𝑠𝑜</m:t>
                    </m:r>
                    <m:r>
                      <a:rPr lang="it-IT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mtClean="0">
                        <a:latin typeface="Cambria Math" panose="02040503050406030204" pitchFamily="18" charset="0"/>
                      </a:rPr>
                      <m:t>𝑖𝑙</m:t>
                    </m:r>
                    <m:r>
                      <a:rPr lang="it-IT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mtClean="0">
                        <a:latin typeface="Cambria Math" panose="02040503050406030204" pitchFamily="18" charset="0"/>
                      </a:rPr>
                      <m:t>𝑔𝑟𝑎𝑓𝑖𝑐𝑜</m:t>
                    </m:r>
                    <m:r>
                      <a:rPr lang="it-IT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mtClean="0">
                        <a:latin typeface="Cambria Math" panose="02040503050406030204" pitchFamily="18" charset="0"/>
                      </a:rPr>
                      <m:t>𝑑𝑖</m:t>
                    </m:r>
                    <m:r>
                      <a:rPr lang="it-IT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mtClean="0">
                        <a:latin typeface="Cambria Math" panose="02040503050406030204" pitchFamily="18" charset="0"/>
                      </a:rPr>
                      <m:t>𝐻𝑜𝑤𝑒𝑙𝑙</m:t>
                    </m:r>
                  </m:oMath>
                </a14:m>
                <a:endParaRPr lang="it-IT" dirty="0"/>
              </a:p>
              <a:p>
                <a14:m>
                  <m:oMath xmlns:m="http://schemas.openxmlformats.org/officeDocument/2006/math">
                    <m:r>
                      <a:rPr lang="it-IT" smtClean="0">
                        <a:latin typeface="Cambria Math" panose="02040503050406030204" pitchFamily="18" charset="0"/>
                      </a:rPr>
                      <m:t>𝑆𝑖</m:t>
                    </m:r>
                    <m:r>
                      <a:rPr lang="it-IT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mtClean="0">
                        <a:latin typeface="Cambria Math" panose="02040503050406030204" pitchFamily="18" charset="0"/>
                      </a:rPr>
                      <m:t>𝑟𝑖𝑠𝑜𝑙𝑣𝑒</m:t>
                    </m:r>
                    <m:r>
                      <a:rPr lang="it-IT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it-IT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t-IT" smtClean="0">
                        <a:latin typeface="Cambria Math" panose="02040503050406030204" pitchFamily="18" charset="0"/>
                      </a:rPr>
                      <m:t>𝑒𝑞𝑢𝑎𝑧𝑖𝑜𝑛𝑒</m:t>
                    </m:r>
                    <m:r>
                      <a:rPr lang="it-IT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mtClean="0">
                        <a:latin typeface="Cambria Math" panose="02040503050406030204" pitchFamily="18" charset="0"/>
                      </a:rPr>
                      <m:t>𝒏𝒐𝒏</m:t>
                    </m:r>
                    <m:r>
                      <a:rPr lang="it-IT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mtClean="0">
                        <a:latin typeface="Cambria Math" panose="02040503050406030204" pitchFamily="18" charset="0"/>
                      </a:rPr>
                      <m:t>𝑙𝑖𝑛𝑒𝑎𝑟𝑒</m:t>
                    </m:r>
                    <m:r>
                      <a:rPr lang="it-IT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𝑠𝑖</m:t>
                    </m:r>
                    <m:r>
                      <a:rPr lang="it-IT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𝑟𝑖𝑐𝑎𝑣𝑎</m:t>
                    </m:r>
                    <m:r>
                      <a:rPr lang="it-IT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it-IT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it-IT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func>
                          <m:func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t-IT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d>
                              <m:d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it-IT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  <m:d>
                                      <m:dPr>
                                        <m:ctrlP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it-IT"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it-IT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func>
                        <m:r>
                          <a:rPr lang="it-IT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it-IT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it-IT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it-IT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it-IT">
                                <a:latin typeface="Cambria Math" panose="02040503050406030204" pitchFamily="18" charset="0"/>
                              </a:rPr>
                              <m:t>𝑆𝑇</m:t>
                            </m:r>
                          </m:sub>
                        </m:sSub>
                      </m:num>
                      <m:den>
                        <m:r>
                          <a:rPr lang="it-IT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it-IT" smtClean="0">
                            <a:latin typeface="Cambria Math" panose="02040503050406030204" pitchFamily="18" charset="0"/>
                          </a:rPr>
                          <m:t>∙</m:t>
                        </m:r>
                        <m:sSubSup>
                          <m:sSubSup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it-IT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it-IT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it-IT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it-IT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mtClean="0"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endParaRPr lang="it-IT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it-IT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t-IT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it-IT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m:rPr>
                        <m:sty m:val="p"/>
                      </m:rPr>
                      <a:rPr lang="it-IT" smtClean="0">
                        <a:latin typeface="Cambria Math" panose="02040503050406030204" pitchFamily="18" charset="0"/>
                      </a:rPr>
                      <m:t>tan</m:t>
                    </m:r>
                    <m:r>
                      <a:rPr lang="it-IT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it-IT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it-IT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it-IT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it-IT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t-IT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it-IT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it-IT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it-IT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it-IT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it-IT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it-IT" dirty="0"/>
              </a:p>
              <a:p>
                <a14:m>
                  <m:oMath xmlns:m="http://schemas.openxmlformats.org/officeDocument/2006/math">
                    <m:r>
                      <a:rPr lang="it-IT" smtClean="0">
                        <a:latin typeface="Cambria Math" panose="02040503050406030204" pitchFamily="18" charset="0"/>
                      </a:rPr>
                      <m:t>𝑟𝑖𝑐𝑜𝑟𝑑𝑎𝑛𝑑𝑜</m:t>
                    </m:r>
                    <m:r>
                      <a:rPr lang="it-IT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mtClean="0">
                        <a:latin typeface="Cambria Math" panose="02040503050406030204" pitchFamily="18" charset="0"/>
                      </a:rPr>
                      <m:t>𝑐h𝑒</m:t>
                    </m:r>
                    <m:r>
                      <a:rPr lang="it-IT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it-IT" smtClean="0">
                            <a:latin typeface="Cambria Math" panose="02040503050406030204" pitchFamily="18" charset="0"/>
                          </a:rPr>
                          <m:t>cos</m:t>
                        </m:r>
                        <m:d>
                          <m:d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it-IT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it-IT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mtClean="0">
                        <a:latin typeface="Cambria Math" panose="02040503050406030204" pitchFamily="18" charset="0"/>
                      </a:rPr>
                      <m:t>𝑐𝑜𝑛𝑜𝑠𝑐𝑜</m:t>
                    </m:r>
                    <m:r>
                      <a:rPr lang="it-IT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mtClean="0">
                        <a:latin typeface="Cambria Math" panose="02040503050406030204" pitchFamily="18" charset="0"/>
                      </a:rPr>
                      <m:t>𝑖𝑙</m:t>
                    </m:r>
                    <m:r>
                      <a:rPr lang="it-IT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mtClean="0">
                        <a:latin typeface="Cambria Math" panose="02040503050406030204" pitchFamily="18" charset="0"/>
                      </a:rPr>
                      <m:t>𝑡𝑟𝑖𝑎𝑛𝑔𝑜𝑙𝑜</m:t>
                    </m:r>
                    <m:r>
                      <a:rPr lang="it-IT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mtClean="0">
                        <a:latin typeface="Cambria Math" panose="02040503050406030204" pitchFamily="18" charset="0"/>
                      </a:rPr>
                      <m:t>𝑑𝑖</m:t>
                    </m:r>
                    <m:r>
                      <a:rPr lang="it-IT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mtClean="0">
                        <a:latin typeface="Cambria Math" panose="02040503050406030204" pitchFamily="18" charset="0"/>
                      </a:rPr>
                      <m:t>𝑣𝑒𝑙𝑜𝑐𝑖𝑡</m:t>
                    </m:r>
                    <m:r>
                      <a:rPr lang="it-IT" smtClean="0">
                        <a:latin typeface="Cambria Math" panose="02040503050406030204" pitchFamily="18" charset="0"/>
                      </a:rPr>
                      <m:t>à⁡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8" y="1930400"/>
                <a:ext cx="6347714" cy="46697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5338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0" t="5024" r="19697" b="8107"/>
          <a:stretch/>
        </p:blipFill>
        <p:spPr>
          <a:xfrm>
            <a:off x="609599" y="1785364"/>
            <a:ext cx="6308743" cy="4992058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9" name="CasellaDiTesto 8"/>
          <p:cNvSpPr txBox="1"/>
          <p:nvPr/>
        </p:nvSpPr>
        <p:spPr>
          <a:xfrm>
            <a:off x="4685288" y="2107529"/>
            <a:ext cx="1501693" cy="508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51" dirty="0">
                <a:solidFill>
                  <a:srgbClr val="0000FF"/>
                </a:solidFill>
              </a:rPr>
              <a:t>--Ingresso Rotore</a:t>
            </a:r>
          </a:p>
          <a:p>
            <a:r>
              <a:rPr lang="it-IT" sz="1351" dirty="0">
                <a:solidFill>
                  <a:srgbClr val="FF0000"/>
                </a:solidFill>
              </a:rPr>
              <a:t>--Uscita rotore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599" y="303482"/>
            <a:ext cx="6347713" cy="1320800"/>
          </a:xfrm>
        </p:spPr>
        <p:txBody>
          <a:bodyPr/>
          <a:lstStyle/>
          <a:p>
            <a:r>
              <a:rPr lang="it-IT" dirty="0"/>
              <a:t>Studio geometrico</a:t>
            </a:r>
            <a:br>
              <a:rPr lang="it-IT" dirty="0"/>
            </a:br>
            <a:r>
              <a:rPr lang="it-IT" dirty="0"/>
              <a:t>Triangoli di velocità</a:t>
            </a:r>
          </a:p>
        </p:txBody>
      </p:sp>
    </p:spTree>
    <p:extLst>
      <p:ext uri="{BB962C8B-B14F-4D97-AF65-F5344CB8AC3E}">
        <p14:creationId xmlns:p14="http://schemas.microsoft.com/office/powerpoint/2010/main" val="2512468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Triangoli di velocità</a:t>
            </a:r>
            <a:br>
              <a:rPr lang="it-IT" dirty="0"/>
            </a:br>
            <a:r>
              <a:rPr lang="it-IT" dirty="0"/>
              <a:t>Evoluzione lungo la pala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364846" y="2169826"/>
                <a:ext cx="7148946" cy="3880773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it-IT" dirty="0"/>
                  <a:t>La velocità periferica è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it-IT" i="1">
                            <a:latin typeface="Cambria Math" panose="02040503050406030204" pitchFamily="18" charset="0"/>
                          </a:rPr>
                          <m:t>60</m:t>
                        </m:r>
                      </m:den>
                    </m:f>
                    <m:r>
                      <a:rPr lang="it-IT" i="1">
                        <a:latin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it-IT" dirty="0"/>
              </a:p>
              <a:p>
                <a:pPr algn="ctr"/>
                <a:r>
                  <a:rPr lang="it-IT" dirty="0"/>
                  <a:t>U dipende linearmente dalla distanza dall’ asse di rotazione, che lungo la pala non è assolutamente costante, ma varia linearmente tra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it-IT" b="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it-IT" b="0" dirty="0"/>
                  <a:t> invece rimane costante al variare della distanza dall’ asse.</a:t>
                </a:r>
              </a:p>
              <a:p>
                <a:pPr marL="0" indent="0" algn="ctr">
                  <a:buNone/>
                </a:pPr>
                <a:endParaRPr lang="it-IT" b="0" dirty="0"/>
              </a:p>
              <a:p>
                <a:pPr marL="0" indent="0" algn="ctr">
                  <a:buNone/>
                </a:pPr>
                <a:endParaRPr lang="it-IT" b="0" dirty="0"/>
              </a:p>
              <a:p>
                <a:pPr marL="0" indent="0" algn="ctr">
                  <a:buNone/>
                </a:pPr>
                <a:endParaRPr lang="it-IT" b="0" dirty="0"/>
              </a:p>
              <a:p>
                <a:pPr marL="0" indent="0" algn="ctr">
                  <a:buNone/>
                </a:pPr>
                <a:r>
                  <a:rPr lang="it-IT" b="1" dirty="0">
                    <a:solidFill>
                      <a:schemeClr val="accent1">
                        <a:lumMod val="75000"/>
                      </a:schemeClr>
                    </a:solidFill>
                  </a:rPr>
                  <a:t>I triangoli di velocità inevitabilmente cambiano.</a:t>
                </a:r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4846" y="2169826"/>
                <a:ext cx="7148946" cy="388077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ccia in giù 3"/>
          <p:cNvSpPr/>
          <p:nvPr/>
        </p:nvSpPr>
        <p:spPr>
          <a:xfrm>
            <a:off x="3673067" y="4552505"/>
            <a:ext cx="532504" cy="5728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51"/>
          </a:p>
        </p:txBody>
      </p:sp>
    </p:spTree>
    <p:extLst>
      <p:ext uri="{BB962C8B-B14F-4D97-AF65-F5344CB8AC3E}">
        <p14:creationId xmlns:p14="http://schemas.microsoft.com/office/powerpoint/2010/main" val="3828637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Evoluzione lungo la pala</a:t>
            </a:r>
            <a:br>
              <a:rPr lang="it-IT" dirty="0"/>
            </a:br>
            <a:r>
              <a:rPr lang="it-IT" dirty="0"/>
              <a:t>Obiettivo: Lavoro Costante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𝑆𝑇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60</m:t>
                        </m:r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  <m:sup>
                            <m:d>
                              <m:d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sup>
                        </m:sSub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it-IT" i="1">
                            <a:latin typeface="Cambria Math" panose="02040503050406030204" pitchFamily="18" charset="0"/>
                          </a:rPr>
                          <m:t>60</m:t>
                        </m:r>
                      </m:den>
                    </m:f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  <m:sup>
                            <m:d>
                              <m:d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d>
                          </m:sup>
                        </m:sSubSup>
                        <m:r>
                          <a:rPr lang="it-IT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e>
                    </m:d>
                  </m:oMath>
                </a14:m>
                <a:endParaRPr lang="it-IT" dirty="0"/>
              </a:p>
              <a:p>
                <a:r>
                  <a:rPr lang="it-IT" dirty="0"/>
                  <a:t>Si ottiene la soluzione a </a:t>
                </a:r>
                <a:r>
                  <a:rPr lang="it-IT" b="1" dirty="0">
                    <a:solidFill>
                      <a:schemeClr val="accent1">
                        <a:lumMod val="75000"/>
                      </a:schemeClr>
                    </a:solidFill>
                  </a:rPr>
                  <a:t>Vortice libero</a:t>
                </a: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𝑐𝑜𝑠𝑡𝑎𝑛𝑡𝑒</m:t>
                    </m:r>
                  </m:oMath>
                </a14:m>
                <a:r>
                  <a:rPr lang="it-IT" dirty="0">
                    <a:solidFill>
                      <a:schemeClr val="accent1">
                        <a:lumMod val="75000"/>
                      </a:schemeClr>
                    </a:solidFill>
                  </a:rPr>
                  <a:t>   			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d>
                          <m:d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f>
                          <m:f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num>
                          <m:den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it-IT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d>
                          <m:d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sup>
                    </m:sSubSup>
                  </m:oMath>
                </a14:m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Attraverso questo approccio è possibile calcolare i triangoli di velocità lungo tutte le sezioni della pala per ogni singolo stadio</a:t>
                </a:r>
                <a:r>
                  <a:rPr lang="it-IT" dirty="0">
                    <a:solidFill>
                      <a:schemeClr val="accent1">
                        <a:lumMod val="75000"/>
                      </a:schemeClr>
                    </a:solidFill>
                  </a:rPr>
                  <a:t>	</a:t>
                </a:r>
              </a:p>
              <a:p>
                <a:endParaRPr lang="it-IT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92" r="-48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ccia a destra 3"/>
          <p:cNvSpPr/>
          <p:nvPr/>
        </p:nvSpPr>
        <p:spPr>
          <a:xfrm>
            <a:off x="3143316" y="3644217"/>
            <a:ext cx="435685" cy="145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51"/>
          </a:p>
        </p:txBody>
      </p:sp>
    </p:spTree>
    <p:extLst>
      <p:ext uri="{BB962C8B-B14F-4D97-AF65-F5344CB8AC3E}">
        <p14:creationId xmlns:p14="http://schemas.microsoft.com/office/powerpoint/2010/main" val="2412712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Evoluzione lungo la pala</a:t>
            </a:r>
            <a:br>
              <a:rPr lang="it-IT" dirty="0"/>
            </a:br>
            <a:r>
              <a:rPr lang="it-IT" dirty="0"/>
              <a:t>Delta Beta </a:t>
            </a:r>
          </a:p>
        </p:txBody>
      </p:sp>
      <p:pic>
        <p:nvPicPr>
          <p:cNvPr id="5" name="Segnaposto contenuto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4" t="4406" r="7547" b="4525"/>
          <a:stretch/>
        </p:blipFill>
        <p:spPr>
          <a:xfrm>
            <a:off x="478758" y="2033155"/>
            <a:ext cx="6609394" cy="454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7276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Evoluzione lungo la pala</a:t>
            </a:r>
            <a:br>
              <a:rPr lang="it-IT" dirty="0"/>
            </a:br>
            <a:r>
              <a:rPr lang="it-IT" dirty="0"/>
              <a:t>Delta beta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2" t="5657" r="8754" b="4614"/>
          <a:stretch/>
        </p:blipFill>
        <p:spPr>
          <a:xfrm>
            <a:off x="305965" y="1930400"/>
            <a:ext cx="7123535" cy="4277165"/>
          </a:xfrm>
        </p:spPr>
      </p:pic>
    </p:spTree>
    <p:extLst>
      <p:ext uri="{BB962C8B-B14F-4D97-AF65-F5344CB8AC3E}">
        <p14:creationId xmlns:p14="http://schemas.microsoft.com/office/powerpoint/2010/main" val="11579319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599" y="386196"/>
            <a:ext cx="6347713" cy="1320800"/>
          </a:xfrm>
        </p:spPr>
        <p:txBody>
          <a:bodyPr/>
          <a:lstStyle/>
          <a:p>
            <a:r>
              <a:rPr lang="it-IT" dirty="0"/>
              <a:t>Evoluzione lungo la pala</a:t>
            </a:r>
            <a:br>
              <a:rPr lang="it-IT" dirty="0"/>
            </a:br>
            <a:r>
              <a:rPr lang="it-IT" dirty="0"/>
              <a:t>Triangoli di velocità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4" y="1706996"/>
            <a:ext cx="6428571" cy="496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989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07999" y="556164"/>
            <a:ext cx="6447501" cy="990600"/>
          </a:xfrm>
        </p:spPr>
        <p:txBody>
          <a:bodyPr>
            <a:normAutofit fontScale="90000"/>
          </a:bodyPr>
          <a:lstStyle/>
          <a:p>
            <a:r>
              <a:rPr lang="it-IT" dirty="0"/>
              <a:t>INTRODUZIONE</a:t>
            </a:r>
            <a:br>
              <a:rPr lang="it-IT" dirty="0"/>
            </a:br>
            <a:r>
              <a:rPr lang="it-IT" dirty="0"/>
              <a:t>Obiettivi del gruppo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350982" y="2100947"/>
                <a:ext cx="6447501" cy="381956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it-IT" dirty="0"/>
                  <a:t>Progettare una soluzione:</a:t>
                </a:r>
              </a:p>
              <a:p>
                <a:r>
                  <a:rPr lang="it-IT" dirty="0"/>
                  <a:t>Leggera e poco ingombrante</a:t>
                </a:r>
              </a:p>
              <a:p>
                <a:pPr marL="720725" indent="268288"/>
                <a:r>
                  <a:rPr lang="it-IT" dirty="0"/>
                  <a:t> Con meno stadi possibili</a:t>
                </a:r>
              </a:p>
              <a:p>
                <a:pPr marL="1524000" indent="360363"/>
                <a:r>
                  <a:rPr lang="it-IT" dirty="0"/>
                  <a:t>Se possibile, un solo albero</a:t>
                </a:r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Condizioni del fluido all’ingresso: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=0,85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𝑏𝑎𝑟</m:t>
                    </m:r>
                  </m:oMath>
                </a14:m>
                <a:endParaRPr lang="it-IT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=286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0982" y="2100947"/>
                <a:ext cx="6447501" cy="3819564"/>
              </a:xfrm>
              <a:blipFill>
                <a:blip r:embed="rId2"/>
                <a:stretch>
                  <a:fillRect l="-851" t="-111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96479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NEXT STEP</a:t>
            </a:r>
            <a:br>
              <a:rPr lang="it-IT" dirty="0"/>
            </a:br>
            <a:r>
              <a:rPr lang="it-IT" dirty="0"/>
              <a:t>Scelta dei profili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508001" y="2109354"/>
                <a:ext cx="6228976" cy="3584863"/>
              </a:xfrm>
              <a:noFill/>
            </p:spPr>
            <p:txBody>
              <a:bodyPr>
                <a:normAutofit fontScale="92500" lnSpcReduction="10000"/>
              </a:bodyPr>
              <a:lstStyle/>
              <a:p>
                <a:pPr marL="0" indent="0" algn="just">
                  <a:buNone/>
                </a:pPr>
                <a:r>
                  <a:rPr lang="it-IT" dirty="0"/>
                  <a:t>Sebbene per una scelta preliminare dei profili sia necessario solamente l’ angolo di deflessione che devono realizzare, questo NON è ancora noto dal momento che l’angolo </a:t>
                </a:r>
                <a:r>
                  <a:rPr lang="it-IT" dirty="0">
                    <a:solidFill>
                      <a:schemeClr val="accent1">
                        <a:lumMod val="75000"/>
                      </a:schemeClr>
                    </a:solidFill>
                  </a:rPr>
                  <a:t>cinematico </a:t>
                </a:r>
                <a:r>
                  <a:rPr lang="it-IT" dirty="0"/>
                  <a:t>richiesto per compiere lavoro non coincide con quello </a:t>
                </a:r>
                <a:r>
                  <a:rPr lang="it-IT" dirty="0">
                    <a:solidFill>
                      <a:schemeClr val="accent1">
                        <a:lumMod val="75000"/>
                      </a:schemeClr>
                    </a:solidFill>
                  </a:rPr>
                  <a:t>geometrico </a:t>
                </a:r>
                <a:r>
                  <a:rPr lang="it-IT" dirty="0"/>
                  <a:t>della palettatura.</a:t>
                </a:r>
              </a:p>
              <a:p>
                <a:endParaRPr lang="it-IT" dirty="0"/>
              </a:p>
              <a:p>
                <a:endParaRPr lang="it-IT" dirty="0"/>
              </a:p>
              <a:p>
                <a:pPr marL="0" indent="0" algn="ctr">
                  <a:buNone/>
                </a:pPr>
                <a:r>
                  <a:rPr lang="it-IT" u="sng" dirty="0">
                    <a:solidFill>
                      <a:schemeClr val="accent2">
                        <a:lumMod val="75000"/>
                      </a:schemeClr>
                    </a:solidFill>
                  </a:rPr>
                  <a:t>CRITERIO DI LIEBLEIN</a:t>
                </a:r>
              </a:p>
              <a:p>
                <a:pPr marL="0" indent="0" algn="ctr">
                  <a:buNone/>
                </a:pPr>
                <a:endParaRPr lang="it-IT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𝐺𝐸𝑂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𝐶𝐼𝑁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p>
                            </m:den>
                          </m:f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8001" y="2109354"/>
                <a:ext cx="6228976" cy="3584863"/>
              </a:xfrm>
              <a:blipFill rotWithShape="0">
                <a:blip r:embed="rId2"/>
                <a:stretch>
                  <a:fillRect l="-587" t="-1190" r="-6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ccia in giù 3"/>
          <p:cNvSpPr/>
          <p:nvPr/>
        </p:nvSpPr>
        <p:spPr>
          <a:xfrm>
            <a:off x="3388511" y="3497300"/>
            <a:ext cx="467959" cy="4356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51"/>
          </a:p>
        </p:txBody>
      </p:sp>
    </p:spTree>
    <p:extLst>
      <p:ext uri="{BB962C8B-B14F-4D97-AF65-F5344CB8AC3E}">
        <p14:creationId xmlns:p14="http://schemas.microsoft.com/office/powerpoint/2010/main" val="39382320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57643" y="258618"/>
            <a:ext cx="6347713" cy="1320800"/>
          </a:xfrm>
        </p:spPr>
        <p:txBody>
          <a:bodyPr/>
          <a:lstStyle/>
          <a:p>
            <a:r>
              <a:rPr lang="it-IT" dirty="0"/>
              <a:t>Scelta dei profili</a:t>
            </a:r>
            <a:br>
              <a:rPr lang="it-IT" dirty="0"/>
            </a:br>
            <a:r>
              <a:rPr lang="it-IT" dirty="0"/>
              <a:t>Criterio di </a:t>
            </a:r>
            <a:r>
              <a:rPr lang="it-IT" dirty="0" err="1"/>
              <a:t>Lieblein</a:t>
            </a: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03" y="1766456"/>
            <a:ext cx="6822394" cy="423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8323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Scelta dei profili</a:t>
            </a:r>
            <a:br>
              <a:rPr lang="it-IT" dirty="0"/>
            </a:br>
            <a:r>
              <a:rPr lang="it-IT" dirty="0"/>
              <a:t>Risultati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Segnaposto contenuto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508398" y="2477693"/>
              <a:ext cx="6330555" cy="2399105"/>
            </p:xfrm>
            <a:graphic>
              <a:graphicData uri="http://schemas.openxmlformats.org/drawingml/2006/table">
                <a:tbl>
                  <a:tblPr firstRow="1" firstCol="1" bandCol="1">
                    <a:tableStyleId>{5C22544A-7EE6-4342-B048-85BDC9FD1C3A}</a:tableStyleId>
                  </a:tblPr>
                  <a:tblGrid>
                    <a:gridCol w="140347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4236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4236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4236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79821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it-IT" sz="1500" u="none" strike="noStrike" dirty="0">
                              <a:effectLst/>
                            </a:rPr>
                            <a:t>Sezione</a:t>
                          </a:r>
                          <a:endParaRPr lang="it-IT" sz="15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Trebuchet MS" panose="020B0603020202020204" pitchFamily="34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it-IT" sz="1500" u="none" strike="noStrike" dirty="0" err="1">
                              <a:effectLst/>
                            </a:rPr>
                            <a:t>Hub</a:t>
                          </a:r>
                          <a:endParaRPr lang="it-IT" sz="15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Trebuchet MS" panose="020B0603020202020204" pitchFamily="34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it-IT" sz="1500" u="none" strike="noStrike" dirty="0" err="1">
                              <a:effectLst/>
                            </a:rPr>
                            <a:t>Mid</a:t>
                          </a:r>
                          <a:endParaRPr lang="it-IT" sz="15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Trebuchet MS" panose="020B0603020202020204" pitchFamily="34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it-IT" sz="1500" u="none" strike="noStrike" dirty="0" err="1">
                              <a:effectLst/>
                            </a:rPr>
                            <a:t>Tip</a:t>
                          </a:r>
                          <a:endParaRPr lang="it-IT" sz="15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Trebuchet MS" panose="020B0603020202020204" pitchFamily="34" charset="0"/>
                          </a:endParaRPr>
                        </a:p>
                      </a:txBody>
                      <a:tcPr marL="7144" marR="7144" marT="7144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79821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l-GR" sz="1500" u="none" strike="noStrike" dirty="0">
                              <a:effectLst/>
                            </a:rPr>
                            <a:t>Δβ </a:t>
                          </a:r>
                          <a:r>
                            <a:rPr lang="it-IT" sz="1500" u="none" strike="noStrike" dirty="0">
                              <a:effectLst/>
                            </a:rPr>
                            <a:t>cinematico</a:t>
                          </a:r>
                          <a:endParaRPr lang="it-IT" sz="15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it-IT" sz="1500" u="none" strike="noStrike" dirty="0">
                              <a:effectLst/>
                            </a:rPr>
                            <a:t>24,65°</a:t>
                          </a:r>
                          <a:endParaRPr lang="it-IT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it-IT" sz="1500" u="none" strike="noStrike" dirty="0">
                              <a:effectLst/>
                            </a:rPr>
                            <a:t>23,32°</a:t>
                          </a:r>
                          <a:endParaRPr lang="it-IT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it-IT" sz="1500" u="none" strike="noStrike" dirty="0">
                              <a:effectLst/>
                            </a:rPr>
                            <a:t>21,84°</a:t>
                          </a:r>
                          <a:endParaRPr lang="it-IT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marL="7144" marR="7144" marT="7144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79821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l-GR" sz="1500" u="none" strike="noStrike">
                              <a:effectLst/>
                            </a:rPr>
                            <a:t>Δβ </a:t>
                          </a:r>
                          <a:r>
                            <a:rPr lang="it-IT" sz="1500" u="none" strike="noStrike">
                              <a:effectLst/>
                            </a:rPr>
                            <a:t>geometrico</a:t>
                          </a:r>
                          <a:endParaRPr lang="it-IT" sz="1500" b="1" i="0" u="none" strike="noStrike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it-IT" sz="1500" u="none" strike="noStrike" dirty="0">
                              <a:effectLst/>
                            </a:rPr>
                            <a:t>22,71°</a:t>
                          </a:r>
                          <a:endParaRPr lang="it-IT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it-IT" sz="1500" u="none" strike="noStrike" dirty="0">
                              <a:effectLst/>
                            </a:rPr>
                            <a:t>21,60°</a:t>
                          </a:r>
                          <a:endParaRPr lang="it-IT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it-IT" sz="1500" u="none" strike="noStrike" dirty="0">
                              <a:effectLst/>
                            </a:rPr>
                            <a:t>20,26°</a:t>
                          </a:r>
                          <a:endParaRPr lang="it-IT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marL="7144" marR="7144" marT="7144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79821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it-IT" sz="1500" u="none" strike="noStrike">
                              <a:effectLst/>
                            </a:rPr>
                            <a:t>Incidenza i</a:t>
                          </a:r>
                          <a:endParaRPr lang="it-IT" sz="1500" b="1" i="0" u="none" strike="noStrike">
                            <a:solidFill>
                              <a:schemeClr val="bg1"/>
                            </a:solidFill>
                            <a:effectLst/>
                            <a:latin typeface="Trebuchet MS" panose="020B0603020202020204" pitchFamily="34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it-IT" sz="1500" u="none" strike="noStrike" dirty="0">
                              <a:effectLst/>
                            </a:rPr>
                            <a:t>2,60°</a:t>
                          </a:r>
                          <a:endParaRPr lang="it-IT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it-IT" sz="1500" u="none" strike="noStrike" dirty="0">
                              <a:effectLst/>
                            </a:rPr>
                            <a:t>2,21°</a:t>
                          </a:r>
                          <a:endParaRPr lang="it-IT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it-IT" sz="1500" u="none" strike="noStrike" dirty="0">
                              <a:effectLst/>
                            </a:rPr>
                            <a:t>1,90°</a:t>
                          </a:r>
                          <a:endParaRPr lang="it-IT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marL="7144" marR="7144" marT="7144" marB="0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79821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it-IT" sz="1500" u="none" strike="noStrike" dirty="0">
                              <a:effectLst/>
                            </a:rPr>
                            <a:t>Deviazione</a:t>
                          </a:r>
                          <a:r>
                            <a:rPr lang="it-IT" sz="1500" u="none" strike="noStrike" baseline="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it-IT" sz="1500" u="none" strike="noStrike" baseline="0" smtClean="0">
                                  <a:effectLst/>
                                  <a:latin typeface="Cambria Math" panose="02040503050406030204" pitchFamily="18" charset="0"/>
                                </a:rPr>
                                <m:t>𝜹</m:t>
                              </m:r>
                            </m:oMath>
                          </a14:m>
                          <a:endParaRPr lang="it-IT" sz="15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Trebuchet MS" panose="020B0603020202020204" pitchFamily="34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500" u="none" strike="noStrike" smtClean="0">
                                    <a:effectLst/>
                                    <a:latin typeface="Cambria Math" panose="02040503050406030204" pitchFamily="18" charset="0"/>
                                  </a:rPr>
                                  <m:t>6,235°</m:t>
                                </m:r>
                              </m:oMath>
                            </m:oMathPara>
                          </a14:m>
                          <a:endParaRPr lang="it-IT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500" u="none" strike="noStrike" smtClean="0">
                                    <a:effectLst/>
                                    <a:latin typeface="Cambria Math" panose="02040503050406030204" pitchFamily="18" charset="0"/>
                                  </a:rPr>
                                  <m:t>6,05°</m:t>
                                </m:r>
                              </m:oMath>
                            </m:oMathPara>
                          </a14:m>
                          <a:endParaRPr lang="it-IT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500" u="none" strike="noStrike" smtClean="0">
                                    <a:effectLst/>
                                    <a:latin typeface="Cambria Math" panose="02040503050406030204" pitchFamily="18" charset="0"/>
                                  </a:rPr>
                                  <m:t>5,83°</m:t>
                                </m:r>
                              </m:oMath>
                            </m:oMathPara>
                          </a14:m>
                          <a:endParaRPr lang="it-IT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marL="7144" marR="7144" marT="7144" marB="0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Segnaposto contenuto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24991526"/>
                  </p:ext>
                </p:extLst>
              </p:nvPr>
            </p:nvGraphicFramePr>
            <p:xfrm>
              <a:off x="508398" y="2477693"/>
              <a:ext cx="6330555" cy="2399105"/>
            </p:xfrm>
            <a:graphic>
              <a:graphicData uri="http://schemas.openxmlformats.org/drawingml/2006/table">
                <a:tbl>
                  <a:tblPr firstRow="1" firstCol="1" bandCol="1">
                    <a:tableStyleId>{5C22544A-7EE6-4342-B048-85BDC9FD1C3A}</a:tableStyleId>
                  </a:tblPr>
                  <a:tblGrid>
                    <a:gridCol w="1403475"/>
                    <a:gridCol w="1642360"/>
                    <a:gridCol w="1642360"/>
                    <a:gridCol w="1642360"/>
                  </a:tblGrid>
                  <a:tr h="479821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it-IT" sz="1500" u="none" strike="noStrike" dirty="0">
                              <a:effectLst/>
                            </a:rPr>
                            <a:t>Sezione</a:t>
                          </a:r>
                          <a:endParaRPr lang="it-IT" sz="15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Trebuchet MS" panose="020B0603020202020204" pitchFamily="34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it-IT" sz="1500" u="none" strike="noStrike" dirty="0" err="1">
                              <a:effectLst/>
                            </a:rPr>
                            <a:t>Hub</a:t>
                          </a:r>
                          <a:endParaRPr lang="it-IT" sz="15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Trebuchet MS" panose="020B0603020202020204" pitchFamily="34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it-IT" sz="1500" u="none" strike="noStrike" dirty="0" err="1">
                              <a:effectLst/>
                            </a:rPr>
                            <a:t>Mid</a:t>
                          </a:r>
                          <a:endParaRPr lang="it-IT" sz="15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Trebuchet MS" panose="020B0603020202020204" pitchFamily="34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it-IT" sz="1500" u="none" strike="noStrike" dirty="0" err="1">
                              <a:effectLst/>
                            </a:rPr>
                            <a:t>Tip</a:t>
                          </a:r>
                          <a:endParaRPr lang="it-IT" sz="15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Trebuchet MS" panose="020B0603020202020204" pitchFamily="34" charset="0"/>
                          </a:endParaRPr>
                        </a:p>
                      </a:txBody>
                      <a:tcPr marL="7144" marR="7144" marT="7144" marB="0" anchor="ctr"/>
                    </a:tc>
                  </a:tr>
                  <a:tr h="479821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l-GR" sz="1500" u="none" strike="noStrike" dirty="0">
                              <a:effectLst/>
                            </a:rPr>
                            <a:t>Δβ </a:t>
                          </a:r>
                          <a:r>
                            <a:rPr lang="it-IT" sz="1500" u="none" strike="noStrike" dirty="0">
                              <a:effectLst/>
                            </a:rPr>
                            <a:t>cinematico</a:t>
                          </a:r>
                          <a:endParaRPr lang="it-IT" sz="15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it-IT" sz="1500" u="none" strike="noStrike" dirty="0">
                              <a:effectLst/>
                            </a:rPr>
                            <a:t>24,65°</a:t>
                          </a:r>
                          <a:endParaRPr lang="it-IT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it-IT" sz="1500" u="none" strike="noStrike" dirty="0" smtClean="0">
                              <a:effectLst/>
                            </a:rPr>
                            <a:t>23,32°</a:t>
                          </a:r>
                          <a:endParaRPr lang="it-IT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it-IT" sz="1500" u="none" strike="noStrike" dirty="0" smtClean="0">
                              <a:effectLst/>
                            </a:rPr>
                            <a:t>21,84°</a:t>
                          </a:r>
                          <a:endParaRPr lang="it-IT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marL="7144" marR="7144" marT="7144" marB="0" anchor="ctr"/>
                    </a:tc>
                  </a:tr>
                  <a:tr h="479821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l-GR" sz="1500" u="none" strike="noStrike">
                              <a:effectLst/>
                            </a:rPr>
                            <a:t>Δβ </a:t>
                          </a:r>
                          <a:r>
                            <a:rPr lang="it-IT" sz="1500" u="none" strike="noStrike">
                              <a:effectLst/>
                            </a:rPr>
                            <a:t>geometrico</a:t>
                          </a:r>
                          <a:endParaRPr lang="it-IT" sz="1500" b="1" i="0" u="none" strike="noStrike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it-IT" sz="1500" u="none" strike="noStrike" dirty="0">
                              <a:effectLst/>
                            </a:rPr>
                            <a:t>22,71°</a:t>
                          </a:r>
                          <a:endParaRPr lang="it-IT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it-IT" sz="1500" u="none" strike="noStrike" dirty="0" smtClean="0">
                              <a:effectLst/>
                            </a:rPr>
                            <a:t>21,60°</a:t>
                          </a:r>
                          <a:endParaRPr lang="it-IT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it-IT" sz="1500" u="none" strike="noStrike" dirty="0" smtClean="0">
                              <a:effectLst/>
                            </a:rPr>
                            <a:t>20,26°</a:t>
                          </a:r>
                          <a:endParaRPr lang="it-IT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marL="7144" marR="7144" marT="7144" marB="0" anchor="ctr"/>
                    </a:tc>
                  </a:tr>
                  <a:tr h="479821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it-IT" sz="1500" u="none" strike="noStrike">
                              <a:effectLst/>
                            </a:rPr>
                            <a:t>Incidenza i</a:t>
                          </a:r>
                          <a:endParaRPr lang="it-IT" sz="1500" b="1" i="0" u="none" strike="noStrike">
                            <a:solidFill>
                              <a:schemeClr val="bg1"/>
                            </a:solidFill>
                            <a:effectLst/>
                            <a:latin typeface="Trebuchet MS" panose="020B0603020202020204" pitchFamily="34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it-IT" sz="1500" u="none" strike="noStrike" dirty="0">
                              <a:effectLst/>
                            </a:rPr>
                            <a:t>2,60°</a:t>
                          </a:r>
                          <a:endParaRPr lang="it-IT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it-IT" sz="1500" u="none" strike="noStrike" dirty="0" smtClean="0">
                              <a:effectLst/>
                            </a:rPr>
                            <a:t>2,21°</a:t>
                          </a:r>
                          <a:endParaRPr lang="it-IT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it-IT" sz="1500" u="none" strike="noStrike" dirty="0" smtClean="0">
                              <a:effectLst/>
                            </a:rPr>
                            <a:t>1,90°</a:t>
                          </a:r>
                          <a:endParaRPr lang="it-IT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marL="7144" marR="7144" marT="7144" marB="0" anchor="ctr"/>
                    </a:tc>
                  </a:tr>
                  <a:tr h="479821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7144" marR="7144" marT="7144" marB="0" anchor="ctr">
                        <a:blipFill rotWithShape="0">
                          <a:blip r:embed="rId2"/>
                          <a:stretch>
                            <a:fillRect l="-435" t="-400000" r="-353913" b="-3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7144" marR="7144" marT="7144" marB="0" anchor="ctr">
                        <a:blipFill rotWithShape="0">
                          <a:blip r:embed="rId2"/>
                          <a:stretch>
                            <a:fillRect l="-85556" t="-400000" r="-201481" b="-3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7144" marR="7144" marT="7144" marB="0" anchor="ctr">
                        <a:blipFill rotWithShape="0">
                          <a:blip r:embed="rId2"/>
                          <a:stretch>
                            <a:fillRect l="-186245" t="-400000" r="-102230" b="-3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7144" marR="7144" marT="7144" marB="0" anchor="ctr">
                        <a:blipFill rotWithShape="0">
                          <a:blip r:embed="rId2"/>
                          <a:stretch>
                            <a:fillRect l="-285185" t="-400000" r="-1852" b="-379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698433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597" y="295564"/>
            <a:ext cx="6347713" cy="1320800"/>
          </a:xfrm>
        </p:spPr>
        <p:txBody>
          <a:bodyPr/>
          <a:lstStyle/>
          <a:p>
            <a:r>
              <a:rPr lang="it-IT" dirty="0"/>
              <a:t>Scelta dei profili</a:t>
            </a:r>
            <a:br>
              <a:rPr lang="it-IT" dirty="0"/>
            </a:br>
            <a:r>
              <a:rPr lang="it-IT" dirty="0" err="1"/>
              <a:t>Profili</a:t>
            </a:r>
            <a:r>
              <a:rPr lang="it-IT" dirty="0"/>
              <a:t> NACA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435273" y="1930400"/>
                <a:ext cx="6696363" cy="4395353"/>
              </a:xfrm>
            </p:spPr>
            <p:txBody>
              <a:bodyPr>
                <a:normAutofit lnSpcReduction="10000"/>
              </a:bodyPr>
              <a:lstStyle/>
              <a:p>
                <a:pPr marL="0" indent="0" algn="ctr">
                  <a:buNone/>
                </a:pPr>
                <a:r>
                  <a:rPr lang="it-IT" dirty="0"/>
                  <a:t>Sono caratterizzati da 3 grandezze</a:t>
                </a:r>
              </a:p>
              <a:p>
                <a:pPr marL="0" indent="0" algn="ctr">
                  <a:buNone/>
                </a:pPr>
                <a:endParaRPr lang="it-IT" dirty="0"/>
              </a:p>
              <a:p>
                <a:pPr algn="ctr"/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 è 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𝑖𝑙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𝑚𝑎𝑠𝑠𝑖𝑚𝑜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𝑎𝑠𝑠𝑢𝑛𝑡𝑜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𝑑𝑎𝑙𝑙𝑎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𝑙𝑖𝑛𝑒𝑎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𝑚𝑒𝑑𝑖𝑎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𝑑𝑖𝑣𝑖𝑠𝑜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𝑝𝑒𝑟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𝑙𝑎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𝑐𝑜𝑟𝑑𝑎</m:t>
                    </m:r>
                  </m:oMath>
                </a14:m>
                <a:endParaRPr lang="it-IT" dirty="0"/>
              </a:p>
              <a:p>
                <a:pPr algn="ctr"/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 è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𝑙𝑎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𝑝𝑜𝑠𝑖𝑧𝑖𝑜𝑛𝑒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𝑐𝑢𝑖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𝑖𝑙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𝑝𝑟𝑜𝑓𝑖𝑙𝑜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𝑎𝑠𝑠𝑢𝑚𝑒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𝑖𝑙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𝑚𝑎𝑠𝑠𝑖𝑚𝑜</m:t>
                    </m:r>
                  </m:oMath>
                </a14:m>
                <a:endParaRPr lang="it-IT" dirty="0"/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it-IT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num>
                      <m:den>
                        <m:r>
                          <a:rPr lang="it-IT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den>
                    </m:f>
                    <m:r>
                      <a:rPr lang="it-IT" i="1">
                        <a:latin typeface="Cambria Math" panose="02040503050406030204" pitchFamily="18" charset="0"/>
                      </a:rPr>
                      <m:t> è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𝑙𝑜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𝑠𝑝𝑒𝑠𝑠𝑜𝑟𝑒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𝑑𝑖𝑣𝑖𝑠𝑜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𝑝𝑒𝑟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𝑙𝑎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𝑐𝑜𝑟𝑑𝑎</m:t>
                    </m:r>
                  </m:oMath>
                </a14:m>
                <a:endParaRPr lang="it-IT" dirty="0"/>
              </a:p>
              <a:p>
                <a:pPr algn="ctr"/>
                <a:endParaRPr lang="it-IT" dirty="0"/>
              </a:p>
              <a:p>
                <a:pPr algn="ctr"/>
                <a:endParaRPr lang="it-IT" dirty="0"/>
              </a:p>
              <a:p>
                <a:pPr algn="ctr"/>
                <a:endParaRPr lang="it-IT" dirty="0"/>
              </a:p>
              <a:p>
                <a:pPr marL="0" indent="0" algn="ctr">
                  <a:buNone/>
                </a:pPr>
                <a:r>
                  <a:rPr lang="it-IT" dirty="0"/>
                  <a:t>Si ricava l’inarcamento del profilo ovvero il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it-IT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𝐺𝐸𝑂𝑀𝐸𝑇𝑅𝐼𝐶𝑂</m:t>
                        </m:r>
                      </m:sub>
                    </m:sSub>
                  </m:oMath>
                </a14:m>
                <a:r>
                  <a:rPr lang="it-IT" dirty="0"/>
                  <a:t> dal momento che rappresenta la differenza della pendenza delle tangenti agli estremi del profilo che è proprio quello che si cerca.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5273" y="1930400"/>
                <a:ext cx="6696363" cy="4395353"/>
              </a:xfrm>
              <a:blipFill>
                <a:blip r:embed="rId2"/>
                <a:stretch>
                  <a:fillRect l="-910" t="-1526" r="-54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ccia in giù 3"/>
          <p:cNvSpPr/>
          <p:nvPr/>
        </p:nvSpPr>
        <p:spPr>
          <a:xfrm>
            <a:off x="3244850" y="4097484"/>
            <a:ext cx="438151" cy="4476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51"/>
          </a:p>
        </p:txBody>
      </p:sp>
    </p:spTree>
    <p:extLst>
      <p:ext uri="{BB962C8B-B14F-4D97-AF65-F5344CB8AC3E}">
        <p14:creationId xmlns:p14="http://schemas.microsoft.com/office/powerpoint/2010/main" val="10437614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Specifiche NACA a 4 cifre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609599" y="1569027"/>
                <a:ext cx="6347714" cy="4769427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it-IT" dirty="0"/>
                  <a:t>Linea media definita dalla curva:</a:t>
                </a:r>
              </a:p>
              <a:p>
                <a:endParaRPr lang="it-I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it-IT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lang="it-IT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it-IT" smtClean="0">
                                      <a:latin typeface="Cambria Math" panose="02040503050406030204" pitchFamily="18" charset="0"/>
                                    </a:rPr>
                                    <m:t>𝑝𝑥</m:t>
                                  </m:r>
                                  <m:r>
                                    <a:rPr lang="it-IT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it-IT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it-IT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0&lt;</m:t>
                              </m:r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e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mtClean="0">
                                          <a:latin typeface="Cambria Math" panose="02040503050406030204" pitchFamily="18" charset="0"/>
                                        </a:rPr>
                                        <m:t>(1−</m:t>
                                      </m:r>
                                      <m:r>
                                        <a:rPr lang="it-IT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it-IT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it-IT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it-IT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mtClean="0">
                                          <a:latin typeface="Cambria Math" panose="02040503050406030204" pitchFamily="18" charset="0"/>
                                        </a:rPr>
                                        <m:t>1−2</m:t>
                                      </m:r>
                                      <m:r>
                                        <a:rPr lang="it-IT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  <m:r>
                                    <a:rPr lang="it-IT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it-IT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it-IT">
                                      <a:latin typeface="Cambria Math" panose="02040503050406030204" pitchFamily="18" charset="0"/>
                                    </a:rPr>
                                    <m:t>𝑝𝑥</m:t>
                                  </m:r>
                                  <m:r>
                                    <a:rPr lang="it-IT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it-IT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&lt;1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t-IT" dirty="0"/>
              </a:p>
              <a:p>
                <a:pPr>
                  <a:lnSpc>
                    <a:spcPct val="170000"/>
                  </a:lnSpc>
                </a:pPr>
                <a:r>
                  <a:rPr lang="it-IT" dirty="0"/>
                  <a:t>La cui derivata prima è:</a:t>
                </a:r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it-IT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it-IT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lang="it-IT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it-IT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                 0&lt;</m:t>
                              </m:r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e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it-IT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>
                                          <a:latin typeface="Cambria Math" panose="02040503050406030204" pitchFamily="18" charset="0"/>
                                        </a:rPr>
                                        <m:t>(1−</m:t>
                                      </m:r>
                                      <m:r>
                                        <a:rPr lang="it-IT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it-IT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it-IT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it-IT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&lt;1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t-IT" dirty="0"/>
              </a:p>
              <a:p>
                <a:pPr>
                  <a:lnSpc>
                    <a:spcPct val="160000"/>
                  </a:lnSpc>
                </a:pPr>
                <a:r>
                  <a:rPr lang="it-IT" dirty="0"/>
                  <a:t>L’ inarcamento del profilo risulta quindi:</a:t>
                </a:r>
              </a:p>
              <a:p>
                <a:endParaRPr lang="it-I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𝜟</m:t>
                      </m:r>
                      <m:sSub>
                        <m:sSubPr>
                          <m:ctrlPr>
                            <a:rPr lang="it-IT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it-IT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𝑮𝑬𝑶</m:t>
                          </m:r>
                        </m:sub>
                      </m:sSub>
                      <m:r>
                        <a:rPr lang="it-IT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𝑡𝑎𝑛</m:t>
                              </m:r>
                            </m:e>
                            <m:sup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it-IT" smtClean="0">
                              <a:latin typeface="Cambria Math" panose="02040503050406030204" pitchFamily="18" charset="0"/>
                            </a:rPr>
                            <m:t>⁡</m:t>
                          </m:r>
                          <m:r>
                            <a:rPr lang="it-IT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>
                          <m:r>
                            <a:rPr lang="it-IT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it-IT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𝑡𝑎𝑛</m:t>
                              </m:r>
                            </m:e>
                            <m:sup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sSubSup>
                            <m:sSub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  <m:sup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it-IT">
                              <a:latin typeface="Cambria Math" panose="02040503050406030204" pitchFamily="18" charset="0"/>
                            </a:rPr>
                            <m:t>(1)</m:t>
                          </m:r>
                        </m:e>
                      </m:func>
                      <m:r>
                        <a:rPr lang="it-IT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𝒕𝒂𝒏</m:t>
                          </m:r>
                        </m:e>
                        <m:sup>
                          <m:r>
                            <a:rPr lang="it-IT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it-IT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it-IT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num>
                            <m:den>
                              <m:r>
                                <a:rPr lang="it-IT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den>
                          </m:f>
                        </m:e>
                      </m:d>
                      <m:r>
                        <a:rPr lang="it-IT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t-IT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𝒕𝒂𝒏</m:t>
                          </m:r>
                        </m:e>
                        <m:sup>
                          <m:r>
                            <a:rPr lang="it-IT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it-IT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it-IT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num>
                            <m:den>
                              <m:r>
                                <a:rPr lang="it-IT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it-IT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it-IT" b="1" i="1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9" y="1569027"/>
                <a:ext cx="6347714" cy="4769427"/>
              </a:xfrm>
              <a:blipFill rotWithShape="0">
                <a:blip r:embed="rId2"/>
                <a:stretch>
                  <a:fillRect t="-114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14139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Specifiche NACA a 4 cifre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 dirty="0"/>
                  <a:t>Per ricreare completamente il profilo attraverso linea superiore ed inferiore è necessario definire lo spessore del profilo lungo la corda</a:t>
                </a:r>
              </a:p>
              <a:p>
                <a:r>
                  <a:rPr lang="it-IT" dirty="0"/>
                  <a:t>Per i </a:t>
                </a:r>
                <a:r>
                  <a:rPr lang="it-IT" dirty="0" err="1"/>
                  <a:t>naca</a:t>
                </a:r>
                <a:r>
                  <a:rPr lang="it-IT" dirty="0"/>
                  <a:t> a 4 cifre il </a:t>
                </a:r>
                <a:r>
                  <a:rPr lang="it-IT" dirty="0" err="1"/>
                  <a:t>semispessore</a:t>
                </a:r>
                <a:r>
                  <a:rPr lang="it-IT" dirty="0"/>
                  <a:t> è definito dalla relazione empirica: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0.2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Dove </a:t>
                </a:r>
              </a:p>
              <a:p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𝑠𝑝𝑒𝑠𝑠𝑜𝑟𝑒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𝑝𝑒𝑟𝑐𝑒𝑛𝑡𝑢𝑎𝑙𝑒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𝑚𝑎𝑠𝑠𝑖𝑚𝑜</m:t>
                    </m:r>
                  </m:oMath>
                </a14:m>
                <a:endParaRPr lang="it-IT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 , 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it-IT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𝑠𝑜𝑛𝑜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𝑑𝑒𝑖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𝑛𝑢𝑚𝑒𝑟𝑖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𝑐𝑜𝑠𝑡𝑎𝑛𝑡𝑖</m:t>
                    </m:r>
                  </m:oMath>
                </a14:m>
                <a:r>
                  <a:rPr lang="it-IT" dirty="0"/>
                  <a:t>  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68" t="-9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73374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508004" y="1500909"/>
                <a:ext cx="6447501" cy="4681691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it-IT" dirty="0"/>
                  <a:t>3 incognite ed un solo vincolo, l’ inarcamento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=0.1=10%</m:t>
                    </m:r>
                  </m:oMath>
                </a14:m>
                <a:endParaRPr lang="it-IT" b="0" dirty="0"/>
              </a:p>
              <a:p>
                <a:pPr algn="ctr"/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=0.4=40%</m:t>
                    </m:r>
                  </m:oMath>
                </a14:m>
                <a:endParaRPr lang="it-IT" b="0" dirty="0"/>
              </a:p>
              <a:p>
                <a:pPr marL="0" indent="0" algn="ctr">
                  <a:buNone/>
                </a:pPr>
                <a:r>
                  <a:rPr lang="it-IT" dirty="0"/>
                  <a:t>Si risolve l’ equazione per ricavare m</a:t>
                </a:r>
              </a:p>
              <a:p>
                <a:pPr marL="0" indent="0" algn="ctr">
                  <a:buNone/>
                </a:pPr>
                <a:endParaRPr lang="it-IT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it-IT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it-IT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𝐺𝐸𝑂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𝑡𝑎𝑛</m:t>
                          </m:r>
                        </m:e>
                        <m:sup>
                          <m:r>
                            <a:rPr lang="it-IT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it-IT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it-IT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it-IT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r>
                        <a:rPr lang="it-IT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t-IT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𝑡𝑎𝑛</m:t>
                          </m:r>
                        </m:e>
                        <m:sup>
                          <m:r>
                            <a:rPr lang="it-IT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it-IT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it-IT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it-IT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it-IT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8004" y="1500909"/>
                <a:ext cx="6447501" cy="4681691"/>
              </a:xfrm>
              <a:blipFill>
                <a:blip r:embed="rId2"/>
                <a:stretch>
                  <a:fillRect t="-78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a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1727732"/>
                  </p:ext>
                </p:extLst>
              </p:nvPr>
            </p:nvGraphicFramePr>
            <p:xfrm>
              <a:off x="624950" y="4263316"/>
              <a:ext cx="6330555" cy="1919284"/>
            </p:xfrm>
            <a:graphic>
              <a:graphicData uri="http://schemas.openxmlformats.org/drawingml/2006/table">
                <a:tbl>
                  <a:tblPr firstRow="1" firstCol="1" bandCol="1">
                    <a:tableStyleId>{5C22544A-7EE6-4342-B048-85BDC9FD1C3A}</a:tableStyleId>
                  </a:tblPr>
                  <a:tblGrid>
                    <a:gridCol w="140347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4236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4236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4236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79821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it-IT" sz="1500" u="none" strike="noStrike" dirty="0">
                              <a:effectLst/>
                            </a:rPr>
                            <a:t>Sezione</a:t>
                          </a:r>
                          <a:endParaRPr lang="it-IT" sz="15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Trebuchet MS" panose="020B0603020202020204" pitchFamily="34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it-IT" sz="1500" u="none" strike="noStrike" dirty="0" err="1">
                              <a:effectLst/>
                            </a:rPr>
                            <a:t>Hub</a:t>
                          </a:r>
                          <a:endParaRPr lang="it-IT" sz="15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Trebuchet MS" panose="020B0603020202020204" pitchFamily="34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it-IT" sz="1500" u="none" strike="noStrike" dirty="0" err="1">
                              <a:effectLst/>
                            </a:rPr>
                            <a:t>Mid</a:t>
                          </a:r>
                          <a:endParaRPr lang="it-IT" sz="15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Trebuchet MS" panose="020B0603020202020204" pitchFamily="34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it-IT" sz="1500" u="none" strike="noStrike" dirty="0" err="1">
                              <a:effectLst/>
                            </a:rPr>
                            <a:t>Tip</a:t>
                          </a:r>
                          <a:endParaRPr lang="it-IT" sz="15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Trebuchet MS" panose="020B0603020202020204" pitchFamily="34" charset="0"/>
                          </a:endParaRPr>
                        </a:p>
                      </a:txBody>
                      <a:tcPr marL="7144" marR="7144" marT="7144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79821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l-GR" sz="1500" u="none" strike="noStrike" dirty="0">
                              <a:effectLst/>
                            </a:rPr>
                            <a:t>Δβ </a:t>
                          </a:r>
                          <a:r>
                            <a:rPr lang="it-IT" sz="1500" u="none" strike="noStrike" dirty="0">
                              <a:effectLst/>
                            </a:rPr>
                            <a:t>geometrico</a:t>
                          </a:r>
                          <a:endParaRPr lang="it-IT" sz="15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it-IT" sz="1500" b="0" i="1" u="none" strike="noStrike" dirty="0">
                              <a:effectLst/>
                            </a:rPr>
                            <a:t>22,71°</a:t>
                          </a:r>
                          <a:endParaRPr lang="it-IT" sz="1500" b="0" i="1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it-IT" sz="1500" b="0" i="1" u="none" strike="noStrike" dirty="0">
                              <a:effectLst/>
                            </a:rPr>
                            <a:t>21,60°</a:t>
                          </a:r>
                          <a:endParaRPr lang="it-IT" sz="1500" b="0" i="1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it-IT" sz="1500" b="0" i="1" u="none" strike="noStrike" dirty="0">
                              <a:effectLst/>
                            </a:rPr>
                            <a:t>20,26°</a:t>
                          </a:r>
                          <a:endParaRPr lang="it-IT" sz="1500" b="0" i="1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marL="7144" marR="7144" marT="7144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79821">
                    <a:tc>
                      <a:txBody>
                        <a:bodyPr/>
                        <a:lstStyle/>
                        <a:p>
                          <a:pPr algn="ctr" rtl="0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500" b="1" i="1" u="none" strike="noStrike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it-IT" sz="15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5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40%</m:t>
                                </m:r>
                              </m:oMath>
                            </m:oMathPara>
                          </a14:m>
                          <a:endParaRPr lang="it-IT" sz="1500" b="0" i="1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5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40%</m:t>
                                </m:r>
                              </m:oMath>
                            </m:oMathPara>
                          </a14:m>
                          <a:endParaRPr lang="it-IT" sz="1500" b="0" i="1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5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40%</m:t>
                                </m:r>
                              </m:oMath>
                            </m:oMathPara>
                          </a14:m>
                          <a:endParaRPr lang="it-IT" sz="1500" b="0" i="1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marL="7144" marR="7144" marT="7144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79821">
                    <a:tc>
                      <a:txBody>
                        <a:bodyPr/>
                        <a:lstStyle/>
                        <a:p>
                          <a:pPr algn="ctr" rtl="0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500" b="1" i="1" u="none" strike="noStrike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oMath>
                            </m:oMathPara>
                          </a14:m>
                          <a:endParaRPr lang="it-IT" sz="15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6,32%</m:t>
                                </m:r>
                              </m:oMath>
                            </m:oMathPara>
                          </a14:m>
                          <a:endParaRPr lang="it-IT" sz="1500" b="0" i="1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5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6%</m:t>
                                </m:r>
                              </m:oMath>
                            </m:oMathPara>
                          </a14:m>
                          <a:endParaRPr lang="it-IT" sz="1500" b="0" i="1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5.61%</m:t>
                                </m:r>
                              </m:oMath>
                            </m:oMathPara>
                          </a14:m>
                          <a:endParaRPr lang="it-IT" sz="1500" b="0" i="1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marL="7144" marR="7144" marT="7144" marB="0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a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1727732"/>
                  </p:ext>
                </p:extLst>
              </p:nvPr>
            </p:nvGraphicFramePr>
            <p:xfrm>
              <a:off x="624950" y="4263316"/>
              <a:ext cx="6330555" cy="1919284"/>
            </p:xfrm>
            <a:graphic>
              <a:graphicData uri="http://schemas.openxmlformats.org/drawingml/2006/table">
                <a:tbl>
                  <a:tblPr firstRow="1" firstCol="1" bandCol="1">
                    <a:tableStyleId>{5C22544A-7EE6-4342-B048-85BDC9FD1C3A}</a:tableStyleId>
                  </a:tblPr>
                  <a:tblGrid>
                    <a:gridCol w="140347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4236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4236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4236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79821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it-IT" sz="1500" u="none" strike="noStrike" dirty="0">
                              <a:effectLst/>
                            </a:rPr>
                            <a:t>Sezione</a:t>
                          </a:r>
                          <a:endParaRPr lang="it-IT" sz="15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Trebuchet MS" panose="020B0603020202020204" pitchFamily="34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it-IT" sz="1500" u="none" strike="noStrike" dirty="0" err="1">
                              <a:effectLst/>
                            </a:rPr>
                            <a:t>Hub</a:t>
                          </a:r>
                          <a:endParaRPr lang="it-IT" sz="15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Trebuchet MS" panose="020B0603020202020204" pitchFamily="34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it-IT" sz="1500" u="none" strike="noStrike" dirty="0" err="1">
                              <a:effectLst/>
                            </a:rPr>
                            <a:t>Mid</a:t>
                          </a:r>
                          <a:endParaRPr lang="it-IT" sz="15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Trebuchet MS" panose="020B0603020202020204" pitchFamily="34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it-IT" sz="1500" u="none" strike="noStrike" dirty="0" err="1">
                              <a:effectLst/>
                            </a:rPr>
                            <a:t>Tip</a:t>
                          </a:r>
                          <a:endParaRPr lang="it-IT" sz="15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Trebuchet MS" panose="020B0603020202020204" pitchFamily="34" charset="0"/>
                          </a:endParaRPr>
                        </a:p>
                      </a:txBody>
                      <a:tcPr marL="7144" marR="7144" marT="7144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79821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l-GR" sz="1500" u="none" strike="noStrike" dirty="0">
                              <a:effectLst/>
                            </a:rPr>
                            <a:t>Δβ </a:t>
                          </a:r>
                          <a:r>
                            <a:rPr lang="it-IT" sz="1500" u="none" strike="noStrike" dirty="0">
                              <a:effectLst/>
                            </a:rPr>
                            <a:t>geometrico</a:t>
                          </a:r>
                          <a:endParaRPr lang="it-IT" sz="15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it-IT" sz="1500" b="0" i="1" u="none" strike="noStrike" dirty="0">
                              <a:effectLst/>
                            </a:rPr>
                            <a:t>22,71°</a:t>
                          </a:r>
                          <a:endParaRPr lang="it-IT" sz="1500" b="0" i="1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it-IT" sz="1500" b="0" i="1" u="none" strike="noStrike" dirty="0">
                              <a:effectLst/>
                            </a:rPr>
                            <a:t>21,60°</a:t>
                          </a:r>
                          <a:endParaRPr lang="it-IT" sz="1500" b="0" i="1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it-IT" sz="1500" b="0" i="1" u="none" strike="noStrike" dirty="0">
                              <a:effectLst/>
                            </a:rPr>
                            <a:t>20,26°</a:t>
                          </a:r>
                          <a:endParaRPr lang="it-IT" sz="1500" b="0" i="1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marL="7144" marR="7144" marT="7144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79821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7144" marR="7144" marT="7144" marB="0" anchor="ctr">
                        <a:blipFill>
                          <a:blip r:embed="rId3"/>
                          <a:stretch>
                            <a:fillRect l="-435" t="-201266" r="-353913" b="-102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7144" marR="7144" marT="7144" marB="0" anchor="ctr">
                        <a:blipFill>
                          <a:blip r:embed="rId3"/>
                          <a:stretch>
                            <a:fillRect l="-85556" t="-201266" r="-201481" b="-102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7144" marR="7144" marT="7144" marB="0" anchor="ctr">
                        <a:blipFill>
                          <a:blip r:embed="rId3"/>
                          <a:stretch>
                            <a:fillRect l="-186245" t="-201266" r="-102230" b="-102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7144" marR="7144" marT="7144" marB="0" anchor="ctr">
                        <a:blipFill>
                          <a:blip r:embed="rId3"/>
                          <a:stretch>
                            <a:fillRect l="-285185" t="-201266" r="-1852" b="-1025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79821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7144" marR="7144" marT="7144" marB="0" anchor="ctr">
                        <a:blipFill>
                          <a:blip r:embed="rId3"/>
                          <a:stretch>
                            <a:fillRect l="-435" t="-301266" r="-353913" b="-2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7144" marR="7144" marT="7144" marB="0" anchor="ctr">
                        <a:blipFill>
                          <a:blip r:embed="rId3"/>
                          <a:stretch>
                            <a:fillRect l="-85556" t="-301266" r="-201481" b="-2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7144" marR="7144" marT="7144" marB="0" anchor="ctr">
                        <a:blipFill>
                          <a:blip r:embed="rId3"/>
                          <a:stretch>
                            <a:fillRect l="-186245" t="-301266" r="-102230" b="-2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7144" marR="7144" marT="7144" marB="0" anchor="ctr">
                        <a:blipFill>
                          <a:blip r:embed="rId3"/>
                          <a:stretch>
                            <a:fillRect l="-285185" t="-301266" r="-1852" b="-25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CasellaDiTesto 4"/>
          <p:cNvSpPr txBox="1"/>
          <p:nvPr/>
        </p:nvSpPr>
        <p:spPr>
          <a:xfrm>
            <a:off x="624950" y="674255"/>
            <a:ext cx="6025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rgbClr val="5B9BD5"/>
                </a:solidFill>
                <a:ea typeface="+mj-ea"/>
                <a:cs typeface="+mj-cs"/>
              </a:rPr>
              <a:t>Specifiche NACA a 4 cifre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751463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Profilo</a:t>
            </a:r>
          </a:p>
        </p:txBody>
      </p:sp>
      <p:pic>
        <p:nvPicPr>
          <p:cNvPr id="8" name="Segnaposto contenut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227" y="332601"/>
            <a:ext cx="6348413" cy="925974"/>
          </a:xfrm>
        </p:spPr>
      </p:pic>
      <p:pic>
        <p:nvPicPr>
          <p:cNvPr id="9" name="Immagin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10" t="6809" r="19672" b="7506"/>
          <a:stretch/>
        </p:blipFill>
        <p:spPr>
          <a:xfrm>
            <a:off x="609598" y="1833000"/>
            <a:ext cx="5424055" cy="4260273"/>
          </a:xfrm>
          <a:prstGeom prst="rect">
            <a:avLst/>
          </a:prstGeom>
        </p:spPr>
      </p:pic>
      <p:sp>
        <p:nvSpPr>
          <p:cNvPr id="10" name="CasellaDiTesto 9"/>
          <p:cNvSpPr txBox="1"/>
          <p:nvPr/>
        </p:nvSpPr>
        <p:spPr>
          <a:xfrm>
            <a:off x="2867656" y="2199126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Hub</a:t>
            </a:r>
            <a:endParaRPr lang="it-IT" sz="12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321626" y="2476125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Mid</a:t>
            </a:r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3321626" y="2734117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Tip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982297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42" t="5239" r="19251" b="6865"/>
          <a:stretch/>
        </p:blipFill>
        <p:spPr>
          <a:xfrm>
            <a:off x="244763" y="1334089"/>
            <a:ext cx="6712529" cy="5355348"/>
          </a:xfrm>
        </p:spPr>
      </p:pic>
      <p:sp>
        <p:nvSpPr>
          <p:cNvPr id="2" name="CasellaDiTesto 1"/>
          <p:cNvSpPr txBox="1"/>
          <p:nvPr/>
        </p:nvSpPr>
        <p:spPr>
          <a:xfrm>
            <a:off x="526473" y="489528"/>
            <a:ext cx="5837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solidFill>
                  <a:schemeClr val="accent1"/>
                </a:solidFill>
              </a:rPr>
              <a:t>Profilo</a:t>
            </a:r>
          </a:p>
        </p:txBody>
      </p:sp>
    </p:spTree>
    <p:extLst>
      <p:ext uri="{BB962C8B-B14F-4D97-AF65-F5344CB8AC3E}">
        <p14:creationId xmlns:p14="http://schemas.microsoft.com/office/powerpoint/2010/main" val="2543335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599" y="387927"/>
            <a:ext cx="6347713" cy="729673"/>
          </a:xfrm>
        </p:spPr>
        <p:txBody>
          <a:bodyPr/>
          <a:lstStyle/>
          <a:p>
            <a:r>
              <a:rPr lang="it-IT" dirty="0"/>
              <a:t>PREMESSA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609599" y="1339273"/>
                <a:ext cx="6908801" cy="515389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it-IT" dirty="0"/>
              </a:p>
              <a:p>
                <a:r>
                  <a:rPr lang="it-IT" dirty="0"/>
                  <a:t>Il progetto è stato svolto tramite lo svolgimento di una serie di ottimizzazioni iterate.</a:t>
                </a:r>
              </a:p>
              <a:p>
                <a:endParaRPr lang="it-IT" dirty="0"/>
              </a:p>
              <a:p>
                <a:r>
                  <a:rPr lang="it-IT" dirty="0"/>
                  <a:t>Verranno quindi forniti i risultati ottenuti sulla base della configurazione ottimale trovata </a:t>
                </a:r>
              </a:p>
              <a:p>
                <a:endParaRPr lang="it-I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 3" panose="05040102010807070707" pitchFamily="18" charset="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 3" panose="05040102010807070707" pitchFamily="18" charset="2"/>
                            </a:rPr>
                            <m:t>ω</m:t>
                          </m:r>
                        </m:e>
                        <m:sub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 3" panose="05040102010807070707" pitchFamily="18" charset="2"/>
                            </a:rPr>
                            <m:t>𝑠</m:t>
                          </m:r>
                        </m:sub>
                      </m:sSub>
                      <m:r>
                        <a:rPr lang="it-I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Wingdings 3" panose="05040102010807070707" pitchFamily="18" charset="2"/>
                        </a:rPr>
                        <m:t>=2,3828</m:t>
                      </m:r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=2,0333</m:t>
                      </m:r>
                    </m:oMath>
                  </m:oMathPara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9" y="1339273"/>
                <a:ext cx="6908801" cy="5153891"/>
              </a:xfrm>
              <a:blipFill>
                <a:blip r:embed="rId2"/>
                <a:stretch>
                  <a:fillRect l="-1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6033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599" y="498764"/>
            <a:ext cx="7379856" cy="1320800"/>
          </a:xfrm>
        </p:spPr>
        <p:txBody>
          <a:bodyPr>
            <a:normAutofit fontScale="90000"/>
          </a:bodyPr>
          <a:lstStyle/>
          <a:p>
            <a:r>
              <a:rPr lang="it-IT" dirty="0"/>
              <a:t>PRIMA PARTE</a:t>
            </a:r>
            <a:br>
              <a:rPr lang="it-IT" dirty="0"/>
            </a:br>
            <a:r>
              <a:rPr lang="it-IT" dirty="0"/>
              <a:t>La scelta del </a:t>
            </a:r>
            <a:r>
              <a:rPr lang="it-IT" dirty="0" err="1"/>
              <a:t>rapp</a:t>
            </a:r>
            <a:r>
              <a:rPr lang="it-IT" dirty="0"/>
              <a:t>. di compressione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609599" y="2013527"/>
                <a:ext cx="7158183" cy="5412509"/>
              </a:xfrm>
            </p:spPr>
            <p:txBody>
              <a:bodyPr>
                <a:normAutofit/>
              </a:bodyPr>
              <a:lstStyle/>
              <a:p>
                <a:r>
                  <a:rPr lang="it-IT" dirty="0"/>
                  <a:t>Ottimizzazione della scelta di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𝑠𝑡𝑎𝑑𝑖𝑜</m:t>
                        </m:r>
                      </m:sub>
                    </m:sSub>
                  </m:oMath>
                </a14:m>
                <a:endParaRPr lang="it-IT" b="0" dirty="0"/>
              </a:p>
              <a:p>
                <a:pPr indent="377825"/>
                <a:r>
                  <a:rPr lang="it-IT" sz="1700" i="1" dirty="0">
                    <a:solidFill>
                      <a:schemeClr val="tx1"/>
                    </a:solidFill>
                  </a:rPr>
                  <a:t>Velocità periferica massima</a:t>
                </a:r>
              </a:p>
              <a:p>
                <a:pPr marL="895350" indent="452438"/>
                <a:r>
                  <a:rPr lang="it-IT" sz="1700" i="1" dirty="0">
                    <a:solidFill>
                      <a:schemeClr val="tx1"/>
                    </a:solidFill>
                  </a:rPr>
                  <a:t>Rispettando vincolo</a:t>
                </a:r>
              </a:p>
              <a:p>
                <a:pPr marL="0" lvl="0" indent="0">
                  <a:buClr>
                    <a:srgbClr val="5B9BD5"/>
                  </a:buClr>
                  <a:buNone/>
                </a:pPr>
                <a:endParaRPr lang="it-IT" sz="1700" i="1" dirty="0">
                  <a:solidFill>
                    <a:srgbClr val="5B9BD5">
                      <a:lumMod val="75000"/>
                    </a:srgbClr>
                  </a:solidFill>
                </a:endParaRPr>
              </a:p>
              <a:p>
                <a:pPr>
                  <a:buClr>
                    <a:srgbClr val="5B9BD5"/>
                  </a:buClr>
                </a:pPr>
                <a:r>
                  <a:rPr lang="it-IT" sz="1700" i="1" dirty="0">
                    <a:solidFill>
                      <a:schemeClr val="tx1"/>
                    </a:solidFill>
                  </a:rPr>
                  <a:t>Per un range di 500 valori di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it-IT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𝑠𝑡𝑎𝑑𝑖𝑜</m:t>
                        </m:r>
                        <m:r>
                          <a:rPr lang="it-IT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it-IT" sz="1700" i="1" dirty="0">
                    <a:solidFill>
                      <a:schemeClr val="tx1"/>
                    </a:solidFill>
                  </a:rPr>
                  <a:t>compresi tra 1,1 e 1,4.</a:t>
                </a:r>
              </a:p>
              <a:p>
                <a:pPr>
                  <a:buClr>
                    <a:srgbClr val="5B9BD5"/>
                  </a:buClr>
                  <a:tabLst>
                    <a:tab pos="534988" algn="l"/>
                  </a:tabLst>
                </a:pPr>
                <a:endParaRPr lang="it-IT" sz="1700" i="1" dirty="0">
                  <a:solidFill>
                    <a:schemeClr val="tx1"/>
                  </a:solidFill>
                </a:endParaRPr>
              </a:p>
              <a:p>
                <a:pPr>
                  <a:buClr>
                    <a:srgbClr val="5B9BD5"/>
                  </a:buClr>
                  <a:tabLst>
                    <a:tab pos="534988" algn="l"/>
                  </a:tabLst>
                </a:pPr>
                <a:r>
                  <a:rPr lang="it-IT" sz="1700" i="1" dirty="0">
                    <a:solidFill>
                      <a:schemeClr val="tx1"/>
                    </a:solidFill>
                  </a:rPr>
                  <a:t>Per ogni stadio a partire dal primo, per raggiungere quello         intermedio e calcolare u vel. periferica.</a:t>
                </a:r>
              </a:p>
              <a:p>
                <a:pPr>
                  <a:buClr>
                    <a:srgbClr val="5B9BD5"/>
                  </a:buClr>
                </a:pPr>
                <a:endParaRPr lang="it-IT" sz="1700" i="1" dirty="0">
                  <a:solidFill>
                    <a:schemeClr val="tx1"/>
                  </a:solidFill>
                </a:endParaRPr>
              </a:p>
              <a:p>
                <a:pPr>
                  <a:buClr>
                    <a:srgbClr val="5B9BD5"/>
                  </a:buClr>
                </a:pPr>
                <a:r>
                  <a:rPr lang="it-IT" sz="1700" i="1" dirty="0">
                    <a:solidFill>
                      <a:schemeClr val="tx1"/>
                    </a:solidFill>
                  </a:rPr>
                  <a:t>Ricordando </a:t>
                </a:r>
                <a:r>
                  <a:rPr lang="el-GR" sz="1700" i="1" dirty="0">
                    <a:solidFill>
                      <a:schemeClr val="tx1"/>
                    </a:solidFill>
                  </a:rPr>
                  <a:t>η</a:t>
                </a:r>
                <a:r>
                  <a:rPr lang="it-IT" sz="1700" i="1" dirty="0">
                    <a:solidFill>
                      <a:schemeClr val="tx1"/>
                    </a:solidFill>
                  </a:rPr>
                  <a:t> e parametri adimensionali scelti in precedenza.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9" y="2013527"/>
                <a:ext cx="7158183" cy="5412509"/>
              </a:xfrm>
              <a:blipFill>
                <a:blip r:embed="rId2"/>
                <a:stretch>
                  <a:fillRect l="-170" t="-67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8051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PRIMA PARTE</a:t>
            </a:r>
            <a:br>
              <a:rPr lang="it-IT" dirty="0"/>
            </a:br>
            <a:r>
              <a:rPr lang="it-IT" dirty="0"/>
              <a:t>Equazioni per ottimizzazione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609598" y="2160590"/>
                <a:ext cx="7684657" cy="4508065"/>
              </a:xfrm>
            </p:spPr>
            <p:txBody>
              <a:bodyPr>
                <a:normAutofit/>
              </a:bodyPr>
              <a:lstStyle/>
              <a:p>
                <a:pPr marL="442913" indent="-442913">
                  <a:buNone/>
                </a:pPr>
                <a:r>
                  <a:rPr lang="it-IT" dirty="0"/>
                  <a:t>Stadio intermedio scelto: approssimazione per eccesso di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it-IT" dirty="0"/>
                  <a:t>     </a:t>
                </a: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𝑠𝑡𝑎𝑑𝑖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𝑠𝑡𝑖𝑚𝑎𝑡𝑜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𝑡𝑜𝑡</m:t>
                                </m:r>
                              </m:sub>
                            </m:sSub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𝑠𝑡𝑎𝑑𝑖𝑜</m:t>
                                </m:r>
                              </m:sub>
                            </m:sSub>
                          </m:e>
                        </m:func>
                      </m:den>
                    </m:f>
                    <m:r>
                      <a:rPr lang="it-IT" b="0" i="0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endParaRPr lang="it-IT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𝑂𝑈𝑇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𝐼𝑁</m:t>
                            </m:r>
                          </m:sub>
                        </m:sSub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𝑠𝑡𝑎𝑑𝑖𝑜</m:t>
                        </m:r>
                      </m:sub>
                    </m:sSub>
                  </m:oMath>
                </a14:m>
                <a:endParaRPr lang="it-IT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𝑠𝑡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η</m:t>
                        </m:r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den>
                        </m:f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it-IT" dirty="0"/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it-IT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η</m:t>
                    </m:r>
                  </m:oMath>
                </a14:m>
                <a:endParaRPr lang="it-IT" b="0" dirty="0"/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𝐶𝑎𝑙𝑐𝑜𝑙𝑜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𝑑𝑖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𝑝𝑒𝑟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𝑝𝑎𝑠𝑠𝑎𝑟𝑒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𝑎𝑙𝑙𝑜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𝑠𝑡𝑎𝑑𝑖𝑜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𝑠𝑢𝑐𝑐𝑒𝑠𝑠𝑖𝑣𝑜</m:t>
                    </m:r>
                  </m:oMath>
                </a14:m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8" y="2160590"/>
                <a:ext cx="7684657" cy="4508065"/>
              </a:xfrm>
              <a:blipFill>
                <a:blip r:embed="rId2"/>
                <a:stretch>
                  <a:fillRect l="-634" t="-67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0397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PRIMA PARTE</a:t>
            </a:r>
            <a:br>
              <a:rPr lang="it-IT" dirty="0"/>
            </a:br>
            <a:r>
              <a:rPr lang="it-IT" dirty="0"/>
              <a:t>Equazioni per ottimizzazione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609598" y="2160590"/>
                <a:ext cx="6862619" cy="3880773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𝑖𝑠</m:t>
                                </m:r>
                              </m:sub>
                            </m:sSub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0,75</m:t>
                            </m:r>
                          </m:sup>
                        </m:s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rad>
                      </m:den>
                    </m:f>
                  </m:oMath>
                </a14:m>
                <a:endParaRPr lang="it-IT" dirty="0"/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𝑖𝑠</m:t>
                                </m:r>
                              </m:sub>
                            </m:sSub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0,25</m:t>
                            </m:r>
                          </m:sup>
                        </m:s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∙</m:t>
                        </m:r>
                        <m:rad>
                          <m:radPr>
                            <m:degHide m:val="on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rad>
                      </m:den>
                    </m:f>
                  </m:oMath>
                </a14:m>
                <a:endParaRPr lang="it-IT" dirty="0"/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=0,5∙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it-IT" dirty="0"/>
              </a:p>
              <a:p>
                <a:endParaRPr lang="it-IT" dirty="0"/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𝑅𝑖𝑐𝑒𝑟𝑐𝑎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𝑑𝑖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𝑠𝑡𝑎𝑑𝑖𝑜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𝑡𝑐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𝑠𝑡𝑎𝑑𝑖𝑜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𝑖𝑛𝑡𝑒𝑟𝑚𝑒𝑑𝑖𝑜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𝑚𝑎𝑠𝑠𝑖𝑚𝑎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𝑚𝑎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&lt;500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it-IT" dirty="0"/>
                  <a:t> </a:t>
                </a:r>
              </a:p>
              <a:p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Viene quindi salvata la configurazione degli stadi per il valore di rapporto di compressione scelto.</a:t>
                </a:r>
              </a:p>
              <a:p>
                <a:pPr marL="0" indent="0">
                  <a:buNone/>
                </a:pPr>
                <a:r>
                  <a:rPr lang="it-IT" dirty="0"/>
                  <a:t>      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8" y="2160590"/>
                <a:ext cx="6862619" cy="3880773"/>
              </a:xfrm>
              <a:blipFill>
                <a:blip r:embed="rId2"/>
                <a:stretch>
                  <a:fillRect l="-710" r="-5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2086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PRIMA PARTE</a:t>
            </a:r>
            <a:br>
              <a:rPr lang="it-IT" dirty="0"/>
            </a:br>
            <a:r>
              <a:rPr lang="it-IT" dirty="0"/>
              <a:t>Dati importanti</a:t>
            </a:r>
            <a:br>
              <a:rPr lang="it-IT" dirty="0"/>
            </a:b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it-IT" dirty="0"/>
                  <a:t>QUESTI SONO I DATI CHE ANDRANNO MANTENUTI PERCHE’ UTILI NELLA SECONDA PARTE DEL PROCEDIMENTO</a:t>
                </a:r>
              </a:p>
              <a:p>
                <a:pPr marL="0" indent="0">
                  <a:buNone/>
                </a:pPr>
                <a:r>
                  <a:rPr lang="it-IT" dirty="0"/>
                  <a:t>N.B. DATI RELATIVI ALLO STADIO INTERMEDIO</a:t>
                </a: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𝑉𝑒𝑙𝑜𝑐𝑖𝑡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à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𝑝𝑒𝑟𝑖𝑓𝑒𝑟𝑖𝑐𝑎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=482,5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den>
                    </m:f>
                  </m:oMath>
                </a14:m>
                <a:endParaRPr lang="it-IT" b="0" dirty="0"/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𝐷𝑖𝑎𝑚𝑒𝑡𝑟𝑜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𝑚𝑒𝑑𝑖𝑜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=0,8061 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endParaRPr lang="it-IT" b="0" dirty="0"/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𝑉𝑒𝑙𝑜𝑐𝑖𝑡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à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𝑎𝑛𝑔𝑜𝑙𝑎𝑟𝑒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=11400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𝑟𝑝𝑚</m:t>
                    </m:r>
                  </m:oMath>
                </a14:m>
                <a:endParaRPr lang="it-IT" dirty="0"/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𝐿𝑎𝑣𝑜𝑟𝑜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𝑑𝑒𝑙𝑙𝑜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𝑠𝑡𝑎𝑑𝑖𝑜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𝑠𝑡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=52895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68" t="-9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2341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08001" y="383886"/>
            <a:ext cx="6447501" cy="990600"/>
          </a:xfrm>
        </p:spPr>
        <p:txBody>
          <a:bodyPr>
            <a:normAutofit fontScale="90000"/>
          </a:bodyPr>
          <a:lstStyle/>
          <a:p>
            <a:r>
              <a:rPr lang="it-IT" dirty="0"/>
              <a:t>NEXT STEP</a:t>
            </a:r>
            <a:br>
              <a:rPr lang="it-IT" dirty="0"/>
            </a:br>
            <a:r>
              <a:rPr lang="it-IT" dirty="0"/>
              <a:t>Studio di tutti gli stadi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08001" y="1801091"/>
            <a:ext cx="6807199" cy="4562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/>
              <a:t>OBIETTIVO DI QUESTA OPERAZIONE</a:t>
            </a:r>
          </a:p>
          <a:p>
            <a:pPr marL="0" indent="0">
              <a:buNone/>
            </a:pPr>
            <a:endParaRPr lang="it-IT" b="1" dirty="0"/>
          </a:p>
          <a:p>
            <a:pPr>
              <a:buFont typeface="Wingdings 3" panose="05040102010807070707" pitchFamily="18" charset="2"/>
              <a:buChar char="u"/>
            </a:pPr>
            <a:r>
              <a:rPr lang="it-IT" dirty="0"/>
              <a:t>Condizioni di lavoro effettive di ogni singolo stadio</a:t>
            </a:r>
          </a:p>
          <a:p>
            <a:pPr>
              <a:buFont typeface="Wingdings 3" panose="05040102010807070707" pitchFamily="18" charset="2"/>
              <a:buChar char="u"/>
            </a:pPr>
            <a:endParaRPr lang="it-IT" dirty="0"/>
          </a:p>
          <a:p>
            <a:pPr>
              <a:buFont typeface="Wingdings 3" panose="05040102010807070707" pitchFamily="18" charset="2"/>
              <a:buChar char="u"/>
            </a:pPr>
            <a:r>
              <a:rPr lang="it-IT" dirty="0"/>
              <a:t>Numero di stadi necessario per rispettare le richieste iniziali </a:t>
            </a:r>
          </a:p>
          <a:p>
            <a:pPr marL="0" indent="0">
              <a:buNone/>
            </a:pPr>
            <a:r>
              <a:rPr lang="it-IT" dirty="0"/>
              <a:t>           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Perché?</a:t>
            </a:r>
          </a:p>
          <a:p>
            <a:pPr marL="0" indent="0"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 3" panose="05040102010807070707" pitchFamily="18" charset="2"/>
              <a:buChar char="u"/>
            </a:pPr>
            <a:r>
              <a:rPr lang="it-IT" dirty="0"/>
              <a:t>Verifica vincolo altezza di pala</a:t>
            </a:r>
          </a:p>
          <a:p>
            <a:pPr marL="0" indent="0">
              <a:buNone/>
            </a:pPr>
            <a:r>
              <a:rPr lang="it-IT" dirty="0"/>
              <a:t>            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Perché?</a:t>
            </a:r>
          </a:p>
        </p:txBody>
      </p:sp>
    </p:spTree>
    <p:extLst>
      <p:ext uri="{BB962C8B-B14F-4D97-AF65-F5344CB8AC3E}">
        <p14:creationId xmlns:p14="http://schemas.microsoft.com/office/powerpoint/2010/main" val="1330382113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479</TotalTime>
  <Words>842</Words>
  <Application>Microsoft Office PowerPoint</Application>
  <PresentationFormat>Presentazione su schermo (4:3)</PresentationFormat>
  <Paragraphs>389</Paragraphs>
  <Slides>38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38</vt:i4>
      </vt:variant>
    </vt:vector>
  </HeadingPairs>
  <TitlesOfParts>
    <vt:vector size="45" baseType="lpstr">
      <vt:lpstr>Arial</vt:lpstr>
      <vt:lpstr>Calibri</vt:lpstr>
      <vt:lpstr>Cambria Math</vt:lpstr>
      <vt:lpstr>Trebuchet MS</vt:lpstr>
      <vt:lpstr>Wingdings</vt:lpstr>
      <vt:lpstr>Wingdings 3</vt:lpstr>
      <vt:lpstr>Sfaccettatura</vt:lpstr>
      <vt:lpstr>COMPRESSORE ASSIALE MULTISTADIO</vt:lpstr>
      <vt:lpstr>INTRODUZIONE Richieste</vt:lpstr>
      <vt:lpstr>INTRODUZIONE Obiettivi del gruppo </vt:lpstr>
      <vt:lpstr>PREMESSA</vt:lpstr>
      <vt:lpstr>PRIMA PARTE La scelta del rapp. di compressione</vt:lpstr>
      <vt:lpstr>PRIMA PARTE Equazioni per ottimizzazione</vt:lpstr>
      <vt:lpstr>PRIMA PARTE Equazioni per ottimizzazione</vt:lpstr>
      <vt:lpstr>PRIMA PARTE Dati importanti </vt:lpstr>
      <vt:lpstr>NEXT STEP Studio di tutti gli stadi</vt:lpstr>
      <vt:lpstr>Studio di tutti gli stadi Premesse</vt:lpstr>
      <vt:lpstr>Studio di tutti gli stadi Procedura generale</vt:lpstr>
      <vt:lpstr>Studio di tutti gli stadi La decisione di V_m</vt:lpstr>
      <vt:lpstr>Studio di tutti gli stadi Procedura generale</vt:lpstr>
      <vt:lpstr>Studio di tutti gli stadi Procedura generale</vt:lpstr>
      <vt:lpstr>Studio di tutti gli stadi Procedura generale</vt:lpstr>
      <vt:lpstr>Studio di tutti gli stadi Note importanti</vt:lpstr>
      <vt:lpstr>Studio di tutti gli stadi Ottimizzazione</vt:lpstr>
      <vt:lpstr>Studio di tutti gli stadi Ottimizzazione</vt:lpstr>
      <vt:lpstr>Studio di tutti gli stadi Il risultato finale</vt:lpstr>
      <vt:lpstr>Studio di tutti gli stadi Resoconto</vt:lpstr>
      <vt:lpstr>Studio di tutti gli stadi Considerazioni</vt:lpstr>
      <vt:lpstr>NEXT STEP: STUDIO GEOMETRICO Triangoli di velocità</vt:lpstr>
      <vt:lpstr>Studio geometrico Procedura generale</vt:lpstr>
      <vt:lpstr>Studio geometrico Triangoli di velocità</vt:lpstr>
      <vt:lpstr>Triangoli di velocità Evoluzione lungo la pala</vt:lpstr>
      <vt:lpstr>Evoluzione lungo la pala Obiettivo: Lavoro Costante</vt:lpstr>
      <vt:lpstr>Evoluzione lungo la pala Delta Beta </vt:lpstr>
      <vt:lpstr>Evoluzione lungo la pala Delta beta</vt:lpstr>
      <vt:lpstr>Evoluzione lungo la pala Triangoli di velocità</vt:lpstr>
      <vt:lpstr>NEXT STEP Scelta dei profili</vt:lpstr>
      <vt:lpstr>Scelta dei profili Criterio di Lieblein</vt:lpstr>
      <vt:lpstr>Scelta dei profili Risultati</vt:lpstr>
      <vt:lpstr>Scelta dei profili Profili NACA</vt:lpstr>
      <vt:lpstr>Specifiche NACA a 4 cifre</vt:lpstr>
      <vt:lpstr>Specifiche NACA a 4 cifre</vt:lpstr>
      <vt:lpstr>Presentazione standard di PowerPoint</vt:lpstr>
      <vt:lpstr>Profilo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COMPRESSORE ASSIALE MULTISTADIO</dc:title>
  <dc:creator>Andrea Rossi</dc:creator>
  <cp:lastModifiedBy>Riccardo Lodi Rizzini</cp:lastModifiedBy>
  <cp:revision>62</cp:revision>
  <dcterms:created xsi:type="dcterms:W3CDTF">2016-07-09T09:20:48Z</dcterms:created>
  <dcterms:modified xsi:type="dcterms:W3CDTF">2016-07-12T08:25:53Z</dcterms:modified>
</cp:coreProperties>
</file>