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78" r:id="rId2"/>
    <p:sldId id="279" r:id="rId3"/>
    <p:sldId id="280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CC85457-9F25-4F02-9233-B971D1755C9C}">
          <p14:sldIdLst>
            <p14:sldId id="278"/>
            <p14:sldId id="279"/>
            <p14:sldId id="280"/>
            <p14:sldId id="260"/>
            <p14:sldId id="259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16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1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07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8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5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1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2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8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078" y="304800"/>
            <a:ext cx="6612757" cy="3403600"/>
          </a:xfrm>
        </p:spPr>
        <p:txBody>
          <a:bodyPr>
            <a:normAutofit/>
          </a:bodyPr>
          <a:lstStyle/>
          <a:p>
            <a:pPr algn="ctr"/>
            <a:r>
              <a:rPr lang="it-IT" sz="5400" i="1" dirty="0"/>
              <a:t>COMPRESSORE ASSIALE</a:t>
            </a:r>
            <a:br>
              <a:rPr lang="it-IT" sz="5400" i="1" dirty="0"/>
            </a:br>
            <a:r>
              <a:rPr lang="it-IT" sz="5400" i="1" dirty="0"/>
              <a:t>MULTISTADIO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599" y="3578087"/>
            <a:ext cx="6347714" cy="2701814"/>
          </a:xfrm>
        </p:spPr>
        <p:txBody>
          <a:bodyPr/>
          <a:lstStyle/>
          <a:p>
            <a:r>
              <a:rPr lang="it-IT" b="1" i="1" dirty="0"/>
              <a:t>Gruppo 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Riccardo Lodi Rizzini            811007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Paolo Luzzana                      807479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Simone Magli                        806658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Gionata Manduchi                 810967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Andrea Rossi                         810829</a:t>
            </a:r>
          </a:p>
        </p:txBody>
      </p:sp>
    </p:spTree>
    <p:extLst>
      <p:ext uri="{BB962C8B-B14F-4D97-AF65-F5344CB8AC3E}">
        <p14:creationId xmlns:p14="http://schemas.microsoft.com/office/powerpoint/2010/main" val="7361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0363" y="369455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Premesse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8000" y="1865744"/>
            <a:ext cx="6911108" cy="423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IPOTESI DI PARTENZA PER EFFETTUARE L’OPERAZIONE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Velocità meridiana costante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Diametro medio costante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Logica di stadio ripetuto</a:t>
            </a:r>
          </a:p>
          <a:p>
            <a:pPr>
              <a:buFont typeface="Wingdings 3" panose="05040102010807070707" pitchFamily="18" charset="2"/>
              <a:buChar char="u"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PARTICOLARITA’: </a:t>
            </a:r>
            <a:r>
              <a:rPr lang="it-IT" dirty="0"/>
              <a:t>studio iterativo di ottimizzazione eseguito a partire dal primo stadio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Perché?</a:t>
            </a:r>
          </a:p>
          <a:p>
            <a:pPr marL="0" indent="0">
              <a:buNone/>
            </a:pPr>
            <a:r>
              <a:rPr lang="it-IT" dirty="0"/>
              <a:t>       Per evitare il rischio di non riuscire a rispettare le </a:t>
            </a:r>
            <a:r>
              <a:rPr lang="it-IT" dirty="0" err="1"/>
              <a:t>cond</a:t>
            </a:r>
            <a:r>
              <a:rPr lang="it-IT" dirty="0"/>
              <a:t>. iniziali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Con valori di lavoro, diametro medio, velocità di rotazione dello stadio intermedio analizzato in precedenza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Con la più grande velocità meridiana utilizzabile nel rispetto del vincolo dell’altezza di pala </a:t>
            </a:r>
          </a:p>
        </p:txBody>
      </p:sp>
    </p:spTree>
    <p:extLst>
      <p:ext uri="{BB962C8B-B14F-4D97-AF65-F5344CB8AC3E}">
        <p14:creationId xmlns:p14="http://schemas.microsoft.com/office/powerpoint/2010/main" val="15972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9810" y="2152073"/>
                <a:ext cx="7165607" cy="436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b="1" dirty="0"/>
                  <a:t>DATI INIZIALI</a:t>
                </a:r>
              </a:p>
              <a:p>
                <a:pPr>
                  <a:buFont typeface="Wingdings 3" panose="05040102010807070707" pitchFamily="18" charset="2"/>
                  <a:buChar char="u"/>
                </a:pPr>
                <a:r>
                  <a:rPr lang="it-IT" dirty="0"/>
                  <a:t>Condizioni del gas al primo stadio note da richieste di progetto</a:t>
                </a:r>
              </a:p>
              <a:p>
                <a:pPr>
                  <a:buFont typeface="Wingdings 3" panose="05040102010807070707" pitchFamily="18" charset="2"/>
                  <a:buChar char="u"/>
                </a:pPr>
                <a:r>
                  <a:rPr lang="it-IT" dirty="0"/>
                  <a:t>Velocità meridiana ottenuta da ottimizzazione dell’angolo di pala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ricercando l’angolo compreso tra 0 e 50 gradi tale per cui</a:t>
                </a:r>
              </a:p>
              <a:p>
                <a:pPr marL="0" indent="0">
                  <a:buNone/>
                </a:pPr>
                <a:r>
                  <a:rPr lang="it-IT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  è massima.</a:t>
                </a:r>
              </a:p>
              <a:p>
                <a:pPr marL="0" indent="0">
                  <a:buNone/>
                </a:pPr>
                <a:r>
                  <a:rPr lang="it-IT" dirty="0"/>
                  <a:t>                 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da diagramma di </a:t>
                </a:r>
                <a:r>
                  <a:rPr lang="it-IT" dirty="0" err="1"/>
                  <a:t>Howell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lavoro dello stadio intermedio.</a:t>
                </a:r>
              </a:p>
              <a:p>
                <a:pPr marL="0" indent="0">
                  <a:buNone/>
                </a:pPr>
                <a:r>
                  <a:rPr lang="it-IT" dirty="0"/>
                  <a:t>        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Perché?</a:t>
                </a:r>
              </a:p>
              <a:p>
                <a:pPr marL="0" indent="0">
                  <a:buNone/>
                </a:pPr>
                <a:r>
                  <a:rPr lang="it-IT" dirty="0"/>
                  <a:t>         Per ridurre più possibile la deflessione.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10" y="2152073"/>
                <a:ext cx="7165607" cy="4368800"/>
              </a:xfrm>
              <a:blipFill>
                <a:blip r:embed="rId2"/>
                <a:stretch>
                  <a:fillRect l="-766" t="-8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3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508001" y="321541"/>
                <a:ext cx="6447501" cy="139603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Studio di tutti gli stadi</a:t>
                </a:r>
                <a:br>
                  <a:rPr lang="it-IT" dirty="0"/>
                </a:br>
                <a:r>
                  <a:rPr lang="it-IT" dirty="0"/>
                  <a:t>La decisione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8001" y="321541"/>
                <a:ext cx="6447501" cy="1396033"/>
              </a:xfrm>
              <a:blipFill>
                <a:blip r:embed="rId2"/>
                <a:stretch>
                  <a:fillRect l="-2836" t="-6550" b="-21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17576"/>
            <a:ext cx="4627418" cy="40357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508001" y="6017743"/>
                <a:ext cx="502920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Per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circa 22 gradi,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=183 </m:t>
                    </m:r>
                    <m:f>
                      <m:fPr>
                        <m:ctrlP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6017743"/>
                <a:ext cx="5029200" cy="462947"/>
              </a:xfrm>
              <a:prstGeom prst="rect">
                <a:avLst/>
              </a:prstGeom>
              <a:blipFill>
                <a:blip r:embed="rId4"/>
                <a:stretch>
                  <a:fillRect l="-970" t="-1316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671" y="1754521"/>
            <a:ext cx="4590474" cy="39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8" y="165100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1371600"/>
                <a:ext cx="6845301" cy="5232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Note le condizioni di ingresso (uscita dello stadio precedente).</a:t>
                </a: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𝑃𝑜𝑟𝑡𝑎𝑡𝑎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𝑇𝑒𝑚𝑝𝑒𝑟𝑎𝑡𝑢𝑟𝑎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𝑢𝑠𝑐𝑖𝑡𝑎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𝑠𝑡𝑎𝑑𝑖𝑜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Metodo iterativo tramite </a:t>
                </a:r>
                <a:r>
                  <a:rPr lang="it-IT" dirty="0" err="1"/>
                  <a:t>Balje</a:t>
                </a:r>
                <a:r>
                  <a:rPr lang="it-IT" dirty="0"/>
                  <a:t> per la ricerca del rendimento</a:t>
                </a: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𝑆𝑢𝑝𝑝𝑜𝑠𝑡𝑜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𝑡𝑒𝑛𝑡𝑎𝑡𝑖𝑣𝑜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0.60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𝐷𝑒𝑙𝑡𝑎𝐻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𝐷𝑒𝑙𝑡𝑎𝐻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𝐷𝑒𝑙𝑡𝑎𝐻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0,75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𝑅𝑖𝑐𝑒𝑟𝑐𝑎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𝑛𝑢𝑜𝑣𝑜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𝑟𝑒𝑛𝑑𝑖𝑚𝑒𝑛𝑡𝑜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𝑑𝑖𝑎𝑔𝑟𝑎𝑚𝑚𝑎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𝐵𝑎𝑙𝑗𝑒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𝑆𝑡𝑜𝑝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𝑞𝑢𝑎𝑛𝑑𝑜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𝑟𝑒𝑛𝑑𝑖𝑚𝑒𝑛𝑡𝑜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𝑢𝑔𝑢𝑎𝑙𝑒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𝑖𝑡𝑒𝑟𝑎𝑧𝑖𝑜𝑛𝑖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𝑠𝑢𝑐𝑐𝑒𝑠𝑠𝑖𝑣𝑒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371600"/>
                <a:ext cx="6845301" cy="5232400"/>
              </a:xfrm>
              <a:blipFill>
                <a:blip r:embed="rId2"/>
                <a:stretch>
                  <a:fillRect l="-89" t="-8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8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199737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20536"/>
                <a:ext cx="6347714" cy="53374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Noto il rendimento reale dello stadio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𝑅𝑎𝑝𝑝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𝑐𝑜𝑚𝑝𝑟𝑒𝑠𝑠𝑖𝑜𝑛𝑒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it-IT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𝑠𝑡𝑎𝑑𝑖𝑜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  <m:r>
                            <a:rPr lang="it-IT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Raggiunto l’ultimo stadio, importante effettuare il controllo sulla velocità meridiana e altezza di pala.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&gt;0,03 ?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Se 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non è sufficiente, necessario rielaborare il tutto con un numero di stadi maggiore.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20536"/>
                <a:ext cx="6347714" cy="5337464"/>
              </a:xfrm>
              <a:blipFill>
                <a:blip r:embed="rId2"/>
                <a:stretch>
                  <a:fillRect l="-192" t="-1142" b="-2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5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47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SE LA CONFIGURAZIONE NON PASSA IL CONTROLLO?</a:t>
            </a:r>
          </a:p>
          <a:p>
            <a:r>
              <a:rPr lang="it-IT" dirty="0"/>
              <a:t>Limitazione della velocità meridiana a quella massima tollerata in uscita dall’ultimo stadio in base alle condizioni del gas stimate e al limite sull’altezza di pala, sempre presente.</a:t>
            </a:r>
          </a:p>
          <a:p>
            <a:r>
              <a:rPr lang="it-IT" dirty="0"/>
              <a:t>Importante è, allo stesso tempo, assicurarsi che la velocità meridiana scelta continui a garantire anche il rispetto del vincolo all’ingresso, ma su questo frangente non si sono riscontati problemi.</a:t>
            </a:r>
          </a:p>
          <a:p>
            <a:r>
              <a:rPr lang="it-IT" dirty="0"/>
              <a:t>Quello che si ottiene, alla fine, è un resoconto sul diagramma di </a:t>
            </a:r>
            <a:r>
              <a:rPr lang="it-IT" dirty="0" err="1"/>
              <a:t>Balje</a:t>
            </a:r>
            <a:r>
              <a:rPr lang="it-IT" dirty="0"/>
              <a:t> delle condizioni di funzionamento di ogni singolo stadio in base alle condizioni iniziali stabilite.</a:t>
            </a:r>
          </a:p>
        </p:txBody>
      </p:sp>
    </p:spTree>
    <p:extLst>
      <p:ext uri="{BB962C8B-B14F-4D97-AF65-F5344CB8AC3E}">
        <p14:creationId xmlns:p14="http://schemas.microsoft.com/office/powerpoint/2010/main" val="360959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35706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Note importanti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861334"/>
                <a:ext cx="6945746" cy="3880773"/>
              </a:xfrm>
            </p:spPr>
            <p:txBody>
              <a:bodyPr/>
              <a:lstStyle/>
              <a:p>
                <a:r>
                  <a:rPr lang="it-IT" dirty="0"/>
                  <a:t>Estrema dipendenza da scelte iniziali del progettista.</a:t>
                </a:r>
              </a:p>
              <a:p>
                <a:r>
                  <a:rPr lang="it-IT" dirty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𝑠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=2,3828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;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=2,0333</m:t>
                    </m:r>
                  </m:oMath>
                </a14:m>
                <a:r>
                  <a:rPr lang="it-IT" dirty="0"/>
                  <a:t> si hanno 30 stadi comprimendo solo con rapporto di compressione 12!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861334"/>
                <a:ext cx="6945746" cy="3880773"/>
              </a:xfrm>
              <a:blipFill>
                <a:blip r:embed="rId2"/>
                <a:stretch>
                  <a:fillRect l="-176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t="14557" b="8078"/>
          <a:stretch/>
        </p:blipFill>
        <p:spPr>
          <a:xfrm>
            <a:off x="0" y="3098800"/>
            <a:ext cx="9144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816437" cy="388077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Necessità di iterazioni bidimensionali su </a:t>
                </a:r>
                <a:r>
                  <a:rPr lang="it-IT" dirty="0" err="1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Ws</a:t>
                </a: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e Ds per ottimizzare la scelta dei coefficienti relativi allo stadio utilizzato per la stima a beta costante.</a:t>
                </a:r>
              </a:p>
              <a:p>
                <a:endParaRPr lang="it-IT" dirty="0">
                  <a:solidFill>
                    <a:schemeClr val="tx1"/>
                  </a:solidFill>
                  <a:sym typeface="Wingdings 3" panose="05040102010807070707" pitchFamily="18" charset="2"/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Ricerca, quindi, dei coefficienti di partenza tali per cui il rapporto di compressione medio sia più elevato possibile</a:t>
                </a:r>
              </a:p>
              <a:p>
                <a:endParaRPr lang="it-IT" dirty="0">
                  <a:solidFill>
                    <a:schemeClr val="tx1"/>
                  </a:solidFill>
                  <a:sym typeface="Wingdings 3" panose="05040102010807070707" pitchFamily="18" charset="2"/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Configurazione ottimale trovata: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    </a:t>
                </a:r>
              </a:p>
              <a:p>
                <a:pPr marL="0" indent="0" algn="ctr">
                  <a:buNone/>
                </a:pP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ω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=2,3828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=2,0333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816437" cy="3880773"/>
              </a:xfrm>
              <a:blipFill>
                <a:blip r:embed="rId2"/>
                <a:stretch>
                  <a:fillRect l="-179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72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49382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Ottimizzazione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50109"/>
            <a:ext cx="6954982" cy="43503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720436" y="5902036"/>
                <a:ext cx="538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La scala si riferisce ai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𝑚𝑒𝑑𝑖𝑜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in base alle scelte iniziali prese sul diagramma di </a:t>
                </a:r>
                <a:r>
                  <a:rPr kumimoji="0" lang="it-I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Balje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5902036"/>
                <a:ext cx="5384800" cy="646331"/>
              </a:xfrm>
              <a:prstGeom prst="rect">
                <a:avLst/>
              </a:prstGeom>
              <a:blipFill>
                <a:blip r:embed="rId3"/>
                <a:stretch>
                  <a:fillRect l="-905" t="-5660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7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Il risultato finale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0400"/>
            <a:ext cx="7912100" cy="4927600"/>
          </a:xfrm>
        </p:spPr>
      </p:pic>
    </p:spTree>
    <p:extLst>
      <p:ext uri="{BB962C8B-B14F-4D97-AF65-F5344CB8AC3E}">
        <p14:creationId xmlns:p14="http://schemas.microsoft.com/office/powerpoint/2010/main" val="197603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br>
              <a:rPr lang="it-IT" dirty="0"/>
            </a:br>
            <a:r>
              <a:rPr lang="it-IT" dirty="0"/>
              <a:t>Richieste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Progettare un compressore assiale multistadio che soddisfi le seguenti richieste e vincoli di lavoro: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𝑟𝑎𝑝𝑝𝑜𝑟𝑡𝑜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𝑐𝑜𝑚𝑝𝑟𝑒𝑠𝑠𝑖𝑜𝑛𝑒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𝑡𝑜𝑡𝑎𝑙𝑒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=13,5 </m:t>
                    </m:r>
                  </m:oMath>
                </a14:m>
                <a:r>
                  <a:rPr lang="it-IT" dirty="0"/>
                  <a:t> </a:t>
                </a:r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𝑙𝑖𝑚𝑖𝑡𝑒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𝑠𝑖𝑛𝑔𝑜𝑙𝑜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𝑠𝑡𝑎𝑑𝑖𝑜</m:t>
                            </m:r>
                          </m:e>
                        </m:func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=1,4 </m:t>
                    </m:r>
                  </m:oMath>
                </a14:m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𝑣𝑒𝑙𝑜𝑐𝑖𝑡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𝑝𝑒𝑟𝑖𝑓𝑒𝑟𝑖𝑐𝑎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=500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𝑙𝑖𝑚𝑖𝑡𝑒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𝑎𝑙𝑡𝑒𝑧𝑧𝑎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𝑝𝑎𝑙𝑎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0,03&lt;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&lt;0,4</m:t>
                    </m:r>
                  </m:oMath>
                </a14:m>
                <a:endParaRPr lang="it-IT" b="0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𝑝𝑜𝑟𝑡𝑎𝑡𝑎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𝑒𝑙𝑎𝑏𝑜𝑟𝑎𝑟𝑒</m:t>
                    </m:r>
                    <m:acc>
                      <m:accPr>
                        <m:chr m:val="̇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=65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8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Resoconto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081756"/>
                  </p:ext>
                </p:extLst>
              </p:nvPr>
            </p:nvGraphicFramePr>
            <p:xfrm>
              <a:off x="258618" y="1764141"/>
              <a:ext cx="8275783" cy="488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847">
                      <a:extLst>
                        <a:ext uri="{9D8B030D-6E8A-4147-A177-3AD203B41FA5}">
                          <a16:colId xmlns:a16="http://schemas.microsoft.com/office/drawing/2014/main" val="1699874532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484004955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968169598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132955517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514787771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14769004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05071037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244698900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280272455"/>
                        </a:ext>
                      </a:extLst>
                    </a:gridCol>
                  </a:tblGrid>
                  <a:tr h="47343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𝑆𝑡𝑎𝑑𝑖𝑜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400" b="1" i="0" u="none" strike="noStrike" dirty="0">
                              <a:solidFill>
                                <a:srgbClr val="ED7D3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400" b="1" i="0" u="none" strike="noStrike" dirty="0">
                              <a:solidFill>
                                <a:srgbClr val="ED7D3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num>
                                  <m:den>
                                    <m:r>
                                      <a:rPr lang="it-IT" sz="24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2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9063142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</a:t>
                          </a:r>
                          <a:endParaRPr lang="it-IT" sz="1600" b="1" i="0" u="none" strike="noStrike" dirty="0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268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85000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1,38817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117994,5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0,157369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1,4704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536432984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117994,5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1,389448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163947,2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0,135639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1,3442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20967849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163947,2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1,390366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0,7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0,113651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1,2458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695532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1,363865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0,75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0,093272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1,1663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3827060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1,343446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0,076842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1,1002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9769757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1,306123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0,06349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1,0443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14844338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1,276089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696129,3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0,053428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0,9961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6631876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696129,3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1,251403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871138,2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0,045644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0,9540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62890202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9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871138,2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1,230758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1072160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741,9181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0,039491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0,9169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7823096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741,9181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1072160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1,213238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1300785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794,5757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0,034538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0,8837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78756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081756"/>
                  </p:ext>
                </p:extLst>
              </p:nvPr>
            </p:nvGraphicFramePr>
            <p:xfrm>
              <a:off x="258618" y="1764141"/>
              <a:ext cx="8275783" cy="488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847">
                      <a:extLst>
                        <a:ext uri="{9D8B030D-6E8A-4147-A177-3AD203B41FA5}">
                          <a16:colId xmlns:a16="http://schemas.microsoft.com/office/drawing/2014/main" val="1699874532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484004955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968169598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132955517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514787771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14769004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05071037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244698900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280272455"/>
                        </a:ext>
                      </a:extLst>
                    </a:gridCol>
                  </a:tblGrid>
                  <a:tr h="49072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71" t="-4938" r="-814765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99338" t="-4938" r="-703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99338" t="-4938" r="-603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297368" t="-4938" r="-500000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400000" t="-4938" r="-4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500000" t="-4938" r="-3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00000" t="-4938" r="-2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95395" t="-4938" r="-101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2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9063142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</a:t>
                          </a:r>
                          <a:endParaRPr lang="it-IT" sz="1600" b="1" i="0" u="none" strike="noStrike" dirty="0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268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85000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1,38817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117994,5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0,157369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1,4704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536432984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117994,5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1,389448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163947,2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0,135639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1,3442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20967849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163947,2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1,390366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0,7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0,113651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1,2458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695532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1,363865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0,75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0,093272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1,1663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3827060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1,343446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0,076842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1,1002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9769757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1,306123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0,06349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1,0443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14844338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1,276089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696129,3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0,053428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0,9961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6631876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696129,3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1,251403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871138,2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0,045644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0,9540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62890202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9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871138,2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1,230758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1072160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741,9181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0,039491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0,9169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7823096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741,9181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1072160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1,213238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1300785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794,5757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0,034538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0,8837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78756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169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2160590"/>
                <a:ext cx="6347714" cy="43325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Configurazione con un solo albero rispettando i vincoli di altezza di pala.</a:t>
                </a:r>
              </a:p>
              <a:p>
                <a:r>
                  <a:rPr lang="it-IT" dirty="0"/>
                  <a:t>Prestazioni ottenute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accent2"/>
                    </a:solidFill>
                  </a:rPr>
                  <a:t> 15,30</a:t>
                </a:r>
              </a:p>
              <a:p>
                <a:pPr marL="0" indent="0" algn="ctr">
                  <a:buNone/>
                </a:pPr>
                <a:endParaRPr lang="it-IT" dirty="0">
                  <a:solidFill>
                    <a:schemeClr val="accent2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𝑝𝑜𝑙𝑖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=0,735</m:t>
                      </m:r>
                    </m:oMath>
                  </m:oMathPara>
                </a14:m>
                <a:endParaRPr lang="it-IT" b="0" dirty="0">
                  <a:solidFill>
                    <a:schemeClr val="accent2"/>
                  </a:solidFill>
                </a:endParaRPr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=0,601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r>
                  <a:rPr lang="it-IT" dirty="0"/>
                  <a:t>Perché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 è più alto? Perché in sede di progetto sono state trascurate alcune problematiche. Si vuole essere certi di riuscire effettivamente a rispettare le richieste.</a:t>
                </a:r>
              </a:p>
              <a:p>
                <a:pPr marL="0" indent="0" algn="ctr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160590"/>
                <a:ext cx="6347714" cy="4332574"/>
              </a:xfrm>
              <a:blipFill>
                <a:blip r:embed="rId2"/>
                <a:stretch>
                  <a:fillRect l="-96" t="-9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3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NEXT STEP: STUDIO GEOMETRICO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74704" y="2305051"/>
                <a:ext cx="6447501" cy="2910580"/>
              </a:xfrm>
            </p:spPr>
            <p:txBody>
              <a:bodyPr numCol="1" anchor="ctr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1143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rpn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≅0.80608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=183,1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52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895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𝐾𝑔</m:t>
                        </m:r>
                      </m:den>
                    </m:f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704" y="2305051"/>
                <a:ext cx="6447501" cy="29105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esi graffa chiusa 3"/>
          <p:cNvSpPr/>
          <p:nvPr/>
        </p:nvSpPr>
        <p:spPr>
          <a:xfrm>
            <a:off x="2771313" y="2305051"/>
            <a:ext cx="346935" cy="2910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41543" y="3517964"/>
            <a:ext cx="3406895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1" dirty="0"/>
              <a:t>Triangolo di velocità nel </a:t>
            </a:r>
            <a:r>
              <a:rPr lang="it-IT" sz="1351" b="1" dirty="0">
                <a:solidFill>
                  <a:schemeClr val="accent1">
                    <a:lumMod val="75000"/>
                  </a:schemeClr>
                </a:solidFill>
              </a:rPr>
              <a:t>Diametro medio</a:t>
            </a:r>
          </a:p>
          <a:p>
            <a:r>
              <a:rPr lang="it-IT" sz="1351" dirty="0"/>
              <a:t> completamente definibile</a:t>
            </a:r>
          </a:p>
        </p:txBody>
      </p:sp>
    </p:spTree>
    <p:extLst>
      <p:ext uri="{BB962C8B-B14F-4D97-AF65-F5344CB8AC3E}">
        <p14:creationId xmlns:p14="http://schemas.microsoft.com/office/powerpoint/2010/main" val="367058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geometrico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1930400"/>
                <a:ext cx="6347714" cy="4669763"/>
              </a:xfrm>
            </p:spPr>
            <p:txBody>
              <a:bodyPr anchor="ctr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𝑆𝑇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it-IT" dirty="0"/>
              </a:p>
              <a:p>
                <a:r>
                  <a:rPr lang="it-IT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𝑎𝑡𝑡𝑟𝑎𝑣𝑒𝑟𝑠𝑜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𝑔𝑟𝑎𝑓𝑖𝑐𝑜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𝐻𝑜𝑤𝑒𝑙𝑙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𝑟𝑖𝑠𝑜𝑙𝑣𝑒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mtClean="0">
                        <a:latin typeface="Cambria Math" panose="02040503050406030204" pitchFamily="18" charset="0"/>
                      </a:rPr>
                      <m:t>𝑒𝑞𝑢𝑎𝑧𝑖𝑜𝑛𝑒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𝒏𝒐𝒏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𝑙𝑖𝑛𝑒𝑎𝑟𝑒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𝑟𝑖𝑐𝑎𝑣𝑎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𝑆𝑇</m:t>
                            </m:r>
                          </m:sub>
                        </m:sSub>
                      </m:num>
                      <m:den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𝑟𝑖𝑐𝑜𝑟𝑑𝑎𝑛𝑑𝑜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it-IT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𝑐𝑜𝑛𝑜𝑠𝑐𝑜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𝑡𝑟𝑖𝑎𝑛𝑔𝑜𝑙𝑜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𝑣𝑒𝑙𝑜𝑐𝑖𝑡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à⁡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930400"/>
                <a:ext cx="6347714" cy="4669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3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0" t="5024" r="19697" b="8107"/>
          <a:stretch/>
        </p:blipFill>
        <p:spPr>
          <a:xfrm>
            <a:off x="609599" y="1785364"/>
            <a:ext cx="6308743" cy="499205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CasellaDiTesto 8"/>
          <p:cNvSpPr txBox="1"/>
          <p:nvPr/>
        </p:nvSpPr>
        <p:spPr>
          <a:xfrm>
            <a:off x="4685288" y="2107529"/>
            <a:ext cx="150169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1" dirty="0">
                <a:solidFill>
                  <a:srgbClr val="0000FF"/>
                </a:solidFill>
              </a:rPr>
              <a:t>--Ingresso Rotore</a:t>
            </a:r>
          </a:p>
          <a:p>
            <a:r>
              <a:rPr lang="it-IT" sz="1351" dirty="0">
                <a:solidFill>
                  <a:srgbClr val="FF0000"/>
                </a:solidFill>
              </a:rPr>
              <a:t>--Uscita rotore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03482"/>
            <a:ext cx="6347713" cy="1320800"/>
          </a:xfrm>
        </p:spPr>
        <p:txBody>
          <a:bodyPr/>
          <a:lstStyle/>
          <a:p>
            <a:r>
              <a:rPr lang="it-IT" dirty="0"/>
              <a:t>Studio geometrico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</p:spTree>
    <p:extLst>
      <p:ext uri="{BB962C8B-B14F-4D97-AF65-F5344CB8AC3E}">
        <p14:creationId xmlns:p14="http://schemas.microsoft.com/office/powerpoint/2010/main" val="251246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Triangoli di velocità</a:t>
            </a:r>
            <a:br>
              <a:rPr lang="it-IT" dirty="0"/>
            </a:br>
            <a:r>
              <a:rPr lang="it-IT" dirty="0"/>
              <a:t>Evoluzione lungo la pala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64846" y="2169826"/>
                <a:ext cx="714894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it-IT" dirty="0"/>
                  <a:t>La velocità periferica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  <a:p>
                <a:pPr algn="ctr"/>
                <a:r>
                  <a:rPr lang="it-IT" dirty="0"/>
                  <a:t>U dipende linearmente dalla distanza dall’ asse di rotazione, che lungo la pala non è assolutamente costante, ma varia linearmente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it-IT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b="0" dirty="0"/>
                  <a:t> invece rimane costante al variare della distanza dall’ asse.</a:t>
                </a:r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r>
                  <a:rPr lang="it-IT" b="1" dirty="0">
                    <a:solidFill>
                      <a:schemeClr val="accent1">
                        <a:lumMod val="75000"/>
                      </a:schemeClr>
                    </a:solidFill>
                  </a:rPr>
                  <a:t>I triangoli di velocità inevitabilmente cambiano.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846" y="2169826"/>
                <a:ext cx="7148946" cy="3880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673067" y="4552505"/>
            <a:ext cx="532504" cy="572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38286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Obiettivo: Lavoro Costante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it-IT" dirty="0"/>
              </a:p>
              <a:p>
                <a:r>
                  <a:rPr lang="it-IT" dirty="0"/>
                  <a:t>Si ottiene la soluzione a </a:t>
                </a:r>
                <a:r>
                  <a:rPr lang="it-IT" b="1" dirty="0">
                    <a:solidFill>
                      <a:schemeClr val="accent1">
                        <a:lumMod val="75000"/>
                      </a:schemeClr>
                    </a:solidFill>
                  </a:rPr>
                  <a:t>Vortice libero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𝑐𝑜𝑠𝑡𝑎𝑛𝑡𝑒</m:t>
                    </m:r>
                  </m:oMath>
                </a14:m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   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Attraverso questo approccio è possibile calcolare i triangoli di velocità lungo tutte le sezioni della pala per ogni singolo stadio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endParaRPr lang="it-IT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r="-4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/>
          <p:cNvSpPr/>
          <p:nvPr/>
        </p:nvSpPr>
        <p:spPr>
          <a:xfrm>
            <a:off x="3143316" y="3644217"/>
            <a:ext cx="435685" cy="14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241271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Delta Beta </a:t>
            </a:r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t="4406" r="7547" b="4525"/>
          <a:stretch/>
        </p:blipFill>
        <p:spPr>
          <a:xfrm>
            <a:off x="478758" y="2033155"/>
            <a:ext cx="6609394" cy="45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2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Delta beta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5657" r="8754" b="4614"/>
          <a:stretch/>
        </p:blipFill>
        <p:spPr>
          <a:xfrm>
            <a:off x="305965" y="1930400"/>
            <a:ext cx="7123535" cy="4277165"/>
          </a:xfrm>
        </p:spPr>
      </p:pic>
    </p:spTree>
    <p:extLst>
      <p:ext uri="{BB962C8B-B14F-4D97-AF65-F5344CB8AC3E}">
        <p14:creationId xmlns:p14="http://schemas.microsoft.com/office/powerpoint/2010/main" val="1157931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86196"/>
            <a:ext cx="6347713" cy="1320800"/>
          </a:xfrm>
        </p:spPr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706996"/>
            <a:ext cx="6428571" cy="49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7999" y="556164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it-IT" dirty="0"/>
              <a:t>INTRODUZIONE</a:t>
            </a:r>
            <a:br>
              <a:rPr lang="it-IT" dirty="0"/>
            </a:br>
            <a:r>
              <a:rPr lang="it-IT" dirty="0"/>
              <a:t>Obiettivi del gruppo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7999" y="2027055"/>
                <a:ext cx="6447501" cy="3819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Progettare un compressore assiale con la finalità di ottenere una soluzione più leggera e meno ingombrante possibile, ovvero con il minor numero possibile di stadi, mantenendo comunque un discreto rendimento di compressione.</a:t>
                </a:r>
              </a:p>
              <a:p>
                <a:pPr marL="0" indent="0">
                  <a:buNone/>
                </a:pPr>
                <a:r>
                  <a:rPr lang="it-IT" dirty="0"/>
                  <a:t>La scelta di progettare un singolo albero, se possibile, è quindi una conseguenza dell’obiettivo imposto.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Condizioni del fluido all’ingresso: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=0,85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=286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999" y="2027055"/>
                <a:ext cx="6447501" cy="3819564"/>
              </a:xfrm>
              <a:blipFill>
                <a:blip r:embed="rId2"/>
                <a:stretch>
                  <a:fillRect l="-756" t="-1118" r="-12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4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</a:t>
            </a:r>
            <a:br>
              <a:rPr lang="it-IT" dirty="0"/>
            </a:br>
            <a:r>
              <a:rPr lang="it-IT" dirty="0"/>
              <a:t>Scelta dei profili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8001" y="2109354"/>
                <a:ext cx="6228976" cy="3584863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it-IT" dirty="0"/>
                  <a:t>Sebbene per una scelta preliminare dei profili sia necessario solamente l’ angolo di deflessione che devono realizzare, questo NON è ancora noto dal momento che l’angolo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cinematico </a:t>
                </a:r>
                <a:r>
                  <a:rPr lang="it-IT" dirty="0"/>
                  <a:t>richiesto per compiere lavoro non coincide con quello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geometrico </a:t>
                </a:r>
                <a:r>
                  <a:rPr lang="it-IT" dirty="0"/>
                  <a:t>della palettatura.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0" indent="0" algn="ctr">
                  <a:buNone/>
                </a:pPr>
                <a:r>
                  <a:rPr lang="it-IT" u="sng" dirty="0">
                    <a:solidFill>
                      <a:schemeClr val="accent2">
                        <a:lumMod val="75000"/>
                      </a:schemeClr>
                    </a:solidFill>
                  </a:rPr>
                  <a:t>CRITERIO DI LIEBLEIN</a:t>
                </a:r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𝐺𝐸𝑂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𝐶𝐼𝑁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2109354"/>
                <a:ext cx="6228976" cy="3584863"/>
              </a:xfrm>
              <a:blipFill rotWithShape="0">
                <a:blip r:embed="rId2"/>
                <a:stretch>
                  <a:fillRect l="-587" t="-1190" r="-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388511" y="3497300"/>
            <a:ext cx="467959" cy="43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3938232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7643" y="258618"/>
            <a:ext cx="6347713" cy="1320800"/>
          </a:xfrm>
        </p:spPr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/>
              <a:t>Criterio di </a:t>
            </a:r>
            <a:r>
              <a:rPr lang="it-IT" dirty="0" err="1"/>
              <a:t>Lieblein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3" y="1766456"/>
            <a:ext cx="6822394" cy="42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2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/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08398" y="2477693"/>
              <a:ext cx="6330555" cy="2399105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cinematico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24,65°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23,32°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21,84°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>
                              <a:effectLst/>
                            </a:rPr>
                            <a:t>Δβ </a:t>
                          </a:r>
                          <a:r>
                            <a:rPr lang="it-IT" sz="1500" u="none" strike="noStrike">
                              <a:effectLst/>
                            </a:rPr>
                            <a:t>geometrico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22,71°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21,60°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20,26°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>
                              <a:effectLst/>
                            </a:rPr>
                            <a:t>Incidenza i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2,21°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1,90°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Deviazione</a:t>
                          </a:r>
                          <a:r>
                            <a:rPr lang="it-IT" sz="1500" u="none" strike="noStrike" baseline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u="none" strike="noStrike" baseline="0" smtClean="0">
                                  <a:effectLst/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6,235°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6,05°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5,83°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4991526"/>
                  </p:ext>
                </p:extLst>
              </p:nvPr>
            </p:nvGraphicFramePr>
            <p:xfrm>
              <a:off x="508398" y="2477693"/>
              <a:ext cx="6330555" cy="2399105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/>
                    <a:gridCol w="1642360"/>
                    <a:gridCol w="1642360"/>
                    <a:gridCol w="1642360"/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cinematico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24,65°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23,32°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21,84°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>
                              <a:effectLst/>
                            </a:rPr>
                            <a:t>Δβ </a:t>
                          </a:r>
                          <a:r>
                            <a:rPr lang="it-IT" sz="1500" u="none" strike="noStrike">
                              <a:effectLst/>
                            </a:rPr>
                            <a:t>geometrico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22,71°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21,60°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20,26°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>
                              <a:effectLst/>
                            </a:rPr>
                            <a:t>Incidenza i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2,21°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1,90°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435" t="-400000" r="-353913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85556" t="-400000" r="-201481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186245" t="-400000" r="-102230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285185" t="-400000" r="-1852" b="-37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9843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7" y="295564"/>
            <a:ext cx="6347713" cy="1320800"/>
          </a:xfrm>
        </p:spPr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 err="1"/>
              <a:t>Profili</a:t>
            </a:r>
            <a:r>
              <a:rPr lang="it-IT" dirty="0"/>
              <a:t> NACA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35273" y="1930400"/>
                <a:ext cx="6696363" cy="439535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it-IT" dirty="0"/>
                  <a:t>Sono caratterizzati da 3 grandezze</a:t>
                </a:r>
              </a:p>
              <a:p>
                <a:pPr marL="0" indent="0" algn="ctr">
                  <a:buNone/>
                </a:pPr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𝑚𝑎𝑠𝑠𝑖𝑚𝑜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𝑎𝑠𝑠𝑢𝑛𝑡𝑜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𝑑𝑎𝑙𝑙𝑎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𝑙𝑖𝑛𝑒𝑎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𝑚𝑒𝑑𝑖𝑎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𝑑𝑖𝑣𝑖𝑠𝑜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𝑐𝑜𝑟𝑑𝑎</m:t>
                    </m:r>
                  </m:oMath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è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𝑝𝑜𝑠𝑖𝑧𝑖𝑜𝑛𝑒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𝑐𝑢𝑖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𝑝𝑟𝑜𝑓𝑖𝑙𝑜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𝑚𝑎𝑠𝑠𝑖𝑚𝑜</m:t>
                    </m:r>
                  </m:oMath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𝑠𝑝𝑒𝑠𝑠𝑜𝑟𝑒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𝑑𝑖𝑣𝑖𝑠𝑜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𝑐𝑜𝑟𝑑𝑎</m:t>
                    </m:r>
                  </m:oMath>
                </a14:m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marL="0" indent="0" algn="ctr">
                  <a:buNone/>
                </a:pPr>
                <a:r>
                  <a:rPr lang="it-IT" dirty="0"/>
                  <a:t>Si ricava l’inarcamento del profilo ovvero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𝐺𝐸𝑂𝑀𝐸𝑇𝑅𝐼𝐶𝑂</m:t>
                        </m:r>
                      </m:sub>
                    </m:sSub>
                  </m:oMath>
                </a14:m>
                <a:r>
                  <a:rPr lang="it-IT" dirty="0"/>
                  <a:t> dal momento che rappresenta la differenza della pendenza delle tangenti agli estremi del profilo che è proprio quello che si cerca.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273" y="1930400"/>
                <a:ext cx="6696363" cy="4395353"/>
              </a:xfrm>
              <a:blipFill>
                <a:blip r:embed="rId2"/>
                <a:stretch>
                  <a:fillRect l="-910" t="-1526" r="-5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244850" y="4097484"/>
            <a:ext cx="438151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104376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NACA a 4 cifre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69027"/>
                <a:ext cx="6347714" cy="47694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dirty="0"/>
                  <a:t>Linea media definita dalla curva: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𝑝𝑥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0&lt;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1−2</m:t>
                                      </m:r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𝑝𝑥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>
                  <a:lnSpc>
                    <a:spcPct val="170000"/>
                  </a:lnSpc>
                </a:pPr>
                <a:r>
                  <a:rPr lang="it-IT" dirty="0"/>
                  <a:t>La cui derivata prima è: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                0&lt;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>
                  <a:lnSpc>
                    <a:spcPct val="160000"/>
                  </a:lnSpc>
                </a:pPr>
                <a:r>
                  <a:rPr lang="it-IT" dirty="0"/>
                  <a:t>L’ inarcamento del profilo risulta quindi: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𝑮𝑬𝑶</m:t>
                          </m:r>
                        </m:sub>
                      </m:sSub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b="1" i="1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69027"/>
                <a:ext cx="6347714" cy="4769427"/>
              </a:xfrm>
              <a:blipFill rotWithShape="0"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41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NACA a 4 cifre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Per ricreare completamente il profilo attraverso linea superiore ed inferiore è necessario definire lo spessore del profilo lungo la corda</a:t>
                </a:r>
              </a:p>
              <a:p>
                <a:r>
                  <a:rPr lang="it-IT" dirty="0"/>
                  <a:t>Per i </a:t>
                </a:r>
                <a:r>
                  <a:rPr lang="it-IT" dirty="0" err="1"/>
                  <a:t>naca</a:t>
                </a:r>
                <a:r>
                  <a:rPr lang="it-IT" dirty="0"/>
                  <a:t> a 4 cifre il </a:t>
                </a:r>
                <a:r>
                  <a:rPr lang="it-IT" dirty="0" err="1"/>
                  <a:t>semispessore</a:t>
                </a:r>
                <a:r>
                  <a:rPr lang="it-IT" dirty="0"/>
                  <a:t> è definito dalla relazione empirica: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𝑠𝑝𝑒𝑠𝑠𝑜𝑟𝑒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𝑝𝑒𝑟𝑐𝑒𝑛𝑡𝑢𝑎𝑙𝑒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𝑚𝑎𝑠𝑠𝑖𝑚𝑜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𝑛𝑢𝑚𝑒𝑟𝑖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𝑐𝑜𝑠𝑡𝑎𝑛𝑡𝑖</m:t>
                    </m:r>
                  </m:oMath>
                </a14:m>
                <a:r>
                  <a:rPr lang="it-IT" dirty="0"/>
                  <a:t>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37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8004" y="1500909"/>
                <a:ext cx="6447501" cy="468169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it-IT" dirty="0"/>
                  <a:t>3 incognite ed un solo vincolo, l’ inarcamento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=0.1=10%</m:t>
                    </m:r>
                  </m:oMath>
                </a14:m>
                <a:endParaRPr lang="it-IT" b="0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=0.4=40%</m:t>
                    </m:r>
                  </m:oMath>
                </a14:m>
                <a:endParaRPr lang="it-IT" b="0" dirty="0"/>
              </a:p>
              <a:p>
                <a:pPr marL="0" indent="0" algn="ctr">
                  <a:buNone/>
                </a:pPr>
                <a:r>
                  <a:rPr lang="it-IT" dirty="0"/>
                  <a:t>Si risolve l’ equazione per ricavare m</a:t>
                </a:r>
              </a:p>
              <a:p>
                <a:pPr marL="0" indent="0" algn="ctr">
                  <a:buNone/>
                </a:pPr>
                <a:endParaRPr lang="it-IT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𝐺𝐸𝑂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4" y="1500909"/>
                <a:ext cx="6447501" cy="4681691"/>
              </a:xfrm>
              <a:blipFill>
                <a:blip r:embed="rId2"/>
                <a:stretch>
                  <a:fillRect t="-7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1727732"/>
                  </p:ext>
                </p:extLst>
              </p:nvPr>
            </p:nvGraphicFramePr>
            <p:xfrm>
              <a:off x="624950" y="4263316"/>
              <a:ext cx="6330555" cy="1919284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geometrico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22,71°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21,60°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20,26°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6,32%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5.61%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1727732"/>
                  </p:ext>
                </p:extLst>
              </p:nvPr>
            </p:nvGraphicFramePr>
            <p:xfrm>
              <a:off x="624950" y="4263316"/>
              <a:ext cx="6330555" cy="1919284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geometrico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22,71°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21,60°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20,26°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435" t="-201266" r="-353913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85556" t="-201266" r="-201481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186245" t="-201266" r="-102230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285185" t="-201266" r="-1852" b="-1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435" t="-301266" r="-35391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85556" t="-301266" r="-201481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186245" t="-301266" r="-10223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285185" t="-301266" r="-1852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/>
          <p:cNvSpPr txBox="1"/>
          <p:nvPr/>
        </p:nvSpPr>
        <p:spPr>
          <a:xfrm>
            <a:off x="624950" y="674255"/>
            <a:ext cx="602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5B9BD5"/>
                </a:solidFill>
                <a:ea typeface="+mj-ea"/>
                <a:cs typeface="+mj-cs"/>
              </a:rPr>
              <a:t>Specifiche NACA a 4 cifre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5146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Profilo</a:t>
            </a: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27" y="332601"/>
            <a:ext cx="6348413" cy="925974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6809" r="19672" b="7506"/>
          <a:stretch/>
        </p:blipFill>
        <p:spPr>
          <a:xfrm>
            <a:off x="609598" y="1833000"/>
            <a:ext cx="5424055" cy="426027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867656" y="219912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Hub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321626" y="247612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Mid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321626" y="273411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Tip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229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2" t="5239" r="19251" b="6865"/>
          <a:stretch/>
        </p:blipFill>
        <p:spPr>
          <a:xfrm>
            <a:off x="244763" y="1334089"/>
            <a:ext cx="6712529" cy="5355348"/>
          </a:xfrm>
        </p:spPr>
      </p:pic>
      <p:sp>
        <p:nvSpPr>
          <p:cNvPr id="2" name="CasellaDiTesto 1"/>
          <p:cNvSpPr txBox="1"/>
          <p:nvPr/>
        </p:nvSpPr>
        <p:spPr>
          <a:xfrm>
            <a:off x="526473" y="489528"/>
            <a:ext cx="5837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</a:rPr>
              <a:t>Profilo</a:t>
            </a:r>
          </a:p>
        </p:txBody>
      </p:sp>
    </p:spTree>
    <p:extLst>
      <p:ext uri="{BB962C8B-B14F-4D97-AF65-F5344CB8AC3E}">
        <p14:creationId xmlns:p14="http://schemas.microsoft.com/office/powerpoint/2010/main" val="2543335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  <a:br>
              <a:rPr lang="it-IT" dirty="0"/>
            </a:br>
            <a:r>
              <a:rPr lang="it-IT" dirty="0"/>
              <a:t>Sviluppi futuri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36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9673"/>
          </a:xfrm>
        </p:spPr>
        <p:txBody>
          <a:bodyPr/>
          <a:lstStyle/>
          <a:p>
            <a:r>
              <a:rPr lang="it-IT" dirty="0"/>
              <a:t>PREMESSA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893455"/>
                <a:ext cx="6908801" cy="5153891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Il progetto è stavo interamente svolto utilizzando un programma in linguaggio MATLAB.</a:t>
                </a:r>
              </a:p>
              <a:p>
                <a:r>
                  <a:rPr lang="it-IT" dirty="0"/>
                  <a:t>I procedimenti, quindi, sono stati iterati più volte per ottenere la configurazione ottimale che rispecchiasse le nostre necessità.</a:t>
                </a:r>
              </a:p>
              <a:p>
                <a:r>
                  <a:rPr lang="it-IT" dirty="0"/>
                  <a:t>Per la prima parte, qui di seguito, verrà descritto il procedimento che svolge il programma MATLAB.</a:t>
                </a:r>
              </a:p>
              <a:p>
                <a:r>
                  <a:rPr lang="it-IT" dirty="0"/>
                  <a:t>Verranno quindi forniti i risultati ottenuti sulla base della configurazione ottimale trovata 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ω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𝑠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 3" panose="05040102010807070707" pitchFamily="18" charset="2"/>
                        </a:rPr>
                        <m:t>=2,3828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=2,0333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893455"/>
                <a:ext cx="6908801" cy="5153891"/>
              </a:xfrm>
              <a:blipFill>
                <a:blip r:embed="rId2"/>
                <a:stretch>
                  <a:fillRect l="-177" t="-8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3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498764"/>
            <a:ext cx="7379856" cy="1320800"/>
          </a:xfrm>
        </p:spPr>
        <p:txBody>
          <a:bodyPr>
            <a:normAutofit fontScale="90000"/>
          </a:bodyPr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La scelta del </a:t>
            </a:r>
            <a:r>
              <a:rPr lang="it-IT" dirty="0" err="1"/>
              <a:t>rapp</a:t>
            </a:r>
            <a:r>
              <a:rPr lang="it-IT" dirty="0"/>
              <a:t>. di compressione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2013527"/>
                <a:ext cx="6816437" cy="4314163"/>
              </a:xfrm>
            </p:spPr>
            <p:txBody>
              <a:bodyPr/>
              <a:lstStyle/>
              <a:p>
                <a:r>
                  <a:rPr lang="it-IT" dirty="0"/>
                  <a:t>Dai dati di partenza del progetto si è calcolato il lavoro totale necessario per comprimere il fluido.</a:t>
                </a:r>
              </a:p>
              <a:p>
                <a:pPr marL="0" indent="0">
                  <a:buNone/>
                </a:pPr>
                <a:r>
                  <a:rPr lang="it-IT" dirty="0"/>
                  <a:t>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e>
                      <m:sup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it-IT" dirty="0"/>
              </a:p>
              <a:p>
                <a:pPr marL="360363" indent="-360363">
                  <a:buNone/>
                </a:pPr>
                <a:r>
                  <a:rPr lang="it-IT" dirty="0"/>
                  <a:t>     con </a:t>
                </a:r>
                <a:r>
                  <a:rPr lang="el-GR" dirty="0"/>
                  <a:t>η</a:t>
                </a:r>
                <a:r>
                  <a:rPr lang="it-IT" dirty="0"/>
                  <a:t> ottenuto da diagramma di </a:t>
                </a:r>
                <a:r>
                  <a:rPr lang="it-IT" dirty="0" err="1"/>
                  <a:t>Balje</a:t>
                </a:r>
                <a:r>
                  <a:rPr lang="it-IT" dirty="0"/>
                  <a:t> nelle coordinate date dai parametri adimensionali scelti.</a:t>
                </a:r>
              </a:p>
              <a:p>
                <a:pPr marL="360363" indent="-360363">
                  <a:buNone/>
                </a:pPr>
                <a:r>
                  <a:rPr lang="it-IT" dirty="0"/>
                  <a:t>     Esso sarà utile per calcolare il rendimento finale del compressore.</a:t>
                </a:r>
              </a:p>
              <a:p>
                <a:r>
                  <a:rPr lang="it-IT" dirty="0"/>
                  <a:t>Ottimizzazione della scelta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</m:oMath>
                </a14:m>
                <a:r>
                  <a:rPr lang="it-IT" dirty="0"/>
                  <a:t> utilizzando il valore che massimizza la velocità periferica U nello stadio intermedio (essa verrà poi mantenuta costante per tutto il compressore nelle successive fasi di progetto) rispettando comunque il vincolo massimo.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013527"/>
                <a:ext cx="6816437" cy="4314163"/>
              </a:xfrm>
              <a:blipFill>
                <a:blip r:embed="rId2"/>
                <a:stretch>
                  <a:fillRect l="-179" t="-8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5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Equazioni per 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7684657" cy="450806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</a:rPr>
                  <a:t>N.B. PER UN RANGE DI 500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𝑠𝑡𝑎𝑑𝑖𝑜</m:t>
                        </m:r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</a:rPr>
                  <a:t>COMPRESI TRA 1,1 E 1,4.</a:t>
                </a:r>
              </a:p>
              <a:p>
                <a:pPr marL="0" indent="0">
                  <a:buNone/>
                  <a:tabLst>
                    <a:tab pos="534988" algn="l"/>
                  </a:tabLst>
                </a:pPr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</a:rPr>
                  <a:t>PER OGNI STADIO A PARTIRE DAL PRIMO, PER RAGGIUNGERE QUELLO         INTERMEDIO E VERIFICARE U VEL. PERIFERICA.</a:t>
                </a:r>
              </a:p>
              <a:p>
                <a:pPr marL="0" indent="0">
                  <a:buNone/>
                </a:pPr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</a:rPr>
                  <a:t>RICORDANDO </a:t>
                </a:r>
                <a:r>
                  <a:rPr lang="el-GR" i="1" dirty="0">
                    <a:solidFill>
                      <a:schemeClr val="accent1">
                        <a:lumMod val="75000"/>
                      </a:schemeClr>
                    </a:solidFill>
                  </a:rPr>
                  <a:t>η</a:t>
                </a:r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</a:rPr>
                  <a:t> E PARAMETRI ADIMENSIONALI SCELTI IN PRECEDENZA</a:t>
                </a:r>
              </a:p>
              <a:p>
                <a:pPr marL="442913" indent="-442913">
                  <a:buNone/>
                </a:pPr>
                <a:r>
                  <a:rPr lang="it-IT" dirty="0"/>
                  <a:t>Stadio intermedio scelto: approssimazione per eccesso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    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𝑠𝑡𝑖𝑚𝑎𝑡𝑜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𝑠𝑡𝑎𝑑𝑖𝑜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it-IT" b="0" i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𝐶𝑎𝑙𝑐𝑜𝑙𝑜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𝑝𝑎𝑠𝑠𝑎𝑟𝑒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𝑠𝑢𝑐𝑐𝑒𝑠𝑠𝑖𝑣𝑜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7684657" cy="4508065"/>
              </a:xfrm>
              <a:blipFill>
                <a:blip r:embed="rId2"/>
                <a:stretch>
                  <a:fillRect l="-476" t="-9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Equazioni per 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862619" cy="38807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0,75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0,25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=0,5∙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𝑅𝑖𝑐𝑒𝑟𝑐𝑎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𝑡𝑐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𝑖𝑛𝑡𝑒𝑟𝑚𝑒𝑑𝑖𝑜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𝑚𝑎𝑠𝑠𝑖𝑚𝑎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&lt;500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Viene quindi salvata la configurazione degli stadi per il valore di rapporto di compressione scelto.</a:t>
                </a:r>
              </a:p>
              <a:p>
                <a:pPr marL="0" indent="0">
                  <a:buNone/>
                </a:pPr>
                <a:r>
                  <a:rPr lang="it-IT" dirty="0"/>
                  <a:t>    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862619" cy="3880773"/>
              </a:xfrm>
              <a:blipFill>
                <a:blip r:embed="rId2"/>
                <a:stretch>
                  <a:fillRect l="-710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0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Dati importanti</a:t>
            </a:r>
            <a:br>
              <a:rPr lang="it-IT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QUESTI SONO I DATI CHE ANDRANNO MANTENUTI PERCHE’ UTILI NELLA SECONDA PARTE DEL PROCEDIMENTO</a:t>
                </a:r>
              </a:p>
              <a:p>
                <a:pPr marL="0" indent="0">
                  <a:buNone/>
                </a:pPr>
                <a:r>
                  <a:rPr lang="it-IT" dirty="0"/>
                  <a:t>N.B. DATI RELATIVI ALLO STADIO INTERMEDIO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𝑉𝑒𝑙𝑜𝑐𝑖𝑡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𝑝𝑒𝑟𝑖𝑓𝑒𝑟𝑖𝑐𝑎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=482,5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𝐷𝑖𝑎𝑚𝑒𝑡𝑟𝑜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𝑚𝑒𝑑𝑖𝑜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=0,8061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𝑉𝑒𝑙𝑜𝑐𝑖𝑡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𝑎𝑛𝑔𝑜𝑙𝑎𝑟𝑒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=11400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𝐿𝑎𝑣𝑜𝑟𝑜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=52895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1" y="383886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it-IT" dirty="0"/>
              <a:t>NEXT STEP</a:t>
            </a:r>
            <a:br>
              <a:rPr lang="it-IT" dirty="0"/>
            </a:br>
            <a:r>
              <a:rPr lang="it-IT" dirty="0"/>
              <a:t>Studio di tutti gli stadi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8001" y="1801091"/>
            <a:ext cx="6807199" cy="4562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OBIETTIVO DI QUESTA OPERAZIONE</a:t>
            </a:r>
          </a:p>
          <a:p>
            <a:pPr marL="0" indent="0">
              <a:buNone/>
            </a:pPr>
            <a:endParaRPr lang="it-IT" b="1" dirty="0"/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Studiare le condizioni di lavoro effettive di ogni singolo stadio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Ottenuti i rapporti di compressione reali, dedurre quindi il numero di stadi necessario per rispettare le richieste iniziali </a:t>
            </a:r>
          </a:p>
          <a:p>
            <a:pPr marL="0" indent="0">
              <a:buNone/>
            </a:pPr>
            <a:r>
              <a:rPr lang="it-IT" dirty="0"/>
              <a:t>    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Perché?</a:t>
            </a:r>
          </a:p>
          <a:p>
            <a:pPr marL="602441" indent="-602441">
              <a:buNone/>
            </a:pPr>
            <a:r>
              <a:rPr lang="it-IT" dirty="0"/>
              <a:t>            Ci si aspetta sia necessario un numero di stadi maggiore rispetto a quello calcolato in precedenza a rapporto di compressione costante.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Verificare che sia rispettato il vincolo sull’altezza di pala per l’intera macchina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Perché?</a:t>
            </a:r>
          </a:p>
          <a:p>
            <a:pPr marL="602441" indent="-602441">
              <a:buNone/>
            </a:pPr>
            <a:r>
              <a:rPr lang="it-IT" dirty="0"/>
              <a:t>            C’è il rischio che il gas in ingresso richieda una sezione troppo grande per garantire la portata necessaria, e al contrario in uscita ne richieda una troppo piccola.</a:t>
            </a:r>
          </a:p>
        </p:txBody>
      </p:sp>
    </p:spTree>
    <p:extLst>
      <p:ext uri="{BB962C8B-B14F-4D97-AF65-F5344CB8AC3E}">
        <p14:creationId xmlns:p14="http://schemas.microsoft.com/office/powerpoint/2010/main" val="133038211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1100</Words>
  <Application>Microsoft Office PowerPoint</Application>
  <PresentationFormat>Presentazione su schermo (4:3)</PresentationFormat>
  <Paragraphs>385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Trebuchet MS</vt:lpstr>
      <vt:lpstr>Wingdings</vt:lpstr>
      <vt:lpstr>Wingdings 3</vt:lpstr>
      <vt:lpstr>Sfaccettatura</vt:lpstr>
      <vt:lpstr>COMPRESSORE ASSIALE MULTISTADIO</vt:lpstr>
      <vt:lpstr>INTRODUZIONE Richieste</vt:lpstr>
      <vt:lpstr>INTRODUZIONE Obiettivi del gruppo </vt:lpstr>
      <vt:lpstr>PREMESSA</vt:lpstr>
      <vt:lpstr>PRIMA PARTE La scelta del rapp. di compressione</vt:lpstr>
      <vt:lpstr>PRIMA PARTE Equazioni per ottimizzazione</vt:lpstr>
      <vt:lpstr>PRIMA PARTE Equazioni per ottimizzazione</vt:lpstr>
      <vt:lpstr>PRIMA PARTE Dati importanti </vt:lpstr>
      <vt:lpstr>NEXT STEP Studio di tutti gli stadi</vt:lpstr>
      <vt:lpstr>Studio di tutti gli stadi Premesse</vt:lpstr>
      <vt:lpstr>Studio di tutti gli stadi Procedura generale</vt:lpstr>
      <vt:lpstr>Studio di tutti gli stadi La decisione di V_m</vt:lpstr>
      <vt:lpstr>Studio di tutti gli stadi Procedura generale</vt:lpstr>
      <vt:lpstr>Studio di tutti gli stadi Procedura generale</vt:lpstr>
      <vt:lpstr>Studio di tutti gli stadi Procedura generale</vt:lpstr>
      <vt:lpstr>Studio di tutti gli stadi Note importanti</vt:lpstr>
      <vt:lpstr>Studio di tutti gli stadi Ottimizzazione</vt:lpstr>
      <vt:lpstr>Studio di tutti gli stadi Ottimizzazione</vt:lpstr>
      <vt:lpstr>Studio di tutti gli stadi Il risultato finale</vt:lpstr>
      <vt:lpstr>Studio di tutti gli stadi Resoconto</vt:lpstr>
      <vt:lpstr>Studio di tutti gli stadi Considerazioni</vt:lpstr>
      <vt:lpstr>NEXT STEP: STUDIO GEOMETRICO Triangoli di velocità</vt:lpstr>
      <vt:lpstr>Studio geometrico Procedura generale</vt:lpstr>
      <vt:lpstr>Studio geometrico Triangoli di velocità</vt:lpstr>
      <vt:lpstr>Triangoli di velocità Evoluzione lungo la pala</vt:lpstr>
      <vt:lpstr>Evoluzione lungo la pala Obiettivo: Lavoro Costante</vt:lpstr>
      <vt:lpstr>Evoluzione lungo la pala Delta Beta </vt:lpstr>
      <vt:lpstr>Evoluzione lungo la pala Delta beta</vt:lpstr>
      <vt:lpstr>Evoluzione lungo la pala Triangoli di velocità</vt:lpstr>
      <vt:lpstr>NEXT STEP Scelta dei profili</vt:lpstr>
      <vt:lpstr>Scelta dei profili Criterio di Lieblein</vt:lpstr>
      <vt:lpstr>Scelta dei profili Risultati</vt:lpstr>
      <vt:lpstr>Scelta dei profili Profili NACA</vt:lpstr>
      <vt:lpstr>Specifiche NACA a 4 cifre</vt:lpstr>
      <vt:lpstr>Specifiche NACA a 4 cifre</vt:lpstr>
      <vt:lpstr>Presentazione standard di PowerPoint</vt:lpstr>
      <vt:lpstr>Profilo</vt:lpstr>
      <vt:lpstr>Presentazione standard di PowerPoint</vt:lpstr>
      <vt:lpstr>CONCLUSIONE 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COMPRESSORE ASSIALE MULTISTADIO</dc:title>
  <dc:creator>Andrea Rossi</dc:creator>
  <cp:lastModifiedBy>Riccardo Lodi Rizzini</cp:lastModifiedBy>
  <cp:revision>56</cp:revision>
  <dcterms:created xsi:type="dcterms:W3CDTF">2016-07-09T09:20:48Z</dcterms:created>
  <dcterms:modified xsi:type="dcterms:W3CDTF">2016-07-11T11:32:48Z</dcterms:modified>
</cp:coreProperties>
</file>