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79" r:id="rId4"/>
    <p:sldId id="275" r:id="rId5"/>
    <p:sldId id="258" r:id="rId6"/>
    <p:sldId id="274" r:id="rId7"/>
    <p:sldId id="276" r:id="rId8"/>
    <p:sldId id="259" r:id="rId9"/>
    <p:sldId id="260" r:id="rId10"/>
    <p:sldId id="261" r:id="rId11"/>
    <p:sldId id="262" r:id="rId12"/>
    <p:sldId id="263" r:id="rId13"/>
    <p:sldId id="271" r:id="rId14"/>
    <p:sldId id="265" r:id="rId15"/>
    <p:sldId id="272" r:id="rId16"/>
    <p:sldId id="280" r:id="rId17"/>
    <p:sldId id="281" r:id="rId18"/>
    <p:sldId id="264" r:id="rId19"/>
    <p:sldId id="277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62409-DFB6-433C-832F-35A674243C19}" type="datetimeFigureOut">
              <a:rPr lang="pt-PT" smtClean="0"/>
              <a:t>02/07/2018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D8FE1-A6AA-4DDE-BACC-7E61141D763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768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9A28B-4DE2-47BA-A368-18D2DAB92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D7699B-4310-4BE3-88DB-0455F640D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EDFCBD3-652A-4BCC-A8E3-2EA01F3C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0E175-3664-4DC0-9B59-AF7D15AC6570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9CE5C8-D0A8-4CDB-9CF2-F687F829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1F280F-375D-4D8D-84B8-EAC81F4C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607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55197-FC3A-4059-8DDB-E31DAF3E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A480F48-F844-4174-8BAE-DE78BC389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DC8C399-8BBD-4069-A46B-AFEBF934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FC1F-DA8D-4534-BD08-EF0EB2D6A983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FC83157-F65D-4D95-B01D-6376A267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0AF967-E080-47DD-AFBE-23806AC1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98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12B48C-E5D6-4725-BC99-AD3AF9F97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E6C02DB-653F-471E-AF1F-EF1CE0B3E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F08E48-B543-4BBF-9DCC-D4C82707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DBC2-7490-4E6E-943E-9CE89132A12C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DB8E79-CEAF-444A-B04A-F7F3B084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A87A30B-04DB-4437-8F91-FB409DBC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693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01E92-54F1-49EF-9624-5999A390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EB27FC-84A0-4980-964A-6278A3DCF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E35199-D969-4E64-AA6E-C9DEFB84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FCA8-10DB-42E0-8B86-C41000EE614B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62B52CD-B60B-4548-8DF5-59F6C66D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D077A2-7DED-4B03-ABCB-5CC0DE82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203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FE207-BFE9-40E8-A519-2DA73075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A218064-1F7F-4E4E-AB8D-7C3B065FD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8008AD-D648-4349-9BF6-1C5CB25A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C66B-690A-45A4-879E-FF1C8C8592E9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D67B895-C742-42B1-B0BF-6CB6BEA7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1757A7-505C-4467-93DD-9BFC179A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06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D87E8-6996-44EA-88CB-2E169E39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BF042-C6E0-4402-9E24-374605C9F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E00CD06-A783-477B-9F56-F87B647B6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D0612C2-1762-4B65-AF61-29D88A87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8977-66D5-4474-A5BC-FAB608E8CB90}" type="datetime1">
              <a:rPr lang="pt-PT" smtClean="0"/>
              <a:t>02/07/2018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A81F781-28A7-42CF-ABDF-0067F97B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98FE229-EDCF-41CD-99A8-2DDD8B48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932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F62B6-DBE1-4ACA-8CD9-9AEEAB3F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973609B-B0E1-45BF-9CF8-A94D09B05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8112392-5D49-43CD-B46D-A47F822F5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3D4ACC3-C018-479C-898D-DDD99A75B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50C0121-DBC3-4469-B760-6C9413980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E9E46A7-2564-42FC-B9C9-F807D4B2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8F40-DDCE-413E-A89E-D25754F403BA}" type="datetime1">
              <a:rPr lang="pt-PT" smtClean="0"/>
              <a:t>02/07/2018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753C10B-906A-496F-8B85-44108904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F48C940-725E-4554-B8F8-C3874150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94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79E3A-C9DB-411D-A455-9644BC49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5967B11-6906-42B3-A11D-C3AD6F7D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1939-C299-444B-A01A-192407B4E5EF}" type="datetime1">
              <a:rPr lang="pt-PT" smtClean="0"/>
              <a:t>02/07/2018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A31395F-1C7E-4049-8879-65F66AAC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56CF7C1-86AC-4A3B-8C94-39F38A09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890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E05F454-3789-489F-BA49-1B79E8DD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DE4D-6A64-44F1-898B-E6C5EC10F2BA}" type="datetime1">
              <a:rPr lang="pt-PT" smtClean="0"/>
              <a:t>02/07/2018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F90A085-87F5-45C3-89FC-EEDD086B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A75EBCB-D515-487F-A322-A8B5B39E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081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34B66-C918-46EE-B131-D1D5D651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4C30CF3-93F3-4003-95A2-1F15388B8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FB77E3E-C87B-485E-B3C0-58B2228A7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B70AB1-0EAB-45A6-BD3C-98010F16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9022-5D02-423B-BB9A-E8CC6AEC0DB1}" type="datetime1">
              <a:rPr lang="pt-PT" smtClean="0"/>
              <a:t>02/07/2018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8480B48-C1A1-44E1-AF38-7C318D42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DAB6536-DE94-44C3-B0EF-CD554DB1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82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301A3-7666-4659-9417-1B94F7F4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8BB6B06-3EAF-4AC0-9BF7-1498D065A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19E258F-FB4B-44BA-92E7-1623DE0F9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6CD98E5-A189-4578-8A09-4C78C020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1320-91A1-4BEC-92B5-CA35E625F67E}" type="datetime1">
              <a:rPr lang="pt-PT" smtClean="0"/>
              <a:t>02/07/2018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D57F166-07A0-4DE0-AD09-704BFBE6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E42611-610D-4844-AA58-66466355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976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98D8B5D-A01C-46FA-9704-D5D460BE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995824-340C-4254-AF6C-E0A939FA0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24844A-FAAB-4860-8648-62C8505ED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A478-2275-474E-A5BE-C052E582F278}" type="datetime1">
              <a:rPr lang="pt-PT" smtClean="0"/>
              <a:t>02/07/2018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2FCC02D-74D5-475D-A724-C7C6B051D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CB7788-354C-4C7D-80AC-1A72C5365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C809C-A42C-4BEE-9C4A-BBA59F2FAE5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55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035325D2-1078-477E-8DA5-6BCCF072B6E5}"/>
              </a:ext>
            </a:extLst>
          </p:cNvPr>
          <p:cNvSpPr/>
          <p:nvPr/>
        </p:nvSpPr>
        <p:spPr>
          <a:xfrm rot="21037622">
            <a:off x="8388660" y="-730944"/>
            <a:ext cx="4781252" cy="80723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CE2A9F-FCF2-4915-82CD-E71E44121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10200"/>
            <a:ext cx="5924550" cy="139541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FACULDADE DE CIÊNCIAS E TECNOLOGIA DA UNIVERSIDADE NOVA DE LISBOA</a:t>
            </a:r>
          </a:p>
          <a:p>
            <a:pPr algn="l"/>
            <a:r>
              <a:rPr lang="pt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DEPARTAMENTO DE INFORMÁTICA</a:t>
            </a:r>
          </a:p>
          <a:p>
            <a:pPr algn="l"/>
            <a:r>
              <a:rPr lang="pt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ANDRÉ LOPES – 45617 | NELSON COQUENIM - 45694</a:t>
            </a:r>
          </a:p>
          <a:p>
            <a:pPr algn="l"/>
            <a:r>
              <a:rPr lang="pt-PT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2017-2018</a:t>
            </a: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1F53EA69-B1D8-4291-BACC-3780AFCE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6349"/>
            <a:ext cx="5924550" cy="1909763"/>
          </a:xfrm>
        </p:spPr>
        <p:txBody>
          <a:bodyPr/>
          <a:lstStyle/>
          <a:p>
            <a:pPr algn="l"/>
            <a:r>
              <a:rPr lang="pt-PT" dirty="0"/>
              <a:t>PROCESSAMENTO DE </a:t>
            </a:r>
            <a:r>
              <a:rPr lang="pt-PT" dirty="0">
                <a:solidFill>
                  <a:schemeClr val="accent4"/>
                </a:solidFill>
              </a:rPr>
              <a:t>STREAMS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C04A206-E22B-4C78-AA54-4DEB992E47A9}"/>
              </a:ext>
            </a:extLst>
          </p:cNvPr>
          <p:cNvSpPr txBox="1"/>
          <p:nvPr/>
        </p:nvSpPr>
        <p:spPr>
          <a:xfrm>
            <a:off x="1524000" y="3401552"/>
            <a:ext cx="48866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COMPLEX EVENT PROCESSING</a:t>
            </a:r>
          </a:p>
        </p:txBody>
      </p:sp>
    </p:spTree>
    <p:extLst>
      <p:ext uri="{BB962C8B-B14F-4D97-AF65-F5344CB8AC3E}">
        <p14:creationId xmlns:p14="http://schemas.microsoft.com/office/powerpoint/2010/main" val="367616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035325D2-1078-477E-8DA5-6BCCF072B6E5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D0F3A83-B7F9-492C-B821-B08614CF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88" y="6321673"/>
            <a:ext cx="390525" cy="357733"/>
          </a:xfrm>
          <a:prstGeom prst="rect">
            <a:avLst/>
          </a:prstGeom>
        </p:spPr>
      </p:pic>
      <p:sp>
        <p:nvSpPr>
          <p:cNvPr id="26" name="Marcador de Posição do Número do Diapositivo 25">
            <a:extLst>
              <a:ext uri="{FF2B5EF4-FFF2-40B4-BE49-F238E27FC236}">
                <a16:creationId xmlns:a16="http://schemas.microsoft.com/office/drawing/2014/main" id="{DC2494A9-CB56-4EE1-8C35-8483206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10</a:t>
            </a:fld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B10A896-37DA-4C99-8DAA-2DF10A61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577"/>
            <a:ext cx="9144000" cy="4151085"/>
          </a:xfrm>
        </p:spPr>
        <p:txBody>
          <a:bodyPr/>
          <a:lstStyle/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TaxiRidesStr#window.time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(15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pickup_gridID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areaID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fare_amount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tip_amount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as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revenue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pickup_gridID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INTO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RevenuePerAreaStr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B9D2E0A-A1AE-4FE6-8D7F-823CAB6A3A1E}"/>
              </a:ext>
            </a:extLst>
          </p:cNvPr>
          <p:cNvSpPr/>
          <p:nvPr/>
        </p:nvSpPr>
        <p:spPr>
          <a:xfrm>
            <a:off x="292099" y="365126"/>
            <a:ext cx="3835400" cy="75723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PROFITABLES AREAS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CDB000-80B4-447C-80E9-AE1E03CD8B7D}"/>
              </a:ext>
            </a:extLst>
          </p:cNvPr>
          <p:cNvGrpSpPr/>
          <p:nvPr/>
        </p:nvGrpSpPr>
        <p:grpSpPr>
          <a:xfrm>
            <a:off x="3028950" y="1550149"/>
            <a:ext cx="6134100" cy="1878851"/>
            <a:chOff x="2710898" y="1296656"/>
            <a:chExt cx="6134100" cy="1878851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F8AFA16-0CC3-4846-9261-DC87AE180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898" y="1296656"/>
              <a:ext cx="6134100" cy="1438275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1B4B91BA-56C4-4640-B425-CC7F1986A965}"/>
                </a:ext>
              </a:extLst>
            </p:cNvPr>
            <p:cNvSpPr txBox="1"/>
            <p:nvPr/>
          </p:nvSpPr>
          <p:spPr>
            <a:xfrm>
              <a:off x="2710898" y="2806175"/>
              <a:ext cx="613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Fig.2</a:t>
              </a:r>
              <a:r>
                <a:rPr lang="pt-PT" dirty="0"/>
                <a:t>. Diagrama de fluxo da </a:t>
              </a:r>
              <a:r>
                <a:rPr lang="pt-PT" i="1" dirty="0" err="1"/>
                <a:t>query</a:t>
              </a:r>
              <a:r>
                <a:rPr lang="pt-PT" dirty="0"/>
                <a:t> </a:t>
              </a:r>
              <a:r>
                <a:rPr lang="pt-PT" i="1" dirty="0" err="1"/>
                <a:t>Profitables</a:t>
              </a:r>
              <a:r>
                <a:rPr lang="pt-PT" i="1" dirty="0"/>
                <a:t> </a:t>
              </a:r>
              <a:r>
                <a:rPr lang="pt-PT" i="1" dirty="0" err="1"/>
                <a:t>Areas</a:t>
              </a:r>
              <a:r>
                <a:rPr lang="pt-PT" dirty="0"/>
                <a:t>. 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71E476B8-1598-4C1B-8A96-ABEF3F34E303}"/>
              </a:ext>
            </a:extLst>
          </p:cNvPr>
          <p:cNvSpPr/>
          <p:nvPr/>
        </p:nvSpPr>
        <p:spPr>
          <a:xfrm>
            <a:off x="5794053" y="2196217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600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035325D2-1078-477E-8DA5-6BCCF072B6E5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D0F3A83-B7F9-492C-B821-B08614CF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88" y="6321673"/>
            <a:ext cx="390525" cy="357733"/>
          </a:xfrm>
          <a:prstGeom prst="rect">
            <a:avLst/>
          </a:prstGeom>
        </p:spPr>
      </p:pic>
      <p:sp>
        <p:nvSpPr>
          <p:cNvPr id="26" name="Marcador de Posição do Número do Diapositivo 25">
            <a:extLst>
              <a:ext uri="{FF2B5EF4-FFF2-40B4-BE49-F238E27FC236}">
                <a16:creationId xmlns:a16="http://schemas.microsoft.com/office/drawing/2014/main" id="{DC2494A9-CB56-4EE1-8C35-8483206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11</a:t>
            </a:fld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B10A896-37DA-4C99-8DAA-2DF10A61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577"/>
            <a:ext cx="9144000" cy="2809829"/>
          </a:xfrm>
        </p:spPr>
        <p:txBody>
          <a:bodyPr/>
          <a:lstStyle/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RevenuePerAreaStr#window.time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(15s) as A 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EmptyTaxisPerAreaStr#window.time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(15s) as B 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A.areaID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B.areaID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A.areaID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revenue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emptyTaxis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profit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A.areaIDorder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profit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DESClimit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10</a:t>
            </a: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INTO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ProfitableAreasStr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algn="l"/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B9D2E0A-A1AE-4FE6-8D7F-823CAB6A3A1E}"/>
              </a:ext>
            </a:extLst>
          </p:cNvPr>
          <p:cNvSpPr/>
          <p:nvPr/>
        </p:nvSpPr>
        <p:spPr>
          <a:xfrm>
            <a:off x="292099" y="365126"/>
            <a:ext cx="3835400" cy="75723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PROFITABLES AREAS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7024809-6EED-4418-9E80-C7CB62EDA5AF}"/>
              </a:ext>
            </a:extLst>
          </p:cNvPr>
          <p:cNvGrpSpPr/>
          <p:nvPr/>
        </p:nvGrpSpPr>
        <p:grpSpPr>
          <a:xfrm>
            <a:off x="3028950" y="1550149"/>
            <a:ext cx="6134100" cy="1878851"/>
            <a:chOff x="2710898" y="1296656"/>
            <a:chExt cx="6134100" cy="1878851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AEE5641-9854-46E0-8FA9-7BE8586CC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898" y="1296656"/>
              <a:ext cx="6134100" cy="1438275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6FB124F-EC8C-42B0-B308-2C81CAC8EA6C}"/>
                </a:ext>
              </a:extLst>
            </p:cNvPr>
            <p:cNvSpPr txBox="1"/>
            <p:nvPr/>
          </p:nvSpPr>
          <p:spPr>
            <a:xfrm>
              <a:off x="2710898" y="2806175"/>
              <a:ext cx="613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Fig.2</a:t>
              </a:r>
              <a:r>
                <a:rPr lang="pt-PT" dirty="0"/>
                <a:t>. Diagrama de fluxo da </a:t>
              </a:r>
              <a:r>
                <a:rPr lang="pt-PT" i="1" dirty="0" err="1"/>
                <a:t>query</a:t>
              </a:r>
              <a:r>
                <a:rPr lang="pt-PT" dirty="0"/>
                <a:t> </a:t>
              </a:r>
              <a:r>
                <a:rPr lang="pt-PT" i="1" dirty="0" err="1"/>
                <a:t>Profitables</a:t>
              </a:r>
              <a:r>
                <a:rPr lang="pt-PT" i="1" dirty="0"/>
                <a:t> </a:t>
              </a:r>
              <a:r>
                <a:rPr lang="pt-PT" i="1" dirty="0" err="1"/>
                <a:t>Areas</a:t>
              </a:r>
              <a:r>
                <a:rPr lang="pt-PT" dirty="0"/>
                <a:t>. 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BB042F44-4FFF-44C8-B26C-B90C0F7358A5}"/>
              </a:ext>
            </a:extLst>
          </p:cNvPr>
          <p:cNvSpPr/>
          <p:nvPr/>
        </p:nvSpPr>
        <p:spPr>
          <a:xfrm>
            <a:off x="8024508" y="1717650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799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035325D2-1078-477E-8DA5-6BCCF072B6E5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D0F3A83-B7F9-492C-B821-B08614CF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88" y="6321673"/>
            <a:ext cx="390525" cy="357733"/>
          </a:xfrm>
          <a:prstGeom prst="rect">
            <a:avLst/>
          </a:prstGeom>
        </p:spPr>
      </p:pic>
      <p:sp>
        <p:nvSpPr>
          <p:cNvPr id="26" name="Marcador de Posição do Número do Diapositivo 25">
            <a:extLst>
              <a:ext uri="{FF2B5EF4-FFF2-40B4-BE49-F238E27FC236}">
                <a16:creationId xmlns:a16="http://schemas.microsoft.com/office/drawing/2014/main" id="{DC2494A9-CB56-4EE1-8C35-8483206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12</a:t>
            </a:fld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B10A896-37DA-4C99-8DAA-2DF10A61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3292475"/>
          </a:xfrm>
        </p:spPr>
        <p:txBody>
          <a:bodyPr/>
          <a:lstStyle/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TaxiRidesStr#window.time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*     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INTO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AvailableTaxisStr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algn="l"/>
            <a:endParaRPr lang="pt-P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e1 =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AvailableTaxisStr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-&gt;   e2 =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AvailableTaxisStr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medallion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== e1.medallion]</a:t>
            </a: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e1.medallion as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taxi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(e2.p_time-e1.d_time) as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idle_time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INTO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IdleTimeTaxisStr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B9D2E0A-A1AE-4FE6-8D7F-823CAB6A3A1E}"/>
              </a:ext>
            </a:extLst>
          </p:cNvPr>
          <p:cNvSpPr/>
          <p:nvPr/>
        </p:nvSpPr>
        <p:spPr>
          <a:xfrm>
            <a:off x="292099" y="365126"/>
            <a:ext cx="3835400" cy="75723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IDLE TAXIS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B86CF69-69E4-4C57-B645-F7063C47F7D6}"/>
              </a:ext>
            </a:extLst>
          </p:cNvPr>
          <p:cNvGrpSpPr/>
          <p:nvPr/>
        </p:nvGrpSpPr>
        <p:grpSpPr>
          <a:xfrm>
            <a:off x="1289271" y="1707621"/>
            <a:ext cx="9613457" cy="1125029"/>
            <a:chOff x="1289271" y="1617694"/>
            <a:chExt cx="9613457" cy="1125029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B7EDF15-684A-4D5A-A50E-033B25AB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271" y="1617694"/>
              <a:ext cx="9613457" cy="75569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77D32E2-D80D-46F3-9E04-1A0D0FA07073}"/>
                </a:ext>
              </a:extLst>
            </p:cNvPr>
            <p:cNvSpPr txBox="1"/>
            <p:nvPr/>
          </p:nvSpPr>
          <p:spPr>
            <a:xfrm>
              <a:off x="1523999" y="2373391"/>
              <a:ext cx="91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Fig.3</a:t>
              </a:r>
              <a:r>
                <a:rPr lang="pt-PT" dirty="0"/>
                <a:t>. Diagrama de fluxo da </a:t>
              </a:r>
              <a:r>
                <a:rPr lang="pt-PT" i="1" dirty="0" err="1"/>
                <a:t>query</a:t>
              </a:r>
              <a:r>
                <a:rPr lang="pt-PT" dirty="0"/>
                <a:t> </a:t>
              </a:r>
              <a:r>
                <a:rPr lang="pt-PT" i="1" dirty="0" err="1"/>
                <a:t>Idle</a:t>
              </a:r>
              <a:r>
                <a:rPr lang="pt-PT" i="1" dirty="0"/>
                <a:t> </a:t>
              </a:r>
              <a:r>
                <a:rPr lang="pt-PT" i="1" dirty="0" err="1"/>
                <a:t>Taxis</a:t>
              </a:r>
              <a:r>
                <a:rPr lang="pt-PT" dirty="0"/>
                <a:t>. 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D9F701F1-BD97-4F7B-9100-5AE5DD7CBD97}"/>
              </a:ext>
            </a:extLst>
          </p:cNvPr>
          <p:cNvSpPr/>
          <p:nvPr/>
        </p:nvSpPr>
        <p:spPr>
          <a:xfrm>
            <a:off x="4845473" y="1444184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A1CDFC-0543-4E5B-9D3E-DA974744912A}"/>
              </a:ext>
            </a:extLst>
          </p:cNvPr>
          <p:cNvSpPr/>
          <p:nvPr/>
        </p:nvSpPr>
        <p:spPr>
          <a:xfrm>
            <a:off x="6986529" y="1444184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338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035325D2-1078-477E-8DA5-6BCCF072B6E5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D0F3A83-B7F9-492C-B821-B08614CF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88" y="6321673"/>
            <a:ext cx="390525" cy="357733"/>
          </a:xfrm>
          <a:prstGeom prst="rect">
            <a:avLst/>
          </a:prstGeom>
        </p:spPr>
      </p:pic>
      <p:sp>
        <p:nvSpPr>
          <p:cNvPr id="26" name="Marcador de Posição do Número do Diapositivo 25">
            <a:extLst>
              <a:ext uri="{FF2B5EF4-FFF2-40B4-BE49-F238E27FC236}">
                <a16:creationId xmlns:a16="http://schemas.microsoft.com/office/drawing/2014/main" id="{DC2494A9-CB56-4EE1-8C35-8483206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13</a:t>
            </a:fld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B10A896-37DA-4C99-8DAA-2DF10A61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3292475"/>
          </a:xfrm>
        </p:spPr>
        <p:txBody>
          <a:bodyPr/>
          <a:lstStyle/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IdleTimeTaxisStr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idle_time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as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avg_idle_time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avg_idle_time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&gt; 10 * 60</a:t>
            </a: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INTO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AlertTooMuchAvailableStr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B9D2E0A-A1AE-4FE6-8D7F-823CAB6A3A1E}"/>
              </a:ext>
            </a:extLst>
          </p:cNvPr>
          <p:cNvSpPr/>
          <p:nvPr/>
        </p:nvSpPr>
        <p:spPr>
          <a:xfrm>
            <a:off x="292099" y="365126"/>
            <a:ext cx="3835400" cy="75723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IDLE TAXIS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B86CF69-69E4-4C57-B645-F7063C47F7D6}"/>
              </a:ext>
            </a:extLst>
          </p:cNvPr>
          <p:cNvGrpSpPr/>
          <p:nvPr/>
        </p:nvGrpSpPr>
        <p:grpSpPr>
          <a:xfrm>
            <a:off x="1289271" y="1707621"/>
            <a:ext cx="9613457" cy="1125029"/>
            <a:chOff x="1289271" y="1617694"/>
            <a:chExt cx="9613457" cy="1125029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B7EDF15-684A-4D5A-A50E-033B25AB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271" y="1617694"/>
              <a:ext cx="9613457" cy="75569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77D32E2-D80D-46F3-9E04-1A0D0FA07073}"/>
                </a:ext>
              </a:extLst>
            </p:cNvPr>
            <p:cNvSpPr txBox="1"/>
            <p:nvPr/>
          </p:nvSpPr>
          <p:spPr>
            <a:xfrm>
              <a:off x="1523999" y="2373391"/>
              <a:ext cx="91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Fig.3</a:t>
              </a:r>
              <a:r>
                <a:rPr lang="pt-PT" dirty="0"/>
                <a:t>. Diagrama de fluxo da </a:t>
              </a:r>
              <a:r>
                <a:rPr lang="pt-PT" i="1" dirty="0" err="1"/>
                <a:t>query</a:t>
              </a:r>
              <a:r>
                <a:rPr lang="pt-PT" dirty="0"/>
                <a:t> </a:t>
              </a:r>
              <a:r>
                <a:rPr lang="pt-PT" i="1" dirty="0" err="1"/>
                <a:t>Idle</a:t>
              </a:r>
              <a:r>
                <a:rPr lang="pt-PT" i="1" dirty="0"/>
                <a:t> </a:t>
              </a:r>
              <a:r>
                <a:rPr lang="pt-PT" i="1" dirty="0" err="1"/>
                <a:t>Taxis</a:t>
              </a:r>
              <a:r>
                <a:rPr lang="pt-PT" dirty="0"/>
                <a:t>. 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7B90891-B5E8-48F1-A5BB-89D7D2FF022B}"/>
              </a:ext>
            </a:extLst>
          </p:cNvPr>
          <p:cNvSpPr/>
          <p:nvPr/>
        </p:nvSpPr>
        <p:spPr>
          <a:xfrm>
            <a:off x="9289286" y="1420283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207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035325D2-1078-477E-8DA5-6BCCF072B6E5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D0F3A83-B7F9-492C-B821-B08614CF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550" y="6321673"/>
            <a:ext cx="390525" cy="357733"/>
          </a:xfrm>
          <a:prstGeom prst="rect">
            <a:avLst/>
          </a:prstGeom>
        </p:spPr>
      </p:pic>
      <p:sp>
        <p:nvSpPr>
          <p:cNvPr id="26" name="Marcador de Posição do Número do Diapositivo 25">
            <a:extLst>
              <a:ext uri="{FF2B5EF4-FFF2-40B4-BE49-F238E27FC236}">
                <a16:creationId xmlns:a16="http://schemas.microsoft.com/office/drawing/2014/main" id="{DC2494A9-CB56-4EE1-8C35-8483206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4896"/>
            <a:ext cx="2743200" cy="365125"/>
          </a:xfrm>
        </p:spPr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14</a:t>
            </a:fld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B10A896-37DA-4C99-8DAA-2DF10A61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329247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EVERY 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e1 =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TaxiRidesStr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 </a:t>
            </a:r>
          </a:p>
          <a:p>
            <a:pPr algn="l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e2=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TaxiRidesStr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medallion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e1.medallion 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ride_duration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e1.ride_duration] -&gt;</a:t>
            </a:r>
          </a:p>
          <a:p>
            <a:pPr algn="l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e3=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TaxiRidesStr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medallion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e2.medallion 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ride_duration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e2.ride_duration] -&gt;</a:t>
            </a:r>
          </a:p>
          <a:p>
            <a:pPr algn="l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e4=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TaxiRidesStr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medallion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e3.medallion 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ride_duration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e3.ride_duration] -&gt;</a:t>
            </a:r>
          </a:p>
          <a:p>
            <a:pPr algn="l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e5=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TaxiRidesStr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medallion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e4.medallion 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ride_duration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e4.ride_duration] -&gt;</a:t>
            </a:r>
          </a:p>
          <a:p>
            <a:pPr algn="l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e6=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TaxiRidesStr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medallion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e5.medallion 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ride_duration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e5.ride_duration]</a:t>
            </a: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e2.pickup_gridID as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areaID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e2.ride_duration as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peak_duration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INTO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CongestedAreasStr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B9D2E0A-A1AE-4FE6-8D7F-823CAB6A3A1E}"/>
              </a:ext>
            </a:extLst>
          </p:cNvPr>
          <p:cNvSpPr/>
          <p:nvPr/>
        </p:nvSpPr>
        <p:spPr>
          <a:xfrm>
            <a:off x="292099" y="365126"/>
            <a:ext cx="3835400" cy="75723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CONGESTED AREAS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B58593A-BF7B-4AD3-ABEB-3F76B75E4558}"/>
              </a:ext>
            </a:extLst>
          </p:cNvPr>
          <p:cNvGrpSpPr/>
          <p:nvPr/>
        </p:nvGrpSpPr>
        <p:grpSpPr>
          <a:xfrm>
            <a:off x="1523999" y="1346666"/>
            <a:ext cx="9144000" cy="1485984"/>
            <a:chOff x="1523999" y="1346666"/>
            <a:chExt cx="9144000" cy="1485984"/>
          </a:xfrm>
        </p:grpSpPr>
        <p:pic>
          <p:nvPicPr>
            <p:cNvPr id="3" name="Imagem 2" descr="Uma imagem com espelho, objeto&#10;&#10;Descrição gerada com confiança muito alta">
              <a:extLst>
                <a:ext uri="{FF2B5EF4-FFF2-40B4-BE49-F238E27FC236}">
                  <a16:creationId xmlns:a16="http://schemas.microsoft.com/office/drawing/2014/main" id="{653F5B96-9D76-4544-B297-64863F861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4696" y="1346666"/>
              <a:ext cx="7516697" cy="1102208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24FB736-B087-4447-BDF5-DD1DECBF5FB2}"/>
                </a:ext>
              </a:extLst>
            </p:cNvPr>
            <p:cNvSpPr txBox="1"/>
            <p:nvPr/>
          </p:nvSpPr>
          <p:spPr>
            <a:xfrm>
              <a:off x="1523999" y="2463318"/>
              <a:ext cx="91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Fig.4</a:t>
              </a:r>
              <a:r>
                <a:rPr lang="pt-PT" dirty="0"/>
                <a:t>. Diagrama de fluxo da </a:t>
              </a:r>
              <a:r>
                <a:rPr lang="pt-PT" i="1" dirty="0" err="1"/>
                <a:t>query</a:t>
              </a:r>
              <a:r>
                <a:rPr lang="pt-PT" dirty="0"/>
                <a:t> </a:t>
              </a:r>
              <a:r>
                <a:rPr lang="pt-PT" i="1" dirty="0" err="1"/>
                <a:t>Congested</a:t>
              </a:r>
              <a:r>
                <a:rPr lang="pt-PT" i="1" dirty="0"/>
                <a:t> </a:t>
              </a:r>
              <a:r>
                <a:rPr lang="pt-PT" i="1" dirty="0" err="1"/>
                <a:t>Areas</a:t>
              </a:r>
              <a:r>
                <a:rPr lang="pt-PT" dirty="0"/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28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035325D2-1078-477E-8DA5-6BCCF072B6E5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D0F3A83-B7F9-492C-B821-B08614CF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684" y="6334925"/>
            <a:ext cx="390525" cy="357733"/>
          </a:xfrm>
          <a:prstGeom prst="rect">
            <a:avLst/>
          </a:prstGeom>
        </p:spPr>
      </p:pic>
      <p:sp>
        <p:nvSpPr>
          <p:cNvPr id="26" name="Marcador de Posição do Número do Diapositivo 25">
            <a:extLst>
              <a:ext uri="{FF2B5EF4-FFF2-40B4-BE49-F238E27FC236}">
                <a16:creationId xmlns:a16="http://schemas.microsoft.com/office/drawing/2014/main" id="{DC2494A9-CB56-4EE1-8C35-8483206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15</a:t>
            </a:fld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B10A896-37DA-4C99-8DAA-2DF10A61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329247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TaxiSecStr#window.timeBatch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(24 min)</a:t>
            </a:r>
          </a:p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hack_license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sum(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tip_amount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tips_total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hack_license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tips_total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  </a:t>
            </a:r>
          </a:p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INTO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PleasantDriverStr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B9D2E0A-A1AE-4FE6-8D7F-823CAB6A3A1E}"/>
              </a:ext>
            </a:extLst>
          </p:cNvPr>
          <p:cNvSpPr/>
          <p:nvPr/>
        </p:nvSpPr>
        <p:spPr>
          <a:xfrm>
            <a:off x="292099" y="365126"/>
            <a:ext cx="6466510" cy="75723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PLEASANT TAXI DRIVERS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33B3451-C3BE-4612-B680-89D717C8AF75}"/>
              </a:ext>
            </a:extLst>
          </p:cNvPr>
          <p:cNvGrpSpPr/>
          <p:nvPr/>
        </p:nvGrpSpPr>
        <p:grpSpPr>
          <a:xfrm>
            <a:off x="1523999" y="1525571"/>
            <a:ext cx="9144000" cy="1307079"/>
            <a:chOff x="1523999" y="1525571"/>
            <a:chExt cx="9144000" cy="1307079"/>
          </a:xfrm>
        </p:grpSpPr>
        <p:pic>
          <p:nvPicPr>
            <p:cNvPr id="3" name="Imagem 2" descr="Uma imagem com objeto&#10;&#10;Descrição gerada com confiança alta">
              <a:extLst>
                <a:ext uri="{FF2B5EF4-FFF2-40B4-BE49-F238E27FC236}">
                  <a16:creationId xmlns:a16="http://schemas.microsoft.com/office/drawing/2014/main" id="{11D2A9E7-BA6A-4FD7-ABFC-516207CD8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327" y="1525571"/>
              <a:ext cx="6599346" cy="923303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DAA601-520A-4869-ACA6-C05B7E457590}"/>
                </a:ext>
              </a:extLst>
            </p:cNvPr>
            <p:cNvSpPr txBox="1"/>
            <p:nvPr/>
          </p:nvSpPr>
          <p:spPr>
            <a:xfrm>
              <a:off x="1523999" y="2463318"/>
              <a:ext cx="914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Fig.5</a:t>
              </a:r>
              <a:r>
                <a:rPr lang="pt-PT" dirty="0"/>
                <a:t>. Diagrama de fluxo da </a:t>
              </a:r>
              <a:r>
                <a:rPr lang="pt-PT" i="1" dirty="0" err="1"/>
                <a:t>query</a:t>
              </a:r>
              <a:r>
                <a:rPr lang="pt-PT" i="1" dirty="0"/>
                <a:t> </a:t>
              </a:r>
              <a:r>
                <a:rPr lang="pt-PT" i="1" dirty="0" err="1"/>
                <a:t>Most</a:t>
              </a:r>
              <a:r>
                <a:rPr lang="pt-PT" i="1" dirty="0"/>
                <a:t> </a:t>
              </a:r>
              <a:r>
                <a:rPr lang="pt-PT" i="1" dirty="0" err="1"/>
                <a:t>Pleasant</a:t>
              </a:r>
              <a:r>
                <a:rPr lang="pt-PT" i="1" dirty="0"/>
                <a:t> </a:t>
              </a:r>
              <a:r>
                <a:rPr lang="pt-PT" i="1" dirty="0" err="1"/>
                <a:t>Taxi</a:t>
              </a:r>
              <a:r>
                <a:rPr lang="pt-PT" i="1" dirty="0"/>
                <a:t> Drivers</a:t>
              </a:r>
              <a:r>
                <a:rPr lang="pt-PT" dirty="0"/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56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A3E8CFA-27CB-433B-8A6C-5B71086647C3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04CE76-27F6-480F-8745-0B9404234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684" y="6334925"/>
            <a:ext cx="390525" cy="357733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85D9BCC-09FC-42BD-8A13-1432C897E786}"/>
              </a:ext>
            </a:extLst>
          </p:cNvPr>
          <p:cNvSpPr/>
          <p:nvPr/>
        </p:nvSpPr>
        <p:spPr>
          <a:xfrm>
            <a:off x="2815771" y="1862024"/>
            <a:ext cx="6257472" cy="3133951"/>
          </a:xfrm>
          <a:prstGeom prst="roundRect">
            <a:avLst>
              <a:gd name="adj" fmla="val 26843"/>
            </a:avLst>
          </a:pr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CONCLUSÃO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78C7C12-B8D5-48FE-8989-E529EFDC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16</a:t>
            </a:fld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11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035325D2-1078-477E-8DA5-6BCCF072B6E5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D0F3A83-B7F9-492C-B821-B08614CF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684" y="6334925"/>
            <a:ext cx="390525" cy="357733"/>
          </a:xfrm>
          <a:prstGeom prst="rect">
            <a:avLst/>
          </a:prstGeom>
        </p:spPr>
      </p:pic>
      <p:sp>
        <p:nvSpPr>
          <p:cNvPr id="26" name="Marcador de Posição do Número do Diapositivo 25">
            <a:extLst>
              <a:ext uri="{FF2B5EF4-FFF2-40B4-BE49-F238E27FC236}">
                <a16:creationId xmlns:a16="http://schemas.microsoft.com/office/drawing/2014/main" id="{DC2494A9-CB56-4EE1-8C35-8483206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17</a:t>
            </a:fld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B10A896-37DA-4C99-8DAA-2DF10A61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0049"/>
            <a:ext cx="9144000" cy="4636301"/>
          </a:xfrm>
        </p:spPr>
        <p:txBody>
          <a:bodyPr/>
          <a:lstStyle/>
          <a:p>
            <a:pPr algn="l"/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SiddhiQL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comparativamente ao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SparkStreaming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Manutenção devido a simplicidade do código;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Flexibilidade e Expressividade na descrição das </a:t>
            </a:r>
            <a:r>
              <a:rPr lang="pt-PT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queries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devido à deteção de padrões de eventos de alto nível;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Qualidade da documentação disponível inferior, e.g.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sources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sinks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kafka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pt-PT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Editor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 alguns </a:t>
            </a:r>
            <a:r>
              <a:rPr lang="pt-PT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bugs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 deteção de erros de sintaxe;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Erros de sintaxe pouco informativos;</a:t>
            </a:r>
          </a:p>
          <a:p>
            <a:pPr algn="l"/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945BA37-F2FC-498E-8E3C-2EA70B8CD92E}"/>
              </a:ext>
            </a:extLst>
          </p:cNvPr>
          <p:cNvSpPr/>
          <p:nvPr/>
        </p:nvSpPr>
        <p:spPr>
          <a:xfrm>
            <a:off x="292099" y="399307"/>
            <a:ext cx="3835400" cy="75723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CONCLUSÃO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8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A3E8CFA-27CB-433B-8A6C-5B71086647C3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04CE76-27F6-480F-8745-0B9404234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684" y="6334925"/>
            <a:ext cx="390525" cy="357733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85D9BCC-09FC-42BD-8A13-1432C897E786}"/>
              </a:ext>
            </a:extLst>
          </p:cNvPr>
          <p:cNvSpPr/>
          <p:nvPr/>
        </p:nvSpPr>
        <p:spPr>
          <a:xfrm>
            <a:off x="2815771" y="1862024"/>
            <a:ext cx="6257472" cy="3133951"/>
          </a:xfrm>
          <a:prstGeom prst="roundRect">
            <a:avLst>
              <a:gd name="adj" fmla="val 26843"/>
            </a:avLst>
          </a:pr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OBRIGADO PELA ATENÇÃO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78C7C12-B8D5-48FE-8989-E529EFDC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18</a:t>
            </a:fld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60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A3E8CFA-27CB-433B-8A6C-5B71086647C3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04CE76-27F6-480F-8745-0B9404234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684" y="6334925"/>
            <a:ext cx="390525" cy="357733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85D9BCC-09FC-42BD-8A13-1432C897E786}"/>
              </a:ext>
            </a:extLst>
          </p:cNvPr>
          <p:cNvSpPr/>
          <p:nvPr/>
        </p:nvSpPr>
        <p:spPr>
          <a:xfrm>
            <a:off x="2815771" y="1862024"/>
            <a:ext cx="6257472" cy="3133951"/>
          </a:xfrm>
          <a:prstGeom prst="roundRect">
            <a:avLst>
              <a:gd name="adj" fmla="val 26843"/>
            </a:avLst>
          </a:pr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VISUALIZAÇÃO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78C7C12-B8D5-48FE-8989-E529EFDC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19</a:t>
            </a:fld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DFD8BFE-301F-42E9-8B7F-BD78790CE333}"/>
              </a:ext>
            </a:extLst>
          </p:cNvPr>
          <p:cNvSpPr txBox="1"/>
          <p:nvPr/>
        </p:nvSpPr>
        <p:spPr>
          <a:xfrm>
            <a:off x="2815771" y="3829878"/>
            <a:ext cx="6257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363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A3E8CFA-27CB-433B-8A6C-5B71086647C3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04CE76-27F6-480F-8745-0B9404234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88" y="6321673"/>
            <a:ext cx="390525" cy="357733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85D9BCC-09FC-42BD-8A13-1432C897E786}"/>
              </a:ext>
            </a:extLst>
          </p:cNvPr>
          <p:cNvSpPr/>
          <p:nvPr/>
        </p:nvSpPr>
        <p:spPr>
          <a:xfrm>
            <a:off x="2815771" y="1862024"/>
            <a:ext cx="6257472" cy="3133951"/>
          </a:xfrm>
          <a:prstGeom prst="roundRect">
            <a:avLst>
              <a:gd name="adj" fmla="val 26843"/>
            </a:avLst>
          </a:pr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INTRODUÇÃO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78C7C12-B8D5-48FE-8989-E529EFDC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2</a:t>
            </a:fld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93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035325D2-1078-477E-8DA5-6BCCF072B6E5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D0F3A83-B7F9-492C-B821-B08614CF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88" y="6321673"/>
            <a:ext cx="390525" cy="357733"/>
          </a:xfrm>
          <a:prstGeom prst="rect">
            <a:avLst/>
          </a:prstGeom>
        </p:spPr>
      </p:pic>
      <p:sp>
        <p:nvSpPr>
          <p:cNvPr id="26" name="Marcador de Posição do Número do Diapositivo 25">
            <a:extLst>
              <a:ext uri="{FF2B5EF4-FFF2-40B4-BE49-F238E27FC236}">
                <a16:creationId xmlns:a16="http://schemas.microsoft.com/office/drawing/2014/main" id="{DC2494A9-CB56-4EE1-8C35-8483206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3</a:t>
            </a:fld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B9D2E0A-A1AE-4FE6-8D7F-823CAB6A3A1E}"/>
              </a:ext>
            </a:extLst>
          </p:cNvPr>
          <p:cNvSpPr/>
          <p:nvPr/>
        </p:nvSpPr>
        <p:spPr>
          <a:xfrm>
            <a:off x="292099" y="365126"/>
            <a:ext cx="3835400" cy="75723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INTRODUÇÃO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327EFF2-CB38-49AA-AE65-7EDE2B0FC074}"/>
              </a:ext>
            </a:extLst>
          </p:cNvPr>
          <p:cNvGrpSpPr/>
          <p:nvPr/>
        </p:nvGrpSpPr>
        <p:grpSpPr>
          <a:xfrm>
            <a:off x="1865680" y="1763346"/>
            <a:ext cx="8460639" cy="3731950"/>
            <a:chOff x="318692" y="1823167"/>
            <a:chExt cx="8460639" cy="3731950"/>
          </a:xfrm>
        </p:grpSpPr>
        <p:sp>
          <p:nvSpPr>
            <p:cNvPr id="12" name="Text Placeholder 7">
              <a:extLst>
                <a:ext uri="{FF2B5EF4-FFF2-40B4-BE49-F238E27FC236}">
                  <a16:creationId xmlns:a16="http://schemas.microsoft.com/office/drawing/2014/main" id="{1E75DBED-69AC-47A6-947B-8CE5892C0299}"/>
                </a:ext>
              </a:extLst>
            </p:cNvPr>
            <p:cNvSpPr txBox="1">
              <a:spLocks/>
            </p:cNvSpPr>
            <p:nvPr/>
          </p:nvSpPr>
          <p:spPr>
            <a:xfrm>
              <a:off x="6412867" y="1823167"/>
              <a:ext cx="652744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ctr">
                <a:defRPr sz="4800" b="1">
                  <a:solidFill>
                    <a:schemeClr val="bg2">
                      <a:lumMod val="75000"/>
                    </a:schemeClr>
                  </a:solidFill>
                </a:defRPr>
              </a:lvl1pPr>
            </a:lstStyle>
            <a:p>
              <a:r>
                <a:rPr lang="en-US" sz="3600" dirty="0"/>
                <a:t>04</a:t>
              </a:r>
            </a:p>
          </p:txBody>
        </p:sp>
        <p:sp>
          <p:nvSpPr>
            <p:cNvPr id="13" name="Text Placeholder 7">
              <a:extLst>
                <a:ext uri="{FF2B5EF4-FFF2-40B4-BE49-F238E27FC236}">
                  <a16:creationId xmlns:a16="http://schemas.microsoft.com/office/drawing/2014/main" id="{E02191D8-2A59-4E65-A4B7-8F7C5FD1A33D}"/>
                </a:ext>
              </a:extLst>
            </p:cNvPr>
            <p:cNvSpPr txBox="1">
              <a:spLocks/>
            </p:cNvSpPr>
            <p:nvPr/>
          </p:nvSpPr>
          <p:spPr>
            <a:xfrm>
              <a:off x="4564696" y="2179807"/>
              <a:ext cx="652744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ctr">
                <a:defRPr sz="4800" b="1">
                  <a:solidFill>
                    <a:schemeClr val="bg2">
                      <a:lumMod val="75000"/>
                    </a:schemeClr>
                  </a:solidFill>
                </a:defRPr>
              </a:lvl1pPr>
            </a:lstStyle>
            <a:p>
              <a:r>
                <a:rPr lang="en-US" sz="3600" dirty="0"/>
                <a:t>03</a:t>
              </a:r>
            </a:p>
          </p:txBody>
        </p:sp>
        <p:sp>
          <p:nvSpPr>
            <p:cNvPr id="14" name="Text Placeholder 7">
              <a:extLst>
                <a:ext uri="{FF2B5EF4-FFF2-40B4-BE49-F238E27FC236}">
                  <a16:creationId xmlns:a16="http://schemas.microsoft.com/office/drawing/2014/main" id="{4ADEE349-A4E7-4959-BF43-A3FC42A37A02}"/>
                </a:ext>
              </a:extLst>
            </p:cNvPr>
            <p:cNvSpPr txBox="1">
              <a:spLocks/>
            </p:cNvSpPr>
            <p:nvPr/>
          </p:nvSpPr>
          <p:spPr>
            <a:xfrm>
              <a:off x="2716525" y="2536447"/>
              <a:ext cx="652744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ctr">
                <a:defRPr sz="4800" b="1">
                  <a:solidFill>
                    <a:schemeClr val="bg2">
                      <a:lumMod val="75000"/>
                    </a:schemeClr>
                  </a:solidFill>
                </a:defRPr>
              </a:lvl1pPr>
            </a:lstStyle>
            <a:p>
              <a:r>
                <a:rPr lang="en-US" sz="3600" dirty="0"/>
                <a:t>02</a:t>
              </a:r>
            </a:p>
          </p:txBody>
        </p:sp>
        <p:sp>
          <p:nvSpPr>
            <p:cNvPr id="15" name="Text Placeholder 7">
              <a:extLst>
                <a:ext uri="{FF2B5EF4-FFF2-40B4-BE49-F238E27FC236}">
                  <a16:creationId xmlns:a16="http://schemas.microsoft.com/office/drawing/2014/main" id="{E6E0426E-3BD7-42A8-97A4-EF1FE32D9CF2}"/>
                </a:ext>
              </a:extLst>
            </p:cNvPr>
            <p:cNvSpPr txBox="1">
              <a:spLocks/>
            </p:cNvSpPr>
            <p:nvPr/>
          </p:nvSpPr>
          <p:spPr>
            <a:xfrm>
              <a:off x="868352" y="2893086"/>
              <a:ext cx="652744" cy="64633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ctr">
                <a:defRPr sz="4800" b="1">
                  <a:solidFill>
                    <a:schemeClr val="bg2">
                      <a:lumMod val="75000"/>
                    </a:schemeClr>
                  </a:solidFill>
                </a:defRPr>
              </a:lvl1pPr>
            </a:lstStyle>
            <a:p>
              <a:r>
                <a:rPr lang="en-US" sz="3600" dirty="0"/>
                <a:t>01</a:t>
              </a:r>
            </a:p>
          </p:txBody>
        </p:sp>
        <p:cxnSp>
          <p:nvCxnSpPr>
            <p:cNvPr id="16" name="Straight Connector 17">
              <a:extLst>
                <a:ext uri="{FF2B5EF4-FFF2-40B4-BE49-F238E27FC236}">
                  <a16:creationId xmlns:a16="http://schemas.microsoft.com/office/drawing/2014/main" id="{FF209617-E38F-423D-BBCA-E49ADDEC2365}"/>
                </a:ext>
              </a:extLst>
            </p:cNvPr>
            <p:cNvCxnSpPr/>
            <p:nvPr/>
          </p:nvCxnSpPr>
          <p:spPr>
            <a:xfrm>
              <a:off x="815969" y="3344483"/>
              <a:ext cx="945985" cy="985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">
              <a:extLst>
                <a:ext uri="{FF2B5EF4-FFF2-40B4-BE49-F238E27FC236}">
                  <a16:creationId xmlns:a16="http://schemas.microsoft.com/office/drawing/2014/main" id="{BE874DDC-2462-4413-B3B2-168B229B213A}"/>
                </a:ext>
              </a:extLst>
            </p:cNvPr>
            <p:cNvCxnSpPr/>
            <p:nvPr/>
          </p:nvCxnSpPr>
          <p:spPr>
            <a:xfrm>
              <a:off x="2648635" y="2985220"/>
              <a:ext cx="1272175" cy="13250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>
              <a:extLst>
                <a:ext uri="{FF2B5EF4-FFF2-40B4-BE49-F238E27FC236}">
                  <a16:creationId xmlns:a16="http://schemas.microsoft.com/office/drawing/2014/main" id="{8B843E89-3A4F-4C19-AFDE-AFAE13A6B9C7}"/>
                </a:ext>
              </a:extLst>
            </p:cNvPr>
            <p:cNvCxnSpPr/>
            <p:nvPr/>
          </p:nvCxnSpPr>
          <p:spPr>
            <a:xfrm>
              <a:off x="4489839" y="2635007"/>
              <a:ext cx="1609406" cy="167631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0">
              <a:extLst>
                <a:ext uri="{FF2B5EF4-FFF2-40B4-BE49-F238E27FC236}">
                  <a16:creationId xmlns:a16="http://schemas.microsoft.com/office/drawing/2014/main" id="{F227F83E-7C1E-4B92-8456-CB97CD9F76BC}"/>
                </a:ext>
              </a:extLst>
            </p:cNvPr>
            <p:cNvCxnSpPr/>
            <p:nvPr/>
          </p:nvCxnSpPr>
          <p:spPr>
            <a:xfrm>
              <a:off x="6278080" y="2246275"/>
              <a:ext cx="2000360" cy="208352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1">
              <a:extLst>
                <a:ext uri="{FF2B5EF4-FFF2-40B4-BE49-F238E27FC236}">
                  <a16:creationId xmlns:a16="http://schemas.microsoft.com/office/drawing/2014/main" id="{42540FEC-20F8-4AE2-A01F-C46840DC3DBA}"/>
                </a:ext>
              </a:extLst>
            </p:cNvPr>
            <p:cNvCxnSpPr/>
            <p:nvPr/>
          </p:nvCxnSpPr>
          <p:spPr>
            <a:xfrm>
              <a:off x="364674" y="4322692"/>
              <a:ext cx="841465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225014-5B23-4AC7-B576-4052D8E61DF8}"/>
                </a:ext>
              </a:extLst>
            </p:cNvPr>
            <p:cNvSpPr/>
            <p:nvPr/>
          </p:nvSpPr>
          <p:spPr>
            <a:xfrm>
              <a:off x="1678316" y="4241111"/>
              <a:ext cx="163161" cy="1631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A43F85A-1DF0-4826-B2DB-792608AA5ABE}"/>
                </a:ext>
              </a:extLst>
            </p:cNvPr>
            <p:cNvSpPr/>
            <p:nvPr/>
          </p:nvSpPr>
          <p:spPr>
            <a:xfrm>
              <a:off x="3847989" y="4241111"/>
              <a:ext cx="163161" cy="1631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4D8465F-CFD4-49BA-BE91-CAC69B6A924F}"/>
                </a:ext>
              </a:extLst>
            </p:cNvPr>
            <p:cNvSpPr/>
            <p:nvPr/>
          </p:nvSpPr>
          <p:spPr>
            <a:xfrm>
              <a:off x="6017663" y="4241111"/>
              <a:ext cx="163161" cy="1631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DEE56C5-4E95-454E-A7B8-86019E6B838A}"/>
                </a:ext>
              </a:extLst>
            </p:cNvPr>
            <p:cNvSpPr/>
            <p:nvPr/>
          </p:nvSpPr>
          <p:spPr>
            <a:xfrm>
              <a:off x="8187335" y="4241111"/>
              <a:ext cx="163161" cy="1631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8" name="Group 41">
              <a:extLst>
                <a:ext uri="{FF2B5EF4-FFF2-40B4-BE49-F238E27FC236}">
                  <a16:creationId xmlns:a16="http://schemas.microsoft.com/office/drawing/2014/main" id="{AD63C6AF-D8A4-457D-B6BB-0083593FDE1A}"/>
                </a:ext>
              </a:extLst>
            </p:cNvPr>
            <p:cNvGrpSpPr/>
            <p:nvPr/>
          </p:nvGrpSpPr>
          <p:grpSpPr>
            <a:xfrm>
              <a:off x="936707" y="3474394"/>
              <a:ext cx="1700784" cy="300370"/>
              <a:chOff x="6885367" y="3427555"/>
              <a:chExt cx="2267712" cy="400493"/>
            </a:xfrm>
          </p:grpSpPr>
          <p:sp>
            <p:nvSpPr>
              <p:cNvPr id="29" name="Trapezoid 42">
                <a:extLst>
                  <a:ext uri="{FF2B5EF4-FFF2-40B4-BE49-F238E27FC236}">
                    <a16:creationId xmlns:a16="http://schemas.microsoft.com/office/drawing/2014/main" id="{2C5ECA3C-E349-4A3C-8F66-E823314D3F74}"/>
                  </a:ext>
                </a:extLst>
              </p:cNvPr>
              <p:cNvSpPr/>
              <p:nvPr/>
            </p:nvSpPr>
            <p:spPr>
              <a:xfrm flipV="1">
                <a:off x="6885367" y="3427555"/>
                <a:ext cx="2267712" cy="374904"/>
              </a:xfrm>
              <a:prstGeom prst="trapezoid">
                <a:avLst>
                  <a:gd name="adj" fmla="val 9636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0" name="Rectangle 43">
                <a:extLst>
                  <a:ext uri="{FF2B5EF4-FFF2-40B4-BE49-F238E27FC236}">
                    <a16:creationId xmlns:a16="http://schemas.microsoft.com/office/drawing/2014/main" id="{CA503EC1-D4E5-43FC-B510-328411D03985}"/>
                  </a:ext>
                </a:extLst>
              </p:cNvPr>
              <p:cNvSpPr/>
              <p:nvPr/>
            </p:nvSpPr>
            <p:spPr>
              <a:xfrm>
                <a:off x="7193750" y="3427939"/>
                <a:ext cx="1647691" cy="400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350" dirty="0">
                    <a:solidFill>
                      <a:prstClr val="white"/>
                    </a:solidFill>
                  </a:rPr>
                  <a:t>SETUP</a:t>
                </a:r>
              </a:p>
            </p:txBody>
          </p:sp>
        </p:grpSp>
        <p:grpSp>
          <p:nvGrpSpPr>
            <p:cNvPr id="31" name="Group 44">
              <a:extLst>
                <a:ext uri="{FF2B5EF4-FFF2-40B4-BE49-F238E27FC236}">
                  <a16:creationId xmlns:a16="http://schemas.microsoft.com/office/drawing/2014/main" id="{59D72FA8-D570-4854-BDFB-2A107ADC23C8}"/>
                </a:ext>
              </a:extLst>
            </p:cNvPr>
            <p:cNvGrpSpPr/>
            <p:nvPr/>
          </p:nvGrpSpPr>
          <p:grpSpPr>
            <a:xfrm>
              <a:off x="2770988" y="3117756"/>
              <a:ext cx="1700784" cy="300370"/>
              <a:chOff x="6885367" y="3427555"/>
              <a:chExt cx="2267712" cy="400493"/>
            </a:xfrm>
          </p:grpSpPr>
          <p:sp>
            <p:nvSpPr>
              <p:cNvPr id="32" name="Trapezoid 45">
                <a:extLst>
                  <a:ext uri="{FF2B5EF4-FFF2-40B4-BE49-F238E27FC236}">
                    <a16:creationId xmlns:a16="http://schemas.microsoft.com/office/drawing/2014/main" id="{28D8B544-88BF-49C6-BFA0-3AEB3CACA2CE}"/>
                  </a:ext>
                </a:extLst>
              </p:cNvPr>
              <p:cNvSpPr/>
              <p:nvPr/>
            </p:nvSpPr>
            <p:spPr>
              <a:xfrm flipV="1">
                <a:off x="6885367" y="3427555"/>
                <a:ext cx="2267712" cy="374904"/>
              </a:xfrm>
              <a:prstGeom prst="trapezoid">
                <a:avLst>
                  <a:gd name="adj" fmla="val 9636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3" name="Rectangle 46">
                <a:extLst>
                  <a:ext uri="{FF2B5EF4-FFF2-40B4-BE49-F238E27FC236}">
                    <a16:creationId xmlns:a16="http://schemas.microsoft.com/office/drawing/2014/main" id="{94170D95-694F-405C-BCFC-C18A7F1C3B63}"/>
                  </a:ext>
                </a:extLst>
              </p:cNvPr>
              <p:cNvSpPr/>
              <p:nvPr/>
            </p:nvSpPr>
            <p:spPr>
              <a:xfrm>
                <a:off x="7193750" y="3427939"/>
                <a:ext cx="1647691" cy="400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350" dirty="0">
                    <a:solidFill>
                      <a:prstClr val="white"/>
                    </a:solidFill>
                  </a:rPr>
                  <a:t>QUERIES</a:t>
                </a:r>
              </a:p>
            </p:txBody>
          </p:sp>
        </p:grpSp>
        <p:grpSp>
          <p:nvGrpSpPr>
            <p:cNvPr id="34" name="Group 47">
              <a:extLst>
                <a:ext uri="{FF2B5EF4-FFF2-40B4-BE49-F238E27FC236}">
                  <a16:creationId xmlns:a16="http://schemas.microsoft.com/office/drawing/2014/main" id="{4B5FA933-3E5F-456F-8F29-5DFC57274722}"/>
                </a:ext>
              </a:extLst>
            </p:cNvPr>
            <p:cNvGrpSpPr/>
            <p:nvPr/>
          </p:nvGrpSpPr>
          <p:grpSpPr>
            <a:xfrm>
              <a:off x="4605268" y="2761117"/>
              <a:ext cx="1700784" cy="300370"/>
              <a:chOff x="6885367" y="3427555"/>
              <a:chExt cx="2267712" cy="400493"/>
            </a:xfrm>
          </p:grpSpPr>
          <p:sp>
            <p:nvSpPr>
              <p:cNvPr id="35" name="Trapezoid 48">
                <a:extLst>
                  <a:ext uri="{FF2B5EF4-FFF2-40B4-BE49-F238E27FC236}">
                    <a16:creationId xmlns:a16="http://schemas.microsoft.com/office/drawing/2014/main" id="{C422B18C-9995-4FE9-B736-4FD4F75E7C21}"/>
                  </a:ext>
                </a:extLst>
              </p:cNvPr>
              <p:cNvSpPr/>
              <p:nvPr/>
            </p:nvSpPr>
            <p:spPr>
              <a:xfrm flipV="1">
                <a:off x="6885367" y="3427555"/>
                <a:ext cx="2267712" cy="374904"/>
              </a:xfrm>
              <a:prstGeom prst="trapezoid">
                <a:avLst>
                  <a:gd name="adj" fmla="val 9636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6" name="Rectangle 49">
                <a:extLst>
                  <a:ext uri="{FF2B5EF4-FFF2-40B4-BE49-F238E27FC236}">
                    <a16:creationId xmlns:a16="http://schemas.microsoft.com/office/drawing/2014/main" id="{07E34D85-E9F8-4F7B-B053-4055275BFD6B}"/>
                  </a:ext>
                </a:extLst>
              </p:cNvPr>
              <p:cNvSpPr/>
              <p:nvPr/>
            </p:nvSpPr>
            <p:spPr>
              <a:xfrm>
                <a:off x="7193750" y="3427939"/>
                <a:ext cx="1647691" cy="400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350" dirty="0">
                    <a:solidFill>
                      <a:prstClr val="white"/>
                    </a:solidFill>
                  </a:rPr>
                  <a:t>VISUALIZAÇÃO</a:t>
                </a:r>
              </a:p>
            </p:txBody>
          </p:sp>
        </p:grpSp>
        <p:grpSp>
          <p:nvGrpSpPr>
            <p:cNvPr id="37" name="Group 50">
              <a:extLst>
                <a:ext uri="{FF2B5EF4-FFF2-40B4-BE49-F238E27FC236}">
                  <a16:creationId xmlns:a16="http://schemas.microsoft.com/office/drawing/2014/main" id="{DF460BD1-3A38-4746-B77B-6FE058686EA2}"/>
                </a:ext>
              </a:extLst>
            </p:cNvPr>
            <p:cNvGrpSpPr/>
            <p:nvPr/>
          </p:nvGrpSpPr>
          <p:grpSpPr>
            <a:xfrm>
              <a:off x="6439548" y="2404477"/>
              <a:ext cx="1700784" cy="300370"/>
              <a:chOff x="6885367" y="3427555"/>
              <a:chExt cx="2267712" cy="400493"/>
            </a:xfrm>
          </p:grpSpPr>
          <p:sp>
            <p:nvSpPr>
              <p:cNvPr id="38" name="Trapezoid 51">
                <a:extLst>
                  <a:ext uri="{FF2B5EF4-FFF2-40B4-BE49-F238E27FC236}">
                    <a16:creationId xmlns:a16="http://schemas.microsoft.com/office/drawing/2014/main" id="{E96EE1F6-D5BD-4595-AC9C-90412A7B9F1B}"/>
                  </a:ext>
                </a:extLst>
              </p:cNvPr>
              <p:cNvSpPr/>
              <p:nvPr/>
            </p:nvSpPr>
            <p:spPr>
              <a:xfrm flipV="1">
                <a:off x="6885367" y="3427555"/>
                <a:ext cx="2267712" cy="374904"/>
              </a:xfrm>
              <a:prstGeom prst="trapezoid">
                <a:avLst>
                  <a:gd name="adj" fmla="val 9636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9" name="Rectangle 52">
                <a:extLst>
                  <a:ext uri="{FF2B5EF4-FFF2-40B4-BE49-F238E27FC236}">
                    <a16:creationId xmlns:a16="http://schemas.microsoft.com/office/drawing/2014/main" id="{EC6B1126-D131-4BAF-BC19-D5092E1BAA15}"/>
                  </a:ext>
                </a:extLst>
              </p:cNvPr>
              <p:cNvSpPr/>
              <p:nvPr/>
            </p:nvSpPr>
            <p:spPr>
              <a:xfrm>
                <a:off x="7193750" y="3427939"/>
                <a:ext cx="1647691" cy="400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1350" dirty="0">
                    <a:solidFill>
                      <a:prstClr val="white"/>
                    </a:solidFill>
                  </a:rPr>
                  <a:t>CONCLUSÃO</a:t>
                </a:r>
              </a:p>
            </p:txBody>
          </p:sp>
        </p:grpSp>
        <p:grpSp>
          <p:nvGrpSpPr>
            <p:cNvPr id="40" name="Group 55">
              <a:extLst>
                <a:ext uri="{FF2B5EF4-FFF2-40B4-BE49-F238E27FC236}">
                  <a16:creationId xmlns:a16="http://schemas.microsoft.com/office/drawing/2014/main" id="{A87FEFA7-CC7E-431B-A205-92CA7D0320A2}"/>
                </a:ext>
              </a:extLst>
            </p:cNvPr>
            <p:cNvGrpSpPr/>
            <p:nvPr/>
          </p:nvGrpSpPr>
          <p:grpSpPr>
            <a:xfrm>
              <a:off x="318692" y="4404274"/>
              <a:ext cx="1940537" cy="504519"/>
              <a:chOff x="1205594" y="4728921"/>
              <a:chExt cx="2587382" cy="672691"/>
            </a:xfrm>
          </p:grpSpPr>
          <p:sp>
            <p:nvSpPr>
              <p:cNvPr id="41" name="Rectangle 53">
                <a:extLst>
                  <a:ext uri="{FF2B5EF4-FFF2-40B4-BE49-F238E27FC236}">
                    <a16:creationId xmlns:a16="http://schemas.microsoft.com/office/drawing/2014/main" id="{1BDF9FCD-D1E7-4705-8952-A6DF23F23E24}"/>
                  </a:ext>
                </a:extLst>
              </p:cNvPr>
              <p:cNvSpPr/>
              <p:nvPr/>
            </p:nvSpPr>
            <p:spPr>
              <a:xfrm>
                <a:off x="1205594" y="4728921"/>
                <a:ext cx="855362" cy="400109"/>
              </a:xfrm>
              <a:prstGeom prst="rect">
                <a:avLst/>
              </a:prstGeom>
              <a:noFill/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>
                    <a:solidFill>
                      <a:schemeClr val="accent1"/>
                    </a:solidFill>
                  </a:rPr>
                  <a:t>SETUP</a:t>
                </a:r>
              </a:p>
            </p:txBody>
          </p:sp>
          <p:sp>
            <p:nvSpPr>
              <p:cNvPr id="42" name="Rectangle 54">
                <a:extLst>
                  <a:ext uri="{FF2B5EF4-FFF2-40B4-BE49-F238E27FC236}">
                    <a16:creationId xmlns:a16="http://schemas.microsoft.com/office/drawing/2014/main" id="{D17551AF-B658-40B7-8763-711D8B063116}"/>
                  </a:ext>
                </a:extLst>
              </p:cNvPr>
              <p:cNvSpPr/>
              <p:nvPr/>
            </p:nvSpPr>
            <p:spPr>
              <a:xfrm>
                <a:off x="1205595" y="5063058"/>
                <a:ext cx="25873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50" dirty="0" err="1"/>
                  <a:t>Ilustração</a:t>
                </a:r>
                <a:r>
                  <a:rPr lang="en-US" sz="1050" dirty="0"/>
                  <a:t> do setup </a:t>
                </a:r>
                <a:r>
                  <a:rPr lang="en-US" sz="1050" dirty="0" err="1"/>
                  <a:t>aplicado</a:t>
                </a:r>
                <a:r>
                  <a:rPr lang="en-US" sz="1050" dirty="0"/>
                  <a:t>. </a:t>
                </a:r>
              </a:p>
            </p:txBody>
          </p:sp>
        </p:grpSp>
        <p:grpSp>
          <p:nvGrpSpPr>
            <p:cNvPr id="43" name="Group 56">
              <a:extLst>
                <a:ext uri="{FF2B5EF4-FFF2-40B4-BE49-F238E27FC236}">
                  <a16:creationId xmlns:a16="http://schemas.microsoft.com/office/drawing/2014/main" id="{36FC441E-2053-43E6-A74A-C3B48041A000}"/>
                </a:ext>
              </a:extLst>
            </p:cNvPr>
            <p:cNvGrpSpPr/>
            <p:nvPr/>
          </p:nvGrpSpPr>
          <p:grpSpPr>
            <a:xfrm>
              <a:off x="2492059" y="4404271"/>
              <a:ext cx="1940537" cy="1150846"/>
              <a:chOff x="1205594" y="4728921"/>
              <a:chExt cx="2587382" cy="1534460"/>
            </a:xfrm>
          </p:grpSpPr>
          <p:sp>
            <p:nvSpPr>
              <p:cNvPr id="44" name="Rectangle 57">
                <a:extLst>
                  <a:ext uri="{FF2B5EF4-FFF2-40B4-BE49-F238E27FC236}">
                    <a16:creationId xmlns:a16="http://schemas.microsoft.com/office/drawing/2014/main" id="{301C95CA-7731-4361-95A2-6DC1DC455573}"/>
                  </a:ext>
                </a:extLst>
              </p:cNvPr>
              <p:cNvSpPr/>
              <p:nvPr/>
            </p:nvSpPr>
            <p:spPr>
              <a:xfrm>
                <a:off x="1205594" y="4728921"/>
                <a:ext cx="1081834" cy="400109"/>
              </a:xfrm>
              <a:prstGeom prst="rect">
                <a:avLst/>
              </a:prstGeom>
              <a:noFill/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>
                    <a:solidFill>
                      <a:schemeClr val="accent2"/>
                    </a:solidFill>
                  </a:rPr>
                  <a:t>QUERIES</a:t>
                </a:r>
              </a:p>
            </p:txBody>
          </p:sp>
          <p:sp>
            <p:nvSpPr>
              <p:cNvPr id="45" name="Rectangle 58">
                <a:extLst>
                  <a:ext uri="{FF2B5EF4-FFF2-40B4-BE49-F238E27FC236}">
                    <a16:creationId xmlns:a16="http://schemas.microsoft.com/office/drawing/2014/main" id="{F7B5BE75-F642-4035-B401-43AA9C7909FB}"/>
                  </a:ext>
                </a:extLst>
              </p:cNvPr>
              <p:cNvSpPr/>
              <p:nvPr/>
            </p:nvSpPr>
            <p:spPr>
              <a:xfrm>
                <a:off x="1205595" y="5063054"/>
                <a:ext cx="2587381" cy="1200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50" dirty="0" err="1"/>
                  <a:t>Implementação</a:t>
                </a:r>
                <a:r>
                  <a:rPr lang="en-US" sz="1050" dirty="0"/>
                  <a:t> das </a:t>
                </a:r>
                <a:r>
                  <a:rPr lang="en-US" sz="1050" i="1" dirty="0"/>
                  <a:t>queries</a:t>
                </a:r>
                <a:r>
                  <a:rPr lang="en-US" sz="1050" dirty="0"/>
                  <a:t> do </a:t>
                </a:r>
                <a:r>
                  <a:rPr lang="en-US" sz="1050" i="1" dirty="0"/>
                  <a:t>DEBS 2015 Challenge;</a:t>
                </a:r>
              </a:p>
              <a:p>
                <a:pPr algn="just"/>
                <a:r>
                  <a:rPr lang="en-US" sz="1050" dirty="0" err="1"/>
                  <a:t>Implementação</a:t>
                </a:r>
                <a:r>
                  <a:rPr lang="en-US" sz="1050" dirty="0"/>
                  <a:t> de </a:t>
                </a:r>
                <a:r>
                  <a:rPr lang="en-US" sz="1050" dirty="0" err="1"/>
                  <a:t>mais</a:t>
                </a:r>
                <a:r>
                  <a:rPr lang="en-US" sz="1050" dirty="0"/>
                  <a:t> 3 queries </a:t>
                </a:r>
                <a:r>
                  <a:rPr lang="en-US" sz="1050" dirty="0" err="1"/>
                  <a:t>adicionais</a:t>
                </a:r>
                <a:r>
                  <a:rPr lang="en-US" sz="1050" dirty="0"/>
                  <a:t> </a:t>
                </a:r>
                <a:r>
                  <a:rPr lang="en-US" sz="1050" dirty="0" err="1"/>
                  <a:t>descritas</a:t>
                </a:r>
                <a:r>
                  <a:rPr lang="en-US" sz="1050" dirty="0"/>
                  <a:t> no </a:t>
                </a:r>
                <a:r>
                  <a:rPr lang="en-US" sz="1050" dirty="0" err="1"/>
                  <a:t>enunciado</a:t>
                </a:r>
                <a:r>
                  <a:rPr lang="en-US" sz="1050" dirty="0"/>
                  <a:t> do </a:t>
                </a:r>
                <a:r>
                  <a:rPr lang="en-US" sz="1050" dirty="0" err="1"/>
                  <a:t>projecto</a:t>
                </a:r>
                <a:r>
                  <a:rPr lang="en-US" sz="1050" dirty="0"/>
                  <a:t>.</a:t>
                </a:r>
              </a:p>
            </p:txBody>
          </p:sp>
        </p:grpSp>
        <p:grpSp>
          <p:nvGrpSpPr>
            <p:cNvPr id="46" name="Group 59">
              <a:extLst>
                <a:ext uri="{FF2B5EF4-FFF2-40B4-BE49-F238E27FC236}">
                  <a16:creationId xmlns:a16="http://schemas.microsoft.com/office/drawing/2014/main" id="{4809214B-1425-4ECF-B622-E7E65909A3C8}"/>
                </a:ext>
              </a:extLst>
            </p:cNvPr>
            <p:cNvGrpSpPr/>
            <p:nvPr/>
          </p:nvGrpSpPr>
          <p:grpSpPr>
            <a:xfrm>
              <a:off x="4665427" y="4404270"/>
              <a:ext cx="1940537" cy="989267"/>
              <a:chOff x="1205594" y="4728921"/>
              <a:chExt cx="2587382" cy="1319022"/>
            </a:xfrm>
          </p:grpSpPr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16A3A3CE-BB42-40D7-8D11-B00E56F22AC4}"/>
                  </a:ext>
                </a:extLst>
              </p:cNvPr>
              <p:cNvSpPr/>
              <p:nvPr/>
            </p:nvSpPr>
            <p:spPr>
              <a:xfrm>
                <a:off x="1205594" y="4728921"/>
                <a:ext cx="1658146" cy="400109"/>
              </a:xfrm>
              <a:prstGeom prst="rect">
                <a:avLst/>
              </a:prstGeom>
              <a:noFill/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>
                    <a:solidFill>
                      <a:schemeClr val="accent3"/>
                    </a:solidFill>
                  </a:rPr>
                  <a:t>VISUALIZAÇÃO</a:t>
                </a: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7B1BC71A-B1F6-4DAF-965B-42B44B80892E}"/>
                  </a:ext>
                </a:extLst>
              </p:cNvPr>
              <p:cNvSpPr/>
              <p:nvPr/>
            </p:nvSpPr>
            <p:spPr>
              <a:xfrm>
                <a:off x="1205595" y="5063058"/>
                <a:ext cx="2587381" cy="984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50" dirty="0" err="1"/>
                  <a:t>Visualização</a:t>
                </a:r>
                <a:r>
                  <a:rPr lang="en-US" sz="1050" dirty="0"/>
                  <a:t> da </a:t>
                </a:r>
                <a:r>
                  <a:rPr lang="en-US" sz="1050" i="1" dirty="0"/>
                  <a:t>query Profitable Areas </a:t>
                </a:r>
                <a:r>
                  <a:rPr lang="en-US" sz="1050" dirty="0" err="1"/>
                  <a:t>através</a:t>
                </a:r>
                <a:r>
                  <a:rPr lang="en-US" sz="1050" dirty="0"/>
                  <a:t> de um </a:t>
                </a:r>
                <a:r>
                  <a:rPr lang="en-US" sz="1050" dirty="0" err="1"/>
                  <a:t>jupyter</a:t>
                </a:r>
                <a:r>
                  <a:rPr lang="en-US" sz="1050" dirty="0"/>
                  <a:t> notebook com o </a:t>
                </a:r>
                <a:r>
                  <a:rPr lang="en-US" sz="1050" dirty="0" err="1"/>
                  <a:t>uso</a:t>
                </a:r>
                <a:r>
                  <a:rPr lang="en-US" sz="1050" dirty="0"/>
                  <a:t> da </a:t>
                </a:r>
                <a:r>
                  <a:rPr lang="en-US" sz="1050" dirty="0" err="1"/>
                  <a:t>biblioteca</a:t>
                </a:r>
                <a:r>
                  <a:rPr lang="en-US" sz="1050" dirty="0"/>
                  <a:t> </a:t>
                </a:r>
                <a:r>
                  <a:rPr lang="en-US" sz="1050" dirty="0" err="1"/>
                  <a:t>gmaps</a:t>
                </a:r>
                <a:r>
                  <a:rPr lang="en-US" sz="1050" dirty="0"/>
                  <a:t> para python.</a:t>
                </a:r>
              </a:p>
            </p:txBody>
          </p:sp>
        </p:grpSp>
        <p:grpSp>
          <p:nvGrpSpPr>
            <p:cNvPr id="49" name="Group 62">
              <a:extLst>
                <a:ext uri="{FF2B5EF4-FFF2-40B4-BE49-F238E27FC236}">
                  <a16:creationId xmlns:a16="http://schemas.microsoft.com/office/drawing/2014/main" id="{2E1C44CD-21B9-4143-BC2E-9967101858EB}"/>
                </a:ext>
              </a:extLst>
            </p:cNvPr>
            <p:cNvGrpSpPr/>
            <p:nvPr/>
          </p:nvGrpSpPr>
          <p:grpSpPr>
            <a:xfrm>
              <a:off x="6838793" y="4404270"/>
              <a:ext cx="1940537" cy="827684"/>
              <a:chOff x="1205594" y="4728921"/>
              <a:chExt cx="2587382" cy="1103578"/>
            </a:xfrm>
          </p:grpSpPr>
          <p:sp>
            <p:nvSpPr>
              <p:cNvPr id="50" name="Rectangle 63">
                <a:extLst>
                  <a:ext uri="{FF2B5EF4-FFF2-40B4-BE49-F238E27FC236}">
                    <a16:creationId xmlns:a16="http://schemas.microsoft.com/office/drawing/2014/main" id="{36F567D4-5093-4721-9621-8D32ED4808C5}"/>
                  </a:ext>
                </a:extLst>
              </p:cNvPr>
              <p:cNvSpPr/>
              <p:nvPr/>
            </p:nvSpPr>
            <p:spPr>
              <a:xfrm>
                <a:off x="1205594" y="4728921"/>
                <a:ext cx="1438342" cy="400109"/>
              </a:xfrm>
              <a:prstGeom prst="rect">
                <a:avLst/>
              </a:prstGeom>
              <a:noFill/>
              <a:extLst/>
            </p:spPr>
            <p:txBody>
              <a:bodyPr wrap="none" rtlCol="0">
                <a:spAutoFit/>
              </a:bodyPr>
              <a:lstStyle/>
              <a:p>
                <a:r>
                  <a:rPr lang="en-US" sz="1350" b="1" dirty="0">
                    <a:solidFill>
                      <a:schemeClr val="accent4"/>
                    </a:solidFill>
                  </a:rPr>
                  <a:t>CONCLUSÃO</a:t>
                </a:r>
              </a:p>
            </p:txBody>
          </p:sp>
          <p:sp>
            <p:nvSpPr>
              <p:cNvPr id="51" name="Rectangle 64">
                <a:extLst>
                  <a:ext uri="{FF2B5EF4-FFF2-40B4-BE49-F238E27FC236}">
                    <a16:creationId xmlns:a16="http://schemas.microsoft.com/office/drawing/2014/main" id="{550C8278-13ED-48F6-8E0B-12BED2460984}"/>
                  </a:ext>
                </a:extLst>
              </p:cNvPr>
              <p:cNvSpPr/>
              <p:nvPr/>
            </p:nvSpPr>
            <p:spPr>
              <a:xfrm>
                <a:off x="1205595" y="5063058"/>
                <a:ext cx="2587381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050" dirty="0" err="1"/>
                  <a:t>Algumas</a:t>
                </a:r>
                <a:r>
                  <a:rPr lang="en-US" sz="1050" dirty="0"/>
                  <a:t> </a:t>
                </a:r>
                <a:r>
                  <a:rPr lang="en-US" sz="1050" dirty="0" err="1"/>
                  <a:t>considerações</a:t>
                </a:r>
                <a:r>
                  <a:rPr lang="en-US" sz="1050" dirty="0"/>
                  <a:t> </a:t>
                </a:r>
                <a:r>
                  <a:rPr lang="en-US" sz="1050" dirty="0" err="1"/>
                  <a:t>finais</a:t>
                </a:r>
                <a:r>
                  <a:rPr lang="en-US" sz="1050" dirty="0"/>
                  <a:t> </a:t>
                </a:r>
                <a:r>
                  <a:rPr lang="en-US" sz="1050" dirty="0" err="1"/>
                  <a:t>sobre</a:t>
                </a:r>
                <a:r>
                  <a:rPr lang="en-US" sz="1050" dirty="0"/>
                  <a:t> as </a:t>
                </a:r>
                <a:r>
                  <a:rPr lang="en-US" sz="1050" dirty="0" err="1"/>
                  <a:t>tecnologias</a:t>
                </a:r>
                <a:r>
                  <a:rPr lang="en-US" sz="1050" dirty="0"/>
                  <a:t> </a:t>
                </a:r>
                <a:r>
                  <a:rPr lang="en-US" sz="1050" dirty="0" err="1"/>
                  <a:t>utilizadas</a:t>
                </a:r>
                <a:r>
                  <a:rPr lang="en-US" sz="1050" dirty="0"/>
                  <a:t> no </a:t>
                </a:r>
                <a:r>
                  <a:rPr lang="en-US" sz="1050" dirty="0" err="1"/>
                  <a:t>decorrer</a:t>
                </a:r>
                <a:r>
                  <a:rPr lang="en-US" sz="1050" dirty="0"/>
                  <a:t> do </a:t>
                </a:r>
                <a:r>
                  <a:rPr lang="en-US" sz="1050" dirty="0" err="1"/>
                  <a:t>projecto</a:t>
                </a:r>
                <a:r>
                  <a:rPr lang="en-US" sz="105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122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A3E8CFA-27CB-433B-8A6C-5B71086647C3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04CE76-27F6-480F-8745-0B9404234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88" y="6321673"/>
            <a:ext cx="390525" cy="357733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85D9BCC-09FC-42BD-8A13-1432C897E786}"/>
              </a:ext>
            </a:extLst>
          </p:cNvPr>
          <p:cNvSpPr/>
          <p:nvPr/>
        </p:nvSpPr>
        <p:spPr>
          <a:xfrm>
            <a:off x="2815771" y="1862024"/>
            <a:ext cx="6257472" cy="3133951"/>
          </a:xfrm>
          <a:prstGeom prst="roundRect">
            <a:avLst>
              <a:gd name="adj" fmla="val 26843"/>
            </a:avLst>
          </a:pr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SETUP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78C7C12-B8D5-48FE-8989-E529EFDC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4</a:t>
            </a:fld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5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035325D2-1078-477E-8DA5-6BCCF072B6E5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D0F3A83-B7F9-492C-B821-B08614CF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88" y="6321673"/>
            <a:ext cx="390525" cy="357733"/>
          </a:xfrm>
          <a:prstGeom prst="rect">
            <a:avLst/>
          </a:prstGeom>
        </p:spPr>
      </p:pic>
      <p:sp>
        <p:nvSpPr>
          <p:cNvPr id="26" name="Marcador de Posição do Número do Diapositivo 25">
            <a:extLst>
              <a:ext uri="{FF2B5EF4-FFF2-40B4-BE49-F238E27FC236}">
                <a16:creationId xmlns:a16="http://schemas.microsoft.com/office/drawing/2014/main" id="{DC2494A9-CB56-4EE1-8C35-8483206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5</a:t>
            </a:fld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B9D2E0A-A1AE-4FE6-8D7F-823CAB6A3A1E}"/>
              </a:ext>
            </a:extLst>
          </p:cNvPr>
          <p:cNvSpPr/>
          <p:nvPr/>
        </p:nvSpPr>
        <p:spPr>
          <a:xfrm>
            <a:off x="292099" y="365126"/>
            <a:ext cx="3835400" cy="75723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SETUP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88FC581-DD62-4F4F-95B7-C2D860CA6DCC}"/>
              </a:ext>
            </a:extLst>
          </p:cNvPr>
          <p:cNvGrpSpPr/>
          <p:nvPr/>
        </p:nvGrpSpPr>
        <p:grpSpPr>
          <a:xfrm>
            <a:off x="3068284" y="2658948"/>
            <a:ext cx="4428951" cy="2077831"/>
            <a:chOff x="1156459" y="1283153"/>
            <a:chExt cx="9879082" cy="4311255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E082E497-8B11-430C-871C-DD35D3BDE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6459" y="1283153"/>
              <a:ext cx="9879082" cy="374668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749585D-E709-4246-AA4A-02FBC7E1162E}"/>
                </a:ext>
              </a:extLst>
            </p:cNvPr>
            <p:cNvSpPr txBox="1"/>
            <p:nvPr/>
          </p:nvSpPr>
          <p:spPr>
            <a:xfrm>
              <a:off x="4585982" y="2215503"/>
              <a:ext cx="3189415" cy="1213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/>
                <a:t>WSO2 </a:t>
              </a:r>
              <a:r>
                <a:rPr lang="pt-PT" sz="1600" dirty="0" err="1"/>
                <a:t>Stream</a:t>
              </a:r>
              <a:r>
                <a:rPr lang="pt-PT" sz="1600" dirty="0"/>
                <a:t> </a:t>
              </a:r>
              <a:r>
                <a:rPr lang="pt-PT" sz="1600" dirty="0" err="1"/>
                <a:t>Processor</a:t>
              </a:r>
              <a:endParaRPr lang="pt-PT" sz="1600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54F4A32-8401-48EE-ABBF-717970DB1D13}"/>
                </a:ext>
              </a:extLst>
            </p:cNvPr>
            <p:cNvSpPr txBox="1"/>
            <p:nvPr/>
          </p:nvSpPr>
          <p:spPr>
            <a:xfrm>
              <a:off x="1600113" y="4891948"/>
              <a:ext cx="1954108" cy="702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/>
                <a:t>Kafka</a:t>
              </a:r>
              <a:endParaRPr lang="pt-PT" sz="2800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E40D9D2-B1FA-4158-B953-7C304B9CA60C}"/>
                </a:ext>
              </a:extLst>
            </p:cNvPr>
            <p:cNvSpPr txBox="1"/>
            <p:nvPr/>
          </p:nvSpPr>
          <p:spPr>
            <a:xfrm>
              <a:off x="8632509" y="4607743"/>
              <a:ext cx="2122817" cy="702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/>
                <a:t>Kafka</a:t>
              </a:r>
              <a:endParaRPr lang="pt-PT" sz="2800" dirty="0"/>
            </a:p>
          </p:txBody>
        </p:sp>
      </p:grpSp>
      <p:sp>
        <p:nvSpPr>
          <p:cNvPr id="15" name="Sinal de Adição 14">
            <a:extLst>
              <a:ext uri="{FF2B5EF4-FFF2-40B4-BE49-F238E27FC236}">
                <a16:creationId xmlns:a16="http://schemas.microsoft.com/office/drawing/2014/main" id="{0F3565DD-D3C6-4EE9-9FE2-62F138B26A94}"/>
              </a:ext>
            </a:extLst>
          </p:cNvPr>
          <p:cNvSpPr/>
          <p:nvPr/>
        </p:nvSpPr>
        <p:spPr>
          <a:xfrm>
            <a:off x="7626626" y="2920782"/>
            <a:ext cx="914400" cy="914400"/>
          </a:xfrm>
          <a:prstGeom prst="mathPlu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9E11A746-CE94-485D-83EE-26312F70E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7180" y="1081980"/>
            <a:ext cx="1360521" cy="1576967"/>
          </a:xfrm>
          <a:prstGeom prst="rect">
            <a:avLst/>
          </a:prstGeom>
        </p:spPr>
      </p:pic>
      <p:pic>
        <p:nvPicPr>
          <p:cNvPr id="22" name="Imagem 21" descr="Uma imagem com mapa, texto&#10;&#10;Descrição gerada com confiança muito alta">
            <a:extLst>
              <a:ext uri="{FF2B5EF4-FFF2-40B4-BE49-F238E27FC236}">
                <a16:creationId xmlns:a16="http://schemas.microsoft.com/office/drawing/2014/main" id="{5C005AE9-3E29-4EC2-A48B-00AF49C7A9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6" t="26657" r="1230"/>
          <a:stretch/>
        </p:blipFill>
        <p:spPr>
          <a:xfrm>
            <a:off x="8942213" y="2712330"/>
            <a:ext cx="2743201" cy="1380871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F937FB21-5500-4EE9-918B-6DD10BABC7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63565" y="4332561"/>
            <a:ext cx="1047750" cy="10477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39899B4-F694-46EB-8E54-6DE658FA99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88" y="2226239"/>
            <a:ext cx="1143355" cy="1238291"/>
          </a:xfrm>
          <a:prstGeom prst="rect">
            <a:avLst/>
          </a:prstGeom>
        </p:spPr>
      </p:pic>
      <p:sp>
        <p:nvSpPr>
          <p:cNvPr id="17" name="Sinal de Adição 16">
            <a:extLst>
              <a:ext uri="{FF2B5EF4-FFF2-40B4-BE49-F238E27FC236}">
                <a16:creationId xmlns:a16="http://schemas.microsoft.com/office/drawing/2014/main" id="{1C137EE7-F463-456C-8A94-120F598196B6}"/>
              </a:ext>
            </a:extLst>
          </p:cNvPr>
          <p:cNvSpPr/>
          <p:nvPr/>
        </p:nvSpPr>
        <p:spPr>
          <a:xfrm>
            <a:off x="1970037" y="2939962"/>
            <a:ext cx="914400" cy="914400"/>
          </a:xfrm>
          <a:prstGeom prst="mathPlu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838EC2-AE17-4209-A258-865B60A06D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1" y="3921541"/>
            <a:ext cx="2272534" cy="67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1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A3E8CFA-27CB-433B-8A6C-5B71086647C3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04CE76-27F6-480F-8745-0B9404234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88" y="6321673"/>
            <a:ext cx="390525" cy="357733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85D9BCC-09FC-42BD-8A13-1432C897E786}"/>
              </a:ext>
            </a:extLst>
          </p:cNvPr>
          <p:cNvSpPr/>
          <p:nvPr/>
        </p:nvSpPr>
        <p:spPr>
          <a:xfrm>
            <a:off x="2815771" y="1862024"/>
            <a:ext cx="6257472" cy="3133951"/>
          </a:xfrm>
          <a:prstGeom prst="roundRect">
            <a:avLst>
              <a:gd name="adj" fmla="val 26843"/>
            </a:avLst>
          </a:prstGeom>
          <a:solidFill>
            <a:srgbClr val="FFCE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QUERIES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78C7C12-B8D5-48FE-8989-E529EFDC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6</a:t>
            </a:fld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3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035325D2-1078-477E-8DA5-6BCCF072B6E5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D0F3A83-B7F9-492C-B821-B08614CF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88" y="6321673"/>
            <a:ext cx="390525" cy="357733"/>
          </a:xfrm>
          <a:prstGeom prst="rect">
            <a:avLst/>
          </a:prstGeom>
        </p:spPr>
      </p:pic>
      <p:sp>
        <p:nvSpPr>
          <p:cNvPr id="26" name="Marcador de Posição do Número do Diapositivo 25">
            <a:extLst>
              <a:ext uri="{FF2B5EF4-FFF2-40B4-BE49-F238E27FC236}">
                <a16:creationId xmlns:a16="http://schemas.microsoft.com/office/drawing/2014/main" id="{DC2494A9-CB56-4EE1-8C35-8483206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7</a:t>
            </a:fld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B10A896-37DA-4C99-8DAA-2DF10A61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98333"/>
            <a:ext cx="9144000" cy="3248044"/>
          </a:xfrm>
        </p:spPr>
        <p:txBody>
          <a:bodyPr/>
          <a:lstStyle/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TaxiRidesStr#window.time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(30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 </a:t>
            </a: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pickup_gridID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dropoff_gridID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(*) as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frequency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pickup_gridID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dropoff_gridID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frequency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10  </a:t>
            </a: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INTO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TopFreqRoutesStr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B9D2E0A-A1AE-4FE6-8D7F-823CAB6A3A1E}"/>
              </a:ext>
            </a:extLst>
          </p:cNvPr>
          <p:cNvSpPr/>
          <p:nvPr/>
        </p:nvSpPr>
        <p:spPr>
          <a:xfrm>
            <a:off x="292099" y="365126"/>
            <a:ext cx="3835400" cy="75723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FREQUENT ROUTES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34A9FF7-A463-484D-AD2A-192E7E26AD15}"/>
              </a:ext>
            </a:extLst>
          </p:cNvPr>
          <p:cNvGrpSpPr/>
          <p:nvPr/>
        </p:nvGrpSpPr>
        <p:grpSpPr>
          <a:xfrm>
            <a:off x="3458196" y="2304241"/>
            <a:ext cx="5275607" cy="1124759"/>
            <a:chOff x="3334993" y="1714483"/>
            <a:chExt cx="5275607" cy="1124759"/>
          </a:xfrm>
        </p:grpSpPr>
        <p:pic>
          <p:nvPicPr>
            <p:cNvPr id="5" name="Imagem 4" descr="Uma imagem com objeto, espelho&#10;&#10;Descrição gerada com confiança muito alta">
              <a:extLst>
                <a:ext uri="{FF2B5EF4-FFF2-40B4-BE49-F238E27FC236}">
                  <a16:creationId xmlns:a16="http://schemas.microsoft.com/office/drawing/2014/main" id="{CBCE205D-6C07-4E2B-B715-15C997DBA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4993" y="1714483"/>
              <a:ext cx="5275607" cy="75542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997BBCB-93DD-4235-B8E9-A599DF61DA3B}"/>
                </a:ext>
              </a:extLst>
            </p:cNvPr>
            <p:cNvSpPr txBox="1"/>
            <p:nvPr/>
          </p:nvSpPr>
          <p:spPr>
            <a:xfrm>
              <a:off x="3334993" y="2469910"/>
              <a:ext cx="5275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Fig.1</a:t>
              </a:r>
              <a:r>
                <a:rPr lang="pt-PT" dirty="0"/>
                <a:t>. Diagrama de fluxo da </a:t>
              </a:r>
              <a:r>
                <a:rPr lang="pt-PT" i="1" dirty="0" err="1"/>
                <a:t>query</a:t>
              </a:r>
              <a:r>
                <a:rPr lang="pt-PT" dirty="0"/>
                <a:t> </a:t>
              </a:r>
              <a:r>
                <a:rPr lang="pt-PT" i="1" dirty="0" err="1"/>
                <a:t>Frequent</a:t>
              </a:r>
              <a:r>
                <a:rPr lang="pt-PT" i="1" dirty="0"/>
                <a:t> </a:t>
              </a:r>
              <a:r>
                <a:rPr lang="pt-PT" i="1" dirty="0" err="1"/>
                <a:t>Routes</a:t>
              </a:r>
              <a:r>
                <a:rPr lang="pt-PT" dirty="0"/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42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035325D2-1078-477E-8DA5-6BCCF072B6E5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D0F3A83-B7F9-492C-B821-B08614CF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88" y="6321673"/>
            <a:ext cx="390525" cy="357733"/>
          </a:xfrm>
          <a:prstGeom prst="rect">
            <a:avLst/>
          </a:prstGeom>
        </p:spPr>
      </p:pic>
      <p:sp>
        <p:nvSpPr>
          <p:cNvPr id="26" name="Marcador de Posição do Número do Diapositivo 25">
            <a:extLst>
              <a:ext uri="{FF2B5EF4-FFF2-40B4-BE49-F238E27FC236}">
                <a16:creationId xmlns:a16="http://schemas.microsoft.com/office/drawing/2014/main" id="{DC2494A9-CB56-4EE1-8C35-8483206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8</a:t>
            </a:fld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B10A896-37DA-4C99-8DAA-2DF10A61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577"/>
            <a:ext cx="9144000" cy="3033214"/>
          </a:xfrm>
        </p:spPr>
        <p:txBody>
          <a:bodyPr>
            <a:noAutofit/>
          </a:bodyPr>
          <a:lstStyle/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PARTITION WITH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(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medallion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TaxiRidesStr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BEGIN</a:t>
            </a:r>
          </a:p>
          <a:p>
            <a:pPr algn="l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e1 =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TaxiRidesStr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-&gt; 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TaxiRidesStr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medallion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== e1.medallion] for 30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e1.medallion,     e1.dropoff_gridID</a:t>
            </a:r>
          </a:p>
          <a:p>
            <a:pPr algn="l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INTO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EmptyTaxisStr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END;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B9D2E0A-A1AE-4FE6-8D7F-823CAB6A3A1E}"/>
              </a:ext>
            </a:extLst>
          </p:cNvPr>
          <p:cNvSpPr/>
          <p:nvPr/>
        </p:nvSpPr>
        <p:spPr>
          <a:xfrm>
            <a:off x="292099" y="365126"/>
            <a:ext cx="3835400" cy="75723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PROFITABLES AREAS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214F896-42AC-4853-A417-EBFDE54655F7}"/>
              </a:ext>
            </a:extLst>
          </p:cNvPr>
          <p:cNvGrpSpPr/>
          <p:nvPr/>
        </p:nvGrpSpPr>
        <p:grpSpPr>
          <a:xfrm>
            <a:off x="3028950" y="1550149"/>
            <a:ext cx="6134100" cy="1878851"/>
            <a:chOff x="2710898" y="1296656"/>
            <a:chExt cx="6134100" cy="1878851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F73EEE21-C136-4CD5-B717-32F04A4F2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898" y="1296656"/>
              <a:ext cx="6134100" cy="1438275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61FCB2B-9D41-45AF-8AD4-DB81DC9C139E}"/>
                </a:ext>
              </a:extLst>
            </p:cNvPr>
            <p:cNvSpPr txBox="1"/>
            <p:nvPr/>
          </p:nvSpPr>
          <p:spPr>
            <a:xfrm>
              <a:off x="2710898" y="2806175"/>
              <a:ext cx="613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Fig.2</a:t>
              </a:r>
              <a:r>
                <a:rPr lang="pt-PT" dirty="0"/>
                <a:t>. Diagrama de fluxo da </a:t>
              </a:r>
              <a:r>
                <a:rPr lang="pt-PT" i="1" dirty="0" err="1"/>
                <a:t>query</a:t>
              </a:r>
              <a:r>
                <a:rPr lang="pt-PT" dirty="0"/>
                <a:t> </a:t>
              </a:r>
              <a:r>
                <a:rPr lang="pt-PT" i="1" dirty="0" err="1"/>
                <a:t>Profitables</a:t>
              </a:r>
              <a:r>
                <a:rPr lang="pt-PT" i="1" dirty="0"/>
                <a:t> </a:t>
              </a:r>
              <a:r>
                <a:rPr lang="pt-PT" i="1" dirty="0" err="1"/>
                <a:t>Areas</a:t>
              </a:r>
              <a:r>
                <a:rPr lang="pt-PT" dirty="0"/>
                <a:t>. 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7FE9CA3C-3CCD-4F6C-BC1C-7B488BE19076}"/>
              </a:ext>
            </a:extLst>
          </p:cNvPr>
          <p:cNvSpPr/>
          <p:nvPr/>
        </p:nvSpPr>
        <p:spPr>
          <a:xfrm>
            <a:off x="5016381" y="1298905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689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035325D2-1078-477E-8DA5-6BCCF072B6E5}"/>
              </a:ext>
            </a:extLst>
          </p:cNvPr>
          <p:cNvSpPr/>
          <p:nvPr/>
        </p:nvSpPr>
        <p:spPr>
          <a:xfrm rot="3345047">
            <a:off x="10822836" y="4821856"/>
            <a:ext cx="1485998" cy="37609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2D0F3A83-B7F9-492C-B821-B08614CF5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188" y="6321673"/>
            <a:ext cx="390525" cy="357733"/>
          </a:xfrm>
          <a:prstGeom prst="rect">
            <a:avLst/>
          </a:prstGeom>
        </p:spPr>
      </p:pic>
      <p:sp>
        <p:nvSpPr>
          <p:cNvPr id="26" name="Marcador de Posição do Número do Diapositivo 25">
            <a:extLst>
              <a:ext uri="{FF2B5EF4-FFF2-40B4-BE49-F238E27FC236}">
                <a16:creationId xmlns:a16="http://schemas.microsoft.com/office/drawing/2014/main" id="{DC2494A9-CB56-4EE1-8C35-84832061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809C-A42C-4BEE-9C4A-BBA59F2FAE58}" type="slidenum">
              <a:rPr lang="pt-PT" smtClean="0">
                <a:solidFill>
                  <a:schemeClr val="bg1"/>
                </a:solidFill>
              </a:rPr>
              <a:t>9</a:t>
            </a:fld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B10A896-37DA-4C99-8DAA-2DF10A61E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577"/>
            <a:ext cx="9144000" cy="4151085"/>
          </a:xfrm>
        </p:spPr>
        <p:txBody>
          <a:bodyPr>
            <a:normAutofit/>
          </a:bodyPr>
          <a:lstStyle/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EmptyTaxisStr#window.time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(30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dropoff_gridID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areaID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count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(*) as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emptyTaxis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dropoff_gridID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pt-P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 INTO </a:t>
            </a:r>
            <a:r>
              <a:rPr lang="pt-P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EmptyTaxisPerAreaStr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B9D2E0A-A1AE-4FE6-8D7F-823CAB6A3A1E}"/>
              </a:ext>
            </a:extLst>
          </p:cNvPr>
          <p:cNvSpPr/>
          <p:nvPr/>
        </p:nvSpPr>
        <p:spPr>
          <a:xfrm>
            <a:off x="292099" y="365126"/>
            <a:ext cx="3835400" cy="75723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PROFITABLES AREAS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5A26409-CF9C-4EE8-B92F-D943845649FD}"/>
              </a:ext>
            </a:extLst>
          </p:cNvPr>
          <p:cNvGrpSpPr/>
          <p:nvPr/>
        </p:nvGrpSpPr>
        <p:grpSpPr>
          <a:xfrm>
            <a:off x="3028950" y="1550149"/>
            <a:ext cx="6134100" cy="1878851"/>
            <a:chOff x="2710898" y="1296656"/>
            <a:chExt cx="6134100" cy="1878851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7BE4354-A347-4B5B-8271-F78086859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898" y="1296656"/>
              <a:ext cx="6134100" cy="1438275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ECD9E5E-3BF2-40FC-BFD6-32321A30A293}"/>
                </a:ext>
              </a:extLst>
            </p:cNvPr>
            <p:cNvSpPr txBox="1"/>
            <p:nvPr/>
          </p:nvSpPr>
          <p:spPr>
            <a:xfrm>
              <a:off x="2710898" y="2806175"/>
              <a:ext cx="6134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b="1" dirty="0"/>
                <a:t>Fig.2</a:t>
              </a:r>
              <a:r>
                <a:rPr lang="pt-PT" dirty="0"/>
                <a:t>. Diagrama de fluxo da </a:t>
              </a:r>
              <a:r>
                <a:rPr lang="pt-PT" i="1" dirty="0" err="1"/>
                <a:t>query</a:t>
              </a:r>
              <a:r>
                <a:rPr lang="pt-PT" dirty="0"/>
                <a:t> </a:t>
              </a:r>
              <a:r>
                <a:rPr lang="pt-PT" i="1" dirty="0" err="1"/>
                <a:t>Profitables</a:t>
              </a:r>
              <a:r>
                <a:rPr lang="pt-PT" i="1" dirty="0"/>
                <a:t> </a:t>
              </a:r>
              <a:r>
                <a:rPr lang="pt-PT" i="1" dirty="0" err="1"/>
                <a:t>Areas</a:t>
              </a:r>
              <a:r>
                <a:rPr lang="pt-PT" dirty="0"/>
                <a:t>. 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017A4C03-3B95-49C0-94E4-8F6CA59E5A88}"/>
              </a:ext>
            </a:extLst>
          </p:cNvPr>
          <p:cNvSpPr/>
          <p:nvPr/>
        </p:nvSpPr>
        <p:spPr>
          <a:xfrm>
            <a:off x="6614450" y="1298905"/>
            <a:ext cx="180000" cy="180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7047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765</Words>
  <Application>Microsoft Office PowerPoint</Application>
  <PresentationFormat>Ecrã Panorâmico</PresentationFormat>
  <Paragraphs>127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PROCESSAMENTO DE STREAMS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Streams</dc:title>
  <dc:creator>Nelson Coquenim;André Lopes</dc:creator>
  <cp:lastModifiedBy>Coquenim</cp:lastModifiedBy>
  <cp:revision>23</cp:revision>
  <dcterms:created xsi:type="dcterms:W3CDTF">2018-06-30T12:22:02Z</dcterms:created>
  <dcterms:modified xsi:type="dcterms:W3CDTF">2018-07-02T11:21:58Z</dcterms:modified>
</cp:coreProperties>
</file>