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90" r:id="rId6"/>
    <p:sldId id="291" r:id="rId7"/>
    <p:sldId id="292" r:id="rId8"/>
    <p:sldId id="294" r:id="rId9"/>
    <p:sldId id="293" r:id="rId10"/>
    <p:sldId id="295" r:id="rId11"/>
    <p:sldId id="296" r:id="rId12"/>
    <p:sldId id="297" r:id="rId13"/>
    <p:sldId id="298" r:id="rId14"/>
    <p:sldId id="270" r:id="rId15"/>
    <p:sldId id="300" r:id="rId16"/>
    <p:sldId id="299" r:id="rId17"/>
    <p:sldId id="277" r:id="rId18"/>
    <p:sldId id="278" r:id="rId19"/>
    <p:sldId id="279" r:id="rId20"/>
    <p:sldId id="282" r:id="rId21"/>
    <p:sldId id="283" r:id="rId22"/>
    <p:sldId id="284" r:id="rId23"/>
    <p:sldId id="273" r:id="rId24"/>
    <p:sldId id="281" r:id="rId25"/>
    <p:sldId id="285" r:id="rId26"/>
    <p:sldId id="286" r:id="rId27"/>
    <p:sldId id="287" r:id="rId28"/>
    <p:sldId id="288" r:id="rId29"/>
    <p:sldId id="289" r:id="rId30"/>
    <p:sldId id="262" r:id="rId31"/>
    <p:sldId id="301" r:id="rId32"/>
    <p:sldId id="302" r:id="rId33"/>
    <p:sldId id="303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5" d="100"/>
          <a:sy n="55" d="100"/>
        </p:scale>
        <p:origin x="-10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9A0C-1306-6F40-8D26-97CB6A4DA1C3}" type="datetimeFigureOut">
              <a:rPr lang="en-US" smtClean="0"/>
              <a:t>15/05/18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D8D96-A004-B443-9F2D-E864348B1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07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9A0C-1306-6F40-8D26-97CB6A4DA1C3}" type="datetimeFigureOut">
              <a:rPr lang="en-US" smtClean="0"/>
              <a:t>15/05/18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D8D96-A004-B443-9F2D-E864348B1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80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9A0C-1306-6F40-8D26-97CB6A4DA1C3}" type="datetimeFigureOut">
              <a:rPr lang="en-US" smtClean="0"/>
              <a:t>15/05/18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D8D96-A004-B443-9F2D-E864348B1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30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9A0C-1306-6F40-8D26-97CB6A4DA1C3}" type="datetimeFigureOut">
              <a:rPr lang="en-US" smtClean="0"/>
              <a:t>15/05/18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D8D96-A004-B443-9F2D-E864348B1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07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9A0C-1306-6F40-8D26-97CB6A4DA1C3}" type="datetimeFigureOut">
              <a:rPr lang="en-US" smtClean="0"/>
              <a:t>15/05/18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D8D96-A004-B443-9F2D-E864348B1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71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9A0C-1306-6F40-8D26-97CB6A4DA1C3}" type="datetimeFigureOut">
              <a:rPr lang="en-US" smtClean="0"/>
              <a:t>15/05/18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D8D96-A004-B443-9F2D-E864348B1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887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9A0C-1306-6F40-8D26-97CB6A4DA1C3}" type="datetimeFigureOut">
              <a:rPr lang="en-US" smtClean="0"/>
              <a:t>15/05/18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D8D96-A004-B443-9F2D-E864348B1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29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9A0C-1306-6F40-8D26-97CB6A4DA1C3}" type="datetimeFigureOut">
              <a:rPr lang="en-US" smtClean="0"/>
              <a:t>15/05/18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D8D96-A004-B443-9F2D-E864348B1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715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9A0C-1306-6F40-8D26-97CB6A4DA1C3}" type="datetimeFigureOut">
              <a:rPr lang="en-US" smtClean="0"/>
              <a:t>15/05/18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D8D96-A004-B443-9F2D-E864348B1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44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9A0C-1306-6F40-8D26-97CB6A4DA1C3}" type="datetimeFigureOut">
              <a:rPr lang="en-US" smtClean="0"/>
              <a:t>15/05/18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D8D96-A004-B443-9F2D-E864348B1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19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9A0C-1306-6F40-8D26-97CB6A4DA1C3}" type="datetimeFigureOut">
              <a:rPr lang="en-US" smtClean="0"/>
              <a:t>15/05/18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D8D96-A004-B443-9F2D-E864348B1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89A0C-1306-6F40-8D26-97CB6A4DA1C3}" type="datetimeFigureOut">
              <a:rPr lang="en-US" smtClean="0"/>
              <a:t>15/05/18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D8D96-A004-B443-9F2D-E864348B1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318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2crowd.com/categories/key-value-stores" TargetMode="External"/><Relationship Id="rId4" Type="http://schemas.openxmlformats.org/officeDocument/2006/relationships/hyperlink" Target="https://www.infoworld.com/article/3223728/nosql/nosql-standouts-the-best-key-value-databases-compared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edis.io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eugdpr.org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6198" y="1601391"/>
            <a:ext cx="8075942" cy="1470025"/>
          </a:xfrm>
        </p:spPr>
        <p:txBody>
          <a:bodyPr>
            <a:noAutofit/>
          </a:bodyPr>
          <a:lstStyle/>
          <a:p>
            <a:r>
              <a:rPr lang="en-US" sz="3600" dirty="0" smtClean="0"/>
              <a:t>TP2 Overview</a:t>
            </a:r>
            <a:br>
              <a:rPr lang="en-US" sz="3600" dirty="0" smtClean="0"/>
            </a:br>
            <a:r>
              <a:rPr lang="en-US" sz="3600" dirty="0" smtClean="0"/>
              <a:t>Trusted </a:t>
            </a:r>
            <a:r>
              <a:rPr lang="en-US" sz="3600" dirty="0" err="1" smtClean="0"/>
              <a:t>PaaS</a:t>
            </a:r>
            <a:r>
              <a:rPr lang="en-US" sz="3600" dirty="0"/>
              <a:t> </a:t>
            </a:r>
            <a:r>
              <a:rPr lang="en-US" sz="3600" dirty="0" smtClean="0"/>
              <a:t>Environment for </a:t>
            </a:r>
            <a:r>
              <a:rPr lang="en-US" sz="3600" dirty="0"/>
              <a:t>C</a:t>
            </a:r>
            <a:r>
              <a:rPr lang="en-US" sz="3600" dirty="0" smtClean="0"/>
              <a:t>ontainerized Services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9573" y="3889037"/>
            <a:ext cx="6400800" cy="1752600"/>
          </a:xfrm>
        </p:spPr>
        <p:txBody>
          <a:bodyPr/>
          <a:lstStyle/>
          <a:p>
            <a:r>
              <a:rPr lang="en-US" dirty="0" smtClean="0"/>
              <a:t>SRSC 2017/2018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Semester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349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for TP2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689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TP2 Objectives</a:t>
            </a:r>
          </a:p>
          <a:p>
            <a:r>
              <a:rPr lang="en-US" dirty="0" smtClean="0"/>
              <a:t>System model and architecture</a:t>
            </a:r>
          </a:p>
          <a:p>
            <a:pPr lvl="1"/>
            <a:r>
              <a:rPr lang="en-US" dirty="0" smtClean="0"/>
              <a:t>Client / Outsourced Platform as a Service </a:t>
            </a:r>
          </a:p>
          <a:p>
            <a:pPr lvl="1"/>
            <a:r>
              <a:rPr lang="en-US" dirty="0" smtClean="0"/>
              <a:t>Platform Software Stack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Adversary Model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Targeted solution and Platform for Outsourced Service Stack Components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Technology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Deployment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Complementary Specifications and experimental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evaluation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rot="5577637">
            <a:off x="245538" y="3415843"/>
            <a:ext cx="269811" cy="257664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65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Adversary model conditions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1151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X.800 Attack Types in the Communication Channel between client and platform</a:t>
            </a:r>
          </a:p>
          <a:p>
            <a:pPr lvl="1"/>
            <a:r>
              <a:rPr lang="en-GB" dirty="0" smtClean="0"/>
              <a:t>Protection: Mutual Authenticated TLS with Adjustable/</a:t>
            </a:r>
            <a:r>
              <a:rPr lang="en-GB" dirty="0" err="1" smtClean="0"/>
              <a:t>Parameterizable</a:t>
            </a:r>
            <a:r>
              <a:rPr lang="en-GB" dirty="0" smtClean="0"/>
              <a:t> TLS </a:t>
            </a:r>
            <a:r>
              <a:rPr lang="en-GB" dirty="0" err="1" smtClean="0"/>
              <a:t>Ciphersuites</a:t>
            </a:r>
            <a:r>
              <a:rPr lang="en-GB" dirty="0" smtClean="0"/>
              <a:t> for the TLS Session Context</a:t>
            </a:r>
          </a:p>
          <a:p>
            <a:r>
              <a:rPr lang="en-GB" dirty="0" smtClean="0"/>
              <a:t>Internal Adversaries (or </a:t>
            </a:r>
            <a:r>
              <a:rPr lang="en-GB" dirty="0" err="1" smtClean="0"/>
              <a:t>Intrusders</a:t>
            </a:r>
            <a:r>
              <a:rPr lang="en-GB" dirty="0" smtClean="0"/>
              <a:t>)  in the Infrastructure running the Platform:</a:t>
            </a:r>
          </a:p>
          <a:p>
            <a:pPr lvl="1"/>
            <a:r>
              <a:rPr lang="en-GB" dirty="0" smtClean="0"/>
              <a:t>“Honest but Curious” (</a:t>
            </a:r>
            <a:r>
              <a:rPr lang="en-GB" dirty="0" err="1" smtClean="0"/>
              <a:t>HbC</a:t>
            </a:r>
            <a:r>
              <a:rPr lang="en-GB" dirty="0" smtClean="0"/>
              <a:t>) adversaries (internal System Administrators or external Hackers that can cause intrusions (being able to obtain, illicitly, root/</a:t>
            </a:r>
            <a:r>
              <a:rPr lang="en-GB" dirty="0" err="1" smtClean="0"/>
              <a:t>sysadmin</a:t>
            </a:r>
            <a:r>
              <a:rPr lang="en-GB" dirty="0" smtClean="0"/>
              <a:t> privileges )</a:t>
            </a:r>
          </a:p>
          <a:p>
            <a:pPr lvl="2"/>
            <a:r>
              <a:rPr lang="en-GB" dirty="0"/>
              <a:t>D</a:t>
            </a:r>
            <a:r>
              <a:rPr lang="en-GB" dirty="0" smtClean="0"/>
              <a:t>ata-leakage / Confidentiality Threats: KVS data</a:t>
            </a:r>
          </a:p>
          <a:p>
            <a:pPr lvl="2"/>
            <a:r>
              <a:rPr lang="en-GB" dirty="0" smtClean="0"/>
              <a:t>Integrity compromises of the Platform SW Stack</a:t>
            </a:r>
          </a:p>
          <a:p>
            <a:pPr lvl="1"/>
            <a:r>
              <a:rPr lang="en-GB" dirty="0" smtClean="0"/>
              <a:t>Protection: Operations (GET/SET/ERASE) in the KVS REDIS service will be supported on “always” encrypted data with keys managed only in the client-side</a:t>
            </a:r>
          </a:p>
          <a:p>
            <a:r>
              <a:rPr lang="en-GB" dirty="0" smtClean="0"/>
              <a:t>Users/client SW (and all its computing base) are TRUSTED</a:t>
            </a:r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414065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for TP2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761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TP2 Objectives</a:t>
            </a:r>
          </a:p>
          <a:p>
            <a:r>
              <a:rPr lang="en-US" dirty="0" smtClean="0"/>
              <a:t>System model and architecture</a:t>
            </a:r>
          </a:p>
          <a:p>
            <a:pPr lvl="1"/>
            <a:r>
              <a:rPr lang="en-US" dirty="0" smtClean="0"/>
              <a:t>Client / Outsourced Platform as a Service </a:t>
            </a:r>
          </a:p>
          <a:p>
            <a:pPr lvl="1"/>
            <a:r>
              <a:rPr lang="en-US" dirty="0" smtClean="0"/>
              <a:t>Platform Software Stack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Adversary Model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Targeted solution and Platform for Outsourced Service Stack Components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Technology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Deployment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Complementary Specifications and experimental evaluation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rot="5577637">
            <a:off x="245538" y="3877663"/>
            <a:ext cx="269811" cy="257664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14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REDIS as a Platform Micro Service</a:t>
            </a:r>
          </a:p>
        </p:txBody>
      </p:sp>
      <p:sp>
        <p:nvSpPr>
          <p:cNvPr id="4" name="Rectangle 3"/>
          <p:cNvSpPr/>
          <p:nvPr/>
        </p:nvSpPr>
        <p:spPr>
          <a:xfrm>
            <a:off x="2256336" y="5930244"/>
            <a:ext cx="4746927" cy="75206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HW</a:t>
            </a:r>
            <a:endParaRPr lang="en-GB" sz="3200" dirty="0"/>
          </a:p>
        </p:txBody>
      </p:sp>
      <p:sp>
        <p:nvSpPr>
          <p:cNvPr id="5" name="Rectangle 4"/>
          <p:cNvSpPr/>
          <p:nvPr/>
        </p:nvSpPr>
        <p:spPr>
          <a:xfrm>
            <a:off x="2256336" y="5301466"/>
            <a:ext cx="4746927" cy="604120"/>
          </a:xfrm>
          <a:prstGeom prst="rec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Host OS</a:t>
            </a:r>
            <a:endParaRPr lang="en-GB" sz="3200" dirty="0"/>
          </a:p>
        </p:txBody>
      </p:sp>
      <p:sp>
        <p:nvSpPr>
          <p:cNvPr id="9" name="Rectangle 8"/>
          <p:cNvSpPr/>
          <p:nvPr/>
        </p:nvSpPr>
        <p:spPr>
          <a:xfrm>
            <a:off x="2256336" y="1291119"/>
            <a:ext cx="4746927" cy="1088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Service</a:t>
            </a:r>
          </a:p>
          <a:p>
            <a:pPr algn="ctr"/>
            <a:r>
              <a:rPr lang="en-GB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Containers</a:t>
            </a:r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256336" y="2367165"/>
            <a:ext cx="4746927" cy="1845925"/>
            <a:chOff x="2256336" y="2367165"/>
            <a:chExt cx="4746927" cy="1845925"/>
          </a:xfrm>
        </p:grpSpPr>
        <p:grpSp>
          <p:nvGrpSpPr>
            <p:cNvPr id="11" name="Group 10"/>
            <p:cNvGrpSpPr/>
            <p:nvPr/>
          </p:nvGrpSpPr>
          <p:grpSpPr>
            <a:xfrm>
              <a:off x="2256336" y="2367165"/>
              <a:ext cx="4746927" cy="1845925"/>
              <a:chOff x="2256336" y="2367165"/>
              <a:chExt cx="4746927" cy="1845925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256336" y="2367165"/>
                <a:ext cx="4746927" cy="104008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GB" sz="1400" dirty="0" smtClean="0">
                    <a:solidFill>
                      <a:srgbClr val="000000"/>
                    </a:solidFill>
                  </a:rPr>
                  <a:t>GUEST OS </a:t>
                </a:r>
              </a:p>
              <a:p>
                <a:pPr algn="r"/>
                <a:r>
                  <a:rPr lang="en-GB" sz="1400" dirty="0" smtClean="0">
                    <a:solidFill>
                      <a:srgbClr val="000000"/>
                    </a:solidFill>
                  </a:rPr>
                  <a:t>Execution Environment</a:t>
                </a:r>
                <a:endParaRPr lang="en-GB" sz="1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690995" y="2414573"/>
                <a:ext cx="4312268" cy="30274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rgbClr val="000000"/>
                    </a:solidFill>
                  </a:rPr>
                  <a:t>DOCKER ENGINE</a:t>
                </a:r>
                <a:endParaRPr lang="en-GB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256336" y="3461022"/>
                <a:ext cx="4746927" cy="752068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 smtClean="0"/>
                  <a:t>Guest OS</a:t>
                </a:r>
                <a:endParaRPr lang="en-GB" sz="3200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305646" y="2763210"/>
                <a:ext cx="2675545" cy="644045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4327718" y="3004849"/>
              <a:ext cx="496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JRE</a:t>
              </a:r>
              <a:endParaRPr lang="en-GB" dirty="0"/>
            </a:p>
          </p:txBody>
        </p:sp>
      </p:grpSp>
      <p:sp>
        <p:nvSpPr>
          <p:cNvPr id="28" name="Rectangle 27"/>
          <p:cNvSpPr/>
          <p:nvPr/>
        </p:nvSpPr>
        <p:spPr>
          <a:xfrm>
            <a:off x="7125532" y="5301466"/>
            <a:ext cx="1561268" cy="1380846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HOST MACHINE</a:t>
            </a: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84945" y="2380522"/>
            <a:ext cx="1880699" cy="1005712"/>
            <a:chOff x="184945" y="2380522"/>
            <a:chExt cx="1880699" cy="100571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184945" y="3324376"/>
              <a:ext cx="183712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184945" y="2428810"/>
              <a:ext cx="183712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24189" y="2510147"/>
              <a:ext cx="14375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2nd Level of</a:t>
              </a:r>
            </a:p>
            <a:p>
              <a:r>
                <a:rPr lang="en-GB" dirty="0" smtClean="0"/>
                <a:t>Virtualization</a:t>
              </a:r>
              <a:endParaRPr lang="en-GB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2065644" y="2380522"/>
              <a:ext cx="0" cy="100571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197119" y="4265829"/>
            <a:ext cx="1880855" cy="1035637"/>
            <a:chOff x="197119" y="4265829"/>
            <a:chExt cx="1880855" cy="103563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2077974" y="4265829"/>
              <a:ext cx="0" cy="100571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197119" y="4278158"/>
              <a:ext cx="1866223" cy="1023308"/>
              <a:chOff x="197119" y="4278158"/>
              <a:chExt cx="1866223" cy="1023308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 flipH="1">
                <a:off x="197119" y="4278158"/>
                <a:ext cx="183712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481860" y="4510548"/>
                <a:ext cx="147989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1st Level of</a:t>
                </a:r>
              </a:p>
              <a:p>
                <a:r>
                  <a:rPr lang="en-GB" dirty="0" smtClean="0"/>
                  <a:t>Virtualization </a:t>
                </a:r>
                <a:endParaRPr lang="en-GB" dirty="0"/>
              </a:p>
            </p:txBody>
          </p:sp>
          <p:cxnSp>
            <p:nvCxnSpPr>
              <p:cNvPr id="34" name="Straight Connector 33"/>
              <p:cNvCxnSpPr/>
              <p:nvPr/>
            </p:nvCxnSpPr>
            <p:spPr>
              <a:xfrm flipH="1">
                <a:off x="226219" y="5301466"/>
                <a:ext cx="183712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2259195" y="4270847"/>
            <a:ext cx="4746927" cy="1000694"/>
            <a:chOff x="2259195" y="4270847"/>
            <a:chExt cx="4746927" cy="1000694"/>
          </a:xfrm>
        </p:grpSpPr>
        <p:grpSp>
          <p:nvGrpSpPr>
            <p:cNvPr id="3" name="Group 2"/>
            <p:cNvGrpSpPr/>
            <p:nvPr/>
          </p:nvGrpSpPr>
          <p:grpSpPr>
            <a:xfrm>
              <a:off x="2259195" y="4270847"/>
              <a:ext cx="4746927" cy="993383"/>
              <a:chOff x="2256336" y="4278158"/>
              <a:chExt cx="4746927" cy="993383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256336" y="4278158"/>
                <a:ext cx="4746927" cy="99338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r>
                  <a:rPr lang="en-GB" sz="2400" dirty="0" smtClean="0"/>
                  <a:t>Virtualization</a:t>
                </a:r>
              </a:p>
              <a:p>
                <a:pPr algn="r"/>
                <a:r>
                  <a:rPr lang="en-GB" sz="2400" dirty="0" smtClean="0"/>
                  <a:t>(Hypervisor)</a:t>
                </a:r>
                <a:endParaRPr lang="en-GB" sz="2400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256336" y="4787357"/>
                <a:ext cx="2724855" cy="464051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712530" y="4484610"/>
                <a:ext cx="2268661" cy="30274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rgbClr val="000000"/>
                    </a:solidFill>
                  </a:rPr>
                  <a:t>DOCKER ENGINE</a:t>
                </a:r>
                <a:endParaRPr lang="en-GB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27718" y="4902209"/>
              <a:ext cx="496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JRE</a:t>
              </a:r>
              <a:endParaRPr lang="en-GB" dirty="0"/>
            </a:p>
          </p:txBody>
        </p:sp>
      </p:grpSp>
      <p:sp>
        <p:nvSpPr>
          <p:cNvPr id="36" name="Left-Right Arrow 35"/>
          <p:cNvSpPr/>
          <p:nvPr/>
        </p:nvSpPr>
        <p:spPr>
          <a:xfrm rot="16200000">
            <a:off x="-247435" y="3389987"/>
            <a:ext cx="5519094" cy="1065556"/>
          </a:xfrm>
          <a:prstGeom prst="leftRight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rgbClr val="000000"/>
                </a:solidFill>
              </a:rPr>
              <a:t>THE FULL </a:t>
            </a:r>
            <a:r>
              <a:rPr lang="en-GB" sz="2400" b="1" dirty="0" err="1" smtClean="0">
                <a:solidFill>
                  <a:srgbClr val="000000"/>
                </a:solidFill>
              </a:rPr>
              <a:t>PaaS</a:t>
            </a:r>
            <a:r>
              <a:rPr lang="en-GB" sz="2400" b="1" dirty="0" smtClean="0">
                <a:solidFill>
                  <a:srgbClr val="000000"/>
                </a:solidFill>
              </a:rPr>
              <a:t> STACK</a:t>
            </a:r>
            <a:endParaRPr lang="en-GB" sz="2400" b="1" dirty="0">
              <a:solidFill>
                <a:srgbClr val="000000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7121092" y="1417638"/>
            <a:ext cx="1699064" cy="3951234"/>
            <a:chOff x="7121092" y="1417638"/>
            <a:chExt cx="1699064" cy="3951234"/>
          </a:xfrm>
        </p:grpSpPr>
        <p:sp>
          <p:nvSpPr>
            <p:cNvPr id="10" name="TextBox 9"/>
            <p:cNvSpPr txBox="1"/>
            <p:nvPr/>
          </p:nvSpPr>
          <p:spPr>
            <a:xfrm>
              <a:off x="7121092" y="4169037"/>
              <a:ext cx="14670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Virtual Box or</a:t>
              </a:r>
            </a:p>
            <a:p>
              <a:r>
                <a:rPr lang="en-GB" dirty="0" err="1" smtClean="0"/>
                <a:t>VMWare</a:t>
              </a:r>
              <a:endParaRPr lang="en-GB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174852" y="3544357"/>
              <a:ext cx="15845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Linux DISTR OS</a:t>
              </a:r>
              <a:endParaRPr lang="en-GB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142343" y="2892690"/>
              <a:ext cx="1199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/>
                <a:t>OpenJDK</a:t>
              </a:r>
              <a:r>
                <a:rPr lang="en-GB" dirty="0" smtClean="0"/>
                <a:t> 8</a:t>
              </a:r>
              <a:endParaRPr lang="en-GB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125532" y="4722541"/>
              <a:ext cx="14542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/>
                <a:t>OpenJDK</a:t>
              </a:r>
              <a:r>
                <a:rPr lang="en-GB" dirty="0" smtClean="0"/>
                <a:t> 8 or</a:t>
              </a:r>
            </a:p>
            <a:p>
              <a:r>
                <a:rPr lang="en-GB" dirty="0" smtClean="0"/>
                <a:t>Oracle JDK 8</a:t>
              </a:r>
              <a:endParaRPr lang="en-GB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167743" y="2355779"/>
              <a:ext cx="13168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/>
                <a:t>Docker</a:t>
              </a:r>
              <a:r>
                <a:rPr lang="en-GB" dirty="0" smtClean="0"/>
                <a:t> Plat.</a:t>
              </a:r>
              <a:endParaRPr lang="en-GB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166751" y="1417638"/>
              <a:ext cx="16534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/>
                <a:t>Docker</a:t>
              </a:r>
              <a:r>
                <a:rPr lang="en-GB" dirty="0" smtClean="0"/>
                <a:t> Enabled</a:t>
              </a:r>
            </a:p>
            <a:p>
              <a:r>
                <a:rPr lang="en-GB" dirty="0" smtClean="0"/>
                <a:t>Micro Services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208691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TP2: Main Idea for </a:t>
            </a:r>
            <a:r>
              <a:rPr lang="en-GB" dirty="0" err="1" smtClean="0"/>
              <a:t>Trustability</a:t>
            </a:r>
            <a:r>
              <a:rPr lang="en-GB" dirty="0" smtClean="0"/>
              <a:t> Assumptions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48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Trust Platform Modules (used as a remote TCB components for Platform Attestation):</a:t>
            </a:r>
          </a:p>
          <a:p>
            <a:pPr lvl="1"/>
            <a:r>
              <a:rPr lang="en-GB" dirty="0"/>
              <a:t>H</a:t>
            </a:r>
            <a:r>
              <a:rPr lang="en-GB" dirty="0" smtClean="0"/>
              <a:t>OS-TPM: Host OS TPM Module</a:t>
            </a:r>
          </a:p>
          <a:p>
            <a:pPr lvl="1"/>
            <a:r>
              <a:rPr lang="en-GB" dirty="0" smtClean="0"/>
              <a:t>GOS-TPM: Guest OS TPM Module</a:t>
            </a:r>
          </a:p>
          <a:p>
            <a:pPr lvl="1"/>
            <a:r>
              <a:rPr lang="en-GB" dirty="0" smtClean="0"/>
              <a:t>VMS-TPM: Virtual Micro Services TPM Module</a:t>
            </a:r>
          </a:p>
          <a:p>
            <a:pPr marL="457200" lvl="1" indent="0">
              <a:buNone/>
            </a:pPr>
            <a:r>
              <a:rPr lang="en-GB" dirty="0" smtClean="0"/>
              <a:t>Both provide (at different levels of abstraction):</a:t>
            </a:r>
          </a:p>
          <a:p>
            <a:pPr lvl="1"/>
            <a:r>
              <a:rPr lang="en-GB" dirty="0" smtClean="0"/>
              <a:t>A Measured (Authenticated) Boot evidence of the remote platform</a:t>
            </a:r>
            <a:endParaRPr lang="en-GB" dirty="0"/>
          </a:p>
          <a:p>
            <a:pPr lvl="1"/>
            <a:r>
              <a:rPr lang="en-GB" dirty="0" smtClean="0"/>
              <a:t>Attestation protocol for the scrutiny of client applications using the remote platform “as a service”</a:t>
            </a:r>
          </a:p>
        </p:txBody>
      </p:sp>
    </p:spTree>
    <p:extLst>
      <p:ext uri="{BB962C8B-B14F-4D97-AF65-F5344CB8AC3E}">
        <p14:creationId xmlns:p14="http://schemas.microsoft.com/office/powerpoint/2010/main" val="587873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Platform “as a Service” (</a:t>
            </a:r>
            <a:r>
              <a:rPr lang="en-GB" dirty="0" err="1" smtClean="0"/>
              <a:t>PaaS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Basically, it will provide a Virtualized Environment to run sandboxes of services, as trusted containerized services</a:t>
            </a:r>
          </a:p>
          <a:p>
            <a:pPr lvl="1"/>
            <a:r>
              <a:rPr lang="en-GB" dirty="0" smtClean="0"/>
              <a:t>For TP2 purpose we will consider to provide a Key-Value-Store as a Service: REDIS</a:t>
            </a:r>
          </a:p>
          <a:p>
            <a:pPr lvl="2"/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redis.io</a:t>
            </a:r>
            <a:endParaRPr lang="en-GB" dirty="0" smtClean="0"/>
          </a:p>
          <a:p>
            <a:pPr lvl="2"/>
            <a:r>
              <a:rPr lang="en-GB" dirty="0" smtClean="0"/>
              <a:t>REDIS is one of the best and more Popular KVS currently used in industry</a:t>
            </a:r>
          </a:p>
          <a:p>
            <a:pPr lvl="2"/>
            <a:r>
              <a:rPr lang="en-GB" dirty="0" smtClean="0"/>
              <a:t>See </a:t>
            </a:r>
          </a:p>
          <a:p>
            <a:pPr lvl="3"/>
            <a:r>
              <a:rPr lang="en-GB" dirty="0">
                <a:hlinkClick r:id="rId3"/>
              </a:rPr>
              <a:t>https://db-engines.com/en/ranking/key-value+</a:t>
            </a:r>
            <a:r>
              <a:rPr lang="en-GB" dirty="0" smtClean="0">
                <a:hlinkClick r:id="rId3"/>
              </a:rPr>
              <a:t>store</a:t>
            </a:r>
          </a:p>
          <a:p>
            <a:pPr lvl="3"/>
            <a:r>
              <a:rPr lang="en-GB" dirty="0" smtClean="0">
                <a:hlinkClick r:id="rId3"/>
              </a:rPr>
              <a:t>https</a:t>
            </a:r>
            <a:r>
              <a:rPr lang="en-GB" dirty="0">
                <a:hlinkClick r:id="rId3"/>
              </a:rPr>
              <a:t>://www.g2crowd.com/categories/key-value-</a:t>
            </a:r>
            <a:r>
              <a:rPr lang="en-GB" dirty="0" smtClean="0">
                <a:hlinkClick r:id="rId3"/>
              </a:rPr>
              <a:t>stores</a:t>
            </a:r>
            <a:endParaRPr lang="en-GB" dirty="0" smtClean="0"/>
          </a:p>
          <a:p>
            <a:pPr lvl="3"/>
            <a:r>
              <a:rPr lang="en-GB" dirty="0">
                <a:hlinkClick r:id="rId4"/>
              </a:rPr>
              <a:t>https://www.infoworld.com/article/3223728/nosql/nosql-standouts-the-best-key-value-databases-</a:t>
            </a:r>
            <a:r>
              <a:rPr lang="en-GB" dirty="0" smtClean="0">
                <a:hlinkClick r:id="rId4"/>
              </a:rPr>
              <a:t>compared.html</a:t>
            </a:r>
            <a:endParaRPr lang="en-GB" dirty="0" smtClean="0"/>
          </a:p>
          <a:p>
            <a:pPr lvl="2"/>
            <a:endParaRPr lang="en-GB" dirty="0" smtClean="0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1843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Case-Study Implementation Variants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480"/>
          </a:xfrm>
        </p:spPr>
        <p:txBody>
          <a:bodyPr>
            <a:normAutofit/>
          </a:bodyPr>
          <a:lstStyle/>
          <a:p>
            <a:r>
              <a:rPr lang="en-GB" dirty="0" err="1" smtClean="0"/>
              <a:t>PaaS</a:t>
            </a:r>
            <a:r>
              <a:rPr lang="en-GB" dirty="0" smtClean="0"/>
              <a:t> provided Services:</a:t>
            </a:r>
          </a:p>
          <a:p>
            <a:pPr lvl="1"/>
            <a:r>
              <a:rPr lang="en-GB" dirty="0" smtClean="0"/>
              <a:t>Application Level: REDIS enabled Micro Services (in containerized </a:t>
            </a:r>
            <a:r>
              <a:rPr lang="en-GB" dirty="0" err="1" smtClean="0"/>
              <a:t>docker</a:t>
            </a:r>
            <a:r>
              <a:rPr lang="en-GB" dirty="0" smtClean="0"/>
              <a:t> components)</a:t>
            </a:r>
          </a:p>
          <a:p>
            <a:pPr lvl="1"/>
            <a:r>
              <a:rPr lang="en-GB" dirty="0" smtClean="0"/>
              <a:t>Two variants (students can choose):</a:t>
            </a:r>
          </a:p>
          <a:p>
            <a:pPr lvl="2"/>
            <a:r>
              <a:rPr lang="en-GB" dirty="0" smtClean="0"/>
              <a:t>Remote REDIS Repository Service</a:t>
            </a:r>
          </a:p>
          <a:p>
            <a:pPr lvl="3"/>
            <a:r>
              <a:rPr lang="en-GB" dirty="0" smtClean="0"/>
              <a:t>KVS Database will be proposed/</a:t>
            </a:r>
            <a:r>
              <a:rPr lang="en-GB" dirty="0" err="1" smtClean="0"/>
              <a:t>implemenetd</a:t>
            </a:r>
            <a:r>
              <a:rPr lang="en-GB" dirty="0" smtClean="0"/>
              <a:t> by students</a:t>
            </a:r>
          </a:p>
          <a:p>
            <a:pPr lvl="3"/>
            <a:r>
              <a:rPr lang="en-GB" dirty="0" smtClean="0"/>
              <a:t>Client is a REDIS Benchmark for operations in the Database</a:t>
            </a:r>
          </a:p>
          <a:p>
            <a:pPr lvl="2"/>
            <a:r>
              <a:rPr lang="en-GB" dirty="0" smtClean="0"/>
              <a:t>Authentication Server alternative  (for TP1)</a:t>
            </a:r>
          </a:p>
          <a:p>
            <a:pPr lvl="3"/>
            <a:r>
              <a:rPr lang="en-GB" dirty="0" smtClean="0"/>
              <a:t>Reimplementation of the Authentication, Access control and Key / Security associations Distribution for TP1 (implemented with a REDIS-enabled repository)</a:t>
            </a:r>
          </a:p>
        </p:txBody>
      </p:sp>
    </p:spTree>
    <p:extLst>
      <p:ext uri="{BB962C8B-B14F-4D97-AF65-F5344CB8AC3E}">
        <p14:creationId xmlns:p14="http://schemas.microsoft.com/office/powerpoint/2010/main" val="1188534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The two TP2 variants for “application-case study”: demo case-study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A JAVA client benchmarking on a REDIS-Based KVS repository</a:t>
            </a:r>
          </a:p>
          <a:p>
            <a:pPr lvl="1"/>
            <a:r>
              <a:rPr lang="en-GB" dirty="0" smtClean="0"/>
              <a:t>A KVS table with 1000 entries</a:t>
            </a:r>
          </a:p>
          <a:p>
            <a:pPr lvl="1"/>
            <a:r>
              <a:rPr lang="en-GB" dirty="0" smtClean="0"/>
              <a:t>You can design and choose the content of the KVS</a:t>
            </a:r>
          </a:p>
          <a:p>
            <a:pPr lvl="1"/>
            <a:r>
              <a:rPr lang="en-GB" dirty="0" smtClean="0"/>
              <a:t>Some suggestions:</a:t>
            </a:r>
          </a:p>
          <a:p>
            <a:pPr lvl="2"/>
            <a:r>
              <a:rPr lang="en-GB" dirty="0" smtClean="0"/>
              <a:t>A Database to store blood tests (as Electronic Medical Records) of different persons</a:t>
            </a:r>
          </a:p>
          <a:p>
            <a:pPr lvl="2"/>
            <a:r>
              <a:rPr lang="en-GB" dirty="0" smtClean="0"/>
              <a:t>A </a:t>
            </a:r>
            <a:r>
              <a:rPr lang="en-GB" dirty="0"/>
              <a:t>Database with </a:t>
            </a:r>
            <a:r>
              <a:rPr lang="en-GB" dirty="0" smtClean="0"/>
              <a:t>the </a:t>
            </a:r>
            <a:r>
              <a:rPr lang="en-GB" dirty="0"/>
              <a:t>salary mass of the players of a football team (or employees of a company</a:t>
            </a:r>
            <a:r>
              <a:rPr lang="en-GB" dirty="0" smtClean="0"/>
              <a:t>)</a:t>
            </a:r>
          </a:p>
          <a:p>
            <a:pPr lvl="2"/>
            <a:r>
              <a:rPr lang="en-GB" dirty="0"/>
              <a:t>Balances and movements (payments, withdrawals, credits) </a:t>
            </a:r>
            <a:r>
              <a:rPr lang="en-GB" dirty="0" smtClean="0"/>
              <a:t>in </a:t>
            </a:r>
            <a:r>
              <a:rPr lang="en-GB" dirty="0"/>
              <a:t>a bank account of a customer of a bank</a:t>
            </a:r>
            <a:endParaRPr lang="en-GB" dirty="0" smtClean="0"/>
          </a:p>
          <a:p>
            <a:pPr lvl="2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93987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The two TP2 variants for “application-case study”: demo case-study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Improvement of your TP1 context – in this case you will implement the REDIS Key Value Store to manage DATA for the Authentication Service and a </a:t>
            </a:r>
            <a:r>
              <a:rPr lang="en-GB" dirty="0" err="1" smtClean="0"/>
              <a:t>Docker</a:t>
            </a:r>
            <a:r>
              <a:rPr lang="en-GB" dirty="0" smtClean="0"/>
              <a:t>-based Java Micro-Service  to implement the </a:t>
            </a:r>
            <a:r>
              <a:rPr lang="en-GB" dirty="0" err="1" smtClean="0"/>
              <a:t>Authetication</a:t>
            </a:r>
            <a:r>
              <a:rPr lang="en-GB" dirty="0" smtClean="0"/>
              <a:t> and Access Control Service</a:t>
            </a:r>
          </a:p>
          <a:p>
            <a:pPr lvl="2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940025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6372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The required “</a:t>
            </a:r>
            <a:r>
              <a:rPr lang="en-GB" dirty="0" err="1" smtClean="0"/>
              <a:t>PaaS</a:t>
            </a:r>
            <a:r>
              <a:rPr lang="en-GB" dirty="0" smtClean="0"/>
              <a:t>” </a:t>
            </a:r>
            <a:br>
              <a:rPr lang="en-GB" dirty="0" smtClean="0"/>
            </a:br>
            <a:r>
              <a:rPr lang="en-GB" dirty="0" smtClean="0"/>
              <a:t>(Platform “as a service”)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17882"/>
            <a:ext cx="8229600" cy="2008281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GB" dirty="0" smtClean="0"/>
              <a:t>For Both Variants</a:t>
            </a:r>
          </a:p>
          <a:p>
            <a:pPr algn="ctr"/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See TP2 information for the initial deployment </a:t>
            </a:r>
          </a:p>
          <a:p>
            <a:pPr marL="0" indent="0" algn="ctr">
              <a:buNone/>
            </a:pPr>
            <a:r>
              <a:rPr lang="en-GB" dirty="0" smtClean="0"/>
              <a:t>and setup components  in:</a:t>
            </a:r>
          </a:p>
          <a:p>
            <a:pPr marL="0" indent="0" algn="ctr">
              <a:buNone/>
            </a:pPr>
            <a:r>
              <a:rPr lang="en-GB" dirty="0" err="1"/>
              <a:t>a</a:t>
            </a:r>
            <a:r>
              <a:rPr lang="en-GB" dirty="0" err="1" smtClean="0"/>
              <a:t>sc.di.fct.unl.pt</a:t>
            </a:r>
            <a:r>
              <a:rPr lang="en-GB" dirty="0" smtClean="0"/>
              <a:t>/~</a:t>
            </a:r>
            <a:r>
              <a:rPr lang="en-GB" dirty="0" err="1" smtClean="0"/>
              <a:t>hj</a:t>
            </a:r>
            <a:r>
              <a:rPr lang="en-GB" dirty="0" smtClean="0"/>
              <a:t>/</a:t>
            </a:r>
            <a:r>
              <a:rPr lang="en-GB" dirty="0" err="1" smtClean="0"/>
              <a:t>srsc</a:t>
            </a:r>
            <a:r>
              <a:rPr lang="en-GB" dirty="0" smtClean="0"/>
              <a:t>/</a:t>
            </a:r>
            <a:r>
              <a:rPr lang="en-GB" dirty="0" err="1" smtClean="0"/>
              <a:t>aulas-praticas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3414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for TP2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6525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TP2 Objectives</a:t>
            </a:r>
          </a:p>
          <a:p>
            <a:r>
              <a:rPr lang="en-US" dirty="0" smtClean="0"/>
              <a:t>System model and architecture</a:t>
            </a:r>
          </a:p>
          <a:p>
            <a:pPr lvl="1"/>
            <a:r>
              <a:rPr lang="en-US" dirty="0" smtClean="0"/>
              <a:t>Client / Outsourced Platform as a Service </a:t>
            </a:r>
          </a:p>
          <a:p>
            <a:pPr lvl="1"/>
            <a:r>
              <a:rPr lang="en-US" dirty="0" smtClean="0"/>
              <a:t>Platform Software Stack</a:t>
            </a:r>
          </a:p>
          <a:p>
            <a:r>
              <a:rPr lang="en-US" dirty="0" smtClean="0"/>
              <a:t>Adversary Model</a:t>
            </a:r>
          </a:p>
          <a:p>
            <a:r>
              <a:rPr lang="en-US" dirty="0" smtClean="0"/>
              <a:t>Targeted solution: Platform Service Stack Components</a:t>
            </a:r>
          </a:p>
          <a:p>
            <a:pPr lvl="1"/>
            <a:r>
              <a:rPr lang="en-US" dirty="0" smtClean="0"/>
              <a:t>Technology</a:t>
            </a:r>
          </a:p>
          <a:p>
            <a:pPr lvl="1"/>
            <a:r>
              <a:rPr lang="en-US" dirty="0" smtClean="0"/>
              <a:t>Deployment</a:t>
            </a:r>
          </a:p>
          <a:p>
            <a:r>
              <a:rPr lang="en-US" dirty="0"/>
              <a:t>Complementary Specifications and experimental </a:t>
            </a:r>
            <a:r>
              <a:rPr lang="en-US" dirty="0" smtClean="0"/>
              <a:t>evaluation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046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REDIS as a Platform Micro Service</a:t>
            </a:r>
          </a:p>
        </p:txBody>
      </p:sp>
      <p:sp>
        <p:nvSpPr>
          <p:cNvPr id="4" name="Rectangle 3"/>
          <p:cNvSpPr/>
          <p:nvPr/>
        </p:nvSpPr>
        <p:spPr>
          <a:xfrm>
            <a:off x="2256336" y="5930244"/>
            <a:ext cx="4746927" cy="75206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HW</a:t>
            </a:r>
            <a:endParaRPr lang="en-GB" sz="3200" dirty="0"/>
          </a:p>
        </p:txBody>
      </p:sp>
      <p:sp>
        <p:nvSpPr>
          <p:cNvPr id="5" name="Rectangle 4"/>
          <p:cNvSpPr/>
          <p:nvPr/>
        </p:nvSpPr>
        <p:spPr>
          <a:xfrm>
            <a:off x="2256336" y="5301466"/>
            <a:ext cx="4746927" cy="604120"/>
          </a:xfrm>
          <a:prstGeom prst="rec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Host OS</a:t>
            </a:r>
            <a:endParaRPr lang="en-GB" sz="3200" dirty="0"/>
          </a:p>
        </p:txBody>
      </p:sp>
      <p:sp>
        <p:nvSpPr>
          <p:cNvPr id="9" name="Rectangle 8"/>
          <p:cNvSpPr/>
          <p:nvPr/>
        </p:nvSpPr>
        <p:spPr>
          <a:xfrm>
            <a:off x="2256336" y="1291119"/>
            <a:ext cx="4746927" cy="1088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Service</a:t>
            </a:r>
          </a:p>
          <a:p>
            <a:pPr algn="ctr"/>
            <a:r>
              <a:rPr lang="en-GB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Containers</a:t>
            </a:r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256336" y="2367165"/>
            <a:ext cx="4746927" cy="1845925"/>
            <a:chOff x="2256336" y="2367165"/>
            <a:chExt cx="4746927" cy="1845925"/>
          </a:xfrm>
        </p:grpSpPr>
        <p:grpSp>
          <p:nvGrpSpPr>
            <p:cNvPr id="11" name="Group 10"/>
            <p:cNvGrpSpPr/>
            <p:nvPr/>
          </p:nvGrpSpPr>
          <p:grpSpPr>
            <a:xfrm>
              <a:off x="2256336" y="2367165"/>
              <a:ext cx="4746927" cy="1845925"/>
              <a:chOff x="2256336" y="2367165"/>
              <a:chExt cx="4746927" cy="1845925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256336" y="2367165"/>
                <a:ext cx="4746927" cy="104008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GB" sz="1400" dirty="0" smtClean="0">
                    <a:solidFill>
                      <a:srgbClr val="000000"/>
                    </a:solidFill>
                  </a:rPr>
                  <a:t>GUEST OS </a:t>
                </a:r>
              </a:p>
              <a:p>
                <a:pPr algn="r"/>
                <a:r>
                  <a:rPr lang="en-GB" sz="1400" dirty="0" smtClean="0">
                    <a:solidFill>
                      <a:srgbClr val="000000"/>
                    </a:solidFill>
                  </a:rPr>
                  <a:t>Execution Environment</a:t>
                </a:r>
                <a:endParaRPr lang="en-GB" sz="1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690995" y="2414573"/>
                <a:ext cx="4312268" cy="30274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rgbClr val="000000"/>
                    </a:solidFill>
                  </a:rPr>
                  <a:t>DOCKER ENGINE</a:t>
                </a:r>
                <a:endParaRPr lang="en-GB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256336" y="3461022"/>
                <a:ext cx="4746927" cy="752068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 smtClean="0"/>
                  <a:t>Guest OS</a:t>
                </a:r>
                <a:endParaRPr lang="en-GB" sz="3200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305646" y="2763210"/>
                <a:ext cx="2675545" cy="644045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4327718" y="3004849"/>
              <a:ext cx="496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JRE</a:t>
              </a:r>
              <a:endParaRPr lang="en-GB" dirty="0"/>
            </a:p>
          </p:txBody>
        </p:sp>
      </p:grpSp>
      <p:sp>
        <p:nvSpPr>
          <p:cNvPr id="28" name="Rectangle 27"/>
          <p:cNvSpPr/>
          <p:nvPr/>
        </p:nvSpPr>
        <p:spPr>
          <a:xfrm>
            <a:off x="7125532" y="5301466"/>
            <a:ext cx="1561268" cy="1380846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HOST MACHINE</a:t>
            </a: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84945" y="2380522"/>
            <a:ext cx="1880699" cy="1005712"/>
            <a:chOff x="184945" y="2380522"/>
            <a:chExt cx="1880699" cy="100571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184945" y="3324376"/>
              <a:ext cx="183712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184945" y="2428810"/>
              <a:ext cx="183712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24189" y="2510147"/>
              <a:ext cx="14375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2nd Level of</a:t>
              </a:r>
            </a:p>
            <a:p>
              <a:r>
                <a:rPr lang="en-GB" dirty="0" smtClean="0"/>
                <a:t>Virtualization</a:t>
              </a:r>
              <a:endParaRPr lang="en-GB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2065644" y="2380522"/>
              <a:ext cx="0" cy="100571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197119" y="4265829"/>
            <a:ext cx="1880855" cy="1035637"/>
            <a:chOff x="197119" y="4265829"/>
            <a:chExt cx="1880855" cy="103563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2077974" y="4265829"/>
              <a:ext cx="0" cy="100571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197119" y="4278158"/>
              <a:ext cx="1866223" cy="1023308"/>
              <a:chOff x="197119" y="4278158"/>
              <a:chExt cx="1866223" cy="1023308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 flipH="1">
                <a:off x="197119" y="4278158"/>
                <a:ext cx="183712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481860" y="4510548"/>
                <a:ext cx="147989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1st Level of</a:t>
                </a:r>
              </a:p>
              <a:p>
                <a:r>
                  <a:rPr lang="en-GB" dirty="0" smtClean="0"/>
                  <a:t>Virtualization </a:t>
                </a:r>
                <a:endParaRPr lang="en-GB" dirty="0"/>
              </a:p>
            </p:txBody>
          </p:sp>
          <p:cxnSp>
            <p:nvCxnSpPr>
              <p:cNvPr id="34" name="Straight Connector 33"/>
              <p:cNvCxnSpPr/>
              <p:nvPr/>
            </p:nvCxnSpPr>
            <p:spPr>
              <a:xfrm flipH="1">
                <a:off x="226219" y="5301466"/>
                <a:ext cx="183712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2259195" y="4270847"/>
            <a:ext cx="4746927" cy="1000694"/>
            <a:chOff x="2259195" y="4270847"/>
            <a:chExt cx="4746927" cy="1000694"/>
          </a:xfrm>
        </p:grpSpPr>
        <p:grpSp>
          <p:nvGrpSpPr>
            <p:cNvPr id="3" name="Group 2"/>
            <p:cNvGrpSpPr/>
            <p:nvPr/>
          </p:nvGrpSpPr>
          <p:grpSpPr>
            <a:xfrm>
              <a:off x="2259195" y="4270847"/>
              <a:ext cx="4746927" cy="993383"/>
              <a:chOff x="2256336" y="4278158"/>
              <a:chExt cx="4746927" cy="993383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256336" y="4278158"/>
                <a:ext cx="4746927" cy="99338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r>
                  <a:rPr lang="en-GB" sz="2400" dirty="0" smtClean="0"/>
                  <a:t>Virtualization</a:t>
                </a:r>
              </a:p>
              <a:p>
                <a:pPr algn="r"/>
                <a:r>
                  <a:rPr lang="en-GB" sz="2400" dirty="0" smtClean="0"/>
                  <a:t>(Hypervisor)</a:t>
                </a:r>
                <a:endParaRPr lang="en-GB" sz="2400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256336" y="4787357"/>
                <a:ext cx="2724855" cy="464051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712530" y="4484610"/>
                <a:ext cx="2268661" cy="30274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rgbClr val="000000"/>
                    </a:solidFill>
                  </a:rPr>
                  <a:t>DOCKER ENGINE</a:t>
                </a:r>
                <a:endParaRPr lang="en-GB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27718" y="4902209"/>
              <a:ext cx="496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JRE</a:t>
              </a:r>
              <a:endParaRPr lang="en-GB" dirty="0"/>
            </a:p>
          </p:txBody>
        </p:sp>
      </p:grpSp>
      <p:sp>
        <p:nvSpPr>
          <p:cNvPr id="36" name="Left-Right Arrow 35"/>
          <p:cNvSpPr/>
          <p:nvPr/>
        </p:nvSpPr>
        <p:spPr>
          <a:xfrm rot="16200000">
            <a:off x="-247435" y="3389987"/>
            <a:ext cx="5519094" cy="1065556"/>
          </a:xfrm>
          <a:prstGeom prst="leftRight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rgbClr val="000000"/>
                </a:solidFill>
              </a:rPr>
              <a:t>THE FULL </a:t>
            </a:r>
            <a:r>
              <a:rPr lang="en-GB" sz="2400" b="1" dirty="0" err="1" smtClean="0">
                <a:solidFill>
                  <a:srgbClr val="000000"/>
                </a:solidFill>
              </a:rPr>
              <a:t>PaaS</a:t>
            </a:r>
            <a:r>
              <a:rPr lang="en-GB" sz="2400" b="1" dirty="0" smtClean="0">
                <a:solidFill>
                  <a:srgbClr val="000000"/>
                </a:solidFill>
              </a:rPr>
              <a:t> STACK</a:t>
            </a:r>
            <a:endParaRPr lang="en-GB" sz="2400" b="1" dirty="0">
              <a:solidFill>
                <a:srgbClr val="000000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7121092" y="1417638"/>
            <a:ext cx="1699064" cy="3951234"/>
            <a:chOff x="7121092" y="1417638"/>
            <a:chExt cx="1699064" cy="3951234"/>
          </a:xfrm>
        </p:grpSpPr>
        <p:sp>
          <p:nvSpPr>
            <p:cNvPr id="10" name="TextBox 9"/>
            <p:cNvSpPr txBox="1"/>
            <p:nvPr/>
          </p:nvSpPr>
          <p:spPr>
            <a:xfrm>
              <a:off x="7121092" y="4169037"/>
              <a:ext cx="14670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Virtual Box or</a:t>
              </a:r>
            </a:p>
            <a:p>
              <a:r>
                <a:rPr lang="en-GB" dirty="0" err="1" smtClean="0"/>
                <a:t>VMWare</a:t>
              </a:r>
              <a:endParaRPr lang="en-GB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174852" y="3544357"/>
              <a:ext cx="15845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Linux DISTR OS</a:t>
              </a:r>
              <a:endParaRPr lang="en-GB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142343" y="2892690"/>
              <a:ext cx="1199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/>
                <a:t>OpenJDK</a:t>
              </a:r>
              <a:r>
                <a:rPr lang="en-GB" dirty="0" smtClean="0"/>
                <a:t> 8</a:t>
              </a:r>
              <a:endParaRPr lang="en-GB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125532" y="4722541"/>
              <a:ext cx="14542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/>
                <a:t>OpenJDK</a:t>
              </a:r>
              <a:r>
                <a:rPr lang="en-GB" dirty="0" smtClean="0"/>
                <a:t> 8 or</a:t>
              </a:r>
            </a:p>
            <a:p>
              <a:r>
                <a:rPr lang="en-GB" dirty="0" smtClean="0"/>
                <a:t>Oracle JDK 8</a:t>
              </a:r>
              <a:endParaRPr lang="en-GB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167743" y="2355779"/>
              <a:ext cx="13168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/>
                <a:t>Docker</a:t>
              </a:r>
              <a:r>
                <a:rPr lang="en-GB" dirty="0" smtClean="0"/>
                <a:t> Plat.</a:t>
              </a:r>
              <a:endParaRPr lang="en-GB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166751" y="1417638"/>
              <a:ext cx="16534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/>
                <a:t>Docker</a:t>
              </a:r>
              <a:r>
                <a:rPr lang="en-GB" dirty="0" smtClean="0"/>
                <a:t> Enabled</a:t>
              </a:r>
            </a:p>
            <a:p>
              <a:r>
                <a:rPr lang="en-GB" dirty="0" smtClean="0"/>
                <a:t>Micro Services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65572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6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119"/>
            <a:ext cx="8229600" cy="1143000"/>
          </a:xfrm>
        </p:spPr>
        <p:txBody>
          <a:bodyPr>
            <a:normAutofit/>
          </a:bodyPr>
          <a:lstStyle/>
          <a:p>
            <a:r>
              <a:rPr lang="en-GB" sz="3600" dirty="0" smtClean="0"/>
              <a:t>REDIS KVS as a Platform Micro Service</a:t>
            </a:r>
            <a:endParaRPr lang="en-GB" sz="3600" dirty="0"/>
          </a:p>
        </p:txBody>
      </p:sp>
      <p:sp>
        <p:nvSpPr>
          <p:cNvPr id="4" name="Rectangle 3"/>
          <p:cNvSpPr/>
          <p:nvPr/>
        </p:nvSpPr>
        <p:spPr>
          <a:xfrm>
            <a:off x="2256336" y="5930244"/>
            <a:ext cx="4746927" cy="75206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HW</a:t>
            </a:r>
            <a:endParaRPr lang="en-GB" sz="3200" dirty="0"/>
          </a:p>
        </p:txBody>
      </p:sp>
      <p:sp>
        <p:nvSpPr>
          <p:cNvPr id="5" name="Rectangle 4"/>
          <p:cNvSpPr/>
          <p:nvPr/>
        </p:nvSpPr>
        <p:spPr>
          <a:xfrm>
            <a:off x="2256336" y="5301466"/>
            <a:ext cx="4746927" cy="604120"/>
          </a:xfrm>
          <a:prstGeom prst="rec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Host OS</a:t>
            </a:r>
            <a:endParaRPr lang="en-GB" sz="3200" dirty="0"/>
          </a:p>
        </p:txBody>
      </p:sp>
      <p:sp>
        <p:nvSpPr>
          <p:cNvPr id="6" name="Rectangle 5"/>
          <p:cNvSpPr/>
          <p:nvPr/>
        </p:nvSpPr>
        <p:spPr>
          <a:xfrm>
            <a:off x="2256336" y="4278158"/>
            <a:ext cx="4746927" cy="9933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 sz="2400" dirty="0" smtClean="0"/>
              <a:t>Virtualization</a:t>
            </a:r>
          </a:p>
          <a:p>
            <a:pPr algn="r"/>
            <a:r>
              <a:rPr lang="en-GB" sz="2400" dirty="0" smtClean="0"/>
              <a:t>(Hypervisor)</a:t>
            </a:r>
            <a:endParaRPr lang="en-GB" sz="2400" dirty="0"/>
          </a:p>
        </p:txBody>
      </p:sp>
      <p:sp>
        <p:nvSpPr>
          <p:cNvPr id="9" name="Rectangle 8"/>
          <p:cNvSpPr/>
          <p:nvPr/>
        </p:nvSpPr>
        <p:spPr>
          <a:xfrm>
            <a:off x="2256336" y="1291119"/>
            <a:ext cx="4746927" cy="1088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21092" y="4169037"/>
            <a:ext cx="146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Virtual Box or</a:t>
            </a:r>
          </a:p>
          <a:p>
            <a:r>
              <a:rPr lang="en-GB" dirty="0" err="1" smtClean="0"/>
              <a:t>VMWare</a:t>
            </a:r>
            <a:endParaRPr lang="en-GB" dirty="0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197119" y="4278158"/>
            <a:ext cx="18371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305656" y="4812757"/>
            <a:ext cx="2724855" cy="464051"/>
          </a:xfrm>
          <a:prstGeom prst="rect">
            <a:avLst/>
          </a:prstGeom>
          <a:solidFill>
            <a:srgbClr val="F2F2F2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184945" y="3324376"/>
            <a:ext cx="18371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184945" y="2428810"/>
            <a:ext cx="18371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24189" y="2510147"/>
            <a:ext cx="1437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2nd Level of</a:t>
            </a:r>
          </a:p>
          <a:p>
            <a:r>
              <a:rPr lang="en-GB" dirty="0" smtClean="0"/>
              <a:t>Virtualization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7174852" y="3645957"/>
            <a:ext cx="1532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Linux DISTROS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7218543" y="2968890"/>
            <a:ext cx="1199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OpenJDK</a:t>
            </a:r>
            <a:r>
              <a:rPr lang="en-GB" dirty="0" smtClean="0"/>
              <a:t> 8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7125532" y="4722541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OpenJDK</a:t>
            </a:r>
            <a:r>
              <a:rPr lang="en-GB" dirty="0" smtClean="0"/>
              <a:t> 8 or</a:t>
            </a:r>
          </a:p>
          <a:p>
            <a:r>
              <a:rPr lang="en-GB" dirty="0" smtClean="0"/>
              <a:t>Oracle JDK 8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7218543" y="2393879"/>
            <a:ext cx="1316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Docker</a:t>
            </a:r>
            <a:r>
              <a:rPr lang="en-GB" dirty="0" smtClean="0"/>
              <a:t> Plat.</a:t>
            </a:r>
            <a:endParaRPr lang="en-GB" dirty="0"/>
          </a:p>
        </p:txBody>
      </p:sp>
      <p:sp>
        <p:nvSpPr>
          <p:cNvPr id="28" name="Rectangle 27"/>
          <p:cNvSpPr/>
          <p:nvPr/>
        </p:nvSpPr>
        <p:spPr>
          <a:xfrm>
            <a:off x="7125532" y="5301466"/>
            <a:ext cx="1561268" cy="1380846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HOST MACHINE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81860" y="4510548"/>
            <a:ext cx="1479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1st Level of</a:t>
            </a:r>
          </a:p>
          <a:p>
            <a:r>
              <a:rPr lang="en-GB" dirty="0" smtClean="0"/>
              <a:t>Virtualization </a:t>
            </a:r>
            <a:endParaRPr lang="en-GB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2077974" y="4265829"/>
            <a:ext cx="0" cy="10057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065644" y="2380522"/>
            <a:ext cx="0" cy="10057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226219" y="5301466"/>
            <a:ext cx="18371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305656" y="4510010"/>
            <a:ext cx="2724855" cy="3027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dirty="0" smtClean="0">
                <a:solidFill>
                  <a:srgbClr val="000000"/>
                </a:solidFill>
              </a:rPr>
              <a:t>DOCKER ENGINE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2749519" y="1417638"/>
            <a:ext cx="3020772" cy="838567"/>
          </a:xfrm>
          <a:prstGeom prst="ellipse">
            <a:avLst/>
          </a:prstGeom>
          <a:solidFill>
            <a:srgbClr val="FFFF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 smtClean="0">
                <a:solidFill>
                  <a:srgbClr val="000000"/>
                </a:solidFill>
              </a:rPr>
              <a:t>REDIS KVS</a:t>
            </a:r>
            <a:endParaRPr lang="en-GB" sz="2400" dirty="0">
              <a:solidFill>
                <a:srgbClr val="000000"/>
              </a:solidFill>
            </a:endParaRPr>
          </a:p>
        </p:txBody>
      </p:sp>
      <p:sp>
        <p:nvSpPr>
          <p:cNvPr id="40" name="Left-Right Arrow 39"/>
          <p:cNvSpPr/>
          <p:nvPr/>
        </p:nvSpPr>
        <p:spPr>
          <a:xfrm>
            <a:off x="1961752" y="1615098"/>
            <a:ext cx="787767" cy="493159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/>
          <p:cNvSpPr txBox="1"/>
          <p:nvPr/>
        </p:nvSpPr>
        <p:spPr>
          <a:xfrm>
            <a:off x="123291" y="1387952"/>
            <a:ext cx="162534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CLIENT REDIS</a:t>
            </a:r>
          </a:p>
          <a:p>
            <a:r>
              <a:rPr lang="en-GB" sz="1400" dirty="0" smtClean="0"/>
              <a:t>(GET/SET/REMOVE)</a:t>
            </a:r>
          </a:p>
          <a:p>
            <a:r>
              <a:rPr lang="en-GB" dirty="0" smtClean="0"/>
              <a:t>Operations</a:t>
            </a:r>
          </a:p>
        </p:txBody>
      </p:sp>
      <p:sp>
        <p:nvSpPr>
          <p:cNvPr id="35" name="Can 34"/>
          <p:cNvSpPr/>
          <p:nvPr/>
        </p:nvSpPr>
        <p:spPr>
          <a:xfrm>
            <a:off x="4762380" y="1615098"/>
            <a:ext cx="564041" cy="443843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3" name="Group 42"/>
          <p:cNvGrpSpPr/>
          <p:nvPr/>
        </p:nvGrpSpPr>
        <p:grpSpPr>
          <a:xfrm>
            <a:off x="2256336" y="2379494"/>
            <a:ext cx="4746927" cy="1845925"/>
            <a:chOff x="2256336" y="2367165"/>
            <a:chExt cx="4746927" cy="1845925"/>
          </a:xfrm>
        </p:grpSpPr>
        <p:grpSp>
          <p:nvGrpSpPr>
            <p:cNvPr id="44" name="Group 43"/>
            <p:cNvGrpSpPr/>
            <p:nvPr/>
          </p:nvGrpSpPr>
          <p:grpSpPr>
            <a:xfrm>
              <a:off x="2256336" y="2367165"/>
              <a:ext cx="4746927" cy="1845925"/>
              <a:chOff x="2256336" y="2367165"/>
              <a:chExt cx="4746927" cy="1845925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2256336" y="2367165"/>
                <a:ext cx="4746927" cy="104008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GB" sz="1400" dirty="0" smtClean="0">
                    <a:solidFill>
                      <a:srgbClr val="000000"/>
                    </a:solidFill>
                  </a:rPr>
                  <a:t>GUEST OS </a:t>
                </a:r>
              </a:p>
              <a:p>
                <a:pPr algn="r"/>
                <a:r>
                  <a:rPr lang="en-GB" sz="1400" dirty="0" smtClean="0">
                    <a:solidFill>
                      <a:srgbClr val="000000"/>
                    </a:solidFill>
                  </a:rPr>
                  <a:t>Execution Environment</a:t>
                </a:r>
                <a:endParaRPr lang="en-GB" sz="1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305646" y="2414573"/>
                <a:ext cx="4697617" cy="30274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rgbClr val="000000"/>
                    </a:solidFill>
                  </a:rPr>
                  <a:t>DOCKER ENGINE</a:t>
                </a:r>
                <a:endParaRPr lang="en-GB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2256336" y="3461022"/>
                <a:ext cx="4746927" cy="752068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 smtClean="0"/>
                  <a:t>Guest OS</a:t>
                </a:r>
                <a:endParaRPr lang="en-GB" sz="3200" dirty="0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305646" y="2763210"/>
                <a:ext cx="2675545" cy="644045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4327718" y="3004849"/>
              <a:ext cx="496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JRE</a:t>
              </a:r>
              <a:endParaRPr lang="en-GB" dirty="0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7234321" y="1689609"/>
            <a:ext cx="1138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REDIS KVS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4327718" y="4902209"/>
            <a:ext cx="496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JRE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2765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6690"/>
            <a:ext cx="8229600" cy="1143000"/>
          </a:xfrm>
        </p:spPr>
        <p:txBody>
          <a:bodyPr>
            <a:noAutofit/>
          </a:bodyPr>
          <a:lstStyle/>
          <a:p>
            <a:r>
              <a:rPr lang="en-GB" sz="3200" dirty="0" smtClean="0"/>
              <a:t>TP1 </a:t>
            </a:r>
            <a:r>
              <a:rPr lang="en-GB" sz="3200" dirty="0" err="1" smtClean="0"/>
              <a:t>Auth</a:t>
            </a:r>
            <a:r>
              <a:rPr lang="en-GB" sz="3200" dirty="0" smtClean="0"/>
              <a:t> and Access Control </a:t>
            </a:r>
            <a:br>
              <a:rPr lang="en-GB" sz="3200" dirty="0" smtClean="0"/>
            </a:br>
            <a:r>
              <a:rPr lang="en-GB" sz="3200" dirty="0" smtClean="0"/>
              <a:t>as a Platform Micro Service</a:t>
            </a:r>
            <a:endParaRPr lang="en-GB" sz="3200" dirty="0"/>
          </a:p>
        </p:txBody>
      </p:sp>
      <p:sp>
        <p:nvSpPr>
          <p:cNvPr id="4" name="Rectangle 3"/>
          <p:cNvSpPr/>
          <p:nvPr/>
        </p:nvSpPr>
        <p:spPr>
          <a:xfrm>
            <a:off x="2256336" y="5930244"/>
            <a:ext cx="4746927" cy="75206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HW</a:t>
            </a:r>
            <a:endParaRPr lang="en-GB" sz="3200" dirty="0"/>
          </a:p>
        </p:txBody>
      </p:sp>
      <p:sp>
        <p:nvSpPr>
          <p:cNvPr id="5" name="Rectangle 4"/>
          <p:cNvSpPr/>
          <p:nvPr/>
        </p:nvSpPr>
        <p:spPr>
          <a:xfrm>
            <a:off x="2256336" y="5301466"/>
            <a:ext cx="4746927" cy="604120"/>
          </a:xfrm>
          <a:prstGeom prst="rec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Host OS</a:t>
            </a:r>
            <a:endParaRPr lang="en-GB" sz="3200" dirty="0"/>
          </a:p>
        </p:txBody>
      </p:sp>
      <p:sp>
        <p:nvSpPr>
          <p:cNvPr id="9" name="Rectangle 8"/>
          <p:cNvSpPr/>
          <p:nvPr/>
        </p:nvSpPr>
        <p:spPr>
          <a:xfrm>
            <a:off x="2256336" y="1291119"/>
            <a:ext cx="4746927" cy="1088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21092" y="4169037"/>
            <a:ext cx="146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Virtual Box or</a:t>
            </a:r>
          </a:p>
          <a:p>
            <a:r>
              <a:rPr lang="en-GB" dirty="0" err="1" smtClean="0"/>
              <a:t>VMWare</a:t>
            </a:r>
            <a:endParaRPr lang="en-GB" dirty="0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197119" y="4278158"/>
            <a:ext cx="18371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184945" y="3324376"/>
            <a:ext cx="18371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184945" y="2428810"/>
            <a:ext cx="18371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24189" y="2510147"/>
            <a:ext cx="1437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2nd Level of</a:t>
            </a:r>
          </a:p>
          <a:p>
            <a:r>
              <a:rPr lang="en-GB" dirty="0" smtClean="0"/>
              <a:t>Virtualization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7174852" y="3645957"/>
            <a:ext cx="1532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Linux DISTROS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7218543" y="2968890"/>
            <a:ext cx="1199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OpenJDK</a:t>
            </a:r>
            <a:r>
              <a:rPr lang="en-GB" dirty="0" smtClean="0"/>
              <a:t> 8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7125532" y="4722541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OpenJDK</a:t>
            </a:r>
            <a:r>
              <a:rPr lang="en-GB" dirty="0" smtClean="0"/>
              <a:t> 8 or</a:t>
            </a:r>
          </a:p>
          <a:p>
            <a:r>
              <a:rPr lang="en-GB" dirty="0" smtClean="0"/>
              <a:t>Oracle JDK 8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7218543" y="2393879"/>
            <a:ext cx="1316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Docker</a:t>
            </a:r>
            <a:r>
              <a:rPr lang="en-GB" dirty="0" smtClean="0"/>
              <a:t> Plat.</a:t>
            </a:r>
            <a:endParaRPr lang="en-GB" dirty="0"/>
          </a:p>
        </p:txBody>
      </p:sp>
      <p:sp>
        <p:nvSpPr>
          <p:cNvPr id="28" name="Rectangle 27"/>
          <p:cNvSpPr/>
          <p:nvPr/>
        </p:nvSpPr>
        <p:spPr>
          <a:xfrm>
            <a:off x="7125532" y="5301466"/>
            <a:ext cx="1561268" cy="1380846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HOST MACHINE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81860" y="4510548"/>
            <a:ext cx="1479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1st Level of</a:t>
            </a:r>
          </a:p>
          <a:p>
            <a:r>
              <a:rPr lang="en-GB" dirty="0" smtClean="0"/>
              <a:t>Virtualization </a:t>
            </a:r>
            <a:endParaRPr lang="en-GB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2077974" y="4265829"/>
            <a:ext cx="0" cy="10057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065644" y="2380522"/>
            <a:ext cx="0" cy="10057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226219" y="5301466"/>
            <a:ext cx="18371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2305649" y="1417638"/>
            <a:ext cx="2354972" cy="838567"/>
          </a:xfrm>
          <a:prstGeom prst="ellipse">
            <a:avLst/>
          </a:prstGeom>
          <a:solidFill>
            <a:srgbClr val="FFFF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rgbClr val="000000"/>
                </a:solidFill>
              </a:rPr>
              <a:t>Auth</a:t>
            </a:r>
            <a:r>
              <a:rPr lang="en-GB" dirty="0" smtClean="0">
                <a:solidFill>
                  <a:srgbClr val="000000"/>
                </a:solidFill>
              </a:rPr>
              <a:t> + Access Control Service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4968870" y="1417638"/>
            <a:ext cx="1997407" cy="838567"/>
          </a:xfrm>
          <a:prstGeom prst="ellipse">
            <a:avLst/>
          </a:prstGeom>
          <a:solidFill>
            <a:srgbClr val="FFFF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 smtClean="0">
                <a:solidFill>
                  <a:srgbClr val="000000"/>
                </a:solidFill>
              </a:rPr>
              <a:t>REDIS KVS</a:t>
            </a:r>
            <a:endParaRPr lang="en-GB" sz="2400" dirty="0">
              <a:solidFill>
                <a:srgbClr val="000000"/>
              </a:solidFill>
            </a:endParaRPr>
          </a:p>
        </p:txBody>
      </p:sp>
      <p:sp>
        <p:nvSpPr>
          <p:cNvPr id="43" name="Can 42"/>
          <p:cNvSpPr/>
          <p:nvPr/>
        </p:nvSpPr>
        <p:spPr>
          <a:xfrm>
            <a:off x="6192630" y="1615098"/>
            <a:ext cx="564041" cy="443843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Left-Right Arrow 43"/>
          <p:cNvSpPr/>
          <p:nvPr/>
        </p:nvSpPr>
        <p:spPr>
          <a:xfrm>
            <a:off x="1550728" y="1615098"/>
            <a:ext cx="754921" cy="493159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/>
          <p:cNvSpPr txBox="1"/>
          <p:nvPr/>
        </p:nvSpPr>
        <p:spPr>
          <a:xfrm>
            <a:off x="221931" y="1400281"/>
            <a:ext cx="13287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CLIENT </a:t>
            </a:r>
          </a:p>
          <a:p>
            <a:r>
              <a:rPr lang="en-GB" dirty="0" err="1" smtClean="0"/>
              <a:t>Auth</a:t>
            </a:r>
            <a:r>
              <a:rPr lang="en-GB" dirty="0" smtClean="0"/>
              <a:t> + Key</a:t>
            </a:r>
          </a:p>
          <a:p>
            <a:r>
              <a:rPr lang="en-GB" dirty="0" smtClean="0"/>
              <a:t>Dist. Service</a:t>
            </a:r>
          </a:p>
        </p:txBody>
      </p:sp>
      <p:sp>
        <p:nvSpPr>
          <p:cNvPr id="46" name="Left-Right Arrow 45"/>
          <p:cNvSpPr/>
          <p:nvPr/>
        </p:nvSpPr>
        <p:spPr>
          <a:xfrm>
            <a:off x="4409579" y="1602769"/>
            <a:ext cx="754921" cy="493159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/>
          <p:cNvSpPr txBox="1"/>
          <p:nvPr/>
        </p:nvSpPr>
        <p:spPr>
          <a:xfrm>
            <a:off x="7234321" y="1689609"/>
            <a:ext cx="1723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Auth</a:t>
            </a:r>
            <a:r>
              <a:rPr lang="en-GB" dirty="0" smtClean="0"/>
              <a:t> and Access</a:t>
            </a:r>
          </a:p>
          <a:p>
            <a:r>
              <a:rPr lang="en-GB" dirty="0" smtClean="0"/>
              <a:t>Control Service</a:t>
            </a:r>
            <a:endParaRPr lang="en-GB" dirty="0"/>
          </a:p>
        </p:txBody>
      </p:sp>
      <p:grpSp>
        <p:nvGrpSpPr>
          <p:cNvPr id="52" name="Group 51"/>
          <p:cNvGrpSpPr/>
          <p:nvPr/>
        </p:nvGrpSpPr>
        <p:grpSpPr>
          <a:xfrm>
            <a:off x="2256336" y="2379494"/>
            <a:ext cx="4746927" cy="1845925"/>
            <a:chOff x="2256336" y="2367165"/>
            <a:chExt cx="4746927" cy="1845925"/>
          </a:xfrm>
        </p:grpSpPr>
        <p:grpSp>
          <p:nvGrpSpPr>
            <p:cNvPr id="53" name="Group 52"/>
            <p:cNvGrpSpPr/>
            <p:nvPr/>
          </p:nvGrpSpPr>
          <p:grpSpPr>
            <a:xfrm>
              <a:off x="2256336" y="2367165"/>
              <a:ext cx="4746927" cy="1845925"/>
              <a:chOff x="2256336" y="2367165"/>
              <a:chExt cx="4746927" cy="1845925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2256336" y="2367165"/>
                <a:ext cx="4746927" cy="104008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GB" sz="1400" dirty="0" smtClean="0">
                    <a:solidFill>
                      <a:srgbClr val="000000"/>
                    </a:solidFill>
                  </a:rPr>
                  <a:t>GUEST OS </a:t>
                </a:r>
              </a:p>
              <a:p>
                <a:pPr algn="r"/>
                <a:r>
                  <a:rPr lang="en-GB" sz="1400" dirty="0" smtClean="0">
                    <a:solidFill>
                      <a:srgbClr val="000000"/>
                    </a:solidFill>
                  </a:rPr>
                  <a:t>Execution Environment</a:t>
                </a:r>
                <a:endParaRPr lang="en-GB" sz="1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305646" y="2414573"/>
                <a:ext cx="4697617" cy="30274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rgbClr val="000000"/>
                    </a:solidFill>
                  </a:rPr>
                  <a:t>DOCKER ENGINE</a:t>
                </a:r>
                <a:endParaRPr lang="en-GB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2256336" y="3461022"/>
                <a:ext cx="4746927" cy="752068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 smtClean="0"/>
                  <a:t>Guest OS</a:t>
                </a:r>
                <a:endParaRPr lang="en-GB" sz="3200" dirty="0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2305646" y="2763210"/>
                <a:ext cx="2675545" cy="644045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4327718" y="3004849"/>
              <a:ext cx="496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JRE</a:t>
              </a:r>
              <a:endParaRPr lang="en-GB" dirty="0"/>
            </a:p>
          </p:txBody>
        </p:sp>
      </p:grpSp>
      <p:sp>
        <p:nvSpPr>
          <p:cNvPr id="60" name="Rectangle 59"/>
          <p:cNvSpPr/>
          <p:nvPr/>
        </p:nvSpPr>
        <p:spPr>
          <a:xfrm>
            <a:off x="2256336" y="4278158"/>
            <a:ext cx="4746927" cy="9933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 sz="2400" dirty="0" smtClean="0"/>
              <a:t>Virtualization</a:t>
            </a:r>
          </a:p>
          <a:p>
            <a:pPr algn="r"/>
            <a:r>
              <a:rPr lang="en-GB" sz="2400" dirty="0" smtClean="0"/>
              <a:t>(Hypervisor)</a:t>
            </a:r>
            <a:endParaRPr lang="en-GB" sz="2400" dirty="0"/>
          </a:p>
        </p:txBody>
      </p:sp>
      <p:sp>
        <p:nvSpPr>
          <p:cNvPr id="61" name="Rectangle 60"/>
          <p:cNvSpPr/>
          <p:nvPr/>
        </p:nvSpPr>
        <p:spPr>
          <a:xfrm>
            <a:off x="2305656" y="4812757"/>
            <a:ext cx="2724855" cy="464051"/>
          </a:xfrm>
          <a:prstGeom prst="rect">
            <a:avLst/>
          </a:prstGeom>
          <a:solidFill>
            <a:srgbClr val="F2F2F2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/>
          <p:cNvSpPr/>
          <p:nvPr/>
        </p:nvSpPr>
        <p:spPr>
          <a:xfrm>
            <a:off x="2305656" y="4510010"/>
            <a:ext cx="2724855" cy="3027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dirty="0" smtClean="0">
                <a:solidFill>
                  <a:srgbClr val="000000"/>
                </a:solidFill>
              </a:rPr>
              <a:t>DOCKER ENGINE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327718" y="4902209"/>
            <a:ext cx="496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JRE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9673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TPM Levels of the </a:t>
            </a:r>
            <a:r>
              <a:rPr lang="en-GB" dirty="0" err="1" smtClean="0"/>
              <a:t>PaaS</a:t>
            </a:r>
            <a:r>
              <a:rPr lang="en-GB" dirty="0" smtClean="0"/>
              <a:t> Attestation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5496117"/>
            <a:ext cx="24032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Host OS + Base Services</a:t>
            </a:r>
          </a:p>
          <a:p>
            <a:r>
              <a:rPr lang="en-GB" dirty="0" smtClean="0"/>
              <a:t>BOOT Loader</a:t>
            </a:r>
          </a:p>
          <a:p>
            <a:r>
              <a:rPr lang="en-GB" dirty="0" smtClean="0"/>
              <a:t>(including BIOS)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506520" y="3844031"/>
            <a:ext cx="14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Guest OS</a:t>
            </a:r>
          </a:p>
          <a:p>
            <a:r>
              <a:rPr lang="en-GB" dirty="0" smtClean="0"/>
              <a:t>BOOT Loader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070091" y="6546693"/>
            <a:ext cx="702792" cy="0"/>
          </a:xfrm>
          <a:prstGeom prst="straightConnector1">
            <a:avLst/>
          </a:prstGeom>
          <a:ln w="5715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057761" y="4575083"/>
            <a:ext cx="702792" cy="0"/>
          </a:xfrm>
          <a:prstGeom prst="straightConnector1">
            <a:avLst/>
          </a:prstGeom>
          <a:ln w="5715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082421" y="2384975"/>
            <a:ext cx="702792" cy="0"/>
          </a:xfrm>
          <a:prstGeom prst="straightConnector1">
            <a:avLst/>
          </a:prstGeom>
          <a:ln w="5715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84940" y="2130303"/>
            <a:ext cx="2012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Services Containers</a:t>
            </a:r>
          </a:p>
          <a:p>
            <a:r>
              <a:rPr lang="en-GB" dirty="0" smtClean="0"/>
              <a:t>(</a:t>
            </a:r>
            <a:r>
              <a:rPr lang="en-GB" dirty="0" err="1" smtClean="0"/>
              <a:t>Docker</a:t>
            </a:r>
            <a:r>
              <a:rPr lang="en-GB" dirty="0" smtClean="0"/>
              <a:t>-Enabled)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3255036" y="4575085"/>
            <a:ext cx="0" cy="19716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05448" y="4662241"/>
            <a:ext cx="2076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00FF"/>
                </a:solidFill>
              </a:rPr>
              <a:t>Authentication and </a:t>
            </a:r>
          </a:p>
          <a:p>
            <a:r>
              <a:rPr lang="en-GB" dirty="0" smtClean="0">
                <a:solidFill>
                  <a:srgbClr val="0000FF"/>
                </a:solidFill>
              </a:rPr>
              <a:t>Integrity</a:t>
            </a:r>
            <a:r>
              <a:rPr lang="en-GB" dirty="0">
                <a:solidFill>
                  <a:srgbClr val="0000FF"/>
                </a:solidFill>
              </a:rPr>
              <a:t> </a:t>
            </a:r>
            <a:r>
              <a:rPr lang="en-GB" dirty="0" smtClean="0">
                <a:solidFill>
                  <a:srgbClr val="0000FF"/>
                </a:solidFill>
              </a:rPr>
              <a:t>Attestation</a:t>
            </a:r>
            <a:endParaRPr lang="en-GB" dirty="0">
              <a:solidFill>
                <a:srgbClr val="0000FF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3390662" y="2414361"/>
            <a:ext cx="0" cy="21607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05448" y="2856129"/>
            <a:ext cx="2076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00FF"/>
                </a:solidFill>
              </a:rPr>
              <a:t>Authentication and </a:t>
            </a:r>
          </a:p>
          <a:p>
            <a:r>
              <a:rPr lang="en-GB" dirty="0" smtClean="0">
                <a:solidFill>
                  <a:srgbClr val="0000FF"/>
                </a:solidFill>
              </a:rPr>
              <a:t>Integrity</a:t>
            </a:r>
            <a:r>
              <a:rPr lang="en-GB" dirty="0">
                <a:solidFill>
                  <a:srgbClr val="0000FF"/>
                </a:solidFill>
              </a:rPr>
              <a:t> </a:t>
            </a:r>
            <a:r>
              <a:rPr lang="en-GB" dirty="0" smtClean="0">
                <a:solidFill>
                  <a:srgbClr val="0000FF"/>
                </a:solidFill>
              </a:rPr>
              <a:t>Attestation</a:t>
            </a:r>
            <a:endParaRPr lang="en-GB" dirty="0">
              <a:solidFill>
                <a:srgbClr val="0000FF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3247150" y="1291120"/>
            <a:ext cx="0" cy="11232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005448" y="1455890"/>
            <a:ext cx="2076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00FF"/>
                </a:solidFill>
              </a:rPr>
              <a:t>Authentication and </a:t>
            </a:r>
          </a:p>
          <a:p>
            <a:r>
              <a:rPr lang="en-GB" dirty="0" smtClean="0">
                <a:solidFill>
                  <a:srgbClr val="0000FF"/>
                </a:solidFill>
              </a:rPr>
              <a:t>Integrity</a:t>
            </a:r>
            <a:r>
              <a:rPr lang="en-GB" dirty="0">
                <a:solidFill>
                  <a:srgbClr val="0000FF"/>
                </a:solidFill>
              </a:rPr>
              <a:t> </a:t>
            </a:r>
            <a:r>
              <a:rPr lang="en-GB" dirty="0" smtClean="0">
                <a:solidFill>
                  <a:srgbClr val="0000FF"/>
                </a:solidFill>
              </a:rPr>
              <a:t>Attestation</a:t>
            </a:r>
            <a:endParaRPr lang="en-GB" dirty="0">
              <a:solidFill>
                <a:srgbClr val="0000FF"/>
              </a:solidFill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3933173" y="1291119"/>
            <a:ext cx="4753627" cy="5391193"/>
            <a:chOff x="3933173" y="1291119"/>
            <a:chExt cx="4753627" cy="5391193"/>
          </a:xfrm>
        </p:grpSpPr>
        <p:sp>
          <p:nvSpPr>
            <p:cNvPr id="4" name="Rectangle 3"/>
            <p:cNvSpPr/>
            <p:nvPr/>
          </p:nvSpPr>
          <p:spPr>
            <a:xfrm>
              <a:off x="3939873" y="5930244"/>
              <a:ext cx="4746927" cy="7520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/>
                <a:t>HW</a:t>
              </a:r>
              <a:endParaRPr lang="en-GB" sz="32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939873" y="5301466"/>
              <a:ext cx="4746927" cy="604120"/>
            </a:xfrm>
            <a:prstGeom prst="rect">
              <a:avLst/>
            </a:prstGeom>
            <a:solidFill>
              <a:srgbClr val="80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/>
                <a:t>Host OS</a:t>
              </a:r>
              <a:endParaRPr lang="en-GB" sz="32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939873" y="1291119"/>
              <a:ext cx="4746927" cy="10883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3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Service</a:t>
              </a:r>
            </a:p>
            <a:p>
              <a:pPr algn="r"/>
              <a:r>
                <a:rPr lang="en-GB" sz="3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Containers</a:t>
              </a:r>
              <a:endParaRPr lang="en-GB" sz="3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3933173" y="2379494"/>
              <a:ext cx="4746927" cy="1845925"/>
              <a:chOff x="2256336" y="2367165"/>
              <a:chExt cx="4746927" cy="1845925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2256336" y="2367165"/>
                <a:ext cx="4746927" cy="1845925"/>
                <a:chOff x="2256336" y="2367165"/>
                <a:chExt cx="4746927" cy="1845925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2256336" y="2367165"/>
                  <a:ext cx="4746927" cy="104008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r"/>
                  <a:r>
                    <a:rPr lang="en-GB" sz="1400" dirty="0" smtClean="0">
                      <a:solidFill>
                        <a:srgbClr val="000000"/>
                      </a:solidFill>
                    </a:rPr>
                    <a:t>GUEST OS </a:t>
                  </a:r>
                </a:p>
                <a:p>
                  <a:pPr algn="r"/>
                  <a:r>
                    <a:rPr lang="en-GB" sz="1400" dirty="0" smtClean="0">
                      <a:solidFill>
                        <a:srgbClr val="000000"/>
                      </a:solidFill>
                    </a:rPr>
                    <a:t>Execution Environment</a:t>
                  </a:r>
                  <a:endParaRPr lang="en-GB" sz="14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2305646" y="2414573"/>
                  <a:ext cx="4697617" cy="30274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rgbClr val="8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 smtClean="0">
                      <a:solidFill>
                        <a:srgbClr val="000000"/>
                      </a:solidFill>
                    </a:rPr>
                    <a:t>DOCKER ENGINE</a:t>
                  </a:r>
                  <a:endParaRPr lang="en-GB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2256336" y="3461022"/>
                  <a:ext cx="4746927" cy="752068"/>
                </a:xfrm>
                <a:prstGeom prst="rect">
                  <a:avLst/>
                </a:prstGeom>
                <a:solidFill>
                  <a:srgbClr val="FF6600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3200" dirty="0" smtClean="0"/>
                    <a:t>Guest OS</a:t>
                  </a:r>
                  <a:endParaRPr lang="en-GB" sz="3200" dirty="0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2305646" y="2763210"/>
                  <a:ext cx="2675545" cy="644045"/>
                </a:xfrm>
                <a:prstGeom prst="rect">
                  <a:avLst/>
                </a:prstGeom>
                <a:solidFill>
                  <a:srgbClr val="F2F2F2"/>
                </a:solidFill>
                <a:ln>
                  <a:solidFill>
                    <a:srgbClr val="8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41" name="TextBox 40"/>
              <p:cNvSpPr txBox="1"/>
              <p:nvPr/>
            </p:nvSpPr>
            <p:spPr>
              <a:xfrm>
                <a:off x="4327718" y="3004849"/>
                <a:ext cx="4963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JRE</a:t>
                </a:r>
                <a:endParaRPr lang="en-GB" dirty="0"/>
              </a:p>
            </p:txBody>
          </p:sp>
        </p:grpSp>
        <p:sp>
          <p:nvSpPr>
            <p:cNvPr id="46" name="Rectangle 45"/>
            <p:cNvSpPr/>
            <p:nvPr/>
          </p:nvSpPr>
          <p:spPr>
            <a:xfrm>
              <a:off x="3933173" y="4278158"/>
              <a:ext cx="4746927" cy="9933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GB" sz="2400" dirty="0" smtClean="0"/>
                <a:t>Virtualization</a:t>
              </a:r>
            </a:p>
            <a:p>
              <a:pPr algn="r"/>
              <a:r>
                <a:rPr lang="en-GB" sz="2400" dirty="0" smtClean="0"/>
                <a:t>(Hypervisor)</a:t>
              </a:r>
              <a:endParaRPr lang="en-GB" sz="24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982493" y="4812757"/>
              <a:ext cx="2724855" cy="464051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982493" y="4510010"/>
              <a:ext cx="2724855" cy="3027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dirty="0" smtClean="0">
                  <a:solidFill>
                    <a:srgbClr val="000000"/>
                  </a:solidFill>
                </a:rPr>
                <a:t>DOCKER ENGINE</a:t>
              </a:r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004555" y="4902209"/>
              <a:ext cx="496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JRE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94142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3933173" y="1291119"/>
            <a:ext cx="4753627" cy="5391193"/>
            <a:chOff x="3933173" y="1291119"/>
            <a:chExt cx="4753627" cy="5391193"/>
          </a:xfrm>
        </p:grpSpPr>
        <p:sp>
          <p:nvSpPr>
            <p:cNvPr id="42" name="Rectangle 41"/>
            <p:cNvSpPr/>
            <p:nvPr/>
          </p:nvSpPr>
          <p:spPr>
            <a:xfrm>
              <a:off x="3939873" y="5930244"/>
              <a:ext cx="4746927" cy="7520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/>
                <a:t>HW</a:t>
              </a:r>
              <a:endParaRPr lang="en-GB" sz="32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939873" y="5301466"/>
              <a:ext cx="4746927" cy="604120"/>
            </a:xfrm>
            <a:prstGeom prst="rect">
              <a:avLst/>
            </a:prstGeom>
            <a:solidFill>
              <a:srgbClr val="80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/>
                <a:t>Host OS</a:t>
              </a:r>
              <a:endParaRPr lang="en-GB" sz="32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939873" y="1291119"/>
              <a:ext cx="4746927" cy="10883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3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Service</a:t>
              </a:r>
            </a:p>
            <a:p>
              <a:pPr algn="r"/>
              <a:r>
                <a:rPr lang="en-GB" sz="3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Containers</a:t>
              </a:r>
              <a:endParaRPr lang="en-GB" sz="3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3933173" y="2379494"/>
              <a:ext cx="4746927" cy="1845925"/>
              <a:chOff x="2256336" y="2367165"/>
              <a:chExt cx="4746927" cy="1845925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2256336" y="2367165"/>
                <a:ext cx="4746927" cy="1845925"/>
                <a:chOff x="2256336" y="2367165"/>
                <a:chExt cx="4746927" cy="1845925"/>
              </a:xfrm>
            </p:grpSpPr>
            <p:sp>
              <p:nvSpPr>
                <p:cNvPr id="52" name="Rectangle 51"/>
                <p:cNvSpPr/>
                <p:nvPr/>
              </p:nvSpPr>
              <p:spPr>
                <a:xfrm>
                  <a:off x="2256336" y="2367165"/>
                  <a:ext cx="4746927" cy="104008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r"/>
                  <a:r>
                    <a:rPr lang="en-GB" sz="1400" dirty="0" smtClean="0">
                      <a:solidFill>
                        <a:srgbClr val="000000"/>
                      </a:solidFill>
                    </a:rPr>
                    <a:t>GUEST OS </a:t>
                  </a:r>
                </a:p>
                <a:p>
                  <a:pPr algn="r"/>
                  <a:r>
                    <a:rPr lang="en-GB" sz="1400" dirty="0" smtClean="0">
                      <a:solidFill>
                        <a:srgbClr val="000000"/>
                      </a:solidFill>
                    </a:rPr>
                    <a:t>Execution Environment</a:t>
                  </a:r>
                  <a:endParaRPr lang="en-GB" sz="14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2305646" y="2414573"/>
                  <a:ext cx="4697617" cy="30274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rgbClr val="8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 smtClean="0">
                      <a:solidFill>
                        <a:srgbClr val="000000"/>
                      </a:solidFill>
                    </a:rPr>
                    <a:t>DOCKER ENGINE</a:t>
                  </a:r>
                  <a:endParaRPr lang="en-GB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2256336" y="3461022"/>
                  <a:ext cx="4746927" cy="752068"/>
                </a:xfrm>
                <a:prstGeom prst="rect">
                  <a:avLst/>
                </a:prstGeom>
                <a:solidFill>
                  <a:srgbClr val="FF6600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3200" dirty="0" smtClean="0"/>
                    <a:t>Guest OS</a:t>
                  </a:r>
                  <a:endParaRPr lang="en-GB" sz="3200" dirty="0"/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2305646" y="2763210"/>
                  <a:ext cx="2675545" cy="644045"/>
                </a:xfrm>
                <a:prstGeom prst="rect">
                  <a:avLst/>
                </a:prstGeom>
                <a:solidFill>
                  <a:srgbClr val="F2F2F2"/>
                </a:solidFill>
                <a:ln>
                  <a:solidFill>
                    <a:srgbClr val="8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51" name="TextBox 50"/>
              <p:cNvSpPr txBox="1"/>
              <p:nvPr/>
            </p:nvSpPr>
            <p:spPr>
              <a:xfrm>
                <a:off x="4327718" y="3004849"/>
                <a:ext cx="4963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JRE</a:t>
                </a:r>
                <a:endParaRPr lang="en-GB" dirty="0"/>
              </a:p>
            </p:txBody>
          </p:sp>
        </p:grpSp>
        <p:sp>
          <p:nvSpPr>
            <p:cNvPr id="46" name="Rectangle 45"/>
            <p:cNvSpPr/>
            <p:nvPr/>
          </p:nvSpPr>
          <p:spPr>
            <a:xfrm>
              <a:off x="3933173" y="4278158"/>
              <a:ext cx="4746927" cy="9933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GB" sz="2400" dirty="0" smtClean="0"/>
                <a:t>Virtualization</a:t>
              </a:r>
            </a:p>
            <a:p>
              <a:pPr algn="r"/>
              <a:r>
                <a:rPr lang="en-GB" sz="2400" dirty="0" smtClean="0"/>
                <a:t>(Hypervisor)</a:t>
              </a:r>
              <a:endParaRPr lang="en-GB" sz="24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982493" y="4812757"/>
              <a:ext cx="2724855" cy="464051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982493" y="4510010"/>
              <a:ext cx="2724855" cy="3027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dirty="0" smtClean="0">
                  <a:solidFill>
                    <a:srgbClr val="000000"/>
                  </a:solidFill>
                </a:rPr>
                <a:t>DOCKER ENGINE</a:t>
              </a:r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004555" y="4902209"/>
              <a:ext cx="496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JRE</a:t>
              </a:r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957" y="151519"/>
            <a:ext cx="9099304" cy="1143000"/>
          </a:xfrm>
        </p:spPr>
        <p:txBody>
          <a:bodyPr>
            <a:noAutofit/>
          </a:bodyPr>
          <a:lstStyle/>
          <a:p>
            <a:pPr lvl="1"/>
            <a:r>
              <a:rPr lang="en-GB" sz="3600" dirty="0" smtClean="0"/>
              <a:t>TPMs: GOS-TPM, VMS-TPM </a:t>
            </a:r>
            <a:br>
              <a:rPr lang="en-GB" sz="3600" dirty="0" smtClean="0"/>
            </a:br>
            <a:r>
              <a:rPr lang="en-GB" sz="3600" dirty="0" smtClean="0"/>
              <a:t>and HOS (“HW enabled TPM 2.0)</a:t>
            </a:r>
            <a:endParaRPr lang="en-GB" sz="3600" dirty="0"/>
          </a:p>
        </p:txBody>
      </p:sp>
      <p:sp>
        <p:nvSpPr>
          <p:cNvPr id="20" name="TextBox 19"/>
          <p:cNvSpPr txBox="1"/>
          <p:nvPr/>
        </p:nvSpPr>
        <p:spPr>
          <a:xfrm>
            <a:off x="7663432" y="4852355"/>
            <a:ext cx="496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JRE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7738968" y="3004849"/>
            <a:ext cx="496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JRE</a:t>
            </a:r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1005448" y="4662241"/>
            <a:ext cx="2076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00FF"/>
                </a:solidFill>
              </a:rPr>
              <a:t>Authentication and </a:t>
            </a:r>
          </a:p>
          <a:p>
            <a:r>
              <a:rPr lang="en-GB" dirty="0" smtClean="0">
                <a:solidFill>
                  <a:srgbClr val="0000FF"/>
                </a:solidFill>
              </a:rPr>
              <a:t>Integrity</a:t>
            </a:r>
            <a:r>
              <a:rPr lang="en-GB" dirty="0">
                <a:solidFill>
                  <a:srgbClr val="0000FF"/>
                </a:solidFill>
              </a:rPr>
              <a:t> </a:t>
            </a:r>
            <a:r>
              <a:rPr lang="en-GB" dirty="0" smtClean="0">
                <a:solidFill>
                  <a:srgbClr val="0000FF"/>
                </a:solidFill>
              </a:rPr>
              <a:t>Attestation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05448" y="2856129"/>
            <a:ext cx="2076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00FF"/>
                </a:solidFill>
              </a:rPr>
              <a:t>Authentication and </a:t>
            </a:r>
          </a:p>
          <a:p>
            <a:r>
              <a:rPr lang="en-GB" dirty="0" smtClean="0">
                <a:solidFill>
                  <a:srgbClr val="0000FF"/>
                </a:solidFill>
              </a:rPr>
              <a:t>Integrity</a:t>
            </a:r>
            <a:r>
              <a:rPr lang="en-GB" dirty="0">
                <a:solidFill>
                  <a:srgbClr val="0000FF"/>
                </a:solidFill>
              </a:rPr>
              <a:t> </a:t>
            </a:r>
            <a:r>
              <a:rPr lang="en-GB" dirty="0" smtClean="0">
                <a:solidFill>
                  <a:srgbClr val="0000FF"/>
                </a:solidFill>
              </a:rPr>
              <a:t>Attestation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05448" y="1455890"/>
            <a:ext cx="2076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00FF"/>
                </a:solidFill>
              </a:rPr>
              <a:t>Authentication and </a:t>
            </a:r>
          </a:p>
          <a:p>
            <a:r>
              <a:rPr lang="en-GB" dirty="0" smtClean="0">
                <a:solidFill>
                  <a:srgbClr val="0000FF"/>
                </a:solidFill>
              </a:rPr>
              <a:t>Integrity</a:t>
            </a:r>
            <a:r>
              <a:rPr lang="en-GB" dirty="0">
                <a:solidFill>
                  <a:srgbClr val="0000FF"/>
                </a:solidFill>
              </a:rPr>
              <a:t> </a:t>
            </a:r>
            <a:r>
              <a:rPr lang="en-GB" dirty="0" smtClean="0">
                <a:solidFill>
                  <a:srgbClr val="0000FF"/>
                </a:solidFill>
              </a:rPr>
              <a:t>Attestation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3" name="Cube 2"/>
          <p:cNvSpPr/>
          <p:nvPr/>
        </p:nvSpPr>
        <p:spPr>
          <a:xfrm>
            <a:off x="4020477" y="2063908"/>
            <a:ext cx="973044" cy="520469"/>
          </a:xfrm>
          <a:prstGeom prst="cube">
            <a:avLst/>
          </a:prstGeom>
          <a:solidFill>
            <a:srgbClr val="FFFF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VMS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7" name="Cube 36"/>
          <p:cNvSpPr/>
          <p:nvPr/>
        </p:nvSpPr>
        <p:spPr>
          <a:xfrm>
            <a:off x="4032807" y="4121755"/>
            <a:ext cx="874406" cy="520469"/>
          </a:xfrm>
          <a:prstGeom prst="cube">
            <a:avLst/>
          </a:prstGeom>
          <a:solidFill>
            <a:srgbClr val="FFFF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GOS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9" name="Cube 38"/>
          <p:cNvSpPr/>
          <p:nvPr/>
        </p:nvSpPr>
        <p:spPr>
          <a:xfrm>
            <a:off x="4032807" y="6190478"/>
            <a:ext cx="874406" cy="520469"/>
          </a:xfrm>
          <a:prstGeom prst="cube">
            <a:avLst/>
          </a:prstGeom>
          <a:solidFill>
            <a:srgbClr val="FFFF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HOS</a:t>
            </a:r>
            <a:endParaRPr lang="en-GB" dirty="0">
              <a:solidFill>
                <a:srgbClr val="00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7178" y="5812042"/>
            <a:ext cx="1643313" cy="1133886"/>
          </a:xfrm>
          <a:prstGeom prst="rect">
            <a:avLst/>
          </a:prstGeom>
        </p:spPr>
      </p:pic>
      <p:cxnSp>
        <p:nvCxnSpPr>
          <p:cNvPr id="40" name="Straight Arrow Connector 39"/>
          <p:cNvCxnSpPr/>
          <p:nvPr/>
        </p:nvCxnSpPr>
        <p:spPr>
          <a:xfrm>
            <a:off x="5005851" y="6546693"/>
            <a:ext cx="2657581" cy="0"/>
          </a:xfrm>
          <a:prstGeom prst="straightConnector1">
            <a:avLst/>
          </a:prstGeom>
          <a:ln w="57150" cmpd="sng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19209" y="6035981"/>
            <a:ext cx="2281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“Truly”</a:t>
            </a:r>
          </a:p>
          <a:p>
            <a:r>
              <a:rPr lang="en-GB" dirty="0" smtClean="0"/>
              <a:t>TPM 2 HW Attestation</a:t>
            </a:r>
            <a:endParaRPr lang="en-GB" dirty="0"/>
          </a:p>
        </p:txBody>
      </p:sp>
      <p:sp>
        <p:nvSpPr>
          <p:cNvPr id="57" name="TextBox 56"/>
          <p:cNvSpPr txBox="1"/>
          <p:nvPr/>
        </p:nvSpPr>
        <p:spPr>
          <a:xfrm>
            <a:off x="506520" y="3844031"/>
            <a:ext cx="14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Guest OS</a:t>
            </a:r>
          </a:p>
          <a:p>
            <a:r>
              <a:rPr lang="en-GB" dirty="0" smtClean="0"/>
              <a:t>BOOT Loader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3070091" y="6546693"/>
            <a:ext cx="702792" cy="0"/>
          </a:xfrm>
          <a:prstGeom prst="straightConnector1">
            <a:avLst/>
          </a:prstGeom>
          <a:ln w="5715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057761" y="4575083"/>
            <a:ext cx="702792" cy="0"/>
          </a:xfrm>
          <a:prstGeom prst="straightConnector1">
            <a:avLst/>
          </a:prstGeom>
          <a:ln w="5715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3082421" y="2384975"/>
            <a:ext cx="702792" cy="0"/>
          </a:xfrm>
          <a:prstGeom prst="straightConnector1">
            <a:avLst/>
          </a:prstGeom>
          <a:ln w="5715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3255036" y="4575085"/>
            <a:ext cx="0" cy="19716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3390662" y="2414361"/>
            <a:ext cx="0" cy="21607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3247150" y="1291120"/>
            <a:ext cx="0" cy="11232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259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TPM 1.2 (HW Level TPM)</a:t>
            </a:r>
            <a:br>
              <a:rPr lang="en-GB" dirty="0" smtClean="0"/>
            </a:br>
            <a:r>
              <a:rPr lang="en-GB" dirty="0" smtClean="0"/>
              <a:t>(In TP2 we assume it is there)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986" y="1329710"/>
            <a:ext cx="8012014" cy="55282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59" y="1329710"/>
            <a:ext cx="2220184" cy="184954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367299" y="2712378"/>
            <a:ext cx="2231672" cy="2021954"/>
          </a:xfrm>
          <a:prstGeom prst="straightConnector1">
            <a:avLst/>
          </a:prstGeom>
          <a:ln w="57150" cmpd="sng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726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3933173" y="1291119"/>
            <a:ext cx="4753627" cy="5391193"/>
            <a:chOff x="3933173" y="1291119"/>
            <a:chExt cx="4753627" cy="5391193"/>
          </a:xfrm>
        </p:grpSpPr>
        <p:sp>
          <p:nvSpPr>
            <p:cNvPr id="42" name="Rectangle 41"/>
            <p:cNvSpPr/>
            <p:nvPr/>
          </p:nvSpPr>
          <p:spPr>
            <a:xfrm>
              <a:off x="3939873" y="5930244"/>
              <a:ext cx="4746927" cy="7520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/>
                <a:t>HW</a:t>
              </a:r>
              <a:endParaRPr lang="en-GB" sz="32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939873" y="5301466"/>
              <a:ext cx="4746927" cy="604120"/>
            </a:xfrm>
            <a:prstGeom prst="rect">
              <a:avLst/>
            </a:prstGeom>
            <a:solidFill>
              <a:srgbClr val="80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/>
                <a:t>Host OS</a:t>
              </a:r>
              <a:endParaRPr lang="en-GB" sz="32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939873" y="1291119"/>
              <a:ext cx="4746927" cy="10883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3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Service</a:t>
              </a:r>
            </a:p>
            <a:p>
              <a:pPr algn="r"/>
              <a:r>
                <a:rPr lang="en-GB" sz="3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Containers</a:t>
              </a:r>
              <a:endParaRPr lang="en-GB" sz="3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3933173" y="2379494"/>
              <a:ext cx="4746927" cy="1845925"/>
              <a:chOff x="2256336" y="2367165"/>
              <a:chExt cx="4746927" cy="1845925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2256336" y="2367165"/>
                <a:ext cx="4746927" cy="1845925"/>
                <a:chOff x="2256336" y="2367165"/>
                <a:chExt cx="4746927" cy="1845925"/>
              </a:xfrm>
            </p:grpSpPr>
            <p:sp>
              <p:nvSpPr>
                <p:cNvPr id="52" name="Rectangle 51"/>
                <p:cNvSpPr/>
                <p:nvPr/>
              </p:nvSpPr>
              <p:spPr>
                <a:xfrm>
                  <a:off x="2256336" y="2367165"/>
                  <a:ext cx="4746927" cy="104008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r"/>
                  <a:r>
                    <a:rPr lang="en-GB" sz="1400" dirty="0" smtClean="0">
                      <a:solidFill>
                        <a:srgbClr val="000000"/>
                      </a:solidFill>
                    </a:rPr>
                    <a:t>GUEST OS </a:t>
                  </a:r>
                </a:p>
                <a:p>
                  <a:pPr algn="r"/>
                  <a:r>
                    <a:rPr lang="en-GB" sz="1400" dirty="0" smtClean="0">
                      <a:solidFill>
                        <a:srgbClr val="000000"/>
                      </a:solidFill>
                    </a:rPr>
                    <a:t>Execution Environment</a:t>
                  </a:r>
                  <a:endParaRPr lang="en-GB" sz="14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2305646" y="2414573"/>
                  <a:ext cx="4697617" cy="30274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rgbClr val="8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 smtClean="0">
                      <a:solidFill>
                        <a:srgbClr val="000000"/>
                      </a:solidFill>
                    </a:rPr>
                    <a:t>DOCKER ENGINE</a:t>
                  </a:r>
                  <a:endParaRPr lang="en-GB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2256336" y="3461022"/>
                  <a:ext cx="4746927" cy="752068"/>
                </a:xfrm>
                <a:prstGeom prst="rect">
                  <a:avLst/>
                </a:prstGeom>
                <a:solidFill>
                  <a:srgbClr val="FF6600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3200" dirty="0" smtClean="0"/>
                    <a:t>Guest OS</a:t>
                  </a:r>
                  <a:endParaRPr lang="en-GB" sz="3200" dirty="0"/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2305646" y="2763210"/>
                  <a:ext cx="2675545" cy="644045"/>
                </a:xfrm>
                <a:prstGeom prst="rect">
                  <a:avLst/>
                </a:prstGeom>
                <a:solidFill>
                  <a:srgbClr val="F2F2F2"/>
                </a:solidFill>
                <a:ln>
                  <a:solidFill>
                    <a:srgbClr val="8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51" name="TextBox 50"/>
              <p:cNvSpPr txBox="1"/>
              <p:nvPr/>
            </p:nvSpPr>
            <p:spPr>
              <a:xfrm>
                <a:off x="4327718" y="3004849"/>
                <a:ext cx="4963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JRE</a:t>
                </a:r>
                <a:endParaRPr lang="en-GB" dirty="0"/>
              </a:p>
            </p:txBody>
          </p:sp>
        </p:grpSp>
        <p:sp>
          <p:nvSpPr>
            <p:cNvPr id="46" name="Rectangle 45"/>
            <p:cNvSpPr/>
            <p:nvPr/>
          </p:nvSpPr>
          <p:spPr>
            <a:xfrm>
              <a:off x="3933173" y="4278158"/>
              <a:ext cx="4746927" cy="9933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GB" sz="2400" dirty="0" smtClean="0"/>
                <a:t>Virtualization</a:t>
              </a:r>
            </a:p>
            <a:p>
              <a:pPr algn="r"/>
              <a:r>
                <a:rPr lang="en-GB" sz="2400" dirty="0" smtClean="0"/>
                <a:t>(Hypervisor)</a:t>
              </a:r>
              <a:endParaRPr lang="en-GB" sz="24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982493" y="4812757"/>
              <a:ext cx="2724855" cy="464051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982493" y="4510010"/>
              <a:ext cx="2724855" cy="3027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dirty="0" smtClean="0">
                  <a:solidFill>
                    <a:srgbClr val="000000"/>
                  </a:solidFill>
                </a:rPr>
                <a:t>DOCKER ENGINE</a:t>
              </a:r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004555" y="4902209"/>
              <a:ext cx="496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JRE</a:t>
              </a:r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957" y="151519"/>
            <a:ext cx="9099304" cy="1143000"/>
          </a:xfrm>
        </p:spPr>
        <p:txBody>
          <a:bodyPr>
            <a:noAutofit/>
          </a:bodyPr>
          <a:lstStyle/>
          <a:p>
            <a:pPr lvl="1"/>
            <a:r>
              <a:rPr lang="en-GB" sz="3600" dirty="0" smtClean="0"/>
              <a:t>TP1 Client Model Execution</a:t>
            </a:r>
            <a:endParaRPr lang="en-GB" sz="3600" dirty="0"/>
          </a:p>
        </p:txBody>
      </p:sp>
      <p:sp>
        <p:nvSpPr>
          <p:cNvPr id="20" name="TextBox 19"/>
          <p:cNvSpPr txBox="1"/>
          <p:nvPr/>
        </p:nvSpPr>
        <p:spPr>
          <a:xfrm>
            <a:off x="7663432" y="4852355"/>
            <a:ext cx="496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JRE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7738968" y="3004849"/>
            <a:ext cx="496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JRE</a:t>
            </a:r>
            <a:endParaRPr lang="en-GB" dirty="0"/>
          </a:p>
        </p:txBody>
      </p:sp>
      <p:sp>
        <p:nvSpPr>
          <p:cNvPr id="3" name="Cube 2"/>
          <p:cNvSpPr/>
          <p:nvPr/>
        </p:nvSpPr>
        <p:spPr>
          <a:xfrm>
            <a:off x="4020477" y="2063908"/>
            <a:ext cx="973044" cy="520469"/>
          </a:xfrm>
          <a:prstGeom prst="cube">
            <a:avLst/>
          </a:prstGeom>
          <a:solidFill>
            <a:srgbClr val="FFFF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VMS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7" name="Cube 36"/>
          <p:cNvSpPr/>
          <p:nvPr/>
        </p:nvSpPr>
        <p:spPr>
          <a:xfrm>
            <a:off x="4032807" y="4121755"/>
            <a:ext cx="874406" cy="520469"/>
          </a:xfrm>
          <a:prstGeom prst="cube">
            <a:avLst/>
          </a:prstGeom>
          <a:solidFill>
            <a:srgbClr val="FFFF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GOS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9" name="Cube 38"/>
          <p:cNvSpPr/>
          <p:nvPr/>
        </p:nvSpPr>
        <p:spPr>
          <a:xfrm>
            <a:off x="4032807" y="6190478"/>
            <a:ext cx="874406" cy="520469"/>
          </a:xfrm>
          <a:prstGeom prst="cube">
            <a:avLst/>
          </a:prstGeom>
          <a:solidFill>
            <a:srgbClr val="FFFF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HOS</a:t>
            </a:r>
            <a:endParaRPr lang="en-GB" dirty="0">
              <a:solidFill>
                <a:srgbClr val="00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7178" y="5812042"/>
            <a:ext cx="1643313" cy="1133886"/>
          </a:xfrm>
          <a:prstGeom prst="rect">
            <a:avLst/>
          </a:prstGeom>
        </p:spPr>
      </p:pic>
      <p:cxnSp>
        <p:nvCxnSpPr>
          <p:cNvPr id="40" name="Straight Arrow Connector 39"/>
          <p:cNvCxnSpPr/>
          <p:nvPr/>
        </p:nvCxnSpPr>
        <p:spPr>
          <a:xfrm>
            <a:off x="5005851" y="6546693"/>
            <a:ext cx="2657581" cy="0"/>
          </a:xfrm>
          <a:prstGeom prst="straightConnector1">
            <a:avLst/>
          </a:prstGeom>
          <a:ln w="57150" cmpd="sng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61647" y="3217866"/>
            <a:ext cx="2354968" cy="21699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 smtClean="0">
                <a:solidFill>
                  <a:srgbClr val="000000"/>
                </a:solidFill>
              </a:rPr>
              <a:t>Client</a:t>
            </a:r>
          </a:p>
          <a:p>
            <a:r>
              <a:rPr lang="en-GB" sz="2400" dirty="0" smtClean="0">
                <a:solidFill>
                  <a:srgbClr val="000000"/>
                </a:solidFill>
              </a:rPr>
              <a:t>Side SW</a:t>
            </a:r>
          </a:p>
          <a:p>
            <a:r>
              <a:rPr lang="en-GB" sz="2400" dirty="0" smtClean="0">
                <a:solidFill>
                  <a:srgbClr val="000000"/>
                </a:solidFill>
              </a:rPr>
              <a:t>(in TP2)</a:t>
            </a:r>
          </a:p>
        </p:txBody>
      </p:sp>
      <p:sp>
        <p:nvSpPr>
          <p:cNvPr id="8" name="Oval 7"/>
          <p:cNvSpPr/>
          <p:nvPr/>
        </p:nvSpPr>
        <p:spPr>
          <a:xfrm>
            <a:off x="2009738" y="3387048"/>
            <a:ext cx="628814" cy="53410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/>
          <p:cNvSpPr/>
          <p:nvPr/>
        </p:nvSpPr>
        <p:spPr>
          <a:xfrm>
            <a:off x="2009738" y="3974925"/>
            <a:ext cx="628814" cy="53410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/>
          <p:cNvSpPr/>
          <p:nvPr/>
        </p:nvSpPr>
        <p:spPr>
          <a:xfrm>
            <a:off x="2046726" y="4585301"/>
            <a:ext cx="628814" cy="534108"/>
          </a:xfrm>
          <a:prstGeom prst="ellipse">
            <a:avLst/>
          </a:prstGeom>
          <a:pattFill prst="pct20">
            <a:fgClr>
              <a:schemeClr val="accent6">
                <a:lumMod val="60000"/>
                <a:lumOff val="40000"/>
              </a:schemeClr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/>
          <p:cNvSpPr/>
          <p:nvPr/>
        </p:nvSpPr>
        <p:spPr>
          <a:xfrm>
            <a:off x="904511" y="2852940"/>
            <a:ext cx="628814" cy="53410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61647" y="2166195"/>
            <a:ext cx="1510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Main App </a:t>
            </a:r>
          </a:p>
          <a:p>
            <a:r>
              <a:rPr lang="en-GB" dirty="0" smtClean="0"/>
              <a:t>Client Thread)</a:t>
            </a:r>
            <a:endParaRPr lang="en-GB" dirty="0"/>
          </a:p>
        </p:txBody>
      </p:sp>
      <p:sp>
        <p:nvSpPr>
          <p:cNvPr id="66" name="Oval 65"/>
          <p:cNvSpPr/>
          <p:nvPr/>
        </p:nvSpPr>
        <p:spPr>
          <a:xfrm>
            <a:off x="4266070" y="1225341"/>
            <a:ext cx="1948089" cy="838567"/>
          </a:xfrm>
          <a:prstGeom prst="ellipse">
            <a:avLst/>
          </a:prstGeom>
          <a:solidFill>
            <a:srgbClr val="FFFF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Sandboxing</a:t>
            </a:r>
          </a:p>
          <a:p>
            <a:pPr algn="ctr"/>
            <a:r>
              <a:rPr lang="en-GB" dirty="0" smtClean="0">
                <a:solidFill>
                  <a:srgbClr val="000000"/>
                </a:solidFill>
              </a:rPr>
              <a:t>Service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10392" y="5488876"/>
            <a:ext cx="1272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smtClean="0"/>
              <a:t>Attestation</a:t>
            </a:r>
          </a:p>
          <a:p>
            <a:pPr algn="r"/>
            <a:r>
              <a:rPr lang="en-GB" dirty="0" smtClean="0"/>
              <a:t>Threads</a:t>
            </a:r>
            <a:endParaRPr lang="en-GB" dirty="0"/>
          </a:p>
        </p:txBody>
      </p:sp>
      <p:cxnSp>
        <p:nvCxnSpPr>
          <p:cNvPr id="25" name="Straight Arrow Connector 24"/>
          <p:cNvCxnSpPr>
            <a:endCxn id="8" idx="2"/>
          </p:cNvCxnSpPr>
          <p:nvPr/>
        </p:nvCxnSpPr>
        <p:spPr>
          <a:xfrm>
            <a:off x="1319276" y="3387048"/>
            <a:ext cx="690462" cy="2670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56" idx="2"/>
          </p:cNvCxnSpPr>
          <p:nvPr/>
        </p:nvCxnSpPr>
        <p:spPr>
          <a:xfrm>
            <a:off x="1356264" y="3428756"/>
            <a:ext cx="653474" cy="8132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319276" y="3386510"/>
            <a:ext cx="690462" cy="14262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2959124" y="1879384"/>
            <a:ext cx="0" cy="43110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616722" y="6190478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800000"/>
                </a:solidFill>
              </a:rPr>
              <a:t>TLS</a:t>
            </a:r>
            <a:endParaRPr lang="en-GB" sz="2800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067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957" y="151519"/>
            <a:ext cx="9099304" cy="1143000"/>
          </a:xfrm>
        </p:spPr>
        <p:txBody>
          <a:bodyPr>
            <a:noAutofit/>
          </a:bodyPr>
          <a:lstStyle/>
          <a:p>
            <a:pPr lvl="1"/>
            <a:r>
              <a:rPr lang="en-GB" sz="3600" dirty="0" smtClean="0"/>
              <a:t>TP1 Client Model Execution</a:t>
            </a:r>
            <a:endParaRPr lang="en-GB" sz="3600" dirty="0"/>
          </a:p>
        </p:txBody>
      </p:sp>
      <p:cxnSp>
        <p:nvCxnSpPr>
          <p:cNvPr id="59" name="Straight Arrow Connector 58"/>
          <p:cNvCxnSpPr>
            <a:stCxn id="58" idx="5"/>
          </p:cNvCxnSpPr>
          <p:nvPr/>
        </p:nvCxnSpPr>
        <p:spPr>
          <a:xfrm>
            <a:off x="2583452" y="5041191"/>
            <a:ext cx="1177101" cy="1505502"/>
          </a:xfrm>
          <a:prstGeom prst="straightConnector1">
            <a:avLst/>
          </a:prstGeom>
          <a:ln w="57150" cmpd="sng">
            <a:solidFill>
              <a:srgbClr val="FF6600"/>
            </a:solidFill>
            <a:prstDash val="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6" idx="6"/>
          </p:cNvCxnSpPr>
          <p:nvPr/>
        </p:nvCxnSpPr>
        <p:spPr>
          <a:xfrm>
            <a:off x="2638552" y="4241979"/>
            <a:ext cx="1122001" cy="333104"/>
          </a:xfrm>
          <a:prstGeom prst="straightConnector1">
            <a:avLst/>
          </a:prstGeom>
          <a:ln w="57150" cmpd="sng">
            <a:solidFill>
              <a:srgbClr val="8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8" idx="7"/>
          </p:cNvCxnSpPr>
          <p:nvPr/>
        </p:nvCxnSpPr>
        <p:spPr>
          <a:xfrm flipV="1">
            <a:off x="2546464" y="2384975"/>
            <a:ext cx="1238749" cy="1080291"/>
          </a:xfrm>
          <a:prstGeom prst="straightConnector1">
            <a:avLst/>
          </a:prstGeom>
          <a:ln w="57150" cmpd="sng">
            <a:solidFill>
              <a:srgbClr val="8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61647" y="3217866"/>
            <a:ext cx="2354968" cy="21699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 smtClean="0">
                <a:solidFill>
                  <a:srgbClr val="000000"/>
                </a:solidFill>
              </a:rPr>
              <a:t>Client</a:t>
            </a:r>
          </a:p>
          <a:p>
            <a:r>
              <a:rPr lang="en-GB" sz="2400" dirty="0" smtClean="0">
                <a:solidFill>
                  <a:srgbClr val="000000"/>
                </a:solidFill>
              </a:rPr>
              <a:t>Side SW</a:t>
            </a:r>
          </a:p>
          <a:p>
            <a:r>
              <a:rPr lang="en-GB" sz="2400" dirty="0" smtClean="0">
                <a:solidFill>
                  <a:srgbClr val="000000"/>
                </a:solidFill>
              </a:rPr>
              <a:t>(in TP2)</a:t>
            </a:r>
          </a:p>
        </p:txBody>
      </p:sp>
      <p:sp>
        <p:nvSpPr>
          <p:cNvPr id="8" name="Oval 7"/>
          <p:cNvSpPr/>
          <p:nvPr/>
        </p:nvSpPr>
        <p:spPr>
          <a:xfrm>
            <a:off x="2009738" y="3387048"/>
            <a:ext cx="628814" cy="53410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/>
          <p:cNvSpPr/>
          <p:nvPr/>
        </p:nvSpPr>
        <p:spPr>
          <a:xfrm>
            <a:off x="2009738" y="3974925"/>
            <a:ext cx="628814" cy="53410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/>
          <p:cNvSpPr/>
          <p:nvPr/>
        </p:nvSpPr>
        <p:spPr>
          <a:xfrm>
            <a:off x="2046726" y="4585301"/>
            <a:ext cx="628814" cy="534108"/>
          </a:xfrm>
          <a:prstGeom prst="ellipse">
            <a:avLst/>
          </a:prstGeom>
          <a:pattFill prst="pct20">
            <a:fgClr>
              <a:schemeClr val="accent6">
                <a:lumMod val="60000"/>
                <a:lumOff val="40000"/>
              </a:schemeClr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/>
          <p:cNvSpPr/>
          <p:nvPr/>
        </p:nvSpPr>
        <p:spPr>
          <a:xfrm>
            <a:off x="904511" y="2852940"/>
            <a:ext cx="628814" cy="53410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61647" y="2166195"/>
            <a:ext cx="1510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Main App </a:t>
            </a:r>
          </a:p>
          <a:p>
            <a:r>
              <a:rPr lang="en-GB" dirty="0" smtClean="0"/>
              <a:t>Client Thread)</a:t>
            </a:r>
            <a:endParaRPr lang="en-GB" dirty="0"/>
          </a:p>
        </p:txBody>
      </p:sp>
      <p:grpSp>
        <p:nvGrpSpPr>
          <p:cNvPr id="5" name="Group 4"/>
          <p:cNvGrpSpPr/>
          <p:nvPr/>
        </p:nvGrpSpPr>
        <p:grpSpPr>
          <a:xfrm>
            <a:off x="3933173" y="1225341"/>
            <a:ext cx="4753627" cy="5720587"/>
            <a:chOff x="3933173" y="1225341"/>
            <a:chExt cx="4753627" cy="5720587"/>
          </a:xfrm>
        </p:grpSpPr>
        <p:grpSp>
          <p:nvGrpSpPr>
            <p:cNvPr id="41" name="Group 40"/>
            <p:cNvGrpSpPr/>
            <p:nvPr/>
          </p:nvGrpSpPr>
          <p:grpSpPr>
            <a:xfrm>
              <a:off x="3933173" y="1291119"/>
              <a:ext cx="4753627" cy="5391193"/>
              <a:chOff x="3933173" y="1291119"/>
              <a:chExt cx="4753627" cy="5391193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3939873" y="5930244"/>
                <a:ext cx="4746927" cy="75206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 smtClean="0"/>
                  <a:t>HW</a:t>
                </a:r>
                <a:endParaRPr lang="en-GB" sz="3200" dirty="0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939873" y="5301466"/>
                <a:ext cx="4746927" cy="604120"/>
              </a:xfrm>
              <a:prstGeom prst="rect">
                <a:avLst/>
              </a:prstGeom>
              <a:solidFill>
                <a:srgbClr val="80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 smtClean="0"/>
                  <a:t>Host OS</a:t>
                </a:r>
                <a:endParaRPr lang="en-GB" sz="3200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939873" y="1291119"/>
                <a:ext cx="4746927" cy="10883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GB" sz="3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Service</a:t>
                </a:r>
              </a:p>
              <a:p>
                <a:pPr algn="r"/>
                <a:r>
                  <a:rPr lang="en-GB" sz="3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Containers</a:t>
                </a:r>
                <a:endParaRPr lang="en-GB" sz="3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grpSp>
            <p:nvGrpSpPr>
              <p:cNvPr id="45" name="Group 44"/>
              <p:cNvGrpSpPr/>
              <p:nvPr/>
            </p:nvGrpSpPr>
            <p:grpSpPr>
              <a:xfrm>
                <a:off x="3933173" y="2379494"/>
                <a:ext cx="4746927" cy="1845925"/>
                <a:chOff x="2256336" y="2367165"/>
                <a:chExt cx="4746927" cy="1845925"/>
              </a:xfrm>
            </p:grpSpPr>
            <p:grpSp>
              <p:nvGrpSpPr>
                <p:cNvPr id="50" name="Group 49"/>
                <p:cNvGrpSpPr/>
                <p:nvPr/>
              </p:nvGrpSpPr>
              <p:grpSpPr>
                <a:xfrm>
                  <a:off x="2256336" y="2367165"/>
                  <a:ext cx="4746927" cy="1845925"/>
                  <a:chOff x="2256336" y="2367165"/>
                  <a:chExt cx="4746927" cy="1845925"/>
                </a:xfrm>
              </p:grpSpPr>
              <p:sp>
                <p:nvSpPr>
                  <p:cNvPr id="52" name="Rectangle 51"/>
                  <p:cNvSpPr/>
                  <p:nvPr/>
                </p:nvSpPr>
                <p:spPr>
                  <a:xfrm>
                    <a:off x="2256336" y="2367165"/>
                    <a:ext cx="4746927" cy="1040089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b"/>
                  <a:lstStyle/>
                  <a:p>
                    <a:pPr algn="r"/>
                    <a:r>
                      <a:rPr lang="en-GB" sz="1400" dirty="0" smtClean="0">
                        <a:solidFill>
                          <a:srgbClr val="000000"/>
                        </a:solidFill>
                      </a:rPr>
                      <a:t>GUEST OS </a:t>
                    </a:r>
                  </a:p>
                  <a:p>
                    <a:pPr algn="r"/>
                    <a:r>
                      <a:rPr lang="en-GB" sz="1400" dirty="0" smtClean="0">
                        <a:solidFill>
                          <a:srgbClr val="000000"/>
                        </a:solidFill>
                      </a:rPr>
                      <a:t>Execution Environment</a:t>
                    </a:r>
                    <a:endParaRPr lang="en-GB" sz="1400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53" name="Rectangle 52"/>
                  <p:cNvSpPr/>
                  <p:nvPr/>
                </p:nvSpPr>
                <p:spPr>
                  <a:xfrm>
                    <a:off x="2305646" y="2414573"/>
                    <a:ext cx="4697617" cy="302747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rgbClr val="8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 smtClean="0">
                        <a:solidFill>
                          <a:srgbClr val="000000"/>
                        </a:solidFill>
                      </a:rPr>
                      <a:t>DOCKER ENGINE</a:t>
                    </a:r>
                    <a:endParaRPr lang="en-GB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54" name="Rectangle 53"/>
                  <p:cNvSpPr/>
                  <p:nvPr/>
                </p:nvSpPr>
                <p:spPr>
                  <a:xfrm>
                    <a:off x="2256336" y="3461022"/>
                    <a:ext cx="4746927" cy="752068"/>
                  </a:xfrm>
                  <a:prstGeom prst="rect">
                    <a:avLst/>
                  </a:prstGeom>
                  <a:solidFill>
                    <a:srgbClr val="FF6600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3200" dirty="0" smtClean="0"/>
                      <a:t>Guest OS</a:t>
                    </a:r>
                    <a:endParaRPr lang="en-GB" sz="3200" dirty="0"/>
                  </a:p>
                </p:txBody>
              </p:sp>
              <p:sp>
                <p:nvSpPr>
                  <p:cNvPr id="55" name="Rectangle 54"/>
                  <p:cNvSpPr/>
                  <p:nvPr/>
                </p:nvSpPr>
                <p:spPr>
                  <a:xfrm>
                    <a:off x="2305646" y="2763210"/>
                    <a:ext cx="2675545" cy="644045"/>
                  </a:xfrm>
                  <a:prstGeom prst="rect">
                    <a:avLst/>
                  </a:prstGeom>
                  <a:solidFill>
                    <a:srgbClr val="F2F2F2"/>
                  </a:solidFill>
                  <a:ln>
                    <a:solidFill>
                      <a:srgbClr val="8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51" name="TextBox 50"/>
                <p:cNvSpPr txBox="1"/>
                <p:nvPr/>
              </p:nvSpPr>
              <p:spPr>
                <a:xfrm>
                  <a:off x="4327718" y="3004849"/>
                  <a:ext cx="4963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/>
                    <a:t>JRE</a:t>
                  </a:r>
                  <a:endParaRPr lang="en-GB" dirty="0"/>
                </a:p>
              </p:txBody>
            </p:sp>
          </p:grpSp>
          <p:sp>
            <p:nvSpPr>
              <p:cNvPr id="46" name="Rectangle 45"/>
              <p:cNvSpPr/>
              <p:nvPr/>
            </p:nvSpPr>
            <p:spPr>
              <a:xfrm>
                <a:off x="3933173" y="4278158"/>
                <a:ext cx="4746927" cy="99338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r>
                  <a:rPr lang="en-GB" sz="2400" dirty="0" smtClean="0"/>
                  <a:t>Virtualization</a:t>
                </a:r>
              </a:p>
              <a:p>
                <a:pPr algn="r"/>
                <a:r>
                  <a:rPr lang="en-GB" sz="2400" dirty="0" smtClean="0"/>
                  <a:t>(Hypervisor)</a:t>
                </a:r>
                <a:endParaRPr lang="en-GB" sz="2400" dirty="0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3982493" y="4812757"/>
                <a:ext cx="2724855" cy="464051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3982493" y="4510010"/>
                <a:ext cx="2724855" cy="30274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GB" dirty="0" smtClean="0">
                    <a:solidFill>
                      <a:srgbClr val="000000"/>
                    </a:solidFill>
                  </a:rPr>
                  <a:t>DOCKER ENGINE</a:t>
                </a:r>
                <a:endParaRPr lang="en-GB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6004555" y="4902209"/>
                <a:ext cx="4963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JRE</a:t>
                </a:r>
                <a:endParaRPr lang="en-GB" dirty="0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7663432" y="4852355"/>
              <a:ext cx="496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JRE</a:t>
              </a:r>
              <a:endParaRPr lang="en-GB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738968" y="3004849"/>
              <a:ext cx="496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JRE</a:t>
              </a:r>
              <a:endParaRPr lang="en-GB" dirty="0"/>
            </a:p>
          </p:txBody>
        </p:sp>
        <p:sp>
          <p:nvSpPr>
            <p:cNvPr id="3" name="Cube 2"/>
            <p:cNvSpPr/>
            <p:nvPr/>
          </p:nvSpPr>
          <p:spPr>
            <a:xfrm>
              <a:off x="4020477" y="2063908"/>
              <a:ext cx="973044" cy="520469"/>
            </a:xfrm>
            <a:prstGeom prst="cube">
              <a:avLst/>
            </a:prstGeom>
            <a:solidFill>
              <a:srgbClr val="FFFF00"/>
            </a:solidFill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rgbClr val="000000"/>
                  </a:solidFill>
                </a:rPr>
                <a:t>VMS</a:t>
              </a:r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7" name="Cube 36"/>
            <p:cNvSpPr/>
            <p:nvPr/>
          </p:nvSpPr>
          <p:spPr>
            <a:xfrm>
              <a:off x="4032807" y="4121755"/>
              <a:ext cx="874406" cy="520469"/>
            </a:xfrm>
            <a:prstGeom prst="cube">
              <a:avLst/>
            </a:prstGeom>
            <a:solidFill>
              <a:srgbClr val="FFFF00"/>
            </a:solidFill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rgbClr val="000000"/>
                  </a:solidFill>
                </a:rPr>
                <a:t>GOS</a:t>
              </a:r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9" name="Cube 38"/>
            <p:cNvSpPr/>
            <p:nvPr/>
          </p:nvSpPr>
          <p:spPr>
            <a:xfrm>
              <a:off x="4032807" y="6190478"/>
              <a:ext cx="874406" cy="520469"/>
            </a:xfrm>
            <a:prstGeom prst="cube">
              <a:avLst/>
            </a:prstGeom>
            <a:solidFill>
              <a:srgbClr val="FFFF00"/>
            </a:solidFill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rgbClr val="000000"/>
                  </a:solidFill>
                </a:rPr>
                <a:t>HOS</a:t>
              </a:r>
              <a:endParaRPr lang="en-GB" dirty="0">
                <a:solidFill>
                  <a:srgbClr val="000000"/>
                </a:solidFill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27178" y="5812042"/>
              <a:ext cx="1643313" cy="1133886"/>
            </a:xfrm>
            <a:prstGeom prst="rect">
              <a:avLst/>
            </a:prstGeom>
          </p:spPr>
        </p:pic>
        <p:cxnSp>
          <p:nvCxnSpPr>
            <p:cNvPr id="40" name="Straight Arrow Connector 39"/>
            <p:cNvCxnSpPr/>
            <p:nvPr/>
          </p:nvCxnSpPr>
          <p:spPr>
            <a:xfrm>
              <a:off x="5005851" y="6546693"/>
              <a:ext cx="2657581" cy="0"/>
            </a:xfrm>
            <a:prstGeom prst="straightConnector1">
              <a:avLst/>
            </a:prstGeom>
            <a:ln w="57150" cmpd="sng"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4266070" y="1225341"/>
              <a:ext cx="1948089" cy="838567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rgbClr val="000000"/>
                  </a:solidFill>
                </a:rPr>
                <a:t>Sandboxing</a:t>
              </a:r>
            </a:p>
            <a:p>
              <a:pPr algn="ctr"/>
              <a:r>
                <a:rPr lang="en-GB" dirty="0" smtClean="0">
                  <a:solidFill>
                    <a:srgbClr val="000000"/>
                  </a:solidFill>
                </a:rPr>
                <a:t>Service</a:t>
              </a:r>
              <a:endParaRPr lang="en-GB" dirty="0">
                <a:solidFill>
                  <a:srgbClr val="000000"/>
                </a:solidFill>
              </a:endParaRPr>
            </a:p>
          </p:txBody>
        </p:sp>
      </p:grpSp>
      <p:cxnSp>
        <p:nvCxnSpPr>
          <p:cNvPr id="16" name="Straight Connector 15"/>
          <p:cNvCxnSpPr/>
          <p:nvPr/>
        </p:nvCxnSpPr>
        <p:spPr>
          <a:xfrm>
            <a:off x="2959124" y="1879384"/>
            <a:ext cx="0" cy="43110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410392" y="5488876"/>
            <a:ext cx="1272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smtClean="0"/>
              <a:t>Attestation</a:t>
            </a:r>
          </a:p>
          <a:p>
            <a:pPr algn="r"/>
            <a:r>
              <a:rPr lang="en-GB" dirty="0" smtClean="0"/>
              <a:t>Threads</a:t>
            </a:r>
            <a:endParaRPr lang="en-GB" dirty="0"/>
          </a:p>
        </p:txBody>
      </p:sp>
      <p:cxnSp>
        <p:nvCxnSpPr>
          <p:cNvPr id="25" name="Straight Arrow Connector 24"/>
          <p:cNvCxnSpPr>
            <a:endCxn id="8" idx="2"/>
          </p:cNvCxnSpPr>
          <p:nvPr/>
        </p:nvCxnSpPr>
        <p:spPr>
          <a:xfrm>
            <a:off x="1319276" y="3387048"/>
            <a:ext cx="690462" cy="2670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56" idx="2"/>
          </p:cNvCxnSpPr>
          <p:nvPr/>
        </p:nvCxnSpPr>
        <p:spPr>
          <a:xfrm>
            <a:off x="1356264" y="3428756"/>
            <a:ext cx="653474" cy="8132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319276" y="3386510"/>
            <a:ext cx="690462" cy="14262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616722" y="6190478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800000"/>
                </a:solidFill>
              </a:rPr>
              <a:t>TLS</a:t>
            </a:r>
            <a:endParaRPr lang="en-GB" sz="2800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654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957" y="151519"/>
            <a:ext cx="9099304" cy="1143000"/>
          </a:xfrm>
        </p:spPr>
        <p:txBody>
          <a:bodyPr>
            <a:noAutofit/>
          </a:bodyPr>
          <a:lstStyle/>
          <a:p>
            <a:pPr lvl="1"/>
            <a:r>
              <a:rPr lang="en-GB" sz="3600" dirty="0" smtClean="0"/>
              <a:t>TP1 Client Model Execution</a:t>
            </a:r>
            <a:endParaRPr lang="en-GB" sz="3600" dirty="0"/>
          </a:p>
        </p:txBody>
      </p:sp>
      <p:sp>
        <p:nvSpPr>
          <p:cNvPr id="4" name="Oval 3"/>
          <p:cNvSpPr/>
          <p:nvPr/>
        </p:nvSpPr>
        <p:spPr>
          <a:xfrm>
            <a:off x="61647" y="3217866"/>
            <a:ext cx="2354968" cy="21699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 smtClean="0">
                <a:solidFill>
                  <a:srgbClr val="000000"/>
                </a:solidFill>
              </a:rPr>
              <a:t>Client</a:t>
            </a:r>
          </a:p>
          <a:p>
            <a:r>
              <a:rPr lang="en-GB" sz="2400" dirty="0" smtClean="0">
                <a:solidFill>
                  <a:srgbClr val="000000"/>
                </a:solidFill>
              </a:rPr>
              <a:t>Side SW</a:t>
            </a:r>
          </a:p>
          <a:p>
            <a:r>
              <a:rPr lang="en-GB" sz="2400" dirty="0" smtClean="0">
                <a:solidFill>
                  <a:srgbClr val="000000"/>
                </a:solidFill>
              </a:rPr>
              <a:t>(in TP2)</a:t>
            </a:r>
          </a:p>
        </p:txBody>
      </p:sp>
      <p:sp>
        <p:nvSpPr>
          <p:cNvPr id="8" name="Oval 7"/>
          <p:cNvSpPr/>
          <p:nvPr/>
        </p:nvSpPr>
        <p:spPr>
          <a:xfrm>
            <a:off x="2009738" y="3387048"/>
            <a:ext cx="628814" cy="53410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/>
          <p:cNvSpPr/>
          <p:nvPr/>
        </p:nvSpPr>
        <p:spPr>
          <a:xfrm>
            <a:off x="2009738" y="3974925"/>
            <a:ext cx="628814" cy="53410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/>
          <p:cNvSpPr/>
          <p:nvPr/>
        </p:nvSpPr>
        <p:spPr>
          <a:xfrm>
            <a:off x="2046726" y="4585301"/>
            <a:ext cx="628814" cy="534108"/>
          </a:xfrm>
          <a:prstGeom prst="ellipse">
            <a:avLst/>
          </a:prstGeom>
          <a:pattFill prst="pct20">
            <a:fgClr>
              <a:schemeClr val="accent6">
                <a:lumMod val="60000"/>
                <a:lumOff val="40000"/>
              </a:schemeClr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/>
          <p:cNvSpPr/>
          <p:nvPr/>
        </p:nvSpPr>
        <p:spPr>
          <a:xfrm>
            <a:off x="904511" y="2852940"/>
            <a:ext cx="628814" cy="53410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61647" y="2166195"/>
            <a:ext cx="1510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Main App </a:t>
            </a:r>
          </a:p>
          <a:p>
            <a:r>
              <a:rPr lang="en-GB" dirty="0" smtClean="0"/>
              <a:t>Client Thread)</a:t>
            </a:r>
            <a:endParaRPr lang="en-GB" dirty="0"/>
          </a:p>
        </p:txBody>
      </p:sp>
      <p:grpSp>
        <p:nvGrpSpPr>
          <p:cNvPr id="5" name="Group 4"/>
          <p:cNvGrpSpPr/>
          <p:nvPr/>
        </p:nvGrpSpPr>
        <p:grpSpPr>
          <a:xfrm>
            <a:off x="3933173" y="1225341"/>
            <a:ext cx="4753627" cy="5720587"/>
            <a:chOff x="3933173" y="1225341"/>
            <a:chExt cx="4753627" cy="5720587"/>
          </a:xfrm>
        </p:grpSpPr>
        <p:grpSp>
          <p:nvGrpSpPr>
            <p:cNvPr id="41" name="Group 40"/>
            <p:cNvGrpSpPr/>
            <p:nvPr/>
          </p:nvGrpSpPr>
          <p:grpSpPr>
            <a:xfrm>
              <a:off x="3933173" y="1291119"/>
              <a:ext cx="4753627" cy="5391193"/>
              <a:chOff x="3933173" y="1291119"/>
              <a:chExt cx="4753627" cy="5391193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3939873" y="5930244"/>
                <a:ext cx="4746927" cy="75206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 smtClean="0"/>
                  <a:t>HW</a:t>
                </a:r>
                <a:endParaRPr lang="en-GB" sz="3200" dirty="0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939873" y="5301466"/>
                <a:ext cx="4746927" cy="604120"/>
              </a:xfrm>
              <a:prstGeom prst="rect">
                <a:avLst/>
              </a:prstGeom>
              <a:solidFill>
                <a:srgbClr val="80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 smtClean="0"/>
                  <a:t>Host OS</a:t>
                </a:r>
                <a:endParaRPr lang="en-GB" sz="3200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939873" y="1291119"/>
                <a:ext cx="4746927" cy="10883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GB" sz="3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Service</a:t>
                </a:r>
              </a:p>
              <a:p>
                <a:pPr algn="r"/>
                <a:r>
                  <a:rPr lang="en-GB" sz="3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Containers</a:t>
                </a:r>
                <a:endParaRPr lang="en-GB" sz="3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grpSp>
            <p:nvGrpSpPr>
              <p:cNvPr id="45" name="Group 44"/>
              <p:cNvGrpSpPr/>
              <p:nvPr/>
            </p:nvGrpSpPr>
            <p:grpSpPr>
              <a:xfrm>
                <a:off x="3933173" y="2379494"/>
                <a:ext cx="4746927" cy="1845925"/>
                <a:chOff x="2256336" y="2367165"/>
                <a:chExt cx="4746927" cy="1845925"/>
              </a:xfrm>
            </p:grpSpPr>
            <p:grpSp>
              <p:nvGrpSpPr>
                <p:cNvPr id="50" name="Group 49"/>
                <p:cNvGrpSpPr/>
                <p:nvPr/>
              </p:nvGrpSpPr>
              <p:grpSpPr>
                <a:xfrm>
                  <a:off x="2256336" y="2367165"/>
                  <a:ext cx="4746927" cy="1845925"/>
                  <a:chOff x="2256336" y="2367165"/>
                  <a:chExt cx="4746927" cy="1845925"/>
                </a:xfrm>
              </p:grpSpPr>
              <p:sp>
                <p:nvSpPr>
                  <p:cNvPr id="52" name="Rectangle 51"/>
                  <p:cNvSpPr/>
                  <p:nvPr/>
                </p:nvSpPr>
                <p:spPr>
                  <a:xfrm>
                    <a:off x="2256336" y="2367165"/>
                    <a:ext cx="4746927" cy="1040089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b"/>
                  <a:lstStyle/>
                  <a:p>
                    <a:pPr algn="r"/>
                    <a:r>
                      <a:rPr lang="en-GB" sz="1400" dirty="0" smtClean="0">
                        <a:solidFill>
                          <a:srgbClr val="000000"/>
                        </a:solidFill>
                      </a:rPr>
                      <a:t>GUEST OS </a:t>
                    </a:r>
                  </a:p>
                  <a:p>
                    <a:pPr algn="r"/>
                    <a:r>
                      <a:rPr lang="en-GB" sz="1400" dirty="0" smtClean="0">
                        <a:solidFill>
                          <a:srgbClr val="000000"/>
                        </a:solidFill>
                      </a:rPr>
                      <a:t>Execution Environment</a:t>
                    </a:r>
                    <a:endParaRPr lang="en-GB" sz="1400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53" name="Rectangle 52"/>
                  <p:cNvSpPr/>
                  <p:nvPr/>
                </p:nvSpPr>
                <p:spPr>
                  <a:xfrm>
                    <a:off x="2305646" y="2414573"/>
                    <a:ext cx="4697617" cy="302747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rgbClr val="8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 smtClean="0">
                        <a:solidFill>
                          <a:srgbClr val="000000"/>
                        </a:solidFill>
                      </a:rPr>
                      <a:t>DOCKER ENGINE</a:t>
                    </a:r>
                    <a:endParaRPr lang="en-GB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54" name="Rectangle 53"/>
                  <p:cNvSpPr/>
                  <p:nvPr/>
                </p:nvSpPr>
                <p:spPr>
                  <a:xfrm>
                    <a:off x="2256336" y="3461022"/>
                    <a:ext cx="4746927" cy="752068"/>
                  </a:xfrm>
                  <a:prstGeom prst="rect">
                    <a:avLst/>
                  </a:prstGeom>
                  <a:solidFill>
                    <a:srgbClr val="FF6600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3200" dirty="0" smtClean="0"/>
                      <a:t>Guest OS</a:t>
                    </a:r>
                    <a:endParaRPr lang="en-GB" sz="3200" dirty="0"/>
                  </a:p>
                </p:txBody>
              </p:sp>
              <p:sp>
                <p:nvSpPr>
                  <p:cNvPr id="55" name="Rectangle 54"/>
                  <p:cNvSpPr/>
                  <p:nvPr/>
                </p:nvSpPr>
                <p:spPr>
                  <a:xfrm>
                    <a:off x="2305646" y="2763210"/>
                    <a:ext cx="2675545" cy="644045"/>
                  </a:xfrm>
                  <a:prstGeom prst="rect">
                    <a:avLst/>
                  </a:prstGeom>
                  <a:solidFill>
                    <a:srgbClr val="F2F2F2"/>
                  </a:solidFill>
                  <a:ln>
                    <a:solidFill>
                      <a:srgbClr val="8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51" name="TextBox 50"/>
                <p:cNvSpPr txBox="1"/>
                <p:nvPr/>
              </p:nvSpPr>
              <p:spPr>
                <a:xfrm>
                  <a:off x="4327718" y="3004849"/>
                  <a:ext cx="4963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/>
                    <a:t>JRE</a:t>
                  </a:r>
                  <a:endParaRPr lang="en-GB" dirty="0"/>
                </a:p>
              </p:txBody>
            </p:sp>
          </p:grpSp>
          <p:sp>
            <p:nvSpPr>
              <p:cNvPr id="46" name="Rectangle 45"/>
              <p:cNvSpPr/>
              <p:nvPr/>
            </p:nvSpPr>
            <p:spPr>
              <a:xfrm>
                <a:off x="3933173" y="4278158"/>
                <a:ext cx="4746927" cy="99338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r>
                  <a:rPr lang="en-GB" sz="2400" dirty="0" smtClean="0"/>
                  <a:t>Virtualization</a:t>
                </a:r>
              </a:p>
              <a:p>
                <a:pPr algn="r"/>
                <a:r>
                  <a:rPr lang="en-GB" sz="2400" dirty="0" smtClean="0"/>
                  <a:t>(Hypervisor)</a:t>
                </a:r>
                <a:endParaRPr lang="en-GB" sz="2400" dirty="0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3982493" y="4812757"/>
                <a:ext cx="2724855" cy="464051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3982493" y="4510010"/>
                <a:ext cx="2724855" cy="30274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GB" dirty="0" smtClean="0">
                    <a:solidFill>
                      <a:srgbClr val="000000"/>
                    </a:solidFill>
                  </a:rPr>
                  <a:t>DOCKER ENGINE</a:t>
                </a:r>
                <a:endParaRPr lang="en-GB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6004555" y="4902209"/>
                <a:ext cx="4963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JRE</a:t>
                </a:r>
                <a:endParaRPr lang="en-GB" dirty="0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7663432" y="4852355"/>
              <a:ext cx="496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JRE</a:t>
              </a:r>
              <a:endParaRPr lang="en-GB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738968" y="3004849"/>
              <a:ext cx="496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JRE</a:t>
              </a:r>
              <a:endParaRPr lang="en-GB" dirty="0"/>
            </a:p>
          </p:txBody>
        </p:sp>
        <p:sp>
          <p:nvSpPr>
            <p:cNvPr id="3" name="Cube 2"/>
            <p:cNvSpPr/>
            <p:nvPr/>
          </p:nvSpPr>
          <p:spPr>
            <a:xfrm>
              <a:off x="4020477" y="2063908"/>
              <a:ext cx="973044" cy="520469"/>
            </a:xfrm>
            <a:prstGeom prst="cube">
              <a:avLst/>
            </a:prstGeom>
            <a:solidFill>
              <a:srgbClr val="FFFF00"/>
            </a:solidFill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rgbClr val="000000"/>
                  </a:solidFill>
                </a:rPr>
                <a:t>VMS</a:t>
              </a:r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7" name="Cube 36"/>
            <p:cNvSpPr/>
            <p:nvPr/>
          </p:nvSpPr>
          <p:spPr>
            <a:xfrm>
              <a:off x="4032807" y="4121755"/>
              <a:ext cx="874406" cy="520469"/>
            </a:xfrm>
            <a:prstGeom prst="cube">
              <a:avLst/>
            </a:prstGeom>
            <a:solidFill>
              <a:srgbClr val="FFFF00"/>
            </a:solidFill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rgbClr val="000000"/>
                  </a:solidFill>
                </a:rPr>
                <a:t>GOS</a:t>
              </a:r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9" name="Cube 38"/>
            <p:cNvSpPr/>
            <p:nvPr/>
          </p:nvSpPr>
          <p:spPr>
            <a:xfrm>
              <a:off x="4032807" y="6190478"/>
              <a:ext cx="874406" cy="520469"/>
            </a:xfrm>
            <a:prstGeom prst="cube">
              <a:avLst/>
            </a:prstGeom>
            <a:solidFill>
              <a:srgbClr val="FFFF00"/>
            </a:solidFill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rgbClr val="000000"/>
                  </a:solidFill>
                </a:rPr>
                <a:t>HOS</a:t>
              </a:r>
              <a:endParaRPr lang="en-GB" dirty="0">
                <a:solidFill>
                  <a:srgbClr val="000000"/>
                </a:solidFill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27178" y="5812042"/>
              <a:ext cx="1643313" cy="1133886"/>
            </a:xfrm>
            <a:prstGeom prst="rect">
              <a:avLst/>
            </a:prstGeom>
          </p:spPr>
        </p:pic>
        <p:cxnSp>
          <p:nvCxnSpPr>
            <p:cNvPr id="40" name="Straight Arrow Connector 39"/>
            <p:cNvCxnSpPr/>
            <p:nvPr/>
          </p:nvCxnSpPr>
          <p:spPr>
            <a:xfrm>
              <a:off x="5005851" y="6546693"/>
              <a:ext cx="2657581" cy="0"/>
            </a:xfrm>
            <a:prstGeom prst="straightConnector1">
              <a:avLst/>
            </a:prstGeom>
            <a:ln w="57150" cmpd="sng"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4266070" y="1225341"/>
              <a:ext cx="1948089" cy="838567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rgbClr val="000000"/>
                  </a:solidFill>
                </a:rPr>
                <a:t>Sandboxing</a:t>
              </a:r>
            </a:p>
            <a:p>
              <a:pPr algn="ctr"/>
              <a:r>
                <a:rPr lang="en-GB" dirty="0" smtClean="0">
                  <a:solidFill>
                    <a:srgbClr val="000000"/>
                  </a:solidFill>
                </a:rPr>
                <a:t>Service</a:t>
              </a:r>
              <a:endParaRPr lang="en-GB" dirty="0">
                <a:solidFill>
                  <a:srgbClr val="000000"/>
                </a:solidFill>
              </a:endParaRPr>
            </a:p>
          </p:txBody>
        </p:sp>
      </p:grpSp>
      <p:cxnSp>
        <p:nvCxnSpPr>
          <p:cNvPr id="16" name="Straight Connector 15"/>
          <p:cNvCxnSpPr/>
          <p:nvPr/>
        </p:nvCxnSpPr>
        <p:spPr>
          <a:xfrm>
            <a:off x="2959124" y="1879384"/>
            <a:ext cx="0" cy="43110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410392" y="5488876"/>
            <a:ext cx="1272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smtClean="0"/>
              <a:t>Attestation</a:t>
            </a:r>
          </a:p>
          <a:p>
            <a:pPr algn="r"/>
            <a:r>
              <a:rPr lang="en-GB" dirty="0" smtClean="0"/>
              <a:t>Threads</a:t>
            </a:r>
            <a:endParaRPr lang="en-GB" dirty="0"/>
          </a:p>
        </p:txBody>
      </p:sp>
      <p:cxnSp>
        <p:nvCxnSpPr>
          <p:cNvPr id="25" name="Straight Arrow Connector 24"/>
          <p:cNvCxnSpPr>
            <a:endCxn id="8" idx="2"/>
          </p:cNvCxnSpPr>
          <p:nvPr/>
        </p:nvCxnSpPr>
        <p:spPr>
          <a:xfrm>
            <a:off x="1319276" y="3387048"/>
            <a:ext cx="690462" cy="267054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56" idx="2"/>
          </p:cNvCxnSpPr>
          <p:nvPr/>
        </p:nvCxnSpPr>
        <p:spPr>
          <a:xfrm>
            <a:off x="1356264" y="3428756"/>
            <a:ext cx="653474" cy="813223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319276" y="3386510"/>
            <a:ext cx="690462" cy="1426247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616722" y="6190478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800000"/>
                </a:solidFill>
              </a:rPr>
              <a:t>TLS</a:t>
            </a:r>
            <a:endParaRPr lang="en-GB" sz="2800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998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957" y="151519"/>
            <a:ext cx="9099304" cy="1143000"/>
          </a:xfrm>
        </p:spPr>
        <p:txBody>
          <a:bodyPr>
            <a:noAutofit/>
          </a:bodyPr>
          <a:lstStyle/>
          <a:p>
            <a:pPr lvl="1"/>
            <a:r>
              <a:rPr lang="en-GB" sz="3600" dirty="0" smtClean="0"/>
              <a:t>TP1 Client Model Execution</a:t>
            </a:r>
            <a:endParaRPr lang="en-GB" sz="3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7178" y="5812042"/>
            <a:ext cx="1643313" cy="1133886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61647" y="3217866"/>
            <a:ext cx="2354968" cy="21699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 smtClean="0">
                <a:solidFill>
                  <a:srgbClr val="000000"/>
                </a:solidFill>
              </a:rPr>
              <a:t>Client</a:t>
            </a:r>
          </a:p>
          <a:p>
            <a:r>
              <a:rPr lang="en-GB" sz="2400" dirty="0" smtClean="0">
                <a:solidFill>
                  <a:srgbClr val="000000"/>
                </a:solidFill>
              </a:rPr>
              <a:t>Side SW</a:t>
            </a:r>
          </a:p>
          <a:p>
            <a:r>
              <a:rPr lang="en-GB" sz="2400" dirty="0" smtClean="0">
                <a:solidFill>
                  <a:srgbClr val="000000"/>
                </a:solidFill>
              </a:rPr>
              <a:t>(in TP2)</a:t>
            </a:r>
          </a:p>
        </p:txBody>
      </p:sp>
      <p:sp>
        <p:nvSpPr>
          <p:cNvPr id="8" name="Oval 7"/>
          <p:cNvSpPr/>
          <p:nvPr/>
        </p:nvSpPr>
        <p:spPr>
          <a:xfrm>
            <a:off x="2009738" y="3387048"/>
            <a:ext cx="628814" cy="53410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/>
          <p:cNvSpPr/>
          <p:nvPr/>
        </p:nvSpPr>
        <p:spPr>
          <a:xfrm>
            <a:off x="2009738" y="3974925"/>
            <a:ext cx="628814" cy="53410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/>
          <p:cNvSpPr/>
          <p:nvPr/>
        </p:nvSpPr>
        <p:spPr>
          <a:xfrm>
            <a:off x="2046726" y="4585301"/>
            <a:ext cx="628814" cy="534108"/>
          </a:xfrm>
          <a:prstGeom prst="ellipse">
            <a:avLst/>
          </a:prstGeom>
          <a:pattFill prst="pct20">
            <a:fgClr>
              <a:schemeClr val="accent6">
                <a:lumMod val="60000"/>
                <a:lumOff val="40000"/>
              </a:schemeClr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/>
          <p:cNvSpPr/>
          <p:nvPr/>
        </p:nvSpPr>
        <p:spPr>
          <a:xfrm>
            <a:off x="904511" y="2852940"/>
            <a:ext cx="628814" cy="53410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61647" y="2166195"/>
            <a:ext cx="1510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Main App </a:t>
            </a:r>
          </a:p>
          <a:p>
            <a:r>
              <a:rPr lang="en-GB" dirty="0" smtClean="0"/>
              <a:t>Client Thread)</a:t>
            </a:r>
            <a:endParaRPr lang="en-GB" dirty="0"/>
          </a:p>
        </p:txBody>
      </p:sp>
      <p:grpSp>
        <p:nvGrpSpPr>
          <p:cNvPr id="6" name="Group 5"/>
          <p:cNvGrpSpPr/>
          <p:nvPr/>
        </p:nvGrpSpPr>
        <p:grpSpPr>
          <a:xfrm>
            <a:off x="3933173" y="1225341"/>
            <a:ext cx="4753627" cy="5485606"/>
            <a:chOff x="3933173" y="1225341"/>
            <a:chExt cx="4753627" cy="5485606"/>
          </a:xfrm>
        </p:grpSpPr>
        <p:grpSp>
          <p:nvGrpSpPr>
            <p:cNvPr id="41" name="Group 40"/>
            <p:cNvGrpSpPr/>
            <p:nvPr/>
          </p:nvGrpSpPr>
          <p:grpSpPr>
            <a:xfrm>
              <a:off x="3933173" y="1291119"/>
              <a:ext cx="4753627" cy="5391193"/>
              <a:chOff x="3933173" y="1291119"/>
              <a:chExt cx="4753627" cy="5391193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3939873" y="5930244"/>
                <a:ext cx="4746927" cy="75206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 smtClean="0"/>
                  <a:t>HW</a:t>
                </a:r>
                <a:endParaRPr lang="en-GB" sz="3200" dirty="0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939873" y="5301466"/>
                <a:ext cx="4746927" cy="604120"/>
              </a:xfrm>
              <a:prstGeom prst="rect">
                <a:avLst/>
              </a:prstGeom>
              <a:solidFill>
                <a:srgbClr val="80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 smtClean="0"/>
                  <a:t>Host OS</a:t>
                </a:r>
                <a:endParaRPr lang="en-GB" sz="3200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939873" y="1291119"/>
                <a:ext cx="4746927" cy="10883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GB" sz="3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Service</a:t>
                </a:r>
              </a:p>
              <a:p>
                <a:pPr algn="r"/>
                <a:r>
                  <a:rPr lang="en-GB" sz="3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Containers</a:t>
                </a:r>
                <a:endParaRPr lang="en-GB" sz="3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grpSp>
            <p:nvGrpSpPr>
              <p:cNvPr id="45" name="Group 44"/>
              <p:cNvGrpSpPr/>
              <p:nvPr/>
            </p:nvGrpSpPr>
            <p:grpSpPr>
              <a:xfrm>
                <a:off x="3933173" y="2379494"/>
                <a:ext cx="4746927" cy="1845925"/>
                <a:chOff x="2256336" y="2367165"/>
                <a:chExt cx="4746927" cy="1845925"/>
              </a:xfrm>
            </p:grpSpPr>
            <p:grpSp>
              <p:nvGrpSpPr>
                <p:cNvPr id="50" name="Group 49"/>
                <p:cNvGrpSpPr/>
                <p:nvPr/>
              </p:nvGrpSpPr>
              <p:grpSpPr>
                <a:xfrm>
                  <a:off x="2256336" y="2367165"/>
                  <a:ext cx="4746927" cy="1845925"/>
                  <a:chOff x="2256336" y="2367165"/>
                  <a:chExt cx="4746927" cy="1845925"/>
                </a:xfrm>
              </p:grpSpPr>
              <p:sp>
                <p:nvSpPr>
                  <p:cNvPr id="52" name="Rectangle 51"/>
                  <p:cNvSpPr/>
                  <p:nvPr/>
                </p:nvSpPr>
                <p:spPr>
                  <a:xfrm>
                    <a:off x="2256336" y="2367165"/>
                    <a:ext cx="4746927" cy="1040089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b"/>
                  <a:lstStyle/>
                  <a:p>
                    <a:pPr algn="r"/>
                    <a:r>
                      <a:rPr lang="en-GB" sz="1400" dirty="0" smtClean="0">
                        <a:solidFill>
                          <a:srgbClr val="000000"/>
                        </a:solidFill>
                      </a:rPr>
                      <a:t>GUEST OS </a:t>
                    </a:r>
                  </a:p>
                  <a:p>
                    <a:pPr algn="r"/>
                    <a:r>
                      <a:rPr lang="en-GB" sz="1400" dirty="0" smtClean="0">
                        <a:solidFill>
                          <a:srgbClr val="000000"/>
                        </a:solidFill>
                      </a:rPr>
                      <a:t>Execution Environment</a:t>
                    </a:r>
                    <a:endParaRPr lang="en-GB" sz="1400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53" name="Rectangle 52"/>
                  <p:cNvSpPr/>
                  <p:nvPr/>
                </p:nvSpPr>
                <p:spPr>
                  <a:xfrm>
                    <a:off x="2305646" y="2414573"/>
                    <a:ext cx="4697617" cy="302747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rgbClr val="8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 smtClean="0">
                        <a:solidFill>
                          <a:srgbClr val="000000"/>
                        </a:solidFill>
                      </a:rPr>
                      <a:t>DOCKER ENGINE</a:t>
                    </a:r>
                    <a:endParaRPr lang="en-GB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54" name="Rectangle 53"/>
                  <p:cNvSpPr/>
                  <p:nvPr/>
                </p:nvSpPr>
                <p:spPr>
                  <a:xfrm>
                    <a:off x="2256336" y="3461022"/>
                    <a:ext cx="4746927" cy="752068"/>
                  </a:xfrm>
                  <a:prstGeom prst="rect">
                    <a:avLst/>
                  </a:prstGeom>
                  <a:solidFill>
                    <a:srgbClr val="FF6600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3200" dirty="0" smtClean="0"/>
                      <a:t>Guest OS</a:t>
                    </a:r>
                    <a:endParaRPr lang="en-GB" sz="3200" dirty="0"/>
                  </a:p>
                </p:txBody>
              </p:sp>
              <p:sp>
                <p:nvSpPr>
                  <p:cNvPr id="55" name="Rectangle 54"/>
                  <p:cNvSpPr/>
                  <p:nvPr/>
                </p:nvSpPr>
                <p:spPr>
                  <a:xfrm>
                    <a:off x="2305646" y="2763210"/>
                    <a:ext cx="2675545" cy="644045"/>
                  </a:xfrm>
                  <a:prstGeom prst="rect">
                    <a:avLst/>
                  </a:prstGeom>
                  <a:solidFill>
                    <a:srgbClr val="F2F2F2"/>
                  </a:solidFill>
                  <a:ln>
                    <a:solidFill>
                      <a:srgbClr val="8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51" name="TextBox 50"/>
                <p:cNvSpPr txBox="1"/>
                <p:nvPr/>
              </p:nvSpPr>
              <p:spPr>
                <a:xfrm>
                  <a:off x="4327718" y="3004849"/>
                  <a:ext cx="4963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/>
                    <a:t>JRE</a:t>
                  </a:r>
                  <a:endParaRPr lang="en-GB" dirty="0"/>
                </a:p>
              </p:txBody>
            </p:sp>
          </p:grpSp>
          <p:sp>
            <p:nvSpPr>
              <p:cNvPr id="46" name="Rectangle 45"/>
              <p:cNvSpPr/>
              <p:nvPr/>
            </p:nvSpPr>
            <p:spPr>
              <a:xfrm>
                <a:off x="3933173" y="4278158"/>
                <a:ext cx="4746927" cy="99338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r>
                  <a:rPr lang="en-GB" sz="2400" dirty="0" smtClean="0"/>
                  <a:t>Virtualization</a:t>
                </a:r>
              </a:p>
              <a:p>
                <a:pPr algn="r"/>
                <a:r>
                  <a:rPr lang="en-GB" sz="2400" dirty="0" smtClean="0"/>
                  <a:t>(Hypervisor)</a:t>
                </a:r>
                <a:endParaRPr lang="en-GB" sz="2400" dirty="0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3982493" y="4812757"/>
                <a:ext cx="2724855" cy="464051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3982493" y="4510010"/>
                <a:ext cx="2724855" cy="30274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GB" dirty="0" smtClean="0">
                    <a:solidFill>
                      <a:srgbClr val="000000"/>
                    </a:solidFill>
                  </a:rPr>
                  <a:t>DOCKER ENGINE</a:t>
                </a:r>
                <a:endParaRPr lang="en-GB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6004555" y="4902209"/>
                <a:ext cx="4963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JRE</a:t>
                </a:r>
                <a:endParaRPr lang="en-GB" dirty="0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7663432" y="4852355"/>
              <a:ext cx="496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JRE</a:t>
              </a:r>
              <a:endParaRPr lang="en-GB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738968" y="3004849"/>
              <a:ext cx="496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JRE</a:t>
              </a:r>
              <a:endParaRPr lang="en-GB" dirty="0"/>
            </a:p>
          </p:txBody>
        </p:sp>
        <p:sp>
          <p:nvSpPr>
            <p:cNvPr id="3" name="Cube 2"/>
            <p:cNvSpPr/>
            <p:nvPr/>
          </p:nvSpPr>
          <p:spPr>
            <a:xfrm>
              <a:off x="4020477" y="2063908"/>
              <a:ext cx="973044" cy="520469"/>
            </a:xfrm>
            <a:prstGeom prst="cube">
              <a:avLst/>
            </a:prstGeom>
            <a:solidFill>
              <a:srgbClr val="FFFF00"/>
            </a:solidFill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rgbClr val="000000"/>
                  </a:solidFill>
                </a:rPr>
                <a:t>VMS</a:t>
              </a:r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7" name="Cube 36"/>
            <p:cNvSpPr/>
            <p:nvPr/>
          </p:nvSpPr>
          <p:spPr>
            <a:xfrm>
              <a:off x="4032807" y="4121755"/>
              <a:ext cx="874406" cy="520469"/>
            </a:xfrm>
            <a:prstGeom prst="cube">
              <a:avLst/>
            </a:prstGeom>
            <a:solidFill>
              <a:srgbClr val="FFFF00"/>
            </a:solidFill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rgbClr val="000000"/>
                  </a:solidFill>
                </a:rPr>
                <a:t>GOS</a:t>
              </a:r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9" name="Cube 38"/>
            <p:cNvSpPr/>
            <p:nvPr/>
          </p:nvSpPr>
          <p:spPr>
            <a:xfrm>
              <a:off x="4032807" y="6190478"/>
              <a:ext cx="874406" cy="520469"/>
            </a:xfrm>
            <a:prstGeom prst="cube">
              <a:avLst/>
            </a:prstGeom>
            <a:solidFill>
              <a:srgbClr val="FFFF00"/>
            </a:solidFill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rgbClr val="000000"/>
                  </a:solidFill>
                </a:rPr>
                <a:t>HOS</a:t>
              </a:r>
              <a:endParaRPr lang="en-GB" dirty="0">
                <a:solidFill>
                  <a:srgbClr val="000000"/>
                </a:solidFill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5005851" y="6546693"/>
              <a:ext cx="2657581" cy="0"/>
            </a:xfrm>
            <a:prstGeom prst="straightConnector1">
              <a:avLst/>
            </a:prstGeom>
            <a:ln w="57150" cmpd="sng"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4266070" y="1225341"/>
              <a:ext cx="1948089" cy="838567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rgbClr val="000000"/>
                  </a:solidFill>
                </a:rPr>
                <a:t>Sandboxing</a:t>
              </a:r>
            </a:p>
            <a:p>
              <a:pPr algn="ctr"/>
              <a:r>
                <a:rPr lang="en-GB" dirty="0" smtClean="0">
                  <a:solidFill>
                    <a:srgbClr val="000000"/>
                  </a:solidFill>
                </a:rPr>
                <a:t>Service</a:t>
              </a:r>
              <a:endParaRPr lang="en-GB" dirty="0">
                <a:solidFill>
                  <a:srgbClr val="000000"/>
                </a:solidFill>
              </a:endParaRPr>
            </a:p>
          </p:txBody>
        </p:sp>
      </p:grpSp>
      <p:cxnSp>
        <p:nvCxnSpPr>
          <p:cNvPr id="67" name="Straight Arrow Connector 66"/>
          <p:cNvCxnSpPr/>
          <p:nvPr/>
        </p:nvCxnSpPr>
        <p:spPr>
          <a:xfrm flipV="1">
            <a:off x="1533325" y="1639756"/>
            <a:ext cx="2732745" cy="1279884"/>
          </a:xfrm>
          <a:prstGeom prst="straightConnector1">
            <a:avLst/>
          </a:prstGeom>
          <a:ln w="57150" cmpd="sng">
            <a:solidFill>
              <a:srgbClr val="8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959124" y="1879384"/>
            <a:ext cx="0" cy="43110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616722" y="6190478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800000"/>
                </a:solidFill>
              </a:rPr>
              <a:t>TLS</a:t>
            </a:r>
            <a:endParaRPr lang="en-GB" sz="2800" b="1" dirty="0">
              <a:solidFill>
                <a:srgbClr val="8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10392" y="5488876"/>
            <a:ext cx="1272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smtClean="0"/>
              <a:t>Attestation</a:t>
            </a:r>
          </a:p>
          <a:p>
            <a:pPr algn="r"/>
            <a:r>
              <a:rPr lang="en-GB" dirty="0" smtClean="0"/>
              <a:t>Threads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79528" y="1291094"/>
            <a:ext cx="13665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Service</a:t>
            </a:r>
          </a:p>
          <a:p>
            <a:r>
              <a:rPr lang="en-GB" dirty="0" smtClean="0"/>
              <a:t>Invocations </a:t>
            </a:r>
          </a:p>
          <a:p>
            <a:r>
              <a:rPr lang="en-GB" dirty="0" smtClean="0"/>
              <a:t>(Operations)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0041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for TP2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761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TP2 Objectives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System model and architecture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Client / Outsourced Platform as a Service 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Platform Software Stack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Adversary Model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Targeted solution and Platform for Outsourced Service Stack Components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Technology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Deployment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Complementary Specifications and experimental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evaluation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rot="5577637">
            <a:off x="245538" y="1684018"/>
            <a:ext cx="269811" cy="257664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68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Generic Reference for the Solution and Deployment Environment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1352793" y="3016154"/>
            <a:ext cx="1478446" cy="16954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4508499" y="2022930"/>
            <a:ext cx="3976359" cy="3424820"/>
          </a:xfrm>
          <a:prstGeom prst="cloud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20281" y="4733191"/>
            <a:ext cx="9710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Client Machine</a:t>
            </a:r>
            <a:endParaRPr lang="en-US" sz="1000" dirty="0"/>
          </a:p>
        </p:txBody>
      </p:sp>
      <p:sp>
        <p:nvSpPr>
          <p:cNvPr id="8" name="Oval 7"/>
          <p:cNvSpPr/>
          <p:nvPr/>
        </p:nvSpPr>
        <p:spPr>
          <a:xfrm>
            <a:off x="1707222" y="3422096"/>
            <a:ext cx="682171" cy="6439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Client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04763" y="2580033"/>
            <a:ext cx="1183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Java-Based </a:t>
            </a:r>
          </a:p>
          <a:p>
            <a:pPr algn="ctr"/>
            <a:r>
              <a:rPr lang="en-US" sz="1000" dirty="0" smtClean="0"/>
              <a:t>Client Application</a:t>
            </a:r>
            <a:endParaRPr lang="en-US" sz="1000" dirty="0"/>
          </a:p>
        </p:txBody>
      </p:sp>
      <p:sp>
        <p:nvSpPr>
          <p:cNvPr id="10" name="Rectangle 9"/>
          <p:cNvSpPr/>
          <p:nvPr/>
        </p:nvSpPr>
        <p:spPr>
          <a:xfrm>
            <a:off x="819037" y="1803955"/>
            <a:ext cx="2464820" cy="409470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200173" y="5907559"/>
            <a:ext cx="17267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Trusted Environment</a:t>
            </a:r>
          </a:p>
          <a:p>
            <a:pPr algn="ctr"/>
            <a:r>
              <a:rPr lang="en-US" sz="1400" dirty="0" smtClean="0"/>
              <a:t>(Client-Side)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00991" y="2558900"/>
            <a:ext cx="1941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Remote Micro-Services</a:t>
            </a:r>
          </a:p>
          <a:p>
            <a:pPr algn="ctr"/>
            <a:r>
              <a:rPr lang="en-US" sz="1000" dirty="0" smtClean="0"/>
              <a:t>(outsourcing computing base)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6071924" y="4856301"/>
            <a:ext cx="10642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Server Machine</a:t>
            </a:r>
          </a:p>
        </p:txBody>
      </p:sp>
      <p:cxnSp>
        <p:nvCxnSpPr>
          <p:cNvPr id="19" name="Straight Arrow Connector 18"/>
          <p:cNvCxnSpPr>
            <a:endCxn id="68" idx="2"/>
          </p:cNvCxnSpPr>
          <p:nvPr/>
        </p:nvCxnSpPr>
        <p:spPr>
          <a:xfrm>
            <a:off x="2361785" y="3935880"/>
            <a:ext cx="3160274" cy="643808"/>
          </a:xfrm>
          <a:prstGeom prst="straightConnector1">
            <a:avLst/>
          </a:prstGeom>
          <a:ln w="19050" cmpd="sng">
            <a:solidFill>
              <a:srgbClr val="FF0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407154" y="4400277"/>
            <a:ext cx="7745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PAA</a:t>
            </a:r>
            <a:r>
              <a:rPr lang="en-US" sz="1000" dirty="0">
                <a:solidFill>
                  <a:srgbClr val="FF0000"/>
                </a:solidFill>
              </a:rPr>
              <a:t>s</a:t>
            </a:r>
            <a:r>
              <a:rPr lang="en-US" sz="1000" dirty="0" smtClean="0">
                <a:solidFill>
                  <a:srgbClr val="FF0000"/>
                </a:solidFill>
              </a:rPr>
              <a:t> Stack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Attestation 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Protocol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91246" y="2816099"/>
            <a:ext cx="1152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Micro Service</a:t>
            </a:r>
          </a:p>
          <a:p>
            <a:r>
              <a:rPr lang="en-US" sz="1000" dirty="0" smtClean="0"/>
              <a:t>Remote Operation</a:t>
            </a:r>
            <a:endParaRPr lang="en-US" sz="1000" dirty="0"/>
          </a:p>
        </p:txBody>
      </p:sp>
      <p:sp>
        <p:nvSpPr>
          <p:cNvPr id="25" name="Rectangle 24"/>
          <p:cNvSpPr/>
          <p:nvPr/>
        </p:nvSpPr>
        <p:spPr>
          <a:xfrm>
            <a:off x="4443850" y="1803955"/>
            <a:ext cx="4242950" cy="408535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436461" y="5889308"/>
            <a:ext cx="3868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Server-Side </a:t>
            </a:r>
          </a:p>
          <a:p>
            <a:r>
              <a:rPr lang="en-US" sz="1400" dirty="0" smtClean="0"/>
              <a:t>Outsourced Software Stack Platform “as a Service”</a:t>
            </a:r>
            <a:endParaRPr lang="en-US" sz="14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7136921" y="2998011"/>
            <a:ext cx="0" cy="171354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190345" y="3115040"/>
            <a:ext cx="8632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Platform:</a:t>
            </a:r>
          </a:p>
          <a:p>
            <a:r>
              <a:rPr lang="en-US" sz="1400" dirty="0" smtClean="0"/>
              <a:t>Software</a:t>
            </a:r>
          </a:p>
          <a:p>
            <a:r>
              <a:rPr lang="en-US" sz="1400" dirty="0" smtClean="0"/>
              <a:t>Stack</a:t>
            </a:r>
            <a:endParaRPr lang="en-US" sz="1400" dirty="0"/>
          </a:p>
        </p:txBody>
      </p:sp>
      <p:sp>
        <p:nvSpPr>
          <p:cNvPr id="62" name="Rectangle 61"/>
          <p:cNvSpPr/>
          <p:nvPr/>
        </p:nvSpPr>
        <p:spPr>
          <a:xfrm>
            <a:off x="5451169" y="3006001"/>
            <a:ext cx="1478446" cy="16954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ube 62"/>
          <p:cNvSpPr/>
          <p:nvPr/>
        </p:nvSpPr>
        <p:spPr>
          <a:xfrm>
            <a:off x="5518538" y="3516393"/>
            <a:ext cx="458269" cy="260235"/>
          </a:xfrm>
          <a:prstGeom prst="cube">
            <a:avLst/>
          </a:prstGeom>
          <a:solidFill>
            <a:srgbClr val="FFFF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5706572" y="3016154"/>
            <a:ext cx="730704" cy="419284"/>
          </a:xfrm>
          <a:prstGeom prst="ellipse">
            <a:avLst/>
          </a:prstGeom>
          <a:solidFill>
            <a:srgbClr val="FFFF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7" name="Cube 66"/>
          <p:cNvSpPr/>
          <p:nvPr/>
        </p:nvSpPr>
        <p:spPr>
          <a:xfrm>
            <a:off x="5522059" y="3935880"/>
            <a:ext cx="458269" cy="260235"/>
          </a:xfrm>
          <a:prstGeom prst="cube">
            <a:avLst/>
          </a:prstGeom>
          <a:solidFill>
            <a:srgbClr val="FFFF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8" name="Cube 67"/>
          <p:cNvSpPr/>
          <p:nvPr/>
        </p:nvSpPr>
        <p:spPr>
          <a:xfrm>
            <a:off x="5522059" y="4417041"/>
            <a:ext cx="458269" cy="260235"/>
          </a:xfrm>
          <a:prstGeom prst="cube">
            <a:avLst/>
          </a:prstGeom>
          <a:solidFill>
            <a:srgbClr val="FFFF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71" name="Straight Arrow Connector 70"/>
          <p:cNvCxnSpPr>
            <a:endCxn id="67" idx="2"/>
          </p:cNvCxnSpPr>
          <p:nvPr/>
        </p:nvCxnSpPr>
        <p:spPr>
          <a:xfrm>
            <a:off x="2361785" y="3853704"/>
            <a:ext cx="3160274" cy="244823"/>
          </a:xfrm>
          <a:prstGeom prst="straightConnector1">
            <a:avLst/>
          </a:prstGeom>
          <a:ln w="19050" cmpd="sng">
            <a:solidFill>
              <a:srgbClr val="FF0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63" idx="2"/>
          </p:cNvCxnSpPr>
          <p:nvPr/>
        </p:nvCxnSpPr>
        <p:spPr>
          <a:xfrm flipV="1">
            <a:off x="2366170" y="3679040"/>
            <a:ext cx="3152368" cy="84764"/>
          </a:xfrm>
          <a:prstGeom prst="straightConnector1">
            <a:avLst/>
          </a:prstGeom>
          <a:ln w="19050" cmpd="sng">
            <a:solidFill>
              <a:srgbClr val="FF0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8" idx="7"/>
          </p:cNvCxnSpPr>
          <p:nvPr/>
        </p:nvCxnSpPr>
        <p:spPr>
          <a:xfrm flipH="1">
            <a:off x="2289491" y="3197863"/>
            <a:ext cx="3417081" cy="31853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2364547" y="3340996"/>
            <a:ext cx="3342025" cy="31853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790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for TP2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3452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TP2 Objectives</a:t>
            </a:r>
          </a:p>
          <a:p>
            <a:r>
              <a:rPr lang="en-US" dirty="0" smtClean="0"/>
              <a:t>System model and architecture</a:t>
            </a:r>
          </a:p>
          <a:p>
            <a:pPr lvl="1"/>
            <a:r>
              <a:rPr lang="en-US" dirty="0" smtClean="0"/>
              <a:t>Client / Outsourced Platform as a Service </a:t>
            </a:r>
          </a:p>
          <a:p>
            <a:pPr lvl="1"/>
            <a:r>
              <a:rPr lang="en-US" dirty="0" smtClean="0"/>
              <a:t>Platform Software Stack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Adversary Model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Targeted solution and Platform for Outsourced Service Stack Components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Technology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Deployment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Complementary Specifications and </a:t>
            </a:r>
            <a:r>
              <a:rPr lang="en-US" dirty="0">
                <a:solidFill>
                  <a:srgbClr val="000000"/>
                </a:solidFill>
              </a:rPr>
              <a:t>e</a:t>
            </a:r>
            <a:r>
              <a:rPr lang="en-US" dirty="0" smtClean="0">
                <a:solidFill>
                  <a:srgbClr val="000000"/>
                </a:solidFill>
              </a:rPr>
              <a:t>xperimental evaluation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rot="5577637">
            <a:off x="245538" y="5470942"/>
            <a:ext cx="269811" cy="257664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67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TP2 Specifications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TP2 dates:</a:t>
            </a:r>
          </a:p>
          <a:p>
            <a:pPr lvl="1"/>
            <a:r>
              <a:rPr lang="en-GB" dirty="0" smtClean="0"/>
              <a:t>Until 12/June/2018</a:t>
            </a:r>
          </a:p>
          <a:p>
            <a:pPr lvl="1"/>
            <a:r>
              <a:rPr lang="en-GB" dirty="0"/>
              <a:t>See the complementary TP2 Specifications </a:t>
            </a:r>
            <a:r>
              <a:rPr lang="en-GB" dirty="0" smtClean="0"/>
              <a:t>for development, evaluation and delivering that </a:t>
            </a:r>
            <a:r>
              <a:rPr lang="en-GB" dirty="0"/>
              <a:t>will be available (CLIP </a:t>
            </a:r>
            <a:r>
              <a:rPr lang="en-GB" dirty="0" smtClean="0"/>
              <a:t>System)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6431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TP2 Evaluation (will be also referred in TP2 specification)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Client will be implemented in order to obtain a performance and latency benchmark (100 operations: SET, GET, ERASE), comparing:</a:t>
            </a:r>
          </a:p>
          <a:p>
            <a:pPr lvl="1"/>
            <a:r>
              <a:rPr lang="en-GB" dirty="0" smtClean="0"/>
              <a:t>The use of remote REDIS service with no confidentiality (operations on plaintext data)</a:t>
            </a:r>
          </a:p>
          <a:p>
            <a:pPr lvl="1"/>
            <a:r>
              <a:rPr lang="en-GB" dirty="0"/>
              <a:t>The use of remote REDIS service with no confidentiality </a:t>
            </a:r>
            <a:r>
              <a:rPr lang="en-GB" dirty="0" smtClean="0"/>
              <a:t>(operations on encrypted data)</a:t>
            </a:r>
          </a:p>
          <a:p>
            <a:r>
              <a:rPr lang="en-GB" dirty="0" smtClean="0"/>
              <a:t>Performance and latency overhead due to the attestation protocol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7732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TP2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8158" cy="500703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Development of a Trustable REDIS-Enabled Platform “as a service” (</a:t>
            </a:r>
            <a:r>
              <a:rPr lang="en-US" dirty="0" err="1" smtClean="0"/>
              <a:t>PaaS</a:t>
            </a:r>
            <a:r>
              <a:rPr lang="en-US" dirty="0" smtClean="0"/>
              <a:t>) with Attestation Guarantees, to run a Privacy Enhanced REDIS Key Value Store (KVS) Repository</a:t>
            </a:r>
          </a:p>
          <a:p>
            <a:r>
              <a:rPr lang="en-US" dirty="0" smtClean="0"/>
              <a:t>Clients can use the REDIS KVS with attestation of the Platform: with the trust and privacy required guarantees</a:t>
            </a:r>
          </a:p>
          <a:p>
            <a:r>
              <a:rPr lang="en-US" dirty="0" smtClean="0"/>
              <a:t>Motivation (motto): approach to GDPR compliance conditions in preparing a platform for Cloud-Based Outsourced Computing and Storage</a:t>
            </a:r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9245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TP2 Motivations (motto background)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GDPR Compliance: </a:t>
            </a: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www.eugdpr.org</a:t>
            </a:r>
            <a:endParaRPr lang="en-GB" dirty="0" smtClean="0"/>
          </a:p>
          <a:p>
            <a:r>
              <a:rPr lang="en-GB" dirty="0" smtClean="0"/>
              <a:t>TP2 Focus: Enforcement for</a:t>
            </a:r>
          </a:p>
          <a:p>
            <a:pPr lvl="1"/>
            <a:r>
              <a:rPr lang="en-GB" dirty="0" smtClean="0"/>
              <a:t>Controller and Processor: </a:t>
            </a:r>
          </a:p>
          <a:p>
            <a:pPr lvl="2"/>
            <a:r>
              <a:rPr lang="en-GB" dirty="0" smtClean="0"/>
              <a:t>Chap. 4, Sect. 1 Art. 25, Sect. 2 Art. 43</a:t>
            </a:r>
          </a:p>
          <a:p>
            <a:pPr lvl="2"/>
            <a:r>
              <a:rPr lang="en-GB" dirty="0" smtClean="0"/>
              <a:t>Attestation provided to clients / data owner (auditable client-control)</a:t>
            </a:r>
          </a:p>
          <a:p>
            <a:pPr lvl="2"/>
            <a:endParaRPr lang="en-GB" dirty="0"/>
          </a:p>
          <a:p>
            <a:r>
              <a:rPr lang="en-GB" dirty="0" smtClean="0"/>
              <a:t>Support “by design and in runtime” for Integrity and Confidentiality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4965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 </a:t>
            </a:r>
            <a:r>
              <a:rPr lang="en-GB" dirty="0"/>
              <a:t>R</a:t>
            </a:r>
            <a:r>
              <a:rPr lang="en-GB" dirty="0" smtClean="0"/>
              <a:t>eal example (GDPR conditions)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GB" dirty="0" smtClean="0"/>
              <a:t>Text to customers from a real case: “</a:t>
            </a:r>
            <a:r>
              <a:rPr lang="en-GB" i="1" dirty="0" smtClean="0"/>
              <a:t>O </a:t>
            </a:r>
            <a:r>
              <a:rPr lang="en-GB" i="1" dirty="0" err="1" smtClean="0"/>
              <a:t>tratamento</a:t>
            </a:r>
            <a:r>
              <a:rPr lang="en-GB" i="1" dirty="0" smtClean="0"/>
              <a:t> de dados </a:t>
            </a:r>
            <a:r>
              <a:rPr lang="en-GB" i="1" dirty="0" err="1" smtClean="0"/>
              <a:t>pessoais</a:t>
            </a:r>
            <a:r>
              <a:rPr lang="en-GB" i="1" dirty="0"/>
              <a:t> </a:t>
            </a:r>
            <a:r>
              <a:rPr lang="en-GB" i="1" dirty="0" smtClean="0"/>
              <a:t>visa </a:t>
            </a:r>
            <a:r>
              <a:rPr lang="en-GB" i="1" dirty="0" err="1" smtClean="0"/>
              <a:t>que</a:t>
            </a:r>
            <a:r>
              <a:rPr lang="en-GB" i="1" dirty="0" smtClean="0"/>
              <a:t> </a:t>
            </a:r>
            <a:r>
              <a:rPr lang="en-GB" i="1" dirty="0" err="1" smtClean="0"/>
              <a:t>seja</a:t>
            </a:r>
            <a:r>
              <a:rPr lang="en-GB" i="1" dirty="0" smtClean="0"/>
              <a:t> </a:t>
            </a:r>
            <a:r>
              <a:rPr lang="en-GB" i="1" dirty="0" err="1" smtClean="0"/>
              <a:t>garantida</a:t>
            </a:r>
            <a:r>
              <a:rPr lang="en-GB" i="1" dirty="0" smtClean="0"/>
              <a:t> a </a:t>
            </a:r>
            <a:r>
              <a:rPr lang="en-GB" i="1" dirty="0" err="1" smtClean="0"/>
              <a:t>sua</a:t>
            </a:r>
            <a:r>
              <a:rPr lang="en-GB" i="1" dirty="0" smtClean="0"/>
              <a:t> </a:t>
            </a:r>
            <a:r>
              <a:rPr lang="en-GB" i="1" dirty="0" err="1" smtClean="0"/>
              <a:t>segurança</a:t>
            </a:r>
            <a:r>
              <a:rPr lang="en-GB" i="1" dirty="0" smtClean="0"/>
              <a:t>, </a:t>
            </a:r>
            <a:r>
              <a:rPr lang="en-GB" i="1" dirty="0" err="1" smtClean="0"/>
              <a:t>incluindo</a:t>
            </a:r>
            <a:r>
              <a:rPr lang="en-GB" i="1" dirty="0" smtClean="0"/>
              <a:t> a </a:t>
            </a:r>
            <a:r>
              <a:rPr lang="en-GB" i="1" dirty="0" err="1" smtClean="0"/>
              <a:t>proteção</a:t>
            </a:r>
            <a:r>
              <a:rPr lang="en-GB" i="1" dirty="0" smtClean="0"/>
              <a:t> contra </a:t>
            </a:r>
            <a:r>
              <a:rPr lang="en-GB" i="1" dirty="0" err="1" smtClean="0"/>
              <a:t>tratamento</a:t>
            </a:r>
            <a:r>
              <a:rPr lang="en-GB" i="1" dirty="0" smtClean="0"/>
              <a:t> </a:t>
            </a:r>
            <a:r>
              <a:rPr lang="en-GB" i="1" dirty="0" err="1" smtClean="0"/>
              <a:t>não</a:t>
            </a:r>
            <a:r>
              <a:rPr lang="en-GB" i="1" dirty="0" smtClean="0"/>
              <a:t> </a:t>
            </a:r>
            <a:r>
              <a:rPr lang="en-GB" i="1" dirty="0" err="1" smtClean="0"/>
              <a:t>autorizado</a:t>
            </a:r>
            <a:r>
              <a:rPr lang="en-GB" i="1" dirty="0" smtClean="0"/>
              <a:t> </a:t>
            </a:r>
            <a:r>
              <a:rPr lang="en-GB" i="1" dirty="0" err="1" smtClean="0"/>
              <a:t>ou</a:t>
            </a:r>
            <a:r>
              <a:rPr lang="en-GB" i="1" dirty="0" smtClean="0"/>
              <a:t> </a:t>
            </a:r>
            <a:r>
              <a:rPr lang="en-GB" i="1" dirty="0" err="1" smtClean="0"/>
              <a:t>ilícito</a:t>
            </a:r>
            <a:r>
              <a:rPr lang="en-GB" i="1" dirty="0" smtClean="0"/>
              <a:t> </a:t>
            </a:r>
            <a:r>
              <a:rPr lang="en-GB" i="1" dirty="0" err="1" smtClean="0"/>
              <a:t>bem</a:t>
            </a:r>
            <a:r>
              <a:rPr lang="en-GB" i="1" dirty="0" smtClean="0"/>
              <a:t> </a:t>
            </a:r>
            <a:r>
              <a:rPr lang="en-GB" i="1" dirty="0" err="1" smtClean="0"/>
              <a:t>como</a:t>
            </a:r>
            <a:r>
              <a:rPr lang="en-GB" i="1" dirty="0" smtClean="0"/>
              <a:t> contra a </a:t>
            </a:r>
            <a:r>
              <a:rPr lang="en-GB" i="1" dirty="0" err="1" smtClean="0"/>
              <a:t>sua</a:t>
            </a:r>
            <a:r>
              <a:rPr lang="en-GB" i="1" dirty="0" smtClean="0"/>
              <a:t> </a:t>
            </a:r>
            <a:r>
              <a:rPr lang="en-GB" i="1" dirty="0" err="1" smtClean="0"/>
              <a:t>perda</a:t>
            </a:r>
            <a:r>
              <a:rPr lang="en-GB" i="1" dirty="0" smtClean="0"/>
              <a:t>, </a:t>
            </a:r>
            <a:r>
              <a:rPr lang="en-GB" i="1" dirty="0" err="1" smtClean="0"/>
              <a:t>destruição</a:t>
            </a:r>
            <a:r>
              <a:rPr lang="en-GB" i="1" dirty="0" smtClean="0"/>
              <a:t> </a:t>
            </a:r>
            <a:r>
              <a:rPr lang="en-GB" i="1" dirty="0" err="1" smtClean="0"/>
              <a:t>ou</a:t>
            </a:r>
            <a:r>
              <a:rPr lang="en-GB" i="1" dirty="0" smtClean="0"/>
              <a:t> </a:t>
            </a:r>
            <a:r>
              <a:rPr lang="en-GB" i="1" dirty="0" err="1" smtClean="0"/>
              <a:t>danificação</a:t>
            </a:r>
            <a:r>
              <a:rPr lang="en-GB" i="1" dirty="0" smtClean="0"/>
              <a:t> </a:t>
            </a:r>
            <a:r>
              <a:rPr lang="en-GB" i="1" dirty="0" err="1" smtClean="0"/>
              <a:t>acidental</a:t>
            </a:r>
            <a:r>
              <a:rPr lang="en-GB" dirty="0" smtClean="0"/>
              <a:t>”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 smtClean="0"/>
              <a:t>So, we will address this type of conditions “by design” but adding a client-enabled auditing and control support, client-control on privacy conditions, including independence against possible “vendor lock-in” practices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983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for TP2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998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TP2 Objectives</a:t>
            </a:r>
          </a:p>
          <a:p>
            <a:r>
              <a:rPr lang="en-US" dirty="0" smtClean="0"/>
              <a:t>System model and architecture</a:t>
            </a:r>
          </a:p>
          <a:p>
            <a:pPr lvl="1"/>
            <a:r>
              <a:rPr lang="en-US" dirty="0" smtClean="0"/>
              <a:t>Client / Outsourced Platform as a Service </a:t>
            </a:r>
          </a:p>
          <a:p>
            <a:pPr lvl="1"/>
            <a:r>
              <a:rPr lang="en-US" dirty="0" smtClean="0"/>
              <a:t>Platform Software Stack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Adversary Model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Targeted solution and Platform for Outsourced Service Stack Components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Technology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Deployment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Complementary Specifications and experimental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evaluation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rot="5577637">
            <a:off x="245538" y="2099656"/>
            <a:ext cx="269811" cy="257664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88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System model: reference deployment </a:t>
            </a:r>
            <a:r>
              <a:rPr lang="en-US" sz="3600" dirty="0"/>
              <a:t>e</a:t>
            </a:r>
            <a:r>
              <a:rPr lang="en-US" sz="3600" dirty="0" smtClean="0"/>
              <a:t>nvironment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1352793" y="3016154"/>
            <a:ext cx="1478446" cy="16954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4508499" y="2022930"/>
            <a:ext cx="3976359" cy="3424820"/>
          </a:xfrm>
          <a:prstGeom prst="cloud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20281" y="4733191"/>
            <a:ext cx="9710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Client Machine</a:t>
            </a:r>
            <a:endParaRPr lang="en-US" sz="1000" dirty="0"/>
          </a:p>
        </p:txBody>
      </p:sp>
      <p:sp>
        <p:nvSpPr>
          <p:cNvPr id="8" name="Oval 7"/>
          <p:cNvSpPr/>
          <p:nvPr/>
        </p:nvSpPr>
        <p:spPr>
          <a:xfrm>
            <a:off x="1707222" y="3422096"/>
            <a:ext cx="682171" cy="6439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Client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04763" y="2580033"/>
            <a:ext cx="1183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Java-Based </a:t>
            </a:r>
          </a:p>
          <a:p>
            <a:pPr algn="ctr"/>
            <a:r>
              <a:rPr lang="en-US" sz="1000" dirty="0" smtClean="0"/>
              <a:t>Client Application</a:t>
            </a:r>
            <a:endParaRPr lang="en-US" sz="1000" dirty="0"/>
          </a:p>
        </p:txBody>
      </p:sp>
      <p:sp>
        <p:nvSpPr>
          <p:cNvPr id="10" name="Rectangle 9"/>
          <p:cNvSpPr/>
          <p:nvPr/>
        </p:nvSpPr>
        <p:spPr>
          <a:xfrm>
            <a:off x="819037" y="1803955"/>
            <a:ext cx="2464820" cy="409470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200173" y="5907559"/>
            <a:ext cx="17267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Trusted Environment</a:t>
            </a:r>
          </a:p>
          <a:p>
            <a:pPr algn="ctr"/>
            <a:r>
              <a:rPr lang="en-US" sz="1400" dirty="0" smtClean="0"/>
              <a:t>(Client-Side)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00991" y="2558900"/>
            <a:ext cx="1941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Remote Micro-Services</a:t>
            </a:r>
          </a:p>
          <a:p>
            <a:pPr algn="ctr"/>
            <a:r>
              <a:rPr lang="en-US" sz="1000" dirty="0" smtClean="0"/>
              <a:t>(outsourcing computing base)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6071924" y="4856301"/>
            <a:ext cx="10642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Server Machine</a:t>
            </a:r>
          </a:p>
        </p:txBody>
      </p:sp>
      <p:cxnSp>
        <p:nvCxnSpPr>
          <p:cNvPr id="19" name="Straight Arrow Connector 18"/>
          <p:cNvCxnSpPr>
            <a:endCxn id="68" idx="2"/>
          </p:cNvCxnSpPr>
          <p:nvPr/>
        </p:nvCxnSpPr>
        <p:spPr>
          <a:xfrm>
            <a:off x="2361785" y="3935880"/>
            <a:ext cx="3160274" cy="643808"/>
          </a:xfrm>
          <a:prstGeom prst="straightConnector1">
            <a:avLst/>
          </a:prstGeom>
          <a:ln w="19050" cmpd="sng">
            <a:solidFill>
              <a:srgbClr val="FF0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407154" y="4400277"/>
            <a:ext cx="7745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PAA</a:t>
            </a:r>
            <a:r>
              <a:rPr lang="en-US" sz="1000" dirty="0">
                <a:solidFill>
                  <a:srgbClr val="FF0000"/>
                </a:solidFill>
              </a:rPr>
              <a:t>s</a:t>
            </a:r>
            <a:r>
              <a:rPr lang="en-US" sz="1000" dirty="0" smtClean="0">
                <a:solidFill>
                  <a:srgbClr val="FF0000"/>
                </a:solidFill>
              </a:rPr>
              <a:t> Stack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Attestation 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Protocol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91246" y="2816099"/>
            <a:ext cx="1152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Micro Service</a:t>
            </a:r>
          </a:p>
          <a:p>
            <a:r>
              <a:rPr lang="en-US" sz="1000" dirty="0" smtClean="0"/>
              <a:t>Remote Operation</a:t>
            </a:r>
            <a:endParaRPr lang="en-US" sz="1000" dirty="0"/>
          </a:p>
        </p:txBody>
      </p:sp>
      <p:sp>
        <p:nvSpPr>
          <p:cNvPr id="25" name="Rectangle 24"/>
          <p:cNvSpPr/>
          <p:nvPr/>
        </p:nvSpPr>
        <p:spPr>
          <a:xfrm>
            <a:off x="4443850" y="1803955"/>
            <a:ext cx="4242950" cy="408535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436461" y="5889308"/>
            <a:ext cx="3868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Server-Side </a:t>
            </a:r>
          </a:p>
          <a:p>
            <a:r>
              <a:rPr lang="en-US" sz="1400" dirty="0" smtClean="0"/>
              <a:t>Outsourced Software Stack Platform “as a Service”</a:t>
            </a:r>
            <a:endParaRPr lang="en-US" sz="14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7136921" y="2998011"/>
            <a:ext cx="0" cy="171354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190345" y="3115040"/>
            <a:ext cx="8632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Platform:</a:t>
            </a:r>
          </a:p>
          <a:p>
            <a:r>
              <a:rPr lang="en-US" sz="1400" dirty="0" smtClean="0"/>
              <a:t>Software</a:t>
            </a:r>
          </a:p>
          <a:p>
            <a:r>
              <a:rPr lang="en-US" sz="1400" dirty="0" smtClean="0"/>
              <a:t>Stack</a:t>
            </a:r>
            <a:endParaRPr lang="en-US" sz="1400" dirty="0"/>
          </a:p>
        </p:txBody>
      </p:sp>
      <p:sp>
        <p:nvSpPr>
          <p:cNvPr id="62" name="Rectangle 61"/>
          <p:cNvSpPr/>
          <p:nvPr/>
        </p:nvSpPr>
        <p:spPr>
          <a:xfrm>
            <a:off x="5451169" y="3006001"/>
            <a:ext cx="1478446" cy="16954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ube 62"/>
          <p:cNvSpPr/>
          <p:nvPr/>
        </p:nvSpPr>
        <p:spPr>
          <a:xfrm>
            <a:off x="5518538" y="3516393"/>
            <a:ext cx="458269" cy="260235"/>
          </a:xfrm>
          <a:prstGeom prst="cube">
            <a:avLst/>
          </a:prstGeom>
          <a:solidFill>
            <a:srgbClr val="FFFF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5706572" y="3016154"/>
            <a:ext cx="730704" cy="419284"/>
          </a:xfrm>
          <a:prstGeom prst="ellipse">
            <a:avLst/>
          </a:prstGeom>
          <a:solidFill>
            <a:srgbClr val="FFFF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7" name="Cube 66"/>
          <p:cNvSpPr/>
          <p:nvPr/>
        </p:nvSpPr>
        <p:spPr>
          <a:xfrm>
            <a:off x="5522059" y="3935880"/>
            <a:ext cx="458269" cy="260235"/>
          </a:xfrm>
          <a:prstGeom prst="cube">
            <a:avLst/>
          </a:prstGeom>
          <a:solidFill>
            <a:srgbClr val="FFFF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8" name="Cube 67"/>
          <p:cNvSpPr/>
          <p:nvPr/>
        </p:nvSpPr>
        <p:spPr>
          <a:xfrm>
            <a:off x="5522059" y="4417041"/>
            <a:ext cx="458269" cy="260235"/>
          </a:xfrm>
          <a:prstGeom prst="cube">
            <a:avLst/>
          </a:prstGeom>
          <a:solidFill>
            <a:srgbClr val="FFFF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71" name="Straight Arrow Connector 70"/>
          <p:cNvCxnSpPr>
            <a:endCxn id="67" idx="2"/>
          </p:cNvCxnSpPr>
          <p:nvPr/>
        </p:nvCxnSpPr>
        <p:spPr>
          <a:xfrm>
            <a:off x="2361785" y="3853704"/>
            <a:ext cx="3160274" cy="244823"/>
          </a:xfrm>
          <a:prstGeom prst="straightConnector1">
            <a:avLst/>
          </a:prstGeom>
          <a:ln w="19050" cmpd="sng">
            <a:solidFill>
              <a:srgbClr val="FF0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63" idx="2"/>
          </p:cNvCxnSpPr>
          <p:nvPr/>
        </p:nvCxnSpPr>
        <p:spPr>
          <a:xfrm flipV="1">
            <a:off x="2366170" y="3679040"/>
            <a:ext cx="3152368" cy="84764"/>
          </a:xfrm>
          <a:prstGeom prst="straightConnector1">
            <a:avLst/>
          </a:prstGeom>
          <a:ln w="19050" cmpd="sng">
            <a:solidFill>
              <a:srgbClr val="FF0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8" idx="7"/>
          </p:cNvCxnSpPr>
          <p:nvPr/>
        </p:nvCxnSpPr>
        <p:spPr>
          <a:xfrm flipH="1">
            <a:off x="2289491" y="3197863"/>
            <a:ext cx="3417081" cy="31853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2364547" y="3340996"/>
            <a:ext cx="3342025" cy="31853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562209" y="5157796"/>
            <a:ext cx="107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err="1" smtClean="0"/>
              <a:t>PaaS</a:t>
            </a:r>
            <a:r>
              <a:rPr lang="en-GB" sz="3600" dirty="0" smtClean="0"/>
              <a:t> 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047248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9183"/>
            <a:ext cx="8229600" cy="1143000"/>
          </a:xfrm>
        </p:spPr>
        <p:txBody>
          <a:bodyPr>
            <a:normAutofit/>
          </a:bodyPr>
          <a:lstStyle/>
          <a:p>
            <a:r>
              <a:rPr lang="en-GB" sz="3600" dirty="0" smtClean="0"/>
              <a:t>Reference platform (</a:t>
            </a:r>
            <a:r>
              <a:rPr lang="en-GB" sz="3600" dirty="0" err="1" smtClean="0"/>
              <a:t>PaaS</a:t>
            </a:r>
            <a:r>
              <a:rPr lang="en-GB" sz="3600" dirty="0" smtClean="0"/>
              <a:t>):  Software Stack</a:t>
            </a:r>
            <a:endParaRPr lang="en-GB" sz="3600" dirty="0"/>
          </a:p>
        </p:txBody>
      </p:sp>
      <p:sp>
        <p:nvSpPr>
          <p:cNvPr id="4" name="Rectangle 3"/>
          <p:cNvSpPr/>
          <p:nvPr/>
        </p:nvSpPr>
        <p:spPr>
          <a:xfrm>
            <a:off x="2256336" y="5930244"/>
            <a:ext cx="4746927" cy="75206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HW</a:t>
            </a:r>
            <a:endParaRPr lang="en-GB" sz="3200" dirty="0"/>
          </a:p>
        </p:txBody>
      </p:sp>
      <p:sp>
        <p:nvSpPr>
          <p:cNvPr id="5" name="Rectangle 4"/>
          <p:cNvSpPr/>
          <p:nvPr/>
        </p:nvSpPr>
        <p:spPr>
          <a:xfrm>
            <a:off x="2256336" y="5301466"/>
            <a:ext cx="4746927" cy="604120"/>
          </a:xfrm>
          <a:prstGeom prst="rec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Host OS</a:t>
            </a:r>
            <a:endParaRPr lang="en-GB" sz="3200" dirty="0"/>
          </a:p>
        </p:txBody>
      </p:sp>
      <p:sp>
        <p:nvSpPr>
          <p:cNvPr id="9" name="Rectangle 8"/>
          <p:cNvSpPr/>
          <p:nvPr/>
        </p:nvSpPr>
        <p:spPr>
          <a:xfrm>
            <a:off x="2256336" y="1291119"/>
            <a:ext cx="4746927" cy="1088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Service</a:t>
            </a:r>
          </a:p>
          <a:p>
            <a:pPr algn="ctr"/>
            <a:r>
              <a:rPr lang="en-GB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Containers</a:t>
            </a:r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256336" y="2367165"/>
            <a:ext cx="4746927" cy="1845925"/>
            <a:chOff x="2256336" y="2367165"/>
            <a:chExt cx="4746927" cy="1845925"/>
          </a:xfrm>
        </p:grpSpPr>
        <p:grpSp>
          <p:nvGrpSpPr>
            <p:cNvPr id="11" name="Group 10"/>
            <p:cNvGrpSpPr/>
            <p:nvPr/>
          </p:nvGrpSpPr>
          <p:grpSpPr>
            <a:xfrm>
              <a:off x="2256336" y="2367165"/>
              <a:ext cx="4746927" cy="1845925"/>
              <a:chOff x="2256336" y="2367165"/>
              <a:chExt cx="4746927" cy="1845925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256336" y="2367165"/>
                <a:ext cx="4746927" cy="104008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GB" sz="1400" dirty="0" smtClean="0">
                    <a:solidFill>
                      <a:srgbClr val="000000"/>
                    </a:solidFill>
                  </a:rPr>
                  <a:t>GUEST OS </a:t>
                </a:r>
              </a:p>
              <a:p>
                <a:pPr algn="r"/>
                <a:r>
                  <a:rPr lang="en-GB" sz="1400" dirty="0" smtClean="0">
                    <a:solidFill>
                      <a:srgbClr val="000000"/>
                    </a:solidFill>
                  </a:rPr>
                  <a:t>Execution Environment</a:t>
                </a:r>
                <a:endParaRPr lang="en-GB" sz="1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690995" y="2414573"/>
                <a:ext cx="4312268" cy="30274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rgbClr val="000000"/>
                    </a:solidFill>
                  </a:rPr>
                  <a:t>DOCKER ENGINE</a:t>
                </a:r>
                <a:endParaRPr lang="en-GB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256336" y="3461022"/>
                <a:ext cx="4746927" cy="752068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 smtClean="0"/>
                  <a:t>Guest OS</a:t>
                </a:r>
                <a:endParaRPr lang="en-GB" sz="3200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305646" y="2763210"/>
                <a:ext cx="2675545" cy="644045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4327718" y="3004849"/>
              <a:ext cx="496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JRE</a:t>
              </a:r>
              <a:endParaRPr lang="en-GB" dirty="0"/>
            </a:p>
          </p:txBody>
        </p:sp>
      </p:grpSp>
      <p:sp>
        <p:nvSpPr>
          <p:cNvPr id="28" name="Rectangle 27"/>
          <p:cNvSpPr/>
          <p:nvPr/>
        </p:nvSpPr>
        <p:spPr>
          <a:xfrm>
            <a:off x="7125532" y="5301466"/>
            <a:ext cx="1561268" cy="1380846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HOST MACHINE</a:t>
            </a: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84945" y="2380522"/>
            <a:ext cx="1880699" cy="1005712"/>
            <a:chOff x="184945" y="2380522"/>
            <a:chExt cx="1880699" cy="100571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184945" y="3324376"/>
              <a:ext cx="183712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184945" y="2428810"/>
              <a:ext cx="183712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24189" y="2510147"/>
              <a:ext cx="14375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2nd Level of</a:t>
              </a:r>
            </a:p>
            <a:p>
              <a:r>
                <a:rPr lang="en-GB" dirty="0" smtClean="0"/>
                <a:t>Virtualization</a:t>
              </a:r>
              <a:endParaRPr lang="en-GB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2065644" y="2380522"/>
              <a:ext cx="0" cy="100571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197119" y="4265829"/>
            <a:ext cx="1880855" cy="1035637"/>
            <a:chOff x="197119" y="4265829"/>
            <a:chExt cx="1880855" cy="103563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2077974" y="4265829"/>
              <a:ext cx="0" cy="100571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197119" y="4278158"/>
              <a:ext cx="1866223" cy="1023308"/>
              <a:chOff x="197119" y="4278158"/>
              <a:chExt cx="1866223" cy="1023308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 flipH="1">
                <a:off x="197119" y="4278158"/>
                <a:ext cx="183712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481860" y="4510548"/>
                <a:ext cx="147989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1st Level of</a:t>
                </a:r>
              </a:p>
              <a:p>
                <a:r>
                  <a:rPr lang="en-GB" dirty="0" smtClean="0"/>
                  <a:t>Virtualization </a:t>
                </a:r>
                <a:endParaRPr lang="en-GB" dirty="0"/>
              </a:p>
            </p:txBody>
          </p:sp>
          <p:cxnSp>
            <p:nvCxnSpPr>
              <p:cNvPr id="34" name="Straight Connector 33"/>
              <p:cNvCxnSpPr/>
              <p:nvPr/>
            </p:nvCxnSpPr>
            <p:spPr>
              <a:xfrm flipH="1">
                <a:off x="226219" y="5301466"/>
                <a:ext cx="183712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2259195" y="4270847"/>
            <a:ext cx="4746927" cy="1000694"/>
            <a:chOff x="2259195" y="4270847"/>
            <a:chExt cx="4746927" cy="1000694"/>
          </a:xfrm>
        </p:grpSpPr>
        <p:grpSp>
          <p:nvGrpSpPr>
            <p:cNvPr id="3" name="Group 2"/>
            <p:cNvGrpSpPr/>
            <p:nvPr/>
          </p:nvGrpSpPr>
          <p:grpSpPr>
            <a:xfrm>
              <a:off x="2259195" y="4270847"/>
              <a:ext cx="4746927" cy="993383"/>
              <a:chOff x="2256336" y="4278158"/>
              <a:chExt cx="4746927" cy="993383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256336" y="4278158"/>
                <a:ext cx="4746927" cy="99338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r>
                  <a:rPr lang="en-GB" sz="2400" dirty="0" smtClean="0"/>
                  <a:t>Virtualization</a:t>
                </a:r>
              </a:p>
              <a:p>
                <a:pPr algn="r"/>
                <a:r>
                  <a:rPr lang="en-GB" sz="2400" dirty="0" smtClean="0"/>
                  <a:t>(Hypervisor)</a:t>
                </a:r>
                <a:endParaRPr lang="en-GB" sz="2400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256336" y="4787357"/>
                <a:ext cx="2724855" cy="464051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712530" y="4484610"/>
                <a:ext cx="2268661" cy="30274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rgbClr val="000000"/>
                    </a:solidFill>
                  </a:rPr>
                  <a:t>DOCKER ENGINE</a:t>
                </a:r>
                <a:endParaRPr lang="en-GB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327718" y="4902209"/>
              <a:ext cx="496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JRE</a:t>
              </a:r>
              <a:endParaRPr lang="en-GB" dirty="0"/>
            </a:p>
          </p:txBody>
        </p:sp>
      </p:grpSp>
      <p:sp>
        <p:nvSpPr>
          <p:cNvPr id="36" name="Left-Right Arrow 35"/>
          <p:cNvSpPr/>
          <p:nvPr/>
        </p:nvSpPr>
        <p:spPr>
          <a:xfrm rot="16200000">
            <a:off x="-247435" y="3389987"/>
            <a:ext cx="5519094" cy="1065556"/>
          </a:xfrm>
          <a:prstGeom prst="leftRight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rgbClr val="000000"/>
                </a:solidFill>
              </a:rPr>
              <a:t>THE FULL </a:t>
            </a:r>
            <a:r>
              <a:rPr lang="en-GB" sz="2400" b="1" dirty="0" err="1">
                <a:solidFill>
                  <a:srgbClr val="000000"/>
                </a:solidFill>
              </a:rPr>
              <a:t>P</a:t>
            </a:r>
            <a:r>
              <a:rPr lang="en-GB" sz="2400" b="1" dirty="0" err="1" smtClean="0">
                <a:solidFill>
                  <a:srgbClr val="000000"/>
                </a:solidFill>
              </a:rPr>
              <a:t>aaS</a:t>
            </a:r>
            <a:r>
              <a:rPr lang="en-GB" sz="2400" b="1" dirty="0" smtClean="0">
                <a:solidFill>
                  <a:srgbClr val="000000"/>
                </a:solidFill>
              </a:rPr>
              <a:t> STACK</a:t>
            </a:r>
            <a:endParaRPr lang="en-GB" sz="2400" b="1" dirty="0">
              <a:solidFill>
                <a:srgbClr val="000000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7121092" y="1417638"/>
            <a:ext cx="1699064" cy="3951234"/>
            <a:chOff x="7121092" y="1417638"/>
            <a:chExt cx="1699064" cy="3951234"/>
          </a:xfrm>
        </p:grpSpPr>
        <p:sp>
          <p:nvSpPr>
            <p:cNvPr id="10" name="TextBox 9"/>
            <p:cNvSpPr txBox="1"/>
            <p:nvPr/>
          </p:nvSpPr>
          <p:spPr>
            <a:xfrm>
              <a:off x="7121092" y="4169037"/>
              <a:ext cx="14670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Virtual Box or</a:t>
              </a:r>
            </a:p>
            <a:p>
              <a:r>
                <a:rPr lang="en-GB" dirty="0" err="1" smtClean="0"/>
                <a:t>VMWare</a:t>
              </a:r>
              <a:endParaRPr lang="en-GB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174852" y="3544357"/>
              <a:ext cx="15845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Linux DISTR OS</a:t>
              </a:r>
              <a:endParaRPr lang="en-GB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142343" y="2892690"/>
              <a:ext cx="1199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/>
                <a:t>OpenJDK</a:t>
              </a:r>
              <a:r>
                <a:rPr lang="en-GB" dirty="0" smtClean="0"/>
                <a:t> 8</a:t>
              </a:r>
              <a:endParaRPr lang="en-GB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125532" y="4722541"/>
              <a:ext cx="14542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/>
                <a:t>OpenJDK</a:t>
              </a:r>
              <a:r>
                <a:rPr lang="en-GB" dirty="0" smtClean="0"/>
                <a:t> 8 or</a:t>
              </a:r>
            </a:p>
            <a:p>
              <a:r>
                <a:rPr lang="en-GB" dirty="0" smtClean="0"/>
                <a:t>Oracle JDK 8</a:t>
              </a:r>
              <a:endParaRPr lang="en-GB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167743" y="2355779"/>
              <a:ext cx="13168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/>
                <a:t>Docker</a:t>
              </a:r>
              <a:r>
                <a:rPr lang="en-GB" dirty="0" smtClean="0"/>
                <a:t> Plat.</a:t>
              </a:r>
              <a:endParaRPr lang="en-GB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166751" y="1417638"/>
              <a:ext cx="16534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/>
                <a:t>Docker</a:t>
              </a:r>
              <a:r>
                <a:rPr lang="en-GB" dirty="0" smtClean="0"/>
                <a:t> Enabled</a:t>
              </a:r>
            </a:p>
            <a:p>
              <a:r>
                <a:rPr lang="en-GB" dirty="0" smtClean="0"/>
                <a:t>Micro Services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350056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1694</TotalTime>
  <Words>1958</Words>
  <Application>Microsoft Macintosh PowerPoint</Application>
  <PresentationFormat>On-screen Show (4:3)</PresentationFormat>
  <Paragraphs>506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TP2 Overview Trusted PaaS Environment for Containerized Services</vt:lpstr>
      <vt:lpstr>Outline for TP2 Specification</vt:lpstr>
      <vt:lpstr>Outline for TP2 Specification</vt:lpstr>
      <vt:lpstr>TP2 Objectives</vt:lpstr>
      <vt:lpstr>TP2 Motivations (motto background)</vt:lpstr>
      <vt:lpstr> Real example (GDPR conditions)</vt:lpstr>
      <vt:lpstr>Outline for TP2 Specification</vt:lpstr>
      <vt:lpstr>System model: reference deployment environment</vt:lpstr>
      <vt:lpstr>Reference platform (PaaS):  Software Stack</vt:lpstr>
      <vt:lpstr>Outline for TP2 Specification</vt:lpstr>
      <vt:lpstr>Adversary model conditions</vt:lpstr>
      <vt:lpstr>Outline for TP2 Specification</vt:lpstr>
      <vt:lpstr>REDIS as a Platform Micro Service</vt:lpstr>
      <vt:lpstr>TP2: Main Idea for Trustability Assumptions</vt:lpstr>
      <vt:lpstr>The Platform “as a Service” (PaaS)</vt:lpstr>
      <vt:lpstr>Case-Study Implementation Variants</vt:lpstr>
      <vt:lpstr>The two TP2 variants for “application-case study”: demo case-study 1</vt:lpstr>
      <vt:lpstr>The two TP2 variants for “application-case study”: demo case-study 2</vt:lpstr>
      <vt:lpstr>The required “PaaS”  (Platform “as a service”) </vt:lpstr>
      <vt:lpstr>REDIS as a Platform Micro Service</vt:lpstr>
      <vt:lpstr>REDIS KVS as a Platform Micro Service</vt:lpstr>
      <vt:lpstr>TP1 Auth and Access Control  as a Platform Micro Service</vt:lpstr>
      <vt:lpstr>TPM Levels of the PaaS Attestation</vt:lpstr>
      <vt:lpstr>TPMs: GOS-TPM, VMS-TPM  and HOS (“HW enabled TPM 2.0)</vt:lpstr>
      <vt:lpstr>TPM 1.2 (HW Level TPM) (In TP2 we assume it is there)</vt:lpstr>
      <vt:lpstr>TP1 Client Model Execution</vt:lpstr>
      <vt:lpstr>TP1 Client Model Execution</vt:lpstr>
      <vt:lpstr>TP1 Client Model Execution</vt:lpstr>
      <vt:lpstr>TP1 Client Model Execution</vt:lpstr>
      <vt:lpstr>Generic Reference for the Solution and Deployment Environment</vt:lpstr>
      <vt:lpstr>Outline for TP2 Specification</vt:lpstr>
      <vt:lpstr>TP2 Specifications</vt:lpstr>
      <vt:lpstr>TP2 Evaluation (will be also referred in TP2 specification)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machj</dc:creator>
  <cp:lastModifiedBy>Henrique Domingos</cp:lastModifiedBy>
  <cp:revision>40</cp:revision>
  <dcterms:created xsi:type="dcterms:W3CDTF">2018-05-08T13:14:52Z</dcterms:created>
  <dcterms:modified xsi:type="dcterms:W3CDTF">2018-05-15T17:19:39Z</dcterms:modified>
</cp:coreProperties>
</file>