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317" r:id="rId3"/>
    <p:sldId id="259" r:id="rId4"/>
    <p:sldId id="278" r:id="rId5"/>
    <p:sldId id="261" r:id="rId6"/>
    <p:sldId id="318" r:id="rId7"/>
    <p:sldId id="311" r:id="rId8"/>
    <p:sldId id="312" r:id="rId9"/>
    <p:sldId id="320" r:id="rId10"/>
    <p:sldId id="321" r:id="rId11"/>
    <p:sldId id="322" r:id="rId12"/>
    <p:sldId id="323" r:id="rId13"/>
    <p:sldId id="313" r:id="rId14"/>
    <p:sldId id="314" r:id="rId15"/>
    <p:sldId id="324" r:id="rId16"/>
    <p:sldId id="315" r:id="rId17"/>
    <p:sldId id="316" r:id="rId18"/>
    <p:sldId id="319" r:id="rId1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A06A6-CC03-D612-8BF0-6290E32DD372}" v="718" dt="2024-07-11T01:04:58.931"/>
    <p1510:client id="{053AB423-5AA3-E670-6854-D48BA1AA33E8}" v="205" dt="2024-07-11T22:30:10.518"/>
    <p1510:client id="{37EC8DD2-B084-8164-7D63-24D660982F37}" v="28" dt="2024-07-12T21:43:25.850"/>
    <p1510:client id="{4E98C563-68E2-F764-2F33-9C21B9DAFB0F}" v="34" dt="2024-07-12T01:23:33.653"/>
    <p1510:client id="{6378F804-25F7-27AF-FF02-91633567E92C}" v="4" dt="2024-07-11T18:38:31.350"/>
    <p1510:client id="{7137F96E-01EF-F964-40F1-4CA4A10347A0}" v="42" dt="2024-07-12T22:22:39.715"/>
    <p1510:client id="{73D603EC-3BF1-D659-44B4-264A1BEA3B83}" v="200" dt="2024-07-12T12:55:19.714"/>
    <p1510:client id="{7DEDCC99-0BDE-EB3C-E318-50CAEB3CF0B1}" v="334" dt="2024-07-11T01:31:37.769"/>
    <p1510:client id="{818B68B0-0467-FE13-FDCB-D0EB0DA52BEF}" v="261" dt="2024-07-12T21:08:08.766"/>
    <p1510:client id="{84C1C55A-1B2F-8668-F1F0-1B2BBA6DED14}" v="944" dt="2024-07-12T01:32:00.528"/>
    <p1510:client id="{99A484F6-0D0D-880D-BD10-FB7A84314503}" v="13" dt="2024-07-12T23:49:42.397"/>
    <p1510:client id="{B0B5B4E9-91B9-55AB-2BFD-9CC0B0A27A41}" v="172" dt="2024-07-11T18:36:57.247"/>
    <p1510:client id="{BE42AC2E-092B-F860-475F-48F77D80EF95}" v="7" dt="2024-07-12T21:50:00.339"/>
    <p1510:client id="{D6C88366-D4BB-E309-6ABE-4CBDC67CAC88}" v="1558" dt="2024-07-12T01:29:42.763"/>
  </p1510:revLst>
</p1510:revInfo>
</file>

<file path=ppt/tableStyles.xml><?xml version="1.0" encoding="utf-8"?>
<a:tblStyleLst xmlns:a="http://schemas.openxmlformats.org/drawingml/2006/main" def="{3653CCC6-2319-450E-BE1C-D71021E5A697}">
  <a:tblStyle styleId="{3653CCC6-2319-450E-BE1C-D71021E5A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311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26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5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5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9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9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57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2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AxIRIMuOp0" TargetMode="Externa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4AxIRIMuOp0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303211" y="2013107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>
                <a:latin typeface="Aharoni"/>
              </a:rPr>
              <a:t>Projeto Computacional</a:t>
            </a:r>
            <a:endParaRPr lang="en" sz="3600">
              <a:solidFill>
                <a:schemeClr val="lt2"/>
              </a:solidFill>
              <a:latin typeface="Aharoni"/>
            </a:endParaRP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2474821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 err="1">
                <a:solidFill>
                  <a:schemeClr val="bg1"/>
                </a:solidFill>
                <a:latin typeface="Aharoni"/>
                <a:cs typeface="Aharoni"/>
              </a:rPr>
              <a:t>Computação</a:t>
            </a:r>
            <a:r>
              <a:rPr lang="en" sz="1000">
                <a:solidFill>
                  <a:schemeClr val="bg1"/>
                </a:solidFill>
                <a:latin typeface="Aharoni"/>
                <a:cs typeface="Aharoni"/>
              </a:rPr>
              <a:t> para </a:t>
            </a:r>
            <a:r>
              <a:rPr lang="en" sz="1000" err="1">
                <a:solidFill>
                  <a:schemeClr val="bg1"/>
                </a:solidFill>
                <a:latin typeface="Aharoni"/>
                <a:cs typeface="Aharoni"/>
              </a:rPr>
              <a:t>Engenharia</a:t>
            </a:r>
            <a:r>
              <a:rPr lang="en" sz="1000">
                <a:solidFill>
                  <a:schemeClr val="bg1"/>
                </a:solidFill>
                <a:latin typeface="Aharoni"/>
                <a:cs typeface="Aharoni"/>
              </a:rPr>
              <a:t> </a:t>
            </a:r>
            <a:endParaRPr>
              <a:solidFill>
                <a:schemeClr val="bg1"/>
              </a:solidFill>
              <a:latin typeface="Aharoni"/>
              <a:cs typeface="Aharoni"/>
            </a:endParaRPr>
          </a:p>
        </p:txBody>
      </p:sp>
      <p:cxnSp>
        <p:nvCxnSpPr>
          <p:cNvPr id="2640" name="Google Shape;2640;p40"/>
          <p:cNvCxnSpPr/>
          <p:nvPr/>
        </p:nvCxnSpPr>
        <p:spPr>
          <a:xfrm>
            <a:off x="2130622" y="2820816"/>
            <a:ext cx="465230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3493AAA0-8D75-0C9C-AFF2-B3F657E4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6534743-D1B2-9955-010D-E21956F7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78" y="770323"/>
            <a:ext cx="6428956" cy="1208100"/>
          </a:xfrm>
        </p:spPr>
        <p:txBody>
          <a:bodyPr/>
          <a:lstStyle/>
          <a:p>
            <a:pPr algn="l"/>
            <a:r>
              <a:rPr lang="pt-BR" b="1"/>
              <a:t>Modo 2 Jogadores</a:t>
            </a:r>
            <a:endParaRPr lang="pt-BR"/>
          </a:p>
          <a:p>
            <a:pPr algn="l"/>
            <a:endParaRPr lang="pt-BR" b="1"/>
          </a:p>
          <a:p>
            <a:pPr marL="1200150" lvl="2" indent="-285750" algn="l">
              <a:buFont typeface="Wingdings"/>
              <a:buChar char="§"/>
            </a:pPr>
            <a:r>
              <a:rPr lang="pt-BR" b="1"/>
              <a:t>Entre Dois Jogadores:</a:t>
            </a:r>
            <a:endParaRPr lang="pt-BR"/>
          </a:p>
          <a:p>
            <a:pPr marL="1200150" lvl="2" indent="-285750" algn="l">
              <a:buFont typeface="Wingdings"/>
              <a:buChar char="§"/>
            </a:pPr>
            <a:endParaRPr lang="pt-BR" b="1"/>
          </a:p>
          <a:p>
            <a:pPr marL="1200150" lvl="1" indent="-285750" algn="l">
              <a:buFont typeface="Arial"/>
              <a:buChar char="•"/>
            </a:pPr>
            <a:r>
              <a:rPr lang="pt-BR"/>
              <a:t>Permite que dois jogadores se alternem nas jogadas (</a:t>
            </a:r>
            <a:r>
              <a:rPr lang="pt-BR">
                <a:latin typeface="Consolas"/>
              </a:rPr>
              <a:t>X</a:t>
            </a:r>
            <a:r>
              <a:rPr lang="pt-BR"/>
              <a:t> e </a:t>
            </a:r>
            <a:r>
              <a:rPr lang="pt-BR">
                <a:latin typeface="Consolas"/>
              </a:rPr>
              <a:t>O</a:t>
            </a:r>
            <a:r>
              <a:rPr lang="pt-BR"/>
              <a:t>).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Após cada jogada, o programa verifica se um dos jogadores ganhou ou se o jogo terminou em empate.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Exibe os resultados e a pontuação de cada jogador ao final do jogo.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Opções para jogar novamente, voltar ao menu principal ou encerrar o programa são oferecidas.</a:t>
            </a:r>
          </a:p>
          <a:p>
            <a:pPr algn="l"/>
            <a:endParaRPr lang="pt-BR" b="1"/>
          </a:p>
          <a:p>
            <a:pPr algn="l"/>
            <a:endParaRPr lang="pt-BR"/>
          </a:p>
        </p:txBody>
      </p:sp>
      <p:sp>
        <p:nvSpPr>
          <p:cNvPr id="5" name="Google Shape;3220;p62">
            <a:extLst>
              <a:ext uri="{FF2B5EF4-FFF2-40B4-BE49-F238E27FC236}">
                <a16:creationId xmlns:a16="http://schemas.microsoft.com/office/drawing/2014/main" id="{15C6600C-B08B-5917-2D59-A9958857F740}"/>
              </a:ext>
            </a:extLst>
          </p:cNvPr>
          <p:cNvSpPr txBox="1">
            <a:spLocks/>
          </p:cNvSpPr>
          <p:nvPr/>
        </p:nvSpPr>
        <p:spPr>
          <a:xfrm>
            <a:off x="2201722" y="-3724"/>
            <a:ext cx="4730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>
                <a:latin typeface="Aharoni"/>
              </a:rPr>
              <a:t>Menu e Funcionalidades</a:t>
            </a:r>
            <a:endParaRPr lang="pt-BR" sz="2000"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903086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6534743-D1B2-9955-010D-E21956F7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762" y="845520"/>
            <a:ext cx="6428956" cy="1208100"/>
          </a:xfrm>
        </p:spPr>
        <p:txBody>
          <a:bodyPr/>
          <a:lstStyle/>
          <a:p>
            <a:pPr algn="l"/>
            <a:r>
              <a:rPr lang="pt-BR" b="1"/>
              <a:t>Tabuleiro e Interface:</a:t>
            </a:r>
            <a:endParaRPr lang="pt-BR"/>
          </a:p>
          <a:p>
            <a:pPr algn="l"/>
            <a:endParaRPr lang="pt-BR" b="1"/>
          </a:p>
          <a:p>
            <a:pPr marL="285750" indent="-285750" algn="l">
              <a:buFont typeface="Arial"/>
              <a:buChar char="•"/>
            </a:pPr>
            <a:r>
              <a:rPr lang="pt-BR"/>
              <a:t>O tabuleiro do jogo é exibido após cada jogada, mostrando as posições numeradas para facilitar a escolha do jogador.</a:t>
            </a:r>
          </a:p>
          <a:p>
            <a:pPr marL="285750" indent="-285750" algn="l">
              <a:buFont typeface="Arial"/>
              <a:buChar char="•"/>
            </a:pPr>
            <a:r>
              <a:rPr lang="pt-BR"/>
              <a:t>Utiliza funções para limpar a tela entre os diferentes estados do jogo, proporcionando uma experiência de usuário mais limpa.</a:t>
            </a:r>
          </a:p>
          <a:p>
            <a:pPr algn="l"/>
            <a:endParaRPr lang="pt-BR" b="1"/>
          </a:p>
          <a:p>
            <a:pPr algn="l"/>
            <a:endParaRPr lang="pt-BR"/>
          </a:p>
        </p:txBody>
      </p:sp>
      <p:sp>
        <p:nvSpPr>
          <p:cNvPr id="5" name="Google Shape;3220;p62">
            <a:extLst>
              <a:ext uri="{FF2B5EF4-FFF2-40B4-BE49-F238E27FC236}">
                <a16:creationId xmlns:a16="http://schemas.microsoft.com/office/drawing/2014/main" id="{15C6600C-B08B-5917-2D59-A9958857F740}"/>
              </a:ext>
            </a:extLst>
          </p:cNvPr>
          <p:cNvSpPr txBox="1">
            <a:spLocks/>
          </p:cNvSpPr>
          <p:nvPr/>
        </p:nvSpPr>
        <p:spPr>
          <a:xfrm>
            <a:off x="2201722" y="-3724"/>
            <a:ext cx="4730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>
                <a:latin typeface="Aharoni"/>
              </a:rPr>
              <a:t>Menu e Funcionalidades</a:t>
            </a:r>
            <a:endParaRPr lang="pt-BR" sz="2000">
              <a:latin typeface="Aharoni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003C7AA-AFF7-8FB9-780F-D01C4EE12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r="3180" b="4837"/>
          <a:stretch/>
        </p:blipFill>
        <p:spPr>
          <a:xfrm>
            <a:off x="3498649" y="2675840"/>
            <a:ext cx="2144546" cy="23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6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6534743-D1B2-9955-010D-E21956F7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762" y="1018474"/>
            <a:ext cx="6428956" cy="1208100"/>
          </a:xfrm>
        </p:spPr>
        <p:txBody>
          <a:bodyPr/>
          <a:lstStyle/>
          <a:p>
            <a:pPr algn="l"/>
            <a:r>
              <a:rPr lang="pt-BR" b="1"/>
              <a:t>Encerramento e Reinício:</a:t>
            </a:r>
            <a:endParaRPr lang="pt-BR"/>
          </a:p>
          <a:p>
            <a:pPr algn="l"/>
            <a:endParaRPr lang="pt-BR" b="1"/>
          </a:p>
          <a:p>
            <a:pPr marL="285750" indent="-285750" algn="l">
              <a:buFont typeface="Arial"/>
              <a:buChar char="•"/>
            </a:pPr>
            <a:r>
              <a:rPr lang="pt-BR"/>
              <a:t>Após cada jogo, o programa oferece opções claras para continuar jogando, voltar ao menu principal ou encerrar o programa completamente.</a:t>
            </a:r>
          </a:p>
          <a:p>
            <a:pPr marL="285750" indent="-285750" algn="l">
              <a:buFont typeface="Arial"/>
              <a:buChar char="•"/>
            </a:pPr>
            <a:r>
              <a:rPr lang="pt-BR"/>
              <a:t>O usuário pode escolher repetir o jogo imediatamente sem retornar ao menu principal, facilitando múltiplas sessões de jogo consecutivas.</a:t>
            </a:r>
          </a:p>
          <a:p>
            <a:pPr algn="l"/>
            <a:endParaRPr lang="pt-BR" b="1"/>
          </a:p>
          <a:p>
            <a:pPr algn="l"/>
            <a:endParaRPr lang="pt-BR"/>
          </a:p>
        </p:txBody>
      </p:sp>
      <p:sp>
        <p:nvSpPr>
          <p:cNvPr id="5" name="Google Shape;3220;p62">
            <a:extLst>
              <a:ext uri="{FF2B5EF4-FFF2-40B4-BE49-F238E27FC236}">
                <a16:creationId xmlns:a16="http://schemas.microsoft.com/office/drawing/2014/main" id="{15C6600C-B08B-5917-2D59-A9958857F740}"/>
              </a:ext>
            </a:extLst>
          </p:cNvPr>
          <p:cNvSpPr txBox="1">
            <a:spLocks/>
          </p:cNvSpPr>
          <p:nvPr/>
        </p:nvSpPr>
        <p:spPr>
          <a:xfrm>
            <a:off x="2201722" y="-3724"/>
            <a:ext cx="4730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>
                <a:latin typeface="Aharoni"/>
              </a:rPr>
              <a:t>Menu e Funcionalidades</a:t>
            </a:r>
            <a:endParaRPr lang="pt-BR" sz="2000"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53877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2727192" y="2001383"/>
            <a:ext cx="5989417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>
                <a:latin typeface="Aharoni"/>
                <a:cs typeface="Aharoni"/>
              </a:rPr>
              <a:t>Conteúdos</a:t>
            </a:r>
            <a:r>
              <a:rPr lang="en" sz="3600">
                <a:latin typeface="Aharoni"/>
              </a:rPr>
              <a:t> Abordados</a:t>
            </a:r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haroni"/>
              </a:rPr>
              <a:t>03</a:t>
            </a:r>
            <a:endParaRPr sz="6000">
              <a:latin typeface="Aharoni"/>
            </a:endParaRPr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155095" y="3071547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019795" y="3003897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cxnSpLocks/>
          </p:cNvCxnSpPr>
          <p:nvPr/>
        </p:nvCxnSpPr>
        <p:spPr>
          <a:xfrm>
            <a:off x="3155095" y="3074282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22F244D-A83B-386E-77AE-0936D442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9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98875E-2B2E-C87D-2CCA-E290CB5A4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581" y="939835"/>
            <a:ext cx="7571064" cy="246733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BR" b="1"/>
              <a:t>Manipulação de Vetores (</a:t>
            </a:r>
            <a:r>
              <a:rPr lang="pt-BR" b="1">
                <a:latin typeface="Consolas"/>
              </a:rPr>
              <a:t>&lt;vector&gt;</a:t>
            </a:r>
            <a:r>
              <a:rPr lang="pt-BR" b="1"/>
              <a:t>)</a:t>
            </a:r>
            <a:r>
              <a:rPr lang="pt-BR"/>
              <a:t>: Utilização de vetores para representar e manipular o tabuleiro do jogo da velha.</a:t>
            </a:r>
          </a:p>
          <a:p>
            <a:pPr marL="285750" indent="-285750" algn="l">
              <a:buFont typeface="Arial"/>
              <a:buChar char="•"/>
            </a:pPr>
            <a:endParaRPr lang="pt-BR"/>
          </a:p>
          <a:p>
            <a:pPr marL="285750" indent="-285750" algn="l">
              <a:buFont typeface="Arial"/>
              <a:buChar char="•"/>
            </a:pPr>
            <a:r>
              <a:rPr lang="pt-BR" b="1"/>
              <a:t>Entrada e Saída de Dados (</a:t>
            </a:r>
            <a:r>
              <a:rPr lang="pt-BR" b="1">
                <a:latin typeface="Consolas"/>
              </a:rPr>
              <a:t>&lt;</a:t>
            </a:r>
            <a:r>
              <a:rPr lang="pt-BR" b="1" err="1">
                <a:latin typeface="Consolas"/>
              </a:rPr>
              <a:t>iostream</a:t>
            </a:r>
            <a:r>
              <a:rPr lang="pt-BR" b="1">
                <a:latin typeface="Consolas"/>
              </a:rPr>
              <a:t>&gt;</a:t>
            </a:r>
            <a:r>
              <a:rPr lang="pt-BR" b="1"/>
              <a:t>)</a:t>
            </a:r>
            <a:r>
              <a:rPr lang="pt-BR"/>
              <a:t>: Uso de funções como </a:t>
            </a:r>
            <a:r>
              <a:rPr lang="pt-BR" err="1">
                <a:latin typeface="Consolas"/>
              </a:rPr>
              <a:t>cout</a:t>
            </a:r>
            <a:r>
              <a:rPr lang="pt-BR"/>
              <a:t> e </a:t>
            </a:r>
            <a:r>
              <a:rPr lang="pt-BR" err="1">
                <a:latin typeface="Consolas"/>
              </a:rPr>
              <a:t>cin</a:t>
            </a:r>
            <a:r>
              <a:rPr lang="pt-BR"/>
              <a:t> para interação com o usuário, exibição de mensagens e captura de entrada de dados.</a:t>
            </a:r>
          </a:p>
          <a:p>
            <a:pPr marL="285750" indent="-285750" algn="l">
              <a:buFont typeface="Arial"/>
              <a:buChar char="•"/>
            </a:pPr>
            <a:endParaRPr lang="pt-BR"/>
          </a:p>
          <a:p>
            <a:pPr marL="285750" indent="-285750" algn="l">
              <a:buFont typeface="Arial"/>
              <a:buChar char="•"/>
            </a:pPr>
            <a:r>
              <a:rPr lang="pt-BR" b="1"/>
              <a:t>Controle de Fluxo (</a:t>
            </a:r>
            <a:r>
              <a:rPr lang="pt-BR" b="1" err="1">
                <a:latin typeface="Consolas"/>
              </a:rPr>
              <a:t>if</a:t>
            </a:r>
            <a:r>
              <a:rPr lang="pt-BR" b="1"/>
              <a:t>, </a:t>
            </a:r>
            <a:r>
              <a:rPr lang="pt-BR" b="1" err="1">
                <a:latin typeface="Consolas"/>
              </a:rPr>
              <a:t>else</a:t>
            </a:r>
            <a:r>
              <a:rPr lang="pt-BR" b="1">
                <a:latin typeface="Consolas"/>
              </a:rPr>
              <a:t> </a:t>
            </a:r>
            <a:r>
              <a:rPr lang="pt-BR" b="1" err="1">
                <a:latin typeface="Consolas"/>
              </a:rPr>
              <a:t>if</a:t>
            </a:r>
            <a:r>
              <a:rPr lang="pt-BR" b="1"/>
              <a:t>, </a:t>
            </a:r>
            <a:r>
              <a:rPr lang="pt-BR" b="1" err="1">
                <a:latin typeface="Consolas"/>
              </a:rPr>
              <a:t>while</a:t>
            </a:r>
            <a:r>
              <a:rPr lang="pt-BR" b="1"/>
              <a:t>)</a:t>
            </a:r>
            <a:r>
              <a:rPr lang="pt-BR"/>
              <a:t>: Estruturas de controle para gerenciar o fluxo do jogo, verificação de condições de vitória, empate e opções do menu.</a:t>
            </a:r>
          </a:p>
          <a:p>
            <a:pPr marL="285750" indent="-285750" algn="l">
              <a:buFont typeface="Arial"/>
              <a:buChar char="•"/>
            </a:pPr>
            <a:r>
              <a:rPr lang="pt-BR" b="1"/>
              <a:t>Funções (</a:t>
            </a:r>
            <a:r>
              <a:rPr lang="pt-BR" b="1" err="1">
                <a:latin typeface="Consolas"/>
              </a:rPr>
              <a:t>void</a:t>
            </a:r>
            <a:r>
              <a:rPr lang="pt-BR" b="1"/>
              <a:t>, </a:t>
            </a:r>
            <a:r>
              <a:rPr lang="pt-BR" b="1" err="1"/>
              <a:t>bool</a:t>
            </a:r>
            <a:r>
              <a:rPr lang="pt-BR" b="1"/>
              <a:t>, retorno de valores)</a:t>
            </a:r>
            <a:r>
              <a:rPr lang="pt-BR"/>
              <a:t>: Definição e chamada de funções para modularizar o código, como funções para limpar a tela, criar um novo tabuleiro, verificar vitória, determinar </a:t>
            </a:r>
            <a:r>
              <a:rPr lang="pt-BR" err="1"/>
              <a:t>true</a:t>
            </a:r>
            <a:r>
              <a:rPr lang="pt-BR"/>
              <a:t> e false, entre outras.</a:t>
            </a:r>
          </a:p>
          <a:p>
            <a:pPr algn="l"/>
            <a:endParaRPr lang="pt-BR"/>
          </a:p>
          <a:p>
            <a:pPr algn="l"/>
            <a:endParaRPr lang="pt-BR"/>
          </a:p>
          <a:p>
            <a:pPr algn="l"/>
            <a:endParaRPr lang="pt-BR" err="1"/>
          </a:p>
          <a:p>
            <a:pPr algn="l"/>
            <a:endParaRPr lang="pt-BR" err="1"/>
          </a:p>
          <a:p>
            <a:pPr algn="l"/>
            <a:endParaRPr lang="pt-BR" err="1"/>
          </a:p>
          <a:p>
            <a:pPr algn="l"/>
            <a:endParaRPr lang="pt-BR" err="1"/>
          </a:p>
          <a:p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29ABF0C-C5E4-A851-D4CC-40C78C95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sp>
        <p:nvSpPr>
          <p:cNvPr id="6" name="Google Shape;3220;p62">
            <a:extLst>
              <a:ext uri="{FF2B5EF4-FFF2-40B4-BE49-F238E27FC236}">
                <a16:creationId xmlns:a16="http://schemas.microsoft.com/office/drawing/2014/main" id="{5BE43C79-1F5D-1F9C-A7D0-84E9309B28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0557" y="-3724"/>
            <a:ext cx="6264838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err="1">
                <a:latin typeface="Aharoni"/>
              </a:rPr>
              <a:t>Conteúdos</a:t>
            </a:r>
            <a:r>
              <a:rPr lang="en" sz="2000">
                <a:latin typeface="Aharoni"/>
              </a:rPr>
              <a:t> </a:t>
            </a:r>
            <a:r>
              <a:rPr lang="en" sz="2000" err="1">
                <a:latin typeface="Aharoni"/>
              </a:rPr>
              <a:t>Abordados</a:t>
            </a:r>
            <a:endParaRPr lang="en" sz="1800" err="1"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76440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98875E-2B2E-C87D-2CCA-E290CB5A4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870" y="1097749"/>
            <a:ext cx="7571064" cy="2467337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pt-BR" b="1"/>
              <a:t>Geração de Números Aleatórios (</a:t>
            </a:r>
            <a:r>
              <a:rPr lang="pt-BR" b="1">
                <a:latin typeface="Consolas"/>
              </a:rPr>
              <a:t>&lt;</a:t>
            </a:r>
            <a:r>
              <a:rPr lang="pt-BR" b="1" err="1">
                <a:latin typeface="Consolas"/>
              </a:rPr>
              <a:t>random</a:t>
            </a:r>
            <a:r>
              <a:rPr lang="pt-BR" b="1">
                <a:latin typeface="Consolas"/>
              </a:rPr>
              <a:t>&gt;</a:t>
            </a:r>
            <a:r>
              <a:rPr lang="pt-BR" b="1"/>
              <a:t>)</a:t>
            </a:r>
            <a:r>
              <a:rPr lang="pt-BR"/>
              <a:t>: Implementação de jogada aleatória para o computador no modo contra oponente controlado pela máquina.</a:t>
            </a:r>
          </a:p>
          <a:p>
            <a:pPr algn="l">
              <a:buFont typeface="Arial"/>
              <a:buChar char="•"/>
            </a:pPr>
            <a:r>
              <a:rPr lang="pt-BR" b="1"/>
              <a:t>Limpeza de Tela Multiplataforma (</a:t>
            </a:r>
            <a:r>
              <a:rPr lang="pt-BR" b="1">
                <a:latin typeface="Consolas"/>
              </a:rPr>
              <a:t>&lt;</a:t>
            </a:r>
            <a:r>
              <a:rPr lang="pt-BR" b="1" err="1">
                <a:latin typeface="Consolas"/>
              </a:rPr>
              <a:t>unistd.h</a:t>
            </a:r>
            <a:r>
              <a:rPr lang="pt-BR" b="1">
                <a:latin typeface="Consolas"/>
              </a:rPr>
              <a:t>&gt;</a:t>
            </a:r>
            <a:r>
              <a:rPr lang="pt-BR" b="1"/>
              <a:t>, </a:t>
            </a:r>
            <a:r>
              <a:rPr lang="pt-BR" b="1">
                <a:latin typeface="Consolas"/>
              </a:rPr>
              <a:t>system()</a:t>
            </a:r>
            <a:r>
              <a:rPr lang="pt-BR" b="1"/>
              <a:t>)</a:t>
            </a:r>
            <a:r>
              <a:rPr lang="pt-BR"/>
              <a:t>: Uso de funções para limpar a tela do console, compatíveis com diferentes sistemas operacionais (Windows e Unix/Linux).</a:t>
            </a:r>
          </a:p>
          <a:p>
            <a:pPr algn="l">
              <a:buFont typeface="Arial"/>
              <a:buChar char="•"/>
            </a:pPr>
            <a:r>
              <a:rPr lang="pt-BR" b="1"/>
              <a:t>Looping (</a:t>
            </a:r>
            <a:r>
              <a:rPr lang="pt-BR" b="1" err="1">
                <a:latin typeface="Consolas"/>
              </a:rPr>
              <a:t>while</a:t>
            </a:r>
            <a:r>
              <a:rPr lang="pt-BR" b="1"/>
              <a:t>, </a:t>
            </a:r>
            <a:r>
              <a:rPr lang="pt-BR" b="1">
                <a:latin typeface="Consolas"/>
              </a:rPr>
              <a:t>do-</a:t>
            </a:r>
            <a:r>
              <a:rPr lang="pt-BR" b="1" err="1">
                <a:latin typeface="Consolas"/>
              </a:rPr>
              <a:t>while</a:t>
            </a:r>
            <a:r>
              <a:rPr lang="pt-BR" b="1"/>
              <a:t>)</a:t>
            </a:r>
            <a:r>
              <a:rPr lang="pt-BR"/>
              <a:t>: Utilização de loops para controlar o fluxo do jogo, permitindo múltiplas rodadas até que o jogo seja concluído ou interrompido pelo usuário.</a:t>
            </a:r>
          </a:p>
          <a:p>
            <a:pPr algn="l">
              <a:buFont typeface="Arial"/>
              <a:buChar char="•"/>
            </a:pPr>
            <a:endParaRPr lang="pt-BR"/>
          </a:p>
          <a:p>
            <a:pPr algn="l">
              <a:buFont typeface="Arial"/>
              <a:buChar char="•"/>
            </a:pPr>
            <a:endParaRPr lang="pt-BR"/>
          </a:p>
          <a:p>
            <a:pPr marL="0" indent="0" algn="l"/>
            <a:endParaRPr lang="pt-BR"/>
          </a:p>
          <a:p>
            <a:pPr algn="l"/>
            <a:endParaRPr lang="pt-BR"/>
          </a:p>
          <a:p>
            <a:pPr algn="l"/>
            <a:endParaRPr lang="pt-BR" err="1"/>
          </a:p>
          <a:p>
            <a:pPr algn="l"/>
            <a:endParaRPr lang="pt-BR" err="1"/>
          </a:p>
          <a:p>
            <a:pPr algn="l"/>
            <a:endParaRPr lang="pt-BR" err="1"/>
          </a:p>
          <a:p>
            <a:pPr algn="l"/>
            <a:endParaRPr lang="pt-BR" err="1"/>
          </a:p>
          <a:p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29ABF0C-C5E4-A851-D4CC-40C78C95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sp>
        <p:nvSpPr>
          <p:cNvPr id="6" name="Google Shape;3220;p62">
            <a:extLst>
              <a:ext uri="{FF2B5EF4-FFF2-40B4-BE49-F238E27FC236}">
                <a16:creationId xmlns:a16="http://schemas.microsoft.com/office/drawing/2014/main" id="{5BE43C79-1F5D-1F9C-A7D0-84E9309B28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0557" y="-3724"/>
            <a:ext cx="6264838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err="1">
                <a:latin typeface="Aharoni"/>
              </a:rPr>
              <a:t>Conteúdos</a:t>
            </a:r>
            <a:r>
              <a:rPr lang="en" sz="2000">
                <a:latin typeface="Aharoni"/>
              </a:rPr>
              <a:t> Abordados</a:t>
            </a:r>
            <a:endParaRPr lang="en" sz="1800"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83740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2882825" y="2070899"/>
            <a:ext cx="6264838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latin typeface="Aharoni"/>
              </a:rPr>
              <a:t>Distribuição</a:t>
            </a:r>
            <a:r>
              <a:rPr lang="en">
                <a:latin typeface="Aharoni"/>
              </a:rPr>
              <a:t> do Desenvolvimento</a:t>
            </a:r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haroni"/>
              </a:rPr>
              <a:t>04</a:t>
            </a:r>
            <a:endParaRPr sz="6000">
              <a:latin typeface="Aharoni"/>
            </a:endParaRPr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155095" y="3071547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019795" y="3003897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cxnSpLocks/>
          </p:cNvCxnSpPr>
          <p:nvPr/>
        </p:nvCxnSpPr>
        <p:spPr>
          <a:xfrm>
            <a:off x="3155095" y="3074282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0A3CD12-3698-244C-476F-A1DD20A6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98875E-2B2E-C87D-2CCA-E290CB5A4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714" y="751120"/>
            <a:ext cx="6835191" cy="3040838"/>
          </a:xfrm>
        </p:spPr>
        <p:txBody>
          <a:bodyPr/>
          <a:lstStyle/>
          <a:p>
            <a:pPr algn="l"/>
            <a:r>
              <a:rPr lang="pt-BR">
                <a:latin typeface="Aharoni"/>
              </a:rPr>
              <a:t> Conceitualização: </a:t>
            </a:r>
            <a:r>
              <a:rPr lang="pt-BR" sz="1400">
                <a:latin typeface="Arial"/>
              </a:rPr>
              <a:t>Todos os participantes  ajudaram nessa parte.</a:t>
            </a:r>
            <a:endParaRPr lang="pt-BR"/>
          </a:p>
          <a:p>
            <a:pPr algn="l"/>
            <a:r>
              <a:rPr lang="pt-BR">
                <a:latin typeface="Aharoni"/>
              </a:rPr>
              <a:t> Organização dos dados: </a:t>
            </a:r>
            <a:r>
              <a:rPr lang="pt-BR" sz="1400">
                <a:latin typeface="Arial"/>
              </a:rPr>
              <a:t>Todos os integrantes fizeram papel efetivo nessa seção.</a:t>
            </a:r>
          </a:p>
          <a:p>
            <a:pPr algn="l"/>
            <a:r>
              <a:rPr lang="pt-BR">
                <a:latin typeface="Aharoni"/>
              </a:rPr>
              <a:t> Documentação do projeto: </a:t>
            </a:r>
            <a:r>
              <a:rPr lang="pt-BR" sz="1400">
                <a:latin typeface="Arial"/>
              </a:rPr>
              <a:t>André Monteiro foi o principal documentador no </a:t>
            </a:r>
            <a:r>
              <a:rPr lang="pt-BR" sz="1400" err="1">
                <a:latin typeface="Arial"/>
              </a:rPr>
              <a:t>README</a:t>
            </a:r>
            <a:r>
              <a:rPr lang="pt-BR" sz="1400">
                <a:latin typeface="Arial"/>
              </a:rPr>
              <a:t>, tendo ajuda dos demais integrantes do grupo.</a:t>
            </a:r>
          </a:p>
          <a:p>
            <a:pPr algn="l"/>
            <a:r>
              <a:rPr lang="pt-BR">
                <a:latin typeface="Aharoni"/>
              </a:rPr>
              <a:t> Análise: </a:t>
            </a:r>
            <a:r>
              <a:rPr lang="pt-BR" sz="1400">
                <a:latin typeface="Arial"/>
              </a:rPr>
              <a:t>Todos os participantes auxiliaram nessa parte.</a:t>
            </a:r>
          </a:p>
          <a:p>
            <a:pPr algn="l"/>
            <a:r>
              <a:rPr lang="pt-BR">
                <a:latin typeface="Aharoni"/>
              </a:rPr>
              <a:t> Pesquisa: </a:t>
            </a:r>
            <a:r>
              <a:rPr lang="pt-BR" sz="1400">
                <a:latin typeface="Arial"/>
                <a:cs typeface="Arial"/>
              </a:rPr>
              <a:t>Todos os participantes ajudaram nesse quesito.</a:t>
            </a:r>
          </a:p>
          <a:p>
            <a:pPr algn="l"/>
            <a:r>
              <a:rPr lang="pt-BR">
                <a:latin typeface="Aharoni"/>
              </a:rPr>
              <a:t> Estruturação da apresentação: </a:t>
            </a:r>
            <a:r>
              <a:rPr lang="pt-BR" sz="1400">
                <a:latin typeface="Arial"/>
              </a:rPr>
              <a:t>Arthur Morais e Gustavo Neri estruturam os slides e a apresentação do trabalho.</a:t>
            </a:r>
          </a:p>
          <a:p>
            <a:pPr algn="l"/>
            <a:r>
              <a:rPr lang="pt-BR">
                <a:latin typeface="Aharoni"/>
              </a:rPr>
              <a:t> Desenvolvedores: </a:t>
            </a:r>
            <a:r>
              <a:rPr lang="pt-BR" sz="1400">
                <a:latin typeface="Arial"/>
              </a:rPr>
              <a:t>André Luís e Bernardo foram os desenvolvedores principais no projeto</a:t>
            </a:r>
            <a:r>
              <a:rPr lang="pt-BR" sz="1400">
                <a:latin typeface="Aharoni"/>
              </a:rPr>
              <a:t>.</a:t>
            </a:r>
          </a:p>
          <a:p>
            <a:pPr algn="l"/>
            <a:r>
              <a:rPr lang="pt-BR">
                <a:latin typeface="Aharoni"/>
              </a:rPr>
              <a:t> Elaboração do vídeo:</a:t>
            </a:r>
            <a:r>
              <a:rPr lang="pt-BR" sz="1400">
                <a:latin typeface="Aharoni"/>
              </a:rPr>
              <a:t> </a:t>
            </a:r>
            <a:r>
              <a:rPr lang="pt-BR" sz="1400">
                <a:latin typeface="Arial"/>
              </a:rPr>
              <a:t>Guilherme Toledo foi o principal ativador dessa parte, os outros demais componentes do grupo também tiveram parte efetiva nesse trecho do trabalho.</a:t>
            </a:r>
          </a:p>
          <a:p>
            <a:pPr algn="l"/>
            <a:endParaRPr lang="pt-BR">
              <a:latin typeface="Aharoni"/>
            </a:endParaRPr>
          </a:p>
          <a:p>
            <a:pPr algn="l"/>
            <a:endParaRPr lang="pt-BR">
              <a:latin typeface="Aharoni"/>
            </a:endParaRPr>
          </a:p>
          <a:p>
            <a:pPr algn="l"/>
            <a:endParaRPr lang="pt-BR">
              <a:latin typeface="Aharoni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29ABF0C-C5E4-A851-D4CC-40C78C95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sp>
        <p:nvSpPr>
          <p:cNvPr id="5" name="Google Shape;3220;p62">
            <a:extLst>
              <a:ext uri="{FF2B5EF4-FFF2-40B4-BE49-F238E27FC236}">
                <a16:creationId xmlns:a16="http://schemas.microsoft.com/office/drawing/2014/main" id="{E5F427B0-E906-F27F-E176-FBE9C928E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4442" y="-3725"/>
            <a:ext cx="6836338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err="1">
                <a:latin typeface="Aharoni"/>
              </a:rPr>
              <a:t>Distribuição</a:t>
            </a:r>
            <a:r>
              <a:rPr lang="en" sz="2000">
                <a:latin typeface="Aharoni"/>
              </a:rPr>
              <a:t> 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64235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8486E-0F14-6BF4-EB46-1383D7F1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500" y="2630"/>
            <a:ext cx="4455000" cy="628200"/>
          </a:xfrm>
        </p:spPr>
        <p:txBody>
          <a:bodyPr/>
          <a:lstStyle/>
          <a:p>
            <a:r>
              <a:rPr lang="pt-BR" sz="2400">
                <a:latin typeface="Aharoni"/>
                <a:cs typeface="Aharoni"/>
              </a:rPr>
              <a:t>Vídeo</a:t>
            </a:r>
            <a:r>
              <a:rPr lang="pt-BR"/>
              <a:t>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33B51-56DE-A2BD-438A-3B91C5F8D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173" y="905737"/>
            <a:ext cx="5314123" cy="1188728"/>
          </a:xfrm>
        </p:spPr>
        <p:txBody>
          <a:bodyPr/>
          <a:lstStyle/>
          <a:p>
            <a:r>
              <a:rPr lang="pt-BR" dirty="0"/>
              <a:t>Link para vídeo de apresentação do projeto:</a:t>
            </a:r>
          </a:p>
          <a:p>
            <a:r>
              <a:rPr lang="pt-B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https://www.youtube.com/watch?v=4AxIRIMuOp0</a:t>
            </a:r>
            <a:r>
              <a:rPr lang="pt-BR" dirty="0">
                <a:solidFill>
                  <a:schemeClr val="accent1"/>
                </a:solidFill>
              </a:rPr>
              <a:t> 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4DD424-18E7-69E6-FF6B-F08DE8C99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pic>
        <p:nvPicPr>
          <p:cNvPr id="4" name="Online Media 3" title="Projeto computacional - CPE">
            <a:hlinkClick r:id="" action="ppaction://media"/>
            <a:extLst>
              <a:ext uri="{FF2B5EF4-FFF2-40B4-BE49-F238E27FC236}">
                <a16:creationId xmlns:a16="http://schemas.microsoft.com/office/drawing/2014/main" id="{E8C11F4C-EE60-C5A0-602E-D4B0E3DEE0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919410" y="1598734"/>
            <a:ext cx="5305181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5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15D22-15D4-BEAC-782F-01D022FE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5096" y="2693803"/>
            <a:ext cx="2299102" cy="826295"/>
          </a:xfrm>
        </p:spPr>
        <p:txBody>
          <a:bodyPr/>
          <a:lstStyle/>
          <a:p>
            <a:pPr algn="l"/>
            <a:br>
              <a:rPr lang="pt-BR" b="0"/>
            </a:br>
            <a:br>
              <a:rPr lang="pt-BR" b="0"/>
            </a:br>
            <a:r>
              <a:rPr lang="pt-BR" b="0">
                <a:solidFill>
                  <a:schemeClr val="accent6"/>
                </a:solidFill>
              </a:rPr>
              <a:t> </a:t>
            </a:r>
            <a:endParaRPr lang="pt-BR">
              <a:solidFill>
                <a:schemeClr val="accent6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E9B2E-F844-83DD-265C-CFB410DC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449" y="1396180"/>
            <a:ext cx="7027366" cy="1983695"/>
          </a:xfrm>
        </p:spPr>
        <p:txBody>
          <a:bodyPr/>
          <a:lstStyle/>
          <a:p>
            <a:pPr marL="425450" indent="-285750" algn="l">
              <a:buFont typeface="Arial"/>
              <a:buChar char="•"/>
            </a:pPr>
            <a:r>
              <a:rPr lang="pt-BR" sz="2000" b="1">
                <a:latin typeface="Aharoni"/>
              </a:rPr>
              <a:t>André Monteiro Toussaint - </a:t>
            </a:r>
            <a:r>
              <a:rPr lang="pt-BR" sz="2400" b="1">
                <a:latin typeface="Aharoni"/>
              </a:rPr>
              <a:t>241038058</a:t>
            </a:r>
            <a:r>
              <a:rPr lang="pt-BR" sz="2000" b="1">
                <a:latin typeface="Aharoni"/>
              </a:rPr>
              <a:t> </a:t>
            </a:r>
          </a:p>
          <a:p>
            <a:pPr marL="425450" indent="-285750" algn="l">
              <a:buFont typeface="Arial"/>
              <a:buChar char="•"/>
            </a:pPr>
            <a:r>
              <a:rPr lang="pt-BR" sz="2000" b="1">
                <a:latin typeface="Aharoni"/>
              </a:rPr>
              <a:t>André Luís Furtado Cabral  - </a:t>
            </a:r>
            <a:r>
              <a:rPr lang="pt-BR" sz="2400" b="1">
                <a:latin typeface="Aharoni"/>
              </a:rPr>
              <a:t>241024590 </a:t>
            </a:r>
          </a:p>
          <a:p>
            <a:pPr marL="425450" indent="-285750" algn="l">
              <a:buFont typeface="Arial"/>
              <a:buChar char="•"/>
            </a:pPr>
            <a:r>
              <a:rPr lang="pt-BR" sz="2000" b="1">
                <a:latin typeface="Aharoni"/>
              </a:rPr>
              <a:t>Arthur Morais de Brito Simões Ferreira - </a:t>
            </a:r>
            <a:r>
              <a:rPr lang="pt-BR" sz="2400" b="1">
                <a:latin typeface="Aharoni"/>
              </a:rPr>
              <a:t>241024482</a:t>
            </a:r>
          </a:p>
          <a:p>
            <a:pPr marL="425450" indent="-285750" algn="l">
              <a:buFont typeface="Arial"/>
              <a:buChar char="•"/>
            </a:pPr>
            <a:r>
              <a:rPr lang="pt-BR" sz="2000" b="1">
                <a:latin typeface="Aharoni"/>
              </a:rPr>
              <a:t>Bernardo de Alencar Monteiro - </a:t>
            </a:r>
            <a:r>
              <a:rPr lang="pt-BR" sz="2400" b="1">
                <a:latin typeface="Aharoni"/>
              </a:rPr>
              <a:t>241008460</a:t>
            </a:r>
            <a:r>
              <a:rPr lang="pt-BR" sz="2000" b="1">
                <a:latin typeface="Aharoni"/>
              </a:rPr>
              <a:t> </a:t>
            </a:r>
          </a:p>
          <a:p>
            <a:pPr marL="425450" indent="-285750" algn="l">
              <a:buFont typeface="Arial"/>
              <a:buChar char="•"/>
            </a:pPr>
            <a:r>
              <a:rPr lang="pt-BR" sz="2000" b="1">
                <a:latin typeface="Aharoni"/>
              </a:rPr>
              <a:t>Guilherme Toledo Osanai Lima - </a:t>
            </a:r>
            <a:r>
              <a:rPr lang="pt-BR" sz="2400" b="1">
                <a:latin typeface="Aharoni"/>
              </a:rPr>
              <a:t>241008498 </a:t>
            </a:r>
          </a:p>
          <a:p>
            <a:pPr marL="425450" indent="-285750" algn="l">
              <a:buFont typeface="Arial"/>
              <a:buChar char="•"/>
            </a:pPr>
            <a:r>
              <a:rPr lang="pt-BR" sz="2000" b="1">
                <a:latin typeface="Aharoni"/>
              </a:rPr>
              <a:t>Gustavo Néri Alves Almeida - </a:t>
            </a:r>
            <a:r>
              <a:rPr lang="pt-BR" sz="2400" b="1">
                <a:latin typeface="Aharoni"/>
              </a:rPr>
              <a:t>241008569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F1FE48A-797D-895B-03CB-3256A853BD5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37293" y="52762"/>
            <a:ext cx="7264862" cy="823800"/>
          </a:xfrm>
        </p:spPr>
        <p:txBody>
          <a:bodyPr/>
          <a:lstStyle/>
          <a:p>
            <a:r>
              <a:rPr lang="pt-BR" sz="2400">
                <a:latin typeface="Aharoni"/>
                <a:cs typeface="Aharoni"/>
              </a:rPr>
              <a:t>Componentes</a:t>
            </a:r>
            <a:r>
              <a:rPr lang="pt-BR" sz="2400">
                <a:latin typeface="Aharoni"/>
              </a:rPr>
              <a:t> do Grupo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7D672A-D53A-DA8C-8098-982B02518DBB}"/>
              </a:ext>
            </a:extLst>
          </p:cNvPr>
          <p:cNvSpPr txBox="1"/>
          <p:nvPr/>
        </p:nvSpPr>
        <p:spPr>
          <a:xfrm>
            <a:off x="1056193" y="4418016"/>
            <a:ext cx="39600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haroni"/>
              </a:rPr>
              <a:t>Professor: </a:t>
            </a:r>
            <a:r>
              <a:rPr lang="pt-BR" sz="2000" b="1" err="1">
                <a:solidFill>
                  <a:schemeClr val="bg1"/>
                </a:solidFill>
                <a:latin typeface="Aharoni"/>
              </a:rPr>
              <a:t>Wesin</a:t>
            </a:r>
            <a:r>
              <a:rPr lang="pt-BR" sz="2000" b="1">
                <a:solidFill>
                  <a:schemeClr val="bg1"/>
                </a:solidFill>
                <a:latin typeface="Aharoni"/>
              </a:rPr>
              <a:t> Ribeiro Alves</a:t>
            </a:r>
            <a:r>
              <a:rPr lang="pt-BR" sz="200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53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>
                <a:highlight>
                  <a:srgbClr val="0000FF"/>
                </a:highlight>
              </a:endParaRPr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>
                <a:highlight>
                  <a:srgbClr val="0000FF"/>
                </a:highlight>
              </a:endParaRPr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>
                <a:highlight>
                  <a:srgbClr val="0000FF"/>
                </a:highlight>
              </a:endParaRPr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>
                <a:highlight>
                  <a:srgbClr val="0000FF"/>
                </a:highlight>
              </a:endParaRPr>
            </a:p>
          </p:txBody>
        </p:sp>
      </p:grpSp>
      <p:sp>
        <p:nvSpPr>
          <p:cNvPr id="2676" name="Google Shape;2676;p43"/>
          <p:cNvSpPr/>
          <p:nvPr/>
        </p:nvSpPr>
        <p:spPr>
          <a:xfrm>
            <a:off x="1061326" y="1625855"/>
            <a:ext cx="795537" cy="795537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4472C4"/>
            </a:solidFill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highlight>
                <a:srgbClr val="0000FF"/>
              </a:highlight>
            </a:endParaRPr>
          </a:p>
        </p:txBody>
      </p: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haroni"/>
              </a:rPr>
              <a:t>Tópicos</a:t>
            </a:r>
            <a:endParaRPr>
              <a:latin typeface="Aharoni"/>
            </a:endParaRPr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858829" y="3355119"/>
            <a:ext cx="2738408" cy="38881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Conteúdos</a:t>
            </a:r>
            <a:r>
              <a:rPr lang="en"/>
              <a:t> da </a:t>
            </a:r>
            <a:r>
              <a:rPr lang="en" err="1"/>
              <a:t>disciplina</a:t>
            </a:r>
            <a:r>
              <a:rPr lang="en"/>
              <a:t> </a:t>
            </a:r>
            <a:r>
              <a:rPr lang="en" err="1"/>
              <a:t>usados</a:t>
            </a:r>
            <a:r>
              <a:rPr lang="en"/>
              <a:t> no </a:t>
            </a:r>
            <a:r>
              <a:rPr lang="en" err="1"/>
              <a:t>desenvolvimento</a:t>
            </a:r>
            <a:r>
              <a:rPr lang="en"/>
              <a:t> do </a:t>
            </a:r>
            <a:r>
              <a:rPr lang="en" err="1"/>
              <a:t>código</a:t>
            </a:r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858169" y="3071006"/>
            <a:ext cx="3474311" cy="2927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>
                <a:latin typeface="Aharoni"/>
              </a:rPr>
              <a:t>Conteúdos</a:t>
            </a:r>
            <a:r>
              <a:rPr lang="en">
                <a:latin typeface="Aharoni"/>
              </a:rPr>
              <a:t> Abordados</a:t>
            </a:r>
            <a:endParaRPr>
              <a:latin typeface="Aharoni"/>
            </a:endParaRPr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1433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haroni"/>
              </a:rPr>
              <a:t>03</a:t>
            </a:r>
            <a:endParaRPr sz="4400">
              <a:latin typeface="Aharoni"/>
            </a:endParaRPr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haroni"/>
              </a:rPr>
              <a:t>04</a:t>
            </a:r>
            <a:endParaRPr sz="4400">
              <a:latin typeface="Aharoni"/>
            </a:endParaRPr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744306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haroni"/>
              </a:rPr>
              <a:t>01</a:t>
            </a:r>
            <a:endParaRPr sz="4400">
              <a:latin typeface="Aharoni"/>
            </a:endParaRPr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haroni"/>
              </a:rPr>
              <a:t>02</a:t>
            </a:r>
            <a:endParaRPr sz="4400">
              <a:latin typeface="Aharoni"/>
            </a:endParaRPr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858546" y="195596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Detalhes</a:t>
            </a:r>
            <a:r>
              <a:rPr lang="en"/>
              <a:t> do </a:t>
            </a:r>
            <a:r>
              <a:rPr lang="en" err="1"/>
              <a:t>projeto</a:t>
            </a:r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858546" y="1664965"/>
            <a:ext cx="2808866" cy="39454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>
                <a:latin typeface="Aharoni"/>
              </a:rPr>
              <a:t>Descrição</a:t>
            </a:r>
            <a:r>
              <a:rPr lang="en">
                <a:latin typeface="Aharoni"/>
              </a:rPr>
              <a:t> do </a:t>
            </a:r>
            <a:r>
              <a:rPr lang="en" err="1">
                <a:latin typeface="Aharoni"/>
              </a:rPr>
              <a:t>Projeto</a:t>
            </a:r>
            <a:endParaRPr lang="pt-BR" err="1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707136" y="3403318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Distribuição</a:t>
            </a:r>
            <a:r>
              <a:rPr lang="en"/>
              <a:t> de </a:t>
            </a:r>
            <a:r>
              <a:rPr lang="en" err="1"/>
              <a:t>tarefas</a:t>
            </a:r>
            <a:endParaRPr lang="en"/>
          </a:p>
          <a:p>
            <a:pPr marL="0" indent="0"/>
            <a:endParaRPr lang="en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705815" y="3123644"/>
            <a:ext cx="3967525" cy="24013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 err="1">
                <a:latin typeface="Aharoni"/>
              </a:rPr>
              <a:t>Distribuição</a:t>
            </a:r>
            <a:r>
              <a:rPr lang="en" sz="1600">
                <a:latin typeface="Aharoni"/>
              </a:rPr>
              <a:t> do </a:t>
            </a:r>
            <a:r>
              <a:rPr lang="en" sz="1600" err="1">
                <a:latin typeface="Aharoni"/>
              </a:rPr>
              <a:t>Desenvolvimento</a:t>
            </a:r>
            <a:endParaRPr sz="1600" err="1">
              <a:latin typeface="Aharoni"/>
            </a:endParaRPr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762220" y="2017934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Detalhes</a:t>
            </a:r>
            <a:r>
              <a:rPr lang="en"/>
              <a:t> das diversas </a:t>
            </a:r>
            <a:r>
              <a:rPr lang="en" err="1"/>
              <a:t>funcionalidades</a:t>
            </a:r>
            <a:endParaRPr lang="en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760616" y="1740706"/>
            <a:ext cx="3215962" cy="27711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800">
                <a:latin typeface="Aharoni"/>
              </a:rPr>
              <a:t>Menu e </a:t>
            </a:r>
            <a:r>
              <a:rPr lang="en" sz="1800" err="1">
                <a:latin typeface="Aharoni"/>
              </a:rPr>
              <a:t>Funcionalidades</a:t>
            </a:r>
            <a:endParaRPr lang="pt-BR" err="1">
              <a:latin typeface="Aharoni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542F9426-0EF2-C776-871D-752AB48B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15914" y="1953468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latin typeface="Aharoni"/>
              </a:rPr>
              <a:t>Descrição</a:t>
            </a:r>
            <a:endParaRPr lang="en">
              <a:latin typeface="Aharoni"/>
            </a:endParaRPr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haroni"/>
              </a:rPr>
              <a:t>01</a:t>
            </a:r>
            <a:endParaRPr sz="6000">
              <a:latin typeface="Aharoni"/>
            </a:endParaRPr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F77F1B8-689D-5FFC-2F95-E98ED395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502313CA-FF02-C851-6E0E-59DC5935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sp>
        <p:nvSpPr>
          <p:cNvPr id="9" name="Google Shape;3220;p62">
            <a:extLst>
              <a:ext uri="{FF2B5EF4-FFF2-40B4-BE49-F238E27FC236}">
                <a16:creationId xmlns:a16="http://schemas.microsoft.com/office/drawing/2014/main" id="{E10D1736-D6A5-C706-A104-E3F2DED00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3252" y="59944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latin typeface="Aharoni"/>
              </a:rPr>
              <a:t>Descrição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CA673B-A274-EF09-8109-86C32AF3231C}"/>
              </a:ext>
            </a:extLst>
          </p:cNvPr>
          <p:cNvSpPr txBox="1"/>
          <p:nvPr/>
        </p:nvSpPr>
        <p:spPr>
          <a:xfrm>
            <a:off x="1183506" y="585504"/>
            <a:ext cx="22108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Jogo da Velha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6DFB57-5B16-7B00-67A6-6B05446A73A3}"/>
              </a:ext>
            </a:extLst>
          </p:cNvPr>
          <p:cNvSpPr txBox="1"/>
          <p:nvPr/>
        </p:nvSpPr>
        <p:spPr>
          <a:xfrm>
            <a:off x="1184585" y="1110565"/>
            <a:ext cx="66837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 </a:t>
            </a:r>
            <a:r>
              <a:rPr lang="pt-BR">
                <a:solidFill>
                  <a:schemeClr val="bg1"/>
                </a:solidFill>
              </a:rPr>
              <a:t>O jogo da velha é um famoso passatempo de origem desconhecida, que foi popularizado por volta de 1500, pelo descobridor Pedro Álvares Cabral. O termo se deu por conta da grande fama do jogo entre as idosas na Inglaterra no século 19. Atualmente, o passatempo que era mais comum entre os idosos, diverte as diversas faixas etárias da nossa geração, tornando – se um jogo mundialmente conhecido.</a:t>
            </a:r>
            <a:endParaRPr lang="pt-BR"/>
          </a:p>
          <a:p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4EA3124-A34E-6244-BA69-82A8D5F3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2666499"/>
            <a:ext cx="1795714" cy="1795714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FAC586D0-7E7B-0A9C-42AB-ACCBCA8DE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857272" y="3556382"/>
            <a:ext cx="2013782" cy="49123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3AC97663-C8BA-72FF-8919-D579D953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210575" y="3556382"/>
            <a:ext cx="2013782" cy="49123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C1BF583F-EBA1-DFB3-1EFF-17E314A8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06" y="3233034"/>
            <a:ext cx="2013782" cy="49123"/>
          </a:xfrm>
          <a:prstGeom prst="rect">
            <a:avLst/>
          </a:prstGeom>
        </p:spPr>
      </p:pic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69E662B-822D-071C-FE9C-D8627C50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06" y="3872212"/>
            <a:ext cx="2013782" cy="49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3913-FA9F-35E2-A2EB-13EE028B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543" y="129318"/>
            <a:ext cx="1791229" cy="628200"/>
          </a:xfrm>
        </p:spPr>
        <p:txBody>
          <a:bodyPr/>
          <a:lstStyle/>
          <a:p>
            <a:r>
              <a:rPr lang="pt-BR" sz="2400">
                <a:latin typeface="Aharoni"/>
              </a:rPr>
              <a:t>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4C195-2CF6-979B-0345-FEEB12E4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88" y="982278"/>
            <a:ext cx="8611335" cy="2748244"/>
          </a:xfrm>
        </p:spPr>
        <p:txBody>
          <a:bodyPr/>
          <a:lstStyle/>
          <a:p>
            <a:pPr algn="l"/>
            <a:r>
              <a:rPr lang="pt-BR"/>
              <a:t>  </a:t>
            </a:r>
            <a:r>
              <a:rPr lang="pt-BR" sz="1400"/>
              <a:t> </a:t>
            </a:r>
            <a:r>
              <a:rPr lang="pt-BR" sz="1400">
                <a:latin typeface="Arial"/>
              </a:rPr>
              <a:t>A ideia do nosso projeto (apelidado carinhosamente de "Jogo da Idosa") consiste em uma maneira de implementar o globalmente famoso "Jogo da Velha" na linguagem C++. Em nosso jogo, o usuário poderá escolher se irá jogar contra outro jogador ou contra o computador. Um dos objetivos do projeto é criar um jogo interativo, funcional, agradável de se jogar com amigos e que não perca sua essência, juntamente, com um ótimo desempenho, para a experiência do usuário ser cada vez mais agradável,  isso tudo, formado por uma sequência de comandos simples e práticos.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CFEA504-D3AF-12E5-636A-878FAC8B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B17D459B-4742-1240-2C45-0F651F5E6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8" t="5963" r="4988" b="14987"/>
          <a:stretch/>
        </p:blipFill>
        <p:spPr>
          <a:xfrm>
            <a:off x="720672" y="2806163"/>
            <a:ext cx="4108838" cy="1782412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D106873-0320-FB9A-78D3-DD83734CDD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2" r="3180" b="4837"/>
          <a:stretch/>
        </p:blipFill>
        <p:spPr>
          <a:xfrm>
            <a:off x="5619215" y="2570564"/>
            <a:ext cx="2309980" cy="24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4472C4"/>
              </a:solidFill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15914" y="2008269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haroni"/>
              </a:rPr>
              <a:t>Menu e Funcionalidades</a:t>
            </a:r>
            <a:endParaRPr lang="pt-BR">
              <a:latin typeface="Aharoni"/>
            </a:endParaRPr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haroni"/>
              </a:rPr>
              <a:t>02</a:t>
            </a:r>
            <a:endParaRPr sz="6000">
              <a:latin typeface="Aharoni"/>
            </a:endParaRPr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155095" y="3071547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019795" y="3003897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cxnSpLocks/>
          </p:cNvCxnSpPr>
          <p:nvPr/>
        </p:nvCxnSpPr>
        <p:spPr>
          <a:xfrm>
            <a:off x="3155095" y="3074282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7CDAF30-0495-C740-5F4D-54B751D6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98875E-2B2E-C87D-2CCA-E290CB5A4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740" y="3121963"/>
            <a:ext cx="5502753" cy="1789286"/>
          </a:xfrm>
        </p:spPr>
        <p:txBody>
          <a:bodyPr/>
          <a:lstStyle/>
          <a:p>
            <a:r>
              <a:rPr lang="pt-BR" sz="1400"/>
              <a:t>Ao iniciar o programa, é exibido um menu onde o usuário pode escolher entre três opções:</a:t>
            </a:r>
          </a:p>
          <a:p>
            <a:pPr marL="285750" indent="-285750">
              <a:buFont typeface="Arial"/>
              <a:buChar char="•"/>
            </a:pPr>
            <a:r>
              <a:rPr lang="pt-BR" sz="1400" b="1"/>
              <a:t>1 Jogador (1)</a:t>
            </a:r>
            <a:r>
              <a:rPr lang="pt-BR" sz="1400"/>
              <a:t>: Modo onde o jogador compete contra o computador.</a:t>
            </a:r>
          </a:p>
          <a:p>
            <a:pPr marL="285750" indent="-285750">
              <a:buFont typeface="Arial"/>
              <a:buChar char="•"/>
            </a:pPr>
            <a:r>
              <a:rPr lang="pt-BR" sz="1400" b="1"/>
              <a:t>2 Jogadores (2)</a:t>
            </a:r>
            <a:r>
              <a:rPr lang="pt-BR" sz="1400"/>
              <a:t>: Modo onde dois jogadores competem entre si.</a:t>
            </a:r>
          </a:p>
          <a:p>
            <a:pPr marL="285750" indent="-285750">
              <a:buFont typeface="Arial"/>
              <a:buChar char="•"/>
            </a:pPr>
            <a:r>
              <a:rPr lang="pt-BR" sz="1400" b="1"/>
              <a:t>Sair do programa (0)</a:t>
            </a:r>
            <a:r>
              <a:rPr lang="pt-BR" sz="1400"/>
              <a:t>: Encerra o programa.</a:t>
            </a:r>
          </a:p>
          <a:p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8A38291-2A4F-BDDB-67CD-06D0CF57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59" y="4570649"/>
            <a:ext cx="502042" cy="507985"/>
          </a:xfrm>
          <a:prstGeom prst="rect">
            <a:avLst/>
          </a:prstGeom>
        </p:spPr>
      </p:pic>
      <p:sp>
        <p:nvSpPr>
          <p:cNvPr id="6" name="Google Shape;3220;p62">
            <a:extLst>
              <a:ext uri="{FF2B5EF4-FFF2-40B4-BE49-F238E27FC236}">
                <a16:creationId xmlns:a16="http://schemas.microsoft.com/office/drawing/2014/main" id="{FC7D26B9-B26A-B69B-0043-8E6158EE9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1722" y="-3724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latin typeface="Aharoni"/>
              </a:rPr>
              <a:t>Menu e Funcionalidades</a:t>
            </a:r>
            <a:endParaRPr lang="pt-BR" sz="2000" err="1">
              <a:latin typeface="Aharon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AD3549-E8BA-0109-22A1-11EFDD980A2E}"/>
              </a:ext>
            </a:extLst>
          </p:cNvPr>
          <p:cNvSpPr txBox="1"/>
          <p:nvPr/>
        </p:nvSpPr>
        <p:spPr>
          <a:xfrm>
            <a:off x="1235347" y="799342"/>
            <a:ext cx="238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b="1">
                <a:solidFill>
                  <a:schemeClr val="bg1"/>
                </a:solidFill>
              </a:rPr>
              <a:t>Como jogar - Menu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3A2C26F-38AE-B536-98BF-DECC655B5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8" t="5963" r="4988" b="14987"/>
          <a:stretch/>
        </p:blipFill>
        <p:spPr>
          <a:xfrm>
            <a:off x="2513300" y="1285392"/>
            <a:ext cx="4108838" cy="17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9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6534743-D1B2-9955-010D-E21956F7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78" y="770323"/>
            <a:ext cx="6428956" cy="1208100"/>
          </a:xfrm>
        </p:spPr>
        <p:txBody>
          <a:bodyPr/>
          <a:lstStyle/>
          <a:p>
            <a:pPr algn="l"/>
            <a:r>
              <a:rPr lang="pt-BR" b="1"/>
              <a:t>Modo 1 Jogador</a:t>
            </a:r>
            <a:endParaRPr lang="pt-BR"/>
          </a:p>
          <a:p>
            <a:pPr algn="l"/>
            <a:endParaRPr lang="pt-BR" b="1"/>
          </a:p>
          <a:p>
            <a:pPr marL="1200150" lvl="2" indent="-285750" algn="l">
              <a:buFont typeface="Wingdings"/>
              <a:buChar char="§"/>
            </a:pPr>
            <a:r>
              <a:rPr lang="pt-BR" b="1"/>
              <a:t>Contra o Computador:</a:t>
            </a:r>
            <a:endParaRPr lang="pt-BR"/>
          </a:p>
          <a:p>
            <a:pPr marL="1200150" lvl="2" indent="-285750" algn="l">
              <a:buFont typeface="Wingdings"/>
              <a:buChar char="§"/>
            </a:pPr>
            <a:endParaRPr lang="pt-BR" b="1"/>
          </a:p>
          <a:p>
            <a:pPr marL="1200150" lvl="1" indent="-285750" algn="l">
              <a:buFont typeface="Arial"/>
              <a:buChar char="•"/>
            </a:pPr>
            <a:r>
              <a:rPr lang="pt-BR"/>
              <a:t>O jogo permite que o jogador faça sua jogada (</a:t>
            </a:r>
            <a:r>
              <a:rPr lang="pt-BR">
                <a:latin typeface="Consolas"/>
              </a:rPr>
              <a:t>X</a:t>
            </a:r>
            <a:r>
              <a:rPr lang="pt-BR"/>
              <a:t>) e o computador faz a sua (</a:t>
            </a:r>
            <a:r>
              <a:rPr lang="pt-BR">
                <a:latin typeface="Consolas"/>
              </a:rPr>
              <a:t>O</a:t>
            </a:r>
            <a:r>
              <a:rPr lang="pt-BR"/>
              <a:t>).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A escolha da jogada do computador é aleatória entre as casas vazias do tabuleiro.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Após cada rodada, o programa verifica se houve um vencedor (</a:t>
            </a:r>
            <a:r>
              <a:rPr lang="pt-BR">
                <a:latin typeface="Consolas"/>
              </a:rPr>
              <a:t>X</a:t>
            </a:r>
            <a:r>
              <a:rPr lang="pt-BR"/>
              <a:t> ou </a:t>
            </a:r>
            <a:r>
              <a:rPr lang="pt-BR">
                <a:latin typeface="Consolas"/>
              </a:rPr>
              <a:t>O</a:t>
            </a:r>
            <a:r>
              <a:rPr lang="pt-BR"/>
              <a:t>) ou se houve um empate (</a:t>
            </a:r>
            <a:r>
              <a:rPr lang="pt-BR">
                <a:latin typeface="Consolas"/>
              </a:rPr>
              <a:t>velha</a:t>
            </a:r>
            <a:r>
              <a:rPr lang="pt-BR"/>
              <a:t>).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Ao final de cada jogo, são exibidos os resultados e a pontuação acumulada de cada jogador.</a:t>
            </a:r>
          </a:p>
          <a:p>
            <a:pPr marL="1200150" lvl="1" indent="-285750" algn="l">
              <a:buFont typeface="Arial"/>
              <a:buChar char="•"/>
            </a:pPr>
            <a:r>
              <a:rPr lang="pt-BR"/>
              <a:t>Opções para jogar novamente, voltar ao menu principal ou encerrar o programa são oferecidas.</a:t>
            </a:r>
          </a:p>
          <a:p>
            <a:pPr algn="l"/>
            <a:endParaRPr lang="pt-BR"/>
          </a:p>
        </p:txBody>
      </p:sp>
      <p:sp>
        <p:nvSpPr>
          <p:cNvPr id="5" name="Google Shape;3220;p62">
            <a:extLst>
              <a:ext uri="{FF2B5EF4-FFF2-40B4-BE49-F238E27FC236}">
                <a16:creationId xmlns:a16="http://schemas.microsoft.com/office/drawing/2014/main" id="{15C6600C-B08B-5917-2D59-A9958857F740}"/>
              </a:ext>
            </a:extLst>
          </p:cNvPr>
          <p:cNvSpPr txBox="1">
            <a:spLocks/>
          </p:cNvSpPr>
          <p:nvPr/>
        </p:nvSpPr>
        <p:spPr>
          <a:xfrm>
            <a:off x="2201722" y="-3724"/>
            <a:ext cx="4730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2000">
                <a:latin typeface="Aharoni"/>
              </a:rPr>
              <a:t>Menu e Funcionalidades</a:t>
            </a:r>
            <a:endParaRPr lang="pt-BR" sz="2000" err="1"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408557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Computer Science &amp; Mathematics Major For College: Computer Science &amp; Programming by Slidesgo</vt:lpstr>
      <vt:lpstr>Projeto Computacional</vt:lpstr>
      <vt:lpstr>   </vt:lpstr>
      <vt:lpstr>Tópicos</vt:lpstr>
      <vt:lpstr>Descrição</vt:lpstr>
      <vt:lpstr>Descrição</vt:lpstr>
      <vt:lpstr>Descrição</vt:lpstr>
      <vt:lpstr>Menu e Funcionalidades</vt:lpstr>
      <vt:lpstr>Menu e Funcionalidades</vt:lpstr>
      <vt:lpstr>PowerPoint Presentation</vt:lpstr>
      <vt:lpstr>PowerPoint Presentation</vt:lpstr>
      <vt:lpstr>PowerPoint Presentation</vt:lpstr>
      <vt:lpstr>PowerPoint Presentation</vt:lpstr>
      <vt:lpstr>Conteúdos Abordados</vt:lpstr>
      <vt:lpstr>Conteúdos Abordados</vt:lpstr>
      <vt:lpstr>Conteúdos Abordados</vt:lpstr>
      <vt:lpstr>Distribuição do Desenvolvimento</vt:lpstr>
      <vt:lpstr>Distribuição do Desenvolvimento</vt:lpstr>
      <vt:lpstr>Vídeo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</dc:title>
  <cp:revision>8</cp:revision>
  <dcterms:modified xsi:type="dcterms:W3CDTF">2024-07-12T23:52:09Z</dcterms:modified>
</cp:coreProperties>
</file>