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D51E42-F8C7-4EC3-B95A-9FBAFFD30D97}">
  <a:tblStyle styleId="{13D51E42-F8C7-4EC3-B95A-9FBAFFD30D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a1307259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a1307259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0b1845e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0b1845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a1307259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a1307259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a1307259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a1307259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a1307259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a1307259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a1307259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a1307259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0b1845e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0b1845e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a1307259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a1307259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a1307259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a1307259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a1307259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a1307259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a1307259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a1307259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0b1845e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0b1845e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a1307259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a1307259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a1307259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a1307259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a1307259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a1307259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a1307259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a1307259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a1307259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a1307259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a1307259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a130725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a1307259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a1307259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a1307259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a1307259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a1307259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a130725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a1307259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a1307259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J-3xLLG6yOI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Epidemic Models: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Reed Frost Chain Binomial </a:t>
            </a:r>
            <a:r>
              <a:rPr lang="en"/>
              <a:t>Change Point Estimation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 Ehrlich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Czechia 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Heavy Auto-Correlation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</a:t>
            </a:r>
            <a:r>
              <a:rPr lang="en"/>
              <a:t>n k parameters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476375"/>
            <a:ext cx="59436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3036750" y="3940875"/>
            <a:ext cx="6147000" cy="120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23"/>
          <p:cNvGraphicFramePr/>
          <p:nvPr/>
        </p:nvGraphicFramePr>
        <p:xfrm>
          <a:off x="2096800" y="126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{13D51E42-F8C7-4EC3-B95A-9FBAFFD30D97}</a:tableStyleId>
              </a:tblPr>
              <a:tblGrid>
                <a:gridCol w="771525"/>
                <a:gridCol w="695325"/>
                <a:gridCol w="504825"/>
                <a:gridCol w="685800"/>
                <a:gridCol w="1095375"/>
                <a:gridCol w="1609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Country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# Change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points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pD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DIC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Beta μ (σ)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Κ 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CZ 7DMA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67226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0.136 (0.0)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66979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0.133 (0.0)</a:t>
                      </a:r>
                      <a:br>
                        <a:rPr lang="en" sz="1100"/>
                      </a:br>
                      <a:r>
                        <a:rPr lang="en" sz="1100"/>
                        <a:t>0.137 (0.0)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90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66930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0.133 (0.0)</a:t>
                      </a:r>
                      <a:br>
                        <a:rPr lang="en" sz="1100"/>
                      </a:br>
                      <a:r>
                        <a:rPr lang="en" sz="1100"/>
                        <a:t>0.137 (0.0)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0.138 (0.0)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90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K2 = 145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(est)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-67.9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66640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0.132 (0.0)</a:t>
                      </a:r>
                      <a:br>
                        <a:rPr lang="en" sz="1100"/>
                      </a:br>
                      <a:r>
                        <a:rPr lang="en" sz="1100"/>
                        <a:t>0.136 (0.0)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0.139 (0.0)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93.6(1.5)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k2=155.6(3.5)</a:t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Luxemburg (LU)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Population: 0.6 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Max Cases: 750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5455"/>
          <a:stretch/>
        </p:blipFill>
        <p:spPr>
          <a:xfrm>
            <a:off x="3525873" y="1853850"/>
            <a:ext cx="5618127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Luxemburg</a:t>
            </a:r>
            <a:r>
              <a:rPr lang="en"/>
              <a:t> 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7DMA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Specify Exact Changepoints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2020-09-20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2021-01-15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Nice </a:t>
            </a:r>
            <a:r>
              <a:rPr lang="en"/>
              <a:t>Convergence</a:t>
            </a:r>
            <a:r>
              <a:rPr lang="en"/>
              <a:t>! No Autocorrelation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250" y="813750"/>
            <a:ext cx="4329750" cy="43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Luxemburg 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7DMA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Estimate 2 Changepoints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250,000 iterations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 chains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50 thin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476375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Luxemburg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Autocorrelation</a:t>
            </a:r>
            <a:r>
              <a:rPr lang="en"/>
              <a:t> not so bad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476375"/>
            <a:ext cx="59436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/>
          <p:nvPr/>
        </p:nvSpPr>
        <p:spPr>
          <a:xfrm>
            <a:off x="3036750" y="3940875"/>
            <a:ext cx="6147000" cy="120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28"/>
          <p:cNvGraphicFramePr/>
          <p:nvPr/>
        </p:nvGraphicFramePr>
        <p:xfrm>
          <a:off x="2148175" y="159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{13D51E42-F8C7-4EC3-B95A-9FBAFFD30D97}</a:tableStyleId>
              </a:tblPr>
              <a:tblGrid>
                <a:gridCol w="771525"/>
                <a:gridCol w="695325"/>
                <a:gridCol w="504825"/>
                <a:gridCol w="685800"/>
                <a:gridCol w="1095375"/>
                <a:gridCol w="1609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Country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# Change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points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pD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DIC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Beta μ (σ)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Κ 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LU 7DMA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4953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0.132(0.001)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4844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0.132 (0.001)</a:t>
                      </a:r>
                      <a:br>
                        <a:rPr lang="en" sz="1100"/>
                      </a:br>
                      <a:r>
                        <a:rPr lang="en" sz="1100"/>
                        <a:t>0.194 (0.007)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19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4788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0.130 (0.006)</a:t>
                      </a:r>
                      <a:br>
                        <a:rPr lang="en" sz="1100"/>
                      </a:br>
                      <a:r>
                        <a:rPr lang="en" sz="1100"/>
                        <a:t>0.133 (0.001)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0.203 (0.001)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19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k2 = 136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(est)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-244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4708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2.337 (3.8)</a:t>
                      </a:r>
                      <a:br>
                        <a:rPr lang="en" sz="1100"/>
                      </a:br>
                      <a:r>
                        <a:rPr lang="en" sz="1100"/>
                        <a:t>0.135 (0.002)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0.138 (0.001)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16.3(19.7)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k2=113(12.1)</a:t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Denmark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Population: 5.8 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 Cases: 3.7k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0" l="0" r="0" t="5347"/>
          <a:stretch/>
        </p:blipFill>
        <p:spPr>
          <a:xfrm>
            <a:off x="3529850" y="1853850"/>
            <a:ext cx="5614155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Denmark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Population: 5.8 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 Cases: 3.7k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476375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Denmark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Population: 5.8 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 Cases: 3.7k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476375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Reed Frost Chain Binomial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of Binomials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Discrete time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Deterministic Infectious Period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Estimate Single Parameter q, the probability of individual infection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32"/>
          <p:cNvGraphicFramePr/>
          <p:nvPr/>
        </p:nvGraphicFramePr>
        <p:xfrm>
          <a:off x="1766625" y="161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{13D51E42-F8C7-4EC3-B95A-9FBAFFD30D97}</a:tableStyleId>
              </a:tblPr>
              <a:tblGrid>
                <a:gridCol w="771525"/>
                <a:gridCol w="695325"/>
                <a:gridCol w="504825"/>
                <a:gridCol w="685800"/>
                <a:gridCol w="1095375"/>
                <a:gridCol w="1609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Country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# Change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points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pD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DIC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Beta μ (σ)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Κ 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DK 7DMA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16043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0.129 (0.0)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15666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0.126 (0.0)</a:t>
                      </a:r>
                      <a:br>
                        <a:rPr lang="en" sz="1100"/>
                      </a:br>
                      <a:r>
                        <a:rPr lang="en" sz="1100"/>
                        <a:t>0.138 (0.0)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44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15595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0.125 (0.0)</a:t>
                      </a:r>
                      <a:br>
                        <a:rPr lang="en" sz="1100"/>
                      </a:br>
                      <a:r>
                        <a:rPr lang="en" sz="1100"/>
                        <a:t>0.129 (0.0)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0.139 (0.0)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44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k2 = 167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(est)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-506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15210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0.123 (0.001)</a:t>
                      </a:r>
                      <a:br>
                        <a:rPr lang="en" sz="1100"/>
                      </a:br>
                      <a:r>
                        <a:rPr lang="en" sz="1100"/>
                        <a:t>0.128 (0.002)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0.140 (0.001)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95.2 (6.8)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k2=155.3(7.5)</a:t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MCMC Simulation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Οποιος δεν έχει μυαλό έχει πόδια.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 we need a lot of iterations to converge? Or do we just need a better formulation of the problem?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existence of change points contradict our MCMC’s markovian stationarity assumption?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Changepoint methodology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well, and how generally, can we detect change-points? Is there a way to do so without such strong prior 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we estimate the NUMBER of change points, and where they are?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vs Historical Estimation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we have a lot more data ? DNA Sequence Change-points instead of covid cases?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Trend, Seasonality, </a:t>
            </a:r>
            <a:r>
              <a:rPr lang="en"/>
              <a:t>Volatility</a:t>
            </a:r>
            <a:r>
              <a:rPr lang="en"/>
              <a:t> Time Series Modeling vs State-Space Models.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Changepoint methodology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Smooth signal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Detect local maxima/minima (Approximate curvature ?) What is the use of approximating the function?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Hierarchical model, specify first-stage prior on number n changepoints, second-stage prior on the location of n changepoints ?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 on changepoints, compare DICs, intractable 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8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Reed Frost Chain Binomial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0" y="4574275"/>
            <a:ext cx="155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quantpie</a:t>
            </a:r>
            <a:r>
              <a:rPr lang="en"/>
              <a:t> 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12464" l="0" r="0" t="0"/>
          <a:stretch/>
        </p:blipFill>
        <p:spPr>
          <a:xfrm>
            <a:off x="1538275" y="1448575"/>
            <a:ext cx="7607525" cy="369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Czechia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Population: </a:t>
            </a:r>
            <a:r>
              <a:rPr lang="en"/>
              <a:t>10M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 Cases: 15k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Intraweek Seasonality ??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5624"/>
          <a:stretch/>
        </p:blipFill>
        <p:spPr>
          <a:xfrm>
            <a:off x="3710200" y="1936825"/>
            <a:ext cx="5372957" cy="31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Luxemburg (LU)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Population: 0.6 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Max Cases: 750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5455"/>
          <a:stretch/>
        </p:blipFill>
        <p:spPr>
          <a:xfrm>
            <a:off x="3525873" y="1853850"/>
            <a:ext cx="5618127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Denmark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Population: 5.8 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 Cases: 3.7k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5347"/>
          <a:stretch/>
        </p:blipFill>
        <p:spPr>
          <a:xfrm>
            <a:off x="3529850" y="1853850"/>
            <a:ext cx="5614155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Seasonality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525" y="1725350"/>
            <a:ext cx="5549475" cy="34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Czechia 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Raw Reported Cases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350" y="1375863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Czechia 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7DMA</a:t>
            </a:r>
            <a:r>
              <a:rPr lang="en"/>
              <a:t>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Slightly better convergence 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350" y="1375863"/>
            <a:ext cx="594360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512" y="1375875"/>
            <a:ext cx="6106489" cy="37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