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1cebfb89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1cebfb89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1cebfb89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1cebfb89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1cebfb89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1cebfb89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1cebfb89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1cebfb89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1cebfb89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1cebfb89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1cebfb89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1cebfb89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1cebfb89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1cebfb89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1cebfb89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1cebfb89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1cebfb89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1cebfb89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c6925591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ec6925591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1cebfb89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1cebfb89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1cebfb89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1cebfb89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1cebfb89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1cebfb89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1cebfb89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1cebfb89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1cebfb89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1cebfb89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1cebfb89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1cebfb89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1cebfb89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1cebfb89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1cebfb89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1cebfb89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andrefernandeslp1/bd-escola/blob/main/creates.sql" TargetMode="External"/><Relationship Id="rId4" Type="http://schemas.openxmlformats.org/officeDocument/2006/relationships/hyperlink" Target="https://github.com/andrefernandeslp1/bd-escola/blob/main/inserts.sql" TargetMode="External"/><Relationship Id="rId5" Type="http://schemas.openxmlformats.org/officeDocument/2006/relationships/hyperlink" Target="https://github.com/andrefernandeslp1/bd-escola/blob/main/selects.sq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81000" y="1322450"/>
            <a:ext cx="838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33">
                <a:latin typeface="Lato"/>
                <a:ea typeface="Lato"/>
                <a:cs typeface="Lato"/>
                <a:sym typeface="Lato"/>
              </a:rPr>
              <a:t>UNIVERSIDADE FEDERAL DO RIO GRANDE DO NORTE</a:t>
            </a:r>
            <a:endParaRPr sz="2433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33">
                <a:latin typeface="Lato"/>
                <a:ea typeface="Lato"/>
                <a:cs typeface="Lato"/>
                <a:sym typeface="Lato"/>
              </a:rPr>
              <a:t>DEPARTAMENTO DE INFORMÁTICA E MATEMÁTICA APLICADA</a:t>
            </a:r>
            <a:endParaRPr sz="24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11"/>
              <a:t>DIM 0114</a:t>
            </a:r>
            <a:r>
              <a:rPr lang="pt-BR" sz="2011"/>
              <a:t> - BANCO DE DADOS</a:t>
            </a:r>
            <a:endParaRPr sz="20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11"/>
              <a:t>SISTEMA DE GERENCIAMENTO DE ESCOLA</a:t>
            </a:r>
            <a:endParaRPr sz="2011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</a:rPr>
              <a:t>DOCENTE: MARIANNE BATISTA DINIZ DA SILVA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</a:rPr>
              <a:t>DISCENTES:</a:t>
            </a:r>
            <a:endParaRPr b="1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pt-BR">
                <a:solidFill>
                  <a:schemeClr val="dk2"/>
                </a:solidFill>
              </a:rPr>
              <a:t>ANDRÉ AUGUSTO FERNANDES</a:t>
            </a:r>
            <a:endParaRPr b="1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pt-BR">
                <a:solidFill>
                  <a:schemeClr val="dk2"/>
                </a:solidFill>
              </a:rPr>
              <a:t>BRENDA STEPHANIE DE OLIVEIRA DANTAS</a:t>
            </a:r>
            <a:endParaRPr b="1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pt-BR">
                <a:solidFill>
                  <a:schemeClr val="dk2"/>
                </a:solidFill>
              </a:rPr>
              <a:t>JEAN VICTOR FERNANDES VERGAÇAS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23800" y="488175"/>
            <a:ext cx="82392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RETORNO DA CONSULTA DE JUNÇÃO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638" y="2078875"/>
            <a:ext cx="6038325" cy="27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RETORNO DA CONSULTA DE AGREGAÇÃO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400" y="2571754"/>
            <a:ext cx="6894797" cy="10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RETORNO DA CONSULTA COM FILTRO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763" y="1762875"/>
            <a:ext cx="4562475" cy="32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5. RETORNO DA CONSULTA DE ORDENAÇÃO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588" y="1853850"/>
            <a:ext cx="6954425" cy="26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6. RETORNO DA CONSULTA COM SUBCONSULTA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71750"/>
            <a:ext cx="8839200" cy="111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7. RETORNO DA CONSULTA COM UNIÃO</a:t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475" y="1853850"/>
            <a:ext cx="5403050" cy="28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8. RETORNO DA CONSULTA COM AGRUPAMENTO</a:t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75" y="1853850"/>
            <a:ext cx="6462450" cy="27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9. RETORNO DA CONSULTA COM LIMITE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775" y="1853850"/>
            <a:ext cx="6326050" cy="26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10. RETORNO DA CONSULTA COMPLEXA</a:t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74" y="1853850"/>
            <a:ext cx="8424074" cy="23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chemeClr val="dk2"/>
                </a:solidFill>
                <a:highlight>
                  <a:schemeClr val="lt1"/>
                </a:highlight>
              </a:rPr>
              <a:t>Através da realização desta atividade, foi possível compreender o processo de desenvolvimento de um banco de dados, desde a modelagem conceitual até a implementação. Além disso, foi possível compreender a importância de um banco de dados para o funcionamento de sistemas de informação, pois é através dele que os dados são armazenados e recuperados.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>
                <a:solidFill>
                  <a:schemeClr val="dk2"/>
                </a:solidFill>
                <a:highlight>
                  <a:schemeClr val="lt1"/>
                </a:highlight>
              </a:rPr>
              <a:t>Cada vez mais dados são gerados e necessitam serem armazenados e gerenciados. Para isso, é necessário o uso de um banco de dados, que é um conjunto de dados relacionados entre si, que são armazenados de forma persistente, e que são utilizados por sistemas de aplicação. O banco de dados é um recurso essencial para o funcionamento de sistemas de informação, pois é através dele que os dados são armazenados e recuperados. Para o desenvolvimento de um banco de dados, é necessário seguir um processo de desenvolvimento que é composto por 5 etapas: análise de requisitos, projeto conceitual, projeto lógico, projeto físico e implementação.</a:t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>
                <a:solidFill>
                  <a:schemeClr val="dk2"/>
                </a:solidFill>
                <a:highlight>
                  <a:schemeClr val="lt1"/>
                </a:highlight>
              </a:rPr>
              <a:t>Esta atividade tem como objetivo a criação de um banco de dados relacional para uma escola, que será utilizado para armazenar informações sobre os alunos, professores, disciplinas, turmas, entre outros. Para isso, será utilizado o modelo de entidade-relacionamento (MER) para a modelagem conceitual, o modelo relacional para a modelagem lógica e o SQLite para a implementação do banco de dados.</a:t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475" y="1318650"/>
            <a:ext cx="6774650" cy="353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729450" y="595325"/>
            <a:ext cx="5806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MODELO CONCEITUAL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729450" y="583975"/>
            <a:ext cx="4187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MODELO LÓGICO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750" y="1271575"/>
            <a:ext cx="5918490" cy="37195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4286250" y="1952625"/>
            <a:ext cx="16668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MAPEAMENTO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3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F2328"/>
                </a:solidFill>
                <a:highlight>
                  <a:srgbClr val="FFFFFF"/>
                </a:highlight>
              </a:rPr>
              <a:t>DEPARTAMENTO (#ID_Dep, Nome_Dep, Local, Telefone)</a:t>
            </a:r>
            <a:endParaRPr sz="16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F2328"/>
                </a:solidFill>
                <a:highlight>
                  <a:srgbClr val="FFFFFF"/>
                </a:highlight>
              </a:rPr>
              <a:t>DISCIPLINA (#ID_Disc, Nome_Disc, @ID_Curso, Carga_Hor)</a:t>
            </a:r>
            <a:endParaRPr sz="16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F2328"/>
                </a:solidFill>
                <a:highlight>
                  <a:srgbClr val="FFFFFF"/>
                </a:highlight>
              </a:rPr>
              <a:t>PROFESSOR (#ID_Prof, Nome_Prof, Email_Prof, Data_Nasc, @ID_Dep)</a:t>
            </a:r>
            <a:endParaRPr sz="16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F2328"/>
                </a:solidFill>
                <a:highlight>
                  <a:srgbClr val="FFFFFF"/>
                </a:highlight>
              </a:rPr>
              <a:t>CURSO (#ID_Curso, Nome_Curso, @ID_Dep)</a:t>
            </a:r>
            <a:endParaRPr sz="16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F2328"/>
                </a:solidFill>
                <a:highlight>
                  <a:srgbClr val="FFFFFF"/>
                </a:highlight>
              </a:rPr>
              <a:t>MATRICULADO(@ID_Aluno, @ID_Curso, Data_Mat)</a:t>
            </a:r>
            <a:endParaRPr sz="16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F2328"/>
                </a:solidFill>
                <a:highlight>
                  <a:srgbClr val="FFFFFF"/>
                </a:highlight>
              </a:rPr>
              <a:t>ALUNO (#ID_Aluno, Nome_Aluno, Email_Aluno, Data_Nasc, Matricula, @ID_Curso)</a:t>
            </a:r>
            <a:endParaRPr sz="16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F2328"/>
                </a:solidFill>
                <a:highlight>
                  <a:srgbClr val="FFFFFF"/>
                </a:highlight>
              </a:rPr>
              <a:t>INSCRITO (@ID_Aluno, @ID_Turma, Data_Insc)</a:t>
            </a:r>
            <a:endParaRPr sz="16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F2328"/>
                </a:solidFill>
                <a:highlight>
                  <a:srgbClr val="FFFFFF"/>
                </a:highlight>
              </a:rPr>
              <a:t>TURMA (#ID_Turma, </a:t>
            </a:r>
            <a:r>
              <a:rPr lang="pt-BR" sz="1600">
                <a:solidFill>
                  <a:srgbClr val="1F2328"/>
                </a:solidFill>
                <a:highlight>
                  <a:srgbClr val="FFFFFF"/>
                </a:highlight>
              </a:rPr>
              <a:t>Horario</a:t>
            </a:r>
            <a:r>
              <a:rPr lang="pt-BR" sz="1600">
                <a:solidFill>
                  <a:srgbClr val="1F2328"/>
                </a:solidFill>
                <a:highlight>
                  <a:srgbClr val="FFFFFF"/>
                </a:highlight>
              </a:rPr>
              <a:t>, @ID_Prof, @ID_Disc, @ID_Sala)</a:t>
            </a:r>
            <a:endParaRPr sz="16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F2328"/>
                </a:solidFill>
                <a:highlight>
                  <a:srgbClr val="FFFFFF"/>
                </a:highlight>
              </a:rPr>
              <a:t>SALA (#ID_Sala, Local)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 DO BANCO DE DADOS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F2328"/>
                </a:solidFill>
                <a:highlight>
                  <a:srgbClr val="FFFFFF"/>
                </a:highlight>
              </a:rPr>
              <a:t>Execute o comando </a:t>
            </a:r>
            <a:r>
              <a:rPr lang="pt-BR" sz="1600">
                <a:solidFill>
                  <a:srgbClr val="1F2328"/>
                </a:solidFill>
                <a:highlight>
                  <a:srgbClr val="FFFF00"/>
                </a:highlight>
              </a:rPr>
              <a:t>slqlite3 escola.db</a:t>
            </a:r>
            <a:r>
              <a:rPr lang="pt-BR" sz="1600">
                <a:solidFill>
                  <a:srgbClr val="1F2328"/>
                </a:solidFill>
                <a:highlight>
                  <a:schemeClr val="lt1"/>
                </a:highlight>
              </a:rPr>
              <a:t> </a:t>
            </a:r>
            <a:r>
              <a:rPr lang="pt-BR" sz="1600">
                <a:solidFill>
                  <a:srgbClr val="1F2328"/>
                </a:solidFill>
                <a:highlight>
                  <a:srgbClr val="FFFFFF"/>
                </a:highlight>
              </a:rPr>
              <a:t>para criar/acessar o banco de dados.</a:t>
            </a:r>
            <a:endParaRPr sz="16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F2328"/>
                </a:solidFill>
                <a:highlight>
                  <a:srgbClr val="FFFFFF"/>
                </a:highlight>
              </a:rPr>
              <a:t>Em seguida, execute o comando </a:t>
            </a:r>
            <a:r>
              <a:rPr lang="pt-BR" sz="1600">
                <a:solidFill>
                  <a:srgbClr val="1F2328"/>
                </a:solidFill>
                <a:highlight>
                  <a:srgbClr val="FFFF00"/>
                </a:highlight>
              </a:rPr>
              <a:t>.mode column</a:t>
            </a:r>
            <a:r>
              <a:rPr lang="pt-BR" sz="1600">
                <a:solidFill>
                  <a:srgbClr val="1F2328"/>
                </a:solidFill>
                <a:highlight>
                  <a:srgbClr val="FFFFFF"/>
                </a:highlight>
              </a:rPr>
              <a:t> para definir o modo de exibição para colunas.</a:t>
            </a:r>
            <a:endParaRPr sz="16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rgbClr val="1F2328"/>
                </a:solidFill>
                <a:highlight>
                  <a:srgbClr val="FFFFFF"/>
                </a:highlight>
              </a:rPr>
              <a:t>Execute também </a:t>
            </a:r>
            <a:r>
              <a:rPr lang="pt-BR" sz="1600">
                <a:solidFill>
                  <a:srgbClr val="1F2328"/>
                </a:solidFill>
                <a:highlight>
                  <a:srgbClr val="FFFF00"/>
                </a:highlight>
              </a:rPr>
              <a:t>.headers on</a:t>
            </a:r>
            <a:r>
              <a:rPr lang="pt-BR" sz="1600">
                <a:solidFill>
                  <a:srgbClr val="1F2328"/>
                </a:solidFill>
                <a:highlight>
                  <a:srgbClr val="FFFFFF"/>
                </a:highlight>
              </a:rPr>
              <a:t> para ativar a exibição de cabeçalhos.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 DAS TABELAS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1853850"/>
            <a:ext cx="7688700" cy="30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F2328"/>
                </a:solidFill>
                <a:highlight>
                  <a:srgbClr val="FFFFFF"/>
                </a:highlight>
              </a:rPr>
              <a:t>Acesse o arquivo </a:t>
            </a:r>
            <a:r>
              <a:rPr lang="pt-BR" sz="1600" u="sng">
                <a:solidFill>
                  <a:schemeClr val="dk2"/>
                </a:solidFill>
                <a:highlight>
                  <a:srgbClr val="FFFF00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creates.sql</a:t>
            </a:r>
            <a:r>
              <a:rPr lang="pt-BR" sz="1600">
                <a:solidFill>
                  <a:srgbClr val="1F2328"/>
                </a:solidFill>
                <a:highlight>
                  <a:srgbClr val="FFFFFF"/>
                </a:highlight>
              </a:rPr>
              <a:t> para visualizar os comandos utilizados para a criação das tabelas.</a:t>
            </a:r>
            <a:endParaRPr sz="16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1F2328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INSERÇÃO DE DADOS</a:t>
            </a:r>
            <a:endParaRPr b="1" sz="2300">
              <a:solidFill>
                <a:srgbClr val="1F2328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F2328"/>
                </a:solidFill>
                <a:highlight>
                  <a:srgbClr val="FFFFFF"/>
                </a:highlight>
              </a:rPr>
              <a:t>Acesse o arquivo </a:t>
            </a:r>
            <a:r>
              <a:rPr lang="pt-BR" sz="1600" u="sng">
                <a:solidFill>
                  <a:schemeClr val="dk2"/>
                </a:solidFill>
                <a:highlight>
                  <a:srgbClr val="FFFF00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inserts.sql</a:t>
            </a:r>
            <a:r>
              <a:rPr lang="pt-BR" sz="1600">
                <a:solidFill>
                  <a:srgbClr val="1F2328"/>
                </a:solidFill>
                <a:highlight>
                  <a:srgbClr val="FFFFFF"/>
                </a:highlight>
              </a:rPr>
              <a:t> para visualizar os comandos utilizados para a inserção de dados nas tabelas.</a:t>
            </a:r>
            <a:endParaRPr sz="16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1F2328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CONSULTAS</a:t>
            </a:r>
            <a:endParaRPr b="1" sz="2300">
              <a:solidFill>
                <a:srgbClr val="1F2328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rgbClr val="1F2328"/>
                </a:solidFill>
                <a:highlight>
                  <a:srgbClr val="FFFFFF"/>
                </a:highlight>
              </a:rPr>
              <a:t>Acesse o arquivo </a:t>
            </a:r>
            <a:r>
              <a:rPr lang="pt-BR" sz="1600" u="sng">
                <a:solidFill>
                  <a:schemeClr val="dk2"/>
                </a:solidFill>
                <a:highlight>
                  <a:srgbClr val="FFFF00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selects.sql</a:t>
            </a:r>
            <a:r>
              <a:rPr lang="pt-BR" sz="1600">
                <a:solidFill>
                  <a:srgbClr val="1F2328"/>
                </a:solidFill>
                <a:highlight>
                  <a:srgbClr val="FFFFFF"/>
                </a:highlight>
              </a:rPr>
              <a:t> para visualizar as queries utilizadas para a realização das consultas.</a:t>
            </a:r>
            <a:endParaRPr b="1" sz="16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RETORNO DA CONSULTA SIMPLES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6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958" y="2078875"/>
            <a:ext cx="4944081" cy="27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