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0" r:id="rId2"/>
    <p:sldId id="259" r:id="rId3"/>
    <p:sldId id="261" r:id="rId4"/>
    <p:sldId id="257" r:id="rId5"/>
    <p:sldId id="258" r:id="rId6"/>
    <p:sldId id="262" r:id="rId7"/>
    <p:sldId id="265" r:id="rId8"/>
    <p:sldId id="267" r:id="rId9"/>
    <p:sldId id="263" r:id="rId10"/>
    <p:sldId id="268" r:id="rId11"/>
    <p:sldId id="269" r:id="rId12"/>
    <p:sldId id="270" r:id="rId13"/>
    <p:sldId id="272" r:id="rId14"/>
    <p:sldId id="273" r:id="rId15"/>
    <p:sldId id="463" r:id="rId16"/>
    <p:sldId id="470" r:id="rId17"/>
    <p:sldId id="471" r:id="rId18"/>
    <p:sldId id="472" r:id="rId19"/>
    <p:sldId id="464" r:id="rId20"/>
    <p:sldId id="465" r:id="rId21"/>
    <p:sldId id="462" r:id="rId22"/>
    <p:sldId id="466" r:id="rId23"/>
    <p:sldId id="467" r:id="rId24"/>
    <p:sldId id="468" r:id="rId25"/>
    <p:sldId id="469" r:id="rId26"/>
    <p:sldId id="274" r:id="rId27"/>
    <p:sldId id="47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71" r:id="rId42"/>
    <p:sldId id="474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1876" y="-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BDE9F-2687-4825-B175-B6E7E6D33AB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BF19E-8643-4D74-BAE1-739F80C6E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64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15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87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BF19E-8643-4D74-BAE1-739F80C6EDA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5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BF19E-8643-4D74-BAE1-739F80C6EDA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5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BF19E-8643-4D74-BAE1-739F80C6EDA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59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BF19E-8643-4D74-BAE1-739F80C6EDA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5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32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791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769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550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3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734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582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216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8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851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646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875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734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77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651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77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716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378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951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955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068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546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264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2224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090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2488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44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BF19E-8643-4D74-BAE1-739F80C6ED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59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96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BF19E-8643-4D74-BAE1-739F80C6EDA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5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BF19E-8643-4D74-BAE1-739F80C6EDA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5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65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BF19E-8643-4D74-BAE1-739F80C6EDA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5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65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69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8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6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2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5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0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37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29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2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ACEC-C18C-4A77-B541-D03D01F5E560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5B55-B425-46C8-8DF6-469AA7889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0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33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kv"/><Relationship Id="rId1" Type="http://schemas.openxmlformats.org/officeDocument/2006/relationships/video" Target="NULL" TargetMode="Externa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kv"/><Relationship Id="rId1" Type="http://schemas.openxmlformats.org/officeDocument/2006/relationships/video" Target="NULL" TargetMode="Externa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b="1" dirty="0">
                <a:cs typeface="Times New Roman"/>
              </a:rPr>
              <a:t>TRABALHO 4 e 5</a:t>
            </a:r>
            <a:endParaRPr lang="pt-BR" sz="4000" b="1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5" name="Subtítulo 4"/>
          <p:cNvSpPr txBox="1">
            <a:spLocks/>
          </p:cNvSpPr>
          <p:nvPr/>
        </p:nvSpPr>
        <p:spPr>
          <a:xfrm>
            <a:off x="1187624" y="4797152"/>
            <a:ext cx="5857892" cy="1357322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>
              <a:spcBef>
                <a:spcPts val="0"/>
              </a:spcBef>
            </a:pPr>
            <a:endParaRPr lang="pt-BR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Subtítulo 4">
            <a:extLst>
              <a:ext uri="{FF2B5EF4-FFF2-40B4-BE49-F238E27FC236}">
                <a16:creationId xmlns="" xmlns:a16="http://schemas.microsoft.com/office/drawing/2014/main" id="{C6EE27DC-21A4-419B-8581-E5B7B504CF81}"/>
              </a:ext>
            </a:extLst>
          </p:cNvPr>
          <p:cNvSpPr txBox="1">
            <a:spLocks/>
          </p:cNvSpPr>
          <p:nvPr/>
        </p:nvSpPr>
        <p:spPr>
          <a:xfrm>
            <a:off x="1187624" y="5038209"/>
            <a:ext cx="6432376" cy="1590396"/>
          </a:xfrm>
          <a:prstGeom prst="rect">
            <a:avLst/>
          </a:prstGeom>
        </p:spPr>
        <p:txBody>
          <a:bodyPr tIns="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pt-BR" sz="2400" dirty="0">
                <a:latin typeface="+mj-lt"/>
                <a:cs typeface="Times New Roman" pitchFamily="18" charset="0"/>
              </a:rPr>
              <a:t>Tópicos Especiais em Sistemas Autônomos</a:t>
            </a:r>
          </a:p>
          <a:p>
            <a:pPr marL="0">
              <a:spcBef>
                <a:spcPts val="0"/>
              </a:spcBef>
            </a:pPr>
            <a:r>
              <a:rPr lang="pt-BR" sz="2400" dirty="0">
                <a:latin typeface="+mj-lt"/>
                <a:cs typeface="Times New Roman"/>
              </a:rPr>
              <a:t>Professor: Ramon </a:t>
            </a:r>
            <a:r>
              <a:rPr lang="pt-BR" sz="2400" dirty="0" err="1">
                <a:latin typeface="+mj-lt"/>
                <a:cs typeface="Times New Roman"/>
              </a:rPr>
              <a:t>Romankevicius</a:t>
            </a:r>
            <a:r>
              <a:rPr lang="pt-BR" sz="2400" dirty="0">
                <a:latin typeface="+mj-lt"/>
                <a:cs typeface="Times New Roman"/>
              </a:rPr>
              <a:t> Costa</a:t>
            </a:r>
          </a:p>
          <a:p>
            <a:pPr marL="0">
              <a:spcBef>
                <a:spcPts val="0"/>
              </a:spcBef>
            </a:pPr>
            <a:r>
              <a:rPr lang="pt-BR" sz="2400" dirty="0">
                <a:latin typeface="+mj-lt"/>
                <a:cs typeface="Times New Roman"/>
              </a:rPr>
              <a:t>Alunos: André </a:t>
            </a:r>
            <a:r>
              <a:rPr lang="pt-BR" sz="2400" dirty="0" err="1">
                <a:latin typeface="+mj-lt"/>
                <a:cs typeface="Times New Roman"/>
              </a:rPr>
              <a:t>Abido</a:t>
            </a:r>
            <a:r>
              <a:rPr lang="pt-BR" sz="2400" dirty="0">
                <a:latin typeface="+mj-lt"/>
                <a:cs typeface="Times New Roman"/>
              </a:rPr>
              <a:t> Figueiró</a:t>
            </a:r>
          </a:p>
          <a:p>
            <a:pPr marL="0">
              <a:spcBef>
                <a:spcPts val="0"/>
              </a:spcBef>
            </a:pPr>
            <a:r>
              <a:rPr lang="pt-BR" sz="2400" dirty="0">
                <a:latin typeface="+mj-lt"/>
                <a:cs typeface="Times New Roman"/>
              </a:rPr>
              <a:t>	 Tiago Bornia de Castro</a:t>
            </a:r>
          </a:p>
        </p:txBody>
      </p:sp>
    </p:spTree>
    <p:extLst>
      <p:ext uri="{BB962C8B-B14F-4D97-AF65-F5344CB8AC3E}">
        <p14:creationId xmlns:p14="http://schemas.microsoft.com/office/powerpoint/2010/main" val="9021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 err="1"/>
              <a:t>Likelihood</a:t>
            </a:r>
            <a:r>
              <a:rPr lang="pt-BR" sz="4400" dirty="0"/>
              <a:t> Field Range </a:t>
            </a:r>
            <a:r>
              <a:rPr lang="pt-BR" sz="4400" dirty="0" err="1"/>
              <a:t>Finder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BBF2EF4C-9C6E-4575-87E9-BA7A76D932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376772"/>
            <a:ext cx="705831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Likelihood</a:t>
            </a:r>
            <a:r>
              <a:rPr lang="pt-BR" dirty="0"/>
              <a:t> Field Range </a:t>
            </a:r>
            <a:r>
              <a:rPr lang="pt-BR" dirty="0" err="1"/>
              <a:t>Finder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Gerado mapa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Para cada ponto no mapa, encontrada menor distância para ponto ocupado (varredura em espiral), gerado </a:t>
                </a:r>
                <a:r>
                  <a:rPr lang="pt-BR" i="1" dirty="0" err="1"/>
                  <a:t>Likelihood</a:t>
                </a:r>
                <a:r>
                  <a:rPr lang="pt-BR" i="1" dirty="0"/>
                  <a:t> Field</a:t>
                </a:r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Realizadas medidas para a posição do robô.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Para cada ponto no mapa, calculada probabilidade: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h𝑖𝑡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𝑝𝑟𝑜𝑏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𝑑𝑖𝑠𝑡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h𝑖𝑡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type m:val="skw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𝑟𝑎𝑛𝑑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5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Likelihood</a:t>
            </a:r>
            <a:r>
              <a:rPr lang="pt-BR" dirty="0"/>
              <a:t> Field Range </a:t>
            </a:r>
            <a:r>
              <a:rPr lang="pt-BR" dirty="0" err="1"/>
              <a:t>Finder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Mapa e </a:t>
            </a:r>
            <a:r>
              <a:rPr lang="pt-BR" i="1" dirty="0" err="1"/>
              <a:t>Likelihood</a:t>
            </a:r>
            <a:r>
              <a:rPr lang="pt-BR" i="1" dirty="0"/>
              <a:t> Field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6866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3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1" y="2236848"/>
            <a:ext cx="7572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Likelihood</a:t>
            </a:r>
            <a:r>
              <a:rPr lang="pt-BR" dirty="0"/>
              <a:t> Field Range </a:t>
            </a:r>
            <a:r>
              <a:rPr lang="pt-BR" dirty="0" err="1"/>
              <a:t>Finder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Leituras e probabilidade calculada</a:t>
            </a:r>
          </a:p>
        </p:txBody>
      </p:sp>
    </p:spTree>
    <p:extLst>
      <p:ext uri="{BB962C8B-B14F-4D97-AF65-F5344CB8AC3E}">
        <p14:creationId xmlns:p14="http://schemas.microsoft.com/office/powerpoint/2010/main" val="34393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7" y="2204843"/>
            <a:ext cx="75533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Likelihood</a:t>
            </a:r>
            <a:r>
              <a:rPr lang="pt-BR" dirty="0"/>
              <a:t> Field Range </a:t>
            </a:r>
            <a:r>
              <a:rPr lang="pt-BR" dirty="0" err="1"/>
              <a:t>Finder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Ambiguidade na informação de posição:</a:t>
            </a:r>
          </a:p>
        </p:txBody>
      </p:sp>
    </p:spTree>
    <p:extLst>
      <p:ext uri="{BB962C8B-B14F-4D97-AF65-F5344CB8AC3E}">
        <p14:creationId xmlns:p14="http://schemas.microsoft.com/office/powerpoint/2010/main" val="42702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Modelo Sample </a:t>
            </a:r>
            <a:r>
              <a:rPr lang="pt-BR" sz="4400" dirty="0" err="1"/>
              <a:t>Landmark</a:t>
            </a:r>
            <a:r>
              <a:rPr lang="pt-BR" sz="4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B757CC1-4EC6-4E88-AAA8-2663085B16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1555915"/>
            <a:ext cx="7180063" cy="38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Entradas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594AB982-3A3D-427D-8C27-86937A8E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5" y="1421264"/>
            <a:ext cx="2304256" cy="52120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="" xmlns:a16="http://schemas.microsoft.com/office/drawing/2014/main" id="{69AC2E9A-A7CE-4BDB-B123-7E8F58B71C39}"/>
                  </a:ext>
                </a:extLst>
              </p:cNvPr>
              <p:cNvSpPr txBox="1"/>
              <p:nvPr/>
            </p:nvSpPr>
            <p:spPr>
              <a:xfrm>
                <a:off x="699523" y="2013251"/>
                <a:ext cx="5861028" cy="1609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São as </a:t>
                </a:r>
                <a:r>
                  <a:rPr lang="pt-BR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landmarks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observadas com a medição.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pt-B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é a distância até a </a:t>
                </a:r>
                <a:r>
                  <a:rPr lang="pt-BR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i.</a:t>
                </a:r>
                <a:endParaRPr lang="pt-B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pt-B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é a direção em relação a </a:t>
                </a:r>
                <a:r>
                  <a:rPr lang="pt-BR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i.</a:t>
                </a:r>
                <a:endParaRPr lang="pt-B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pt-B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 ID da </a:t>
                </a:r>
                <a:r>
                  <a:rPr lang="pt-B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</a:t>
                </a:r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i.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AC2E9A-A7CE-4BDB-B123-7E8F58B7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23" y="2013251"/>
                <a:ext cx="5861028" cy="1609864"/>
              </a:xfrm>
              <a:prstGeom prst="rect">
                <a:avLst/>
              </a:prstGeom>
              <a:blipFill>
                <a:blip r:embed="rId4"/>
                <a:stretch>
                  <a:fillRect l="-1665" t="-3030" r="-624" b="-7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3CB650B5-09E0-4FAE-BCB4-C81D74DA5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411" y="3786924"/>
            <a:ext cx="424432" cy="504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E22BBDAD-231F-4560-A6CE-B95F1A2141D6}"/>
              </a:ext>
            </a:extLst>
          </p:cNvPr>
          <p:cNvSpPr txBox="1"/>
          <p:nvPr/>
        </p:nvSpPr>
        <p:spPr>
          <a:xfrm>
            <a:off x="611560" y="4211839"/>
            <a:ext cx="5218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O verdadeiro ID da </a:t>
            </a:r>
            <a:r>
              <a:rPr lang="pt-B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landmark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observada.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FC22F0ED-9FB7-4F49-BFB8-DD32E88E9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495" y="5019277"/>
            <a:ext cx="2604264" cy="461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1F0EF5CD-898F-49AD-AC99-691351CADEFF}"/>
              </a:ext>
            </a:extLst>
          </p:cNvPr>
          <p:cNvSpPr txBox="1"/>
          <p:nvPr/>
        </p:nvSpPr>
        <p:spPr>
          <a:xfrm>
            <a:off x="611559" y="5480942"/>
            <a:ext cx="792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Mapa – composto por uma lista das </a:t>
            </a:r>
            <a:r>
              <a:rPr lang="pt-B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landmarks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contendo suas coordenadas e assinaturas.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Linhas 3 - 5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69AC2E9A-A7CE-4BDB-B123-7E8F58B71C39}"/>
              </a:ext>
            </a:extLst>
          </p:cNvPr>
          <p:cNvSpPr txBox="1"/>
          <p:nvPr/>
        </p:nvSpPr>
        <p:spPr>
          <a:xfrm>
            <a:off x="267680" y="2036915"/>
            <a:ext cx="8608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Parâmetro livre que auxilia na pose do robô em relação à </a:t>
            </a:r>
            <a:r>
              <a:rPr lang="pt-B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landmark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E22BBDAD-231F-4560-A6CE-B95F1A2141D6}"/>
              </a:ext>
            </a:extLst>
          </p:cNvPr>
          <p:cNvSpPr txBox="1"/>
          <p:nvPr/>
        </p:nvSpPr>
        <p:spPr>
          <a:xfrm>
            <a:off x="560906" y="4587911"/>
            <a:ext cx="734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Incorporação de ruídos gaussianos na amostras geradas.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B8569BCF-9807-472A-B9DB-81D90454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84" y="1598765"/>
            <a:ext cx="2352675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64388EE9-CF99-4816-8818-5DC74B8C9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071" y="3349771"/>
            <a:ext cx="331470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7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Linhas 6 - 8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E22BBDAD-231F-4560-A6CE-B95F1A2141D6}"/>
              </a:ext>
            </a:extLst>
          </p:cNvPr>
          <p:cNvSpPr txBox="1"/>
          <p:nvPr/>
        </p:nvSpPr>
        <p:spPr>
          <a:xfrm>
            <a:off x="1732252" y="3425328"/>
            <a:ext cx="5387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Cálculo da posição das amostras geradas.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6C835A7-8BCB-49B7-B6AB-1285C09C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3" y="1824757"/>
            <a:ext cx="2876550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F06795BB-A46D-403C-ADE4-C3AF3F6115F6}"/>
              </a:ext>
            </a:extLst>
          </p:cNvPr>
          <p:cNvSpPr txBox="1"/>
          <p:nvPr/>
        </p:nvSpPr>
        <p:spPr>
          <a:xfrm>
            <a:off x="688343" y="4453329"/>
            <a:ext cx="7475512" cy="165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cs typeface="Times New Roman" panose="02020603050405020304" pitchFamily="18" charset="0"/>
              </a:rPr>
              <a:t>O algoritmo, mesmo no caso de não haver ruído, não determina exclusivamente a localização do robô. Em vez disso, o robô pode estar em um círculo ao redor da </a:t>
            </a:r>
            <a:r>
              <a:rPr lang="pt-BR" sz="2400" dirty="0" err="1">
                <a:cs typeface="Times New Roman" panose="02020603050405020304" pitchFamily="18" charset="0"/>
              </a:rPr>
              <a:t>landmark</a:t>
            </a:r>
            <a:r>
              <a:rPr lang="pt-BR" sz="2400" dirty="0">
                <a:cs typeface="Times New Roman" panose="02020603050405020304" pitchFamily="18" charset="0"/>
              </a:rPr>
              <a:t>, cujo raio é o alcance</a:t>
            </a:r>
            <a:r>
              <a:rPr lang="pt-BR" sz="1800" dirty="0">
                <a:effectLst/>
                <a:latin typeface="CMR1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Modelo Sample </a:t>
            </a:r>
            <a:r>
              <a:rPr lang="pt-BR" sz="4400" dirty="0" err="1"/>
              <a:t>Landmark</a:t>
            </a:r>
            <a:r>
              <a:rPr lang="pt-BR" sz="4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9E74554A-C4C0-40F2-8C86-D68647CC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91537"/>
            <a:ext cx="5813930" cy="51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cs typeface="Times New Roman"/>
              </a:rPr>
              <a:t>Agenda – Trabalho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598" y="1478973"/>
            <a:ext cx="8915401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Modelo </a:t>
            </a:r>
            <a:r>
              <a:rPr lang="pt-BR" sz="2800" dirty="0" err="1"/>
              <a:t>Beam</a:t>
            </a:r>
            <a:r>
              <a:rPr lang="pt-BR" sz="2800" dirty="0"/>
              <a:t> Range </a:t>
            </a:r>
            <a:r>
              <a:rPr lang="pt-BR" sz="2800" dirty="0" err="1"/>
              <a:t>Finder</a:t>
            </a:r>
            <a:r>
              <a:rPr lang="pt-BR" sz="2800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Modelo </a:t>
            </a:r>
            <a:r>
              <a:rPr lang="pt-BR" sz="2800" dirty="0" err="1"/>
              <a:t>Learn</a:t>
            </a:r>
            <a:r>
              <a:rPr lang="pt-BR" sz="2800" dirty="0"/>
              <a:t> </a:t>
            </a:r>
            <a:r>
              <a:rPr lang="pt-BR" sz="2800" dirty="0" err="1"/>
              <a:t>Intrinsic</a:t>
            </a:r>
            <a:r>
              <a:rPr lang="pt-BR" sz="2800" dirty="0"/>
              <a:t> </a:t>
            </a:r>
            <a:r>
              <a:rPr lang="pt-BR" sz="2800" dirty="0" err="1"/>
              <a:t>Parameters</a:t>
            </a:r>
            <a:endParaRPr lang="pt-BR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Modelo </a:t>
            </a:r>
            <a:r>
              <a:rPr lang="pt-BR" sz="2800" dirty="0" err="1"/>
              <a:t>Likelihood</a:t>
            </a:r>
            <a:r>
              <a:rPr lang="pt-BR" sz="2800" dirty="0"/>
              <a:t> Field Range </a:t>
            </a:r>
            <a:r>
              <a:rPr lang="pt-BR" sz="2800" dirty="0" err="1"/>
              <a:t>Finder</a:t>
            </a:r>
            <a:endParaRPr lang="pt-BR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Modelo Sample </a:t>
            </a:r>
            <a:r>
              <a:rPr lang="pt-BR" sz="2800" dirty="0" err="1"/>
              <a:t>Landmark</a:t>
            </a:r>
            <a:r>
              <a:rPr lang="pt-BR" sz="2800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Modelo </a:t>
            </a:r>
            <a:r>
              <a:rPr lang="pt-BR" sz="2800" dirty="0" err="1"/>
              <a:t>Landmark</a:t>
            </a:r>
            <a:endParaRPr lang="pt-BR" sz="2800" dirty="0"/>
          </a:p>
          <a:p>
            <a:pPr algn="just">
              <a:buFont typeface="Wingdings" panose="05000000000000000000" pitchFamily="2" charset="2"/>
              <a:buChar char="Ø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378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Modelo Sample </a:t>
            </a:r>
            <a:r>
              <a:rPr lang="pt-BR" sz="4400" dirty="0" err="1"/>
              <a:t>Landmark</a:t>
            </a:r>
            <a:r>
              <a:rPr lang="pt-BR" sz="4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14C75F49-4579-44AC-8A98-D55B10C48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17638"/>
            <a:ext cx="5977980" cy="50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pt-BR" sz="4400" dirty="0"/>
              <a:t>Modelo </a:t>
            </a:r>
            <a:r>
              <a:rPr lang="pt-BR" sz="4400" dirty="0" err="1"/>
              <a:t>Landmark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F94402A-640A-4DAC-BA0C-9D5405C967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776" y="2132856"/>
            <a:ext cx="7572607" cy="29523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EBBDE846-50FF-41FD-8EAA-904972BA3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5440362"/>
            <a:ext cx="1747838" cy="415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4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pt-BR" sz="4400" dirty="0"/>
              <a:t>Modelo </a:t>
            </a:r>
            <a:r>
              <a:rPr lang="pt-BR" sz="4400" dirty="0" err="1"/>
              <a:t>Landmark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9CA3D618-4917-4554-9654-D0D74F24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94542"/>
            <a:ext cx="6193829" cy="5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pt-BR" sz="4400" dirty="0"/>
              <a:t>Modelo </a:t>
            </a:r>
            <a:r>
              <a:rPr lang="pt-BR" sz="4400" dirty="0" err="1"/>
              <a:t>Landmark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395D456-1659-4577-A619-06E059E5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7" y="1231482"/>
            <a:ext cx="6331966" cy="53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pt-BR" sz="4400" dirty="0"/>
              <a:t>Modelo </a:t>
            </a:r>
            <a:r>
              <a:rPr lang="pt-BR" sz="4400" dirty="0" err="1"/>
              <a:t>Landmark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495F833-7C50-4DDD-B25F-4C2603D9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74507"/>
            <a:ext cx="6336704" cy="53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pt-BR" sz="4400" dirty="0"/>
              <a:t>Modelo </a:t>
            </a:r>
            <a:r>
              <a:rPr lang="pt-BR" sz="4400" dirty="0" err="1"/>
              <a:t>Landmark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33F7AF9D-3494-4DAD-B237-AE8E6972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16" y="1417638"/>
            <a:ext cx="6269284" cy="52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cs typeface="Times New Roman"/>
              </a:rPr>
              <a:t>Agenda – Trabalho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598" y="1478973"/>
            <a:ext cx="8915401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Localização com EKF – Correspondências conhecidas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Localização com EKF – Correspondências desconhecidas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Localização com UKF – Correspondências desconhecidas </a:t>
            </a:r>
          </a:p>
        </p:txBody>
      </p:sp>
    </p:spTree>
    <p:extLst>
      <p:ext uri="{BB962C8B-B14F-4D97-AF65-F5344CB8AC3E}">
        <p14:creationId xmlns:p14="http://schemas.microsoft.com/office/powerpoint/2010/main" val="15226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95" y="2492896"/>
            <a:ext cx="8229600" cy="1143000"/>
          </a:xfrm>
        </p:spPr>
        <p:txBody>
          <a:bodyPr>
            <a:noAutofit/>
          </a:bodyPr>
          <a:lstStyle/>
          <a:p>
            <a:r>
              <a:rPr lang="pt-BR" dirty="0"/>
              <a:t>Localização com EKF </a:t>
            </a:r>
            <a:br>
              <a:rPr lang="pt-BR" dirty="0"/>
            </a:br>
            <a:r>
              <a:rPr lang="pt-BR" dirty="0"/>
              <a:t>Correspondências Conhecidas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6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Entradas</a:t>
            </a:r>
          </a:p>
        </p:txBody>
      </p:sp>
      <p:pic>
        <p:nvPicPr>
          <p:cNvPr id="22" name="Espaço Reservado para Conteúdo 21">
            <a:extLst>
              <a:ext uri="{FF2B5EF4-FFF2-40B4-BE49-F238E27FC236}">
                <a16:creationId xmlns="" xmlns:a16="http://schemas.microsoft.com/office/drawing/2014/main" id="{A970E148-8C54-40CB-BFEA-283E750B6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5676" y="1368693"/>
            <a:ext cx="4191000" cy="542925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="" xmlns:a16="http://schemas.microsoft.com/office/drawing/2014/main" id="{0BA606EC-0E53-4599-8AB0-A2868D18BC3D}"/>
                  </a:ext>
                </a:extLst>
              </p:cNvPr>
              <p:cNvSpPr txBox="1"/>
              <p:nvPr/>
            </p:nvSpPr>
            <p:spPr>
              <a:xfrm>
                <a:off x="647673" y="1990855"/>
                <a:ext cx="598247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24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pt-BR" sz="2400" dirty="0"/>
                  <a:t>é a posição x do robô em t-1.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é a posição y </a:t>
                </a:r>
                <a:r>
                  <a:rPr lang="pt-BR" sz="2400" dirty="0"/>
                  <a:t>do robô em t-1.</a:t>
                </a:r>
                <a:endParaRPr lang="pt-BR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é a direção em radianos</a:t>
                </a:r>
                <a:r>
                  <a:rPr lang="pt-BR" sz="2400" dirty="0"/>
                  <a:t> do robô em t-1.</a:t>
                </a:r>
                <a:endParaRPr lang="pt-BR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BA606EC-0E53-4599-8AB0-A2868D18B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3" y="1990855"/>
                <a:ext cx="5982472" cy="1200329"/>
              </a:xfrm>
              <a:prstGeom prst="rect">
                <a:avLst/>
              </a:prstGeom>
              <a:blipFill>
                <a:blip r:embed="rId4"/>
                <a:stretch>
                  <a:fillRect l="-305" t="-4082" r="-611" b="-1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m 34">
            <a:extLst>
              <a:ext uri="{FF2B5EF4-FFF2-40B4-BE49-F238E27FC236}">
                <a16:creationId xmlns="" xmlns:a16="http://schemas.microsoft.com/office/drawing/2014/main" id="{53A3DBA5-A930-4227-A61C-5806AB97D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002" y="3500593"/>
            <a:ext cx="793998" cy="45968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="" xmlns:a16="http://schemas.microsoft.com/office/drawing/2014/main" id="{26137F77-0BA0-4E9F-9390-0629EF4B9CF6}"/>
                  </a:ext>
                </a:extLst>
              </p:cNvPr>
              <p:cNvSpPr txBox="1"/>
              <p:nvPr/>
            </p:nvSpPr>
            <p:spPr>
              <a:xfrm>
                <a:off x="647673" y="4047450"/>
                <a:ext cx="4468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cs typeface="Times New Roman" panose="02020603050405020304" pitchFamily="18" charset="0"/>
                  </a:rPr>
                  <a:t>Matriz de covariância em t-1.</a:t>
                </a: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6137F77-0BA0-4E9F-9390-0629EF4B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3" y="4047450"/>
                <a:ext cx="4468980" cy="461665"/>
              </a:xfrm>
              <a:prstGeom prst="rect">
                <a:avLst/>
              </a:prstGeom>
              <a:blipFill>
                <a:blip r:embed="rId6"/>
                <a:stretch>
                  <a:fillRect l="-273" t="-10526" r="-1228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m 36">
            <a:extLst>
              <a:ext uri="{FF2B5EF4-FFF2-40B4-BE49-F238E27FC236}">
                <a16:creationId xmlns="" xmlns:a16="http://schemas.microsoft.com/office/drawing/2014/main" id="{9340C2D4-F006-4046-A212-FE1A6A604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848" y="4826130"/>
            <a:ext cx="2247900" cy="628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="" xmlns:a16="http://schemas.microsoft.com/office/drawing/2014/main" id="{62409DDB-570F-412F-B492-D5207148B279}"/>
                  </a:ext>
                </a:extLst>
              </p:cNvPr>
              <p:cNvSpPr txBox="1"/>
              <p:nvPr/>
            </p:nvSpPr>
            <p:spPr>
              <a:xfrm>
                <a:off x="686494" y="5518213"/>
                <a:ext cx="46823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pt-BR" sz="2400" dirty="0"/>
                  <a:t>é a velocidade linear do robô.</a:t>
                </a:r>
                <a:endParaRPr lang="pt-BR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é a velocidade angular do robô.</a:t>
                </a: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2409DDB-570F-412F-B492-D5207148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4" y="5518213"/>
                <a:ext cx="4682307" cy="830997"/>
              </a:xfrm>
              <a:prstGeom prst="rect">
                <a:avLst/>
              </a:prstGeom>
              <a:blipFill>
                <a:blip r:embed="rId8"/>
                <a:stretch>
                  <a:fillRect t="-5839" r="-781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1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Entradas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9033E3E5-8136-40E9-831B-0B009FE3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35" y="1364914"/>
            <a:ext cx="328612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02061DD8-5BB7-4F18-BF01-041ADC05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148" y="2867178"/>
            <a:ext cx="27813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04F0E0E5-96B7-42DE-B313-E335B9BD2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899" y="5110161"/>
            <a:ext cx="34290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="" xmlns:a16="http://schemas.microsoft.com/office/drawing/2014/main" id="{8EBB00F3-4203-4262-BA58-D7479EC7816A}"/>
                  </a:ext>
                </a:extLst>
              </p:cNvPr>
              <p:cNvSpPr txBox="1"/>
              <p:nvPr/>
            </p:nvSpPr>
            <p:spPr>
              <a:xfrm>
                <a:off x="699523" y="2013251"/>
                <a:ext cx="3392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medições no tempo t.</a:t>
                </a:r>
                <a:endParaRPr lang="pt-BR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EBB00F3-4203-4262-BA58-D7479EC7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23" y="2013251"/>
                <a:ext cx="3392275" cy="461665"/>
              </a:xfrm>
              <a:prstGeom prst="rect">
                <a:avLst/>
              </a:prstGeom>
              <a:blipFill>
                <a:blip r:embed="rId6"/>
                <a:stretch>
                  <a:fillRect t="-10526" r="-1978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9E74A31C-6618-4E63-822B-680FA13EA4B7}"/>
                  </a:ext>
                </a:extLst>
              </p:cNvPr>
              <p:cNvSpPr txBox="1"/>
              <p:nvPr/>
            </p:nvSpPr>
            <p:spPr>
              <a:xfrm>
                <a:off x="586906" y="3558475"/>
                <a:ext cx="6823986" cy="125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é a distância até a </a:t>
                </a:r>
                <a:r>
                  <a:rPr lang="pt-BR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i.</a:t>
                </a:r>
                <a:endParaRPr lang="pt-B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é a direção em relação a </a:t>
                </a:r>
                <a:r>
                  <a:rPr lang="pt-BR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i.</a:t>
                </a:r>
                <a:endParaRPr lang="pt-B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 ID da </a:t>
                </a:r>
                <a:r>
                  <a:rPr lang="pt-B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</a:t>
                </a:r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i.</a:t>
                </a: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E74A31C-6618-4E63-822B-680FA13EA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6" y="3558475"/>
                <a:ext cx="6823986" cy="1252651"/>
              </a:xfrm>
              <a:prstGeom prst="rect">
                <a:avLst/>
              </a:prstGeom>
              <a:blipFill>
                <a:blip r:embed="rId7"/>
                <a:stretch>
                  <a:fillRect l="-714" t="-2439" b="-10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="" xmlns:a16="http://schemas.microsoft.com/office/drawing/2014/main" id="{C05AB1FA-B0C9-4347-82E6-127D2799018C}"/>
                  </a:ext>
                </a:extLst>
              </p:cNvPr>
              <p:cNvSpPr txBox="1"/>
              <p:nvPr/>
            </p:nvSpPr>
            <p:spPr>
              <a:xfrm>
                <a:off x="683568" y="5502423"/>
                <a:ext cx="7280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é a correspondência entre a medição e as </a:t>
                </a:r>
                <a:r>
                  <a:rPr lang="pt-BR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landmarks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05AB1FA-B0C9-4347-82E6-127D27990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02423"/>
                <a:ext cx="7280904" cy="461665"/>
              </a:xfrm>
              <a:prstGeom prst="rect">
                <a:avLst/>
              </a:prstGeom>
              <a:blipFill>
                <a:blip r:embed="rId8"/>
                <a:stretch>
                  <a:fillRect t="-10667" r="-335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2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Beam</a:t>
            </a:r>
            <a:r>
              <a:rPr lang="pt-BR" dirty="0"/>
              <a:t> Range </a:t>
            </a:r>
            <a:r>
              <a:rPr lang="pt-BR" sz="4400" dirty="0" err="1"/>
              <a:t>Finder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84837DA0-ABF9-403A-8AA8-390D615F87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1993926"/>
            <a:ext cx="6096000" cy="32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Entradas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="" xmlns:a16="http://schemas.microsoft.com/office/drawing/2014/main" id="{8EBB00F3-4203-4262-BA58-D7479EC7816A}"/>
                  </a:ext>
                </a:extLst>
              </p:cNvPr>
              <p:cNvSpPr txBox="1"/>
              <p:nvPr/>
            </p:nvSpPr>
            <p:spPr>
              <a:xfrm>
                <a:off x="683568" y="2317039"/>
                <a:ext cx="3824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– mapa com as </a:t>
                </a:r>
                <a:r>
                  <a:rPr lang="pt-B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landmarks</a:t>
                </a:r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pt-BR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EBB00F3-4203-4262-BA58-D7479EC7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317039"/>
                <a:ext cx="3824893" cy="461665"/>
              </a:xfrm>
              <a:prstGeom prst="rect">
                <a:avLst/>
              </a:prstGeom>
              <a:blipFill>
                <a:blip r:embed="rId3"/>
                <a:stretch>
                  <a:fillRect t="-10526" r="-1592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9E74A31C-6618-4E63-822B-680FA13EA4B7}"/>
                  </a:ext>
                </a:extLst>
              </p:cNvPr>
              <p:cNvSpPr txBox="1"/>
              <p:nvPr/>
            </p:nvSpPr>
            <p:spPr>
              <a:xfrm>
                <a:off x="586906" y="3807748"/>
                <a:ext cx="6823986" cy="125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- é a posição x da </a:t>
                </a:r>
                <a:r>
                  <a:rPr lang="pt-BR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i.</a:t>
                </a:r>
                <a:endParaRPr lang="pt-B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é a posição y da </a:t>
                </a:r>
                <a:r>
                  <a:rPr lang="pt-BR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i.</a:t>
                </a:r>
                <a:endParaRPr lang="pt-B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ID da </a:t>
                </a:r>
                <a:r>
                  <a:rPr lang="pt-BR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</a:t>
                </a:r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i.</a:t>
                </a: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E74A31C-6618-4E63-822B-680FA13EA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6" y="3807748"/>
                <a:ext cx="6823986" cy="1252651"/>
              </a:xfrm>
              <a:prstGeom prst="rect">
                <a:avLst/>
              </a:prstGeom>
              <a:blipFill>
                <a:blip r:embed="rId4"/>
                <a:stretch>
                  <a:fillRect t="-3415" b="-102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AC04C61D-3108-4394-B32C-0E9C4F77C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660" y="1503469"/>
            <a:ext cx="37242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720854A7-50AF-424E-AD20-97DAE6B1B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835" y="3109912"/>
            <a:ext cx="3848100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47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Atualização do Movimento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8EBB00F3-4203-4262-BA58-D7479EC7816A}"/>
              </a:ext>
            </a:extLst>
          </p:cNvPr>
          <p:cNvSpPr txBox="1"/>
          <p:nvPr/>
        </p:nvSpPr>
        <p:spPr>
          <a:xfrm>
            <a:off x="766171" y="3288436"/>
            <a:ext cx="479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Jacobiana do modelo do movimento.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9A7628D6-C8DE-40FA-9581-20B9250D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1" y="1655324"/>
            <a:ext cx="7400925" cy="1485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D6B3C068-68AB-492D-B5F3-6C38BBF18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61" y="4244449"/>
            <a:ext cx="7968139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="" xmlns:a16="http://schemas.microsoft.com/office/drawing/2014/main" id="{E02AB18D-6B59-403C-A7B4-7A7B50BE19FE}"/>
                  </a:ext>
                </a:extLst>
              </p:cNvPr>
              <p:cNvSpPr txBox="1"/>
              <p:nvPr/>
            </p:nvSpPr>
            <p:spPr>
              <a:xfrm>
                <a:off x="812117" y="5620899"/>
                <a:ext cx="8273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Jacobiana do modelo do movimento em relação ao controle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02AB18D-6B59-403C-A7B4-7A7B50BE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17" y="5620899"/>
                <a:ext cx="8273419" cy="461665"/>
              </a:xfrm>
              <a:prstGeom prst="rect">
                <a:avLst/>
              </a:prstGeom>
              <a:blipFill>
                <a:blip r:embed="rId5"/>
                <a:stretch>
                  <a:fillRect l="-1105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0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Atualização do Movimento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8EBB00F3-4203-4262-BA58-D7479EC7816A}"/>
              </a:ext>
            </a:extLst>
          </p:cNvPr>
          <p:cNvSpPr txBox="1"/>
          <p:nvPr/>
        </p:nvSpPr>
        <p:spPr>
          <a:xfrm>
            <a:off x="715012" y="2318617"/>
            <a:ext cx="4157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Ruído associado ao movimento.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0EFBBC7-D505-4979-B2FC-5769C37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268760"/>
            <a:ext cx="538162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3C96CBB6-75FE-4F09-8776-0B9E47BA3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1" y="3196431"/>
            <a:ext cx="692467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B7AED8FF-447A-4785-A762-09D614DEBE4A}"/>
              </a:ext>
            </a:extLst>
          </p:cNvPr>
          <p:cNvSpPr txBox="1"/>
          <p:nvPr/>
        </p:nvSpPr>
        <p:spPr>
          <a:xfrm>
            <a:off x="744625" y="4573947"/>
            <a:ext cx="2273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Média estimada.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2BF0B71A-2245-454E-B2BC-C5CCEB959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5333441"/>
            <a:ext cx="402907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52A84373-32AF-4275-8B43-A6E1E956985F}"/>
              </a:ext>
            </a:extLst>
          </p:cNvPr>
          <p:cNvSpPr txBox="1"/>
          <p:nvPr/>
        </p:nvSpPr>
        <p:spPr>
          <a:xfrm>
            <a:off x="715012" y="6077247"/>
            <a:ext cx="2620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Incerteza estimada.</a:t>
            </a:r>
          </a:p>
        </p:txBody>
      </p:sp>
    </p:spTree>
    <p:extLst>
      <p:ext uri="{BB962C8B-B14F-4D97-AF65-F5344CB8AC3E}">
        <p14:creationId xmlns:p14="http://schemas.microsoft.com/office/powerpoint/2010/main" val="37212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Atualização de Sensor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A4C80DC2-7BD4-4D1B-9335-AF571EC9A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38" y="1196752"/>
            <a:ext cx="3611523" cy="1363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0604E73F-AFD8-43A1-8065-2BC2315E35CB}"/>
              </a:ext>
            </a:extLst>
          </p:cNvPr>
          <p:cNvSpPr txBox="1"/>
          <p:nvPr/>
        </p:nvSpPr>
        <p:spPr>
          <a:xfrm>
            <a:off x="687399" y="2564904"/>
            <a:ext cx="3697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Ruído adicional de medição.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CBD43664-439D-4152-8072-1292572C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198" y="3140968"/>
            <a:ext cx="10953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5B1CA8FE-97D9-4472-BA2E-28A44CE29CFD}"/>
              </a:ext>
            </a:extLst>
          </p:cNvPr>
          <p:cNvSpPr txBox="1"/>
          <p:nvPr/>
        </p:nvSpPr>
        <p:spPr>
          <a:xfrm>
            <a:off x="2272972" y="3615407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ID da </a:t>
            </a:r>
            <a:r>
              <a:rPr lang="pt-B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landmark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j.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A9CAA4-818D-4B82-A943-829A842F0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90" y="4221088"/>
            <a:ext cx="7484318" cy="2081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3DB388B7-AD5E-4CB0-9654-5CC957FB29C2}"/>
              </a:ext>
            </a:extLst>
          </p:cNvPr>
          <p:cNvSpPr txBox="1"/>
          <p:nvPr/>
        </p:nvSpPr>
        <p:spPr>
          <a:xfrm>
            <a:off x="546520" y="6328821"/>
            <a:ext cx="2564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Medição esperada.</a:t>
            </a:r>
          </a:p>
        </p:txBody>
      </p:sp>
    </p:spTree>
    <p:extLst>
      <p:ext uri="{BB962C8B-B14F-4D97-AF65-F5344CB8AC3E}">
        <p14:creationId xmlns:p14="http://schemas.microsoft.com/office/powerpoint/2010/main" val="254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Atualização de Sensor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34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C99FE56-8C87-4C95-851C-A7280143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6840760" cy="1397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3DB388B7-AD5E-4CB0-9654-5CC957FB29C2}"/>
              </a:ext>
            </a:extLst>
          </p:cNvPr>
          <p:cNvSpPr txBox="1"/>
          <p:nvPr/>
        </p:nvSpPr>
        <p:spPr>
          <a:xfrm>
            <a:off x="213733" y="2724299"/>
            <a:ext cx="443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Jacobiana do modelo de medição.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4FE54A62-EAA9-4B23-8248-43F4FA2AA0FD}"/>
              </a:ext>
            </a:extLst>
          </p:cNvPr>
          <p:cNvSpPr txBox="1"/>
          <p:nvPr/>
        </p:nvSpPr>
        <p:spPr>
          <a:xfrm>
            <a:off x="1578432" y="4518015"/>
            <a:ext cx="247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Ganho de </a:t>
            </a:r>
            <a:r>
              <a:rPr lang="pt-B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Kalman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21F7969B-17DB-4081-BD4D-B4531364C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346229"/>
            <a:ext cx="3856459" cy="1143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m 20">
            <a:extLst>
              <a:ext uri="{FF2B5EF4-FFF2-40B4-BE49-F238E27FC236}">
                <a16:creationId xmlns="" xmlns:a16="http://schemas.microsoft.com/office/drawing/2014/main" id="{04981860-F061-49A1-8BBD-17B101788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166" y="5141475"/>
            <a:ext cx="3168352" cy="1296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DD51F49A-DE34-4543-A75E-C815C15C7598}"/>
              </a:ext>
            </a:extLst>
          </p:cNvPr>
          <p:cNvSpPr txBox="1"/>
          <p:nvPr/>
        </p:nvSpPr>
        <p:spPr>
          <a:xfrm>
            <a:off x="1197977" y="6351711"/>
            <a:ext cx="395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Média e Covariância corrigida.</a:t>
            </a:r>
          </a:p>
        </p:txBody>
      </p:sp>
    </p:spTree>
    <p:extLst>
      <p:ext uri="{BB962C8B-B14F-4D97-AF65-F5344CB8AC3E}">
        <p14:creationId xmlns:p14="http://schemas.microsoft.com/office/powerpoint/2010/main" val="33997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Atualização de Sensor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C99FE56-8C87-4C95-851C-A7280143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7638"/>
            <a:ext cx="727710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3DB388B7-AD5E-4CB0-9654-5CC957FB29C2}"/>
              </a:ext>
            </a:extLst>
          </p:cNvPr>
          <p:cNvSpPr txBox="1"/>
          <p:nvPr/>
        </p:nvSpPr>
        <p:spPr>
          <a:xfrm>
            <a:off x="245468" y="3137689"/>
            <a:ext cx="443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Jacobiana do modelo de medição.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4FE54A62-EAA9-4B23-8248-43F4FA2AA0FD}"/>
              </a:ext>
            </a:extLst>
          </p:cNvPr>
          <p:cNvSpPr txBox="1"/>
          <p:nvPr/>
        </p:nvSpPr>
        <p:spPr>
          <a:xfrm>
            <a:off x="1619672" y="5624624"/>
            <a:ext cx="247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Ganho de </a:t>
            </a:r>
            <a:r>
              <a:rPr lang="pt-B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Kalman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21F7969B-17DB-4081-BD4D-B4531364C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6" y="4307613"/>
            <a:ext cx="44005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31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Saídas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="" xmlns:a16="http://schemas.microsoft.com/office/drawing/2014/main" id="{2BA855C7-7075-4ECC-AA9F-601E9FB37468}"/>
                  </a:ext>
                </a:extLst>
              </p:cNvPr>
              <p:cNvSpPr txBox="1"/>
              <p:nvPr/>
            </p:nvSpPr>
            <p:spPr>
              <a:xfrm>
                <a:off x="647673" y="1990855"/>
                <a:ext cx="670658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32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pt-BR" sz="3200" dirty="0"/>
                  <a:t>estimativa de pose atualizada.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matriz de covariância atualizada</a:t>
                </a:r>
                <a:r>
                  <a:rPr lang="pt-BR" sz="3200" dirty="0"/>
                  <a:t>.</a:t>
                </a:r>
                <a:endParaRPr lang="pt-BR" sz="32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3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𝑧𝑡</m:t>
                        </m:r>
                      </m:sub>
                    </m:sSub>
                  </m:oMath>
                </a14:m>
                <a:r>
                  <a:rPr lang="pt-BR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probabilidade de medição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3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dirty="0"/>
                  <a:t>.</a:t>
                </a:r>
                <a:endParaRPr lang="pt-BR" sz="32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BA855C7-7075-4ECC-AA9F-601E9FB3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3" y="1990855"/>
                <a:ext cx="6706580" cy="1569660"/>
              </a:xfrm>
              <a:prstGeom prst="rect">
                <a:avLst/>
              </a:prstGeom>
              <a:blipFill>
                <a:blip r:embed="rId3"/>
                <a:stretch>
                  <a:fillRect t="-4669" b="-12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95" y="2492896"/>
            <a:ext cx="8229600" cy="1143000"/>
          </a:xfrm>
        </p:spPr>
        <p:txBody>
          <a:bodyPr>
            <a:noAutofit/>
          </a:bodyPr>
          <a:lstStyle/>
          <a:p>
            <a:r>
              <a:rPr lang="pt-BR" dirty="0"/>
              <a:t>Localização com EKF </a:t>
            </a:r>
            <a:br>
              <a:rPr lang="pt-BR" dirty="0"/>
            </a:br>
            <a:r>
              <a:rPr lang="pt-BR" dirty="0"/>
              <a:t>Correspondências Desconhecidas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9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1335B77C-52A9-4723-A5F7-0921C38E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Diferença do algoritmo anterior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377E12B2-9587-44E1-B8A5-844F5539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95399"/>
            <a:ext cx="8030107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1335B77C-52A9-4723-A5F7-0921C38E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Diferença do algoritmo anterior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CEE64FFC-0D4E-4F88-A8CD-6367A4160F0C}"/>
              </a:ext>
            </a:extLst>
          </p:cNvPr>
          <p:cNvSpPr txBox="1"/>
          <p:nvPr/>
        </p:nvSpPr>
        <p:spPr>
          <a:xfrm>
            <a:off x="395478" y="1359984"/>
            <a:ext cx="84249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 i="1">
                <a:effectLst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BR" sz="2800" dirty="0"/>
              <a:t>O robô calcula a probabilidade de que sua medição atual corresponda a todos as </a:t>
            </a:r>
            <a:r>
              <a:rPr lang="pt-BR" sz="2800" dirty="0" err="1"/>
              <a:t>landmarks</a:t>
            </a:r>
            <a:r>
              <a:rPr lang="pt-BR" sz="2800" dirty="0"/>
              <a:t> no mapa. 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Em seguida escolhe a </a:t>
            </a:r>
            <a:r>
              <a:rPr lang="pt-BR" sz="2800" dirty="0" err="1"/>
              <a:t>landmark</a:t>
            </a:r>
            <a:r>
              <a:rPr lang="pt-BR" sz="2800" dirty="0"/>
              <a:t> com a maior probabilidade de correspondência e assume que é a associação correta.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400" dirty="0"/>
              <a:t>O resultado final j(i) é a correspondência esperada de j para a medição i.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2BEB2727-E190-4F72-8C87-4C443EE7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8" y="4874245"/>
            <a:ext cx="8548378" cy="648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49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Beam</a:t>
            </a:r>
            <a:r>
              <a:rPr lang="pt-BR" dirty="0"/>
              <a:t> Range </a:t>
            </a:r>
            <a:r>
              <a:rPr lang="pt-BR" dirty="0" err="1"/>
              <a:t>Finder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Mapa e leituras: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8400"/>
            <a:ext cx="37338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91" y="2305397"/>
            <a:ext cx="35147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4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Entradas e Saídas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40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="" xmlns:a16="http://schemas.microsoft.com/office/drawing/2014/main" id="{2BA855C7-7075-4ECC-AA9F-601E9FB37468}"/>
                  </a:ext>
                </a:extLst>
              </p:cNvPr>
              <p:cNvSpPr txBox="1"/>
              <p:nvPr/>
            </p:nvSpPr>
            <p:spPr>
              <a:xfrm>
                <a:off x="647673" y="1700808"/>
                <a:ext cx="6315640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Entradas:</a:t>
                </a:r>
              </a:p>
              <a:p>
                <a:r>
                  <a:rPr lang="pt-BR" sz="32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Não recebe as correspondências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pt-BR" sz="3200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t-BR" sz="32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t-BR" sz="32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BR" sz="32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Saídas: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32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pt-BR" sz="3200" dirty="0"/>
                  <a:t>estimativa de pose atualizada.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matriz de covariância atualizada</a:t>
                </a:r>
                <a:r>
                  <a:rPr lang="pt-BR" sz="3200" dirty="0"/>
                  <a:t>.</a:t>
                </a:r>
                <a:endParaRPr lang="pt-BR" sz="32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BA855C7-7075-4ECC-AA9F-601E9FB3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3" y="1700808"/>
                <a:ext cx="6315640" cy="3539430"/>
              </a:xfrm>
              <a:prstGeom prst="rect">
                <a:avLst/>
              </a:prstGeom>
              <a:blipFill>
                <a:blip r:embed="rId3"/>
                <a:stretch>
                  <a:fillRect l="-2413" t="-2238" r="-1351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410" y="-3299"/>
            <a:ext cx="8697144" cy="69269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Loc. </a:t>
            </a:r>
            <a:r>
              <a:rPr lang="pt-BR" dirty="0"/>
              <a:t>por </a:t>
            </a:r>
            <a:r>
              <a:rPr lang="pt-BR" dirty="0" smtClean="0"/>
              <a:t>EKF conhecido x desconhecido</a:t>
            </a:r>
            <a:endParaRPr lang="pt-BR" dirty="0"/>
          </a:p>
        </p:txBody>
      </p:sp>
      <p:pic>
        <p:nvPicPr>
          <p:cNvPr id="6" name="2020-12-22 16-13-12.mkv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4983" end="3202.5186"/>
                </p14:media>
              </p:ext>
            </p:extLst>
          </p:nvPr>
        </p:nvPicPr>
        <p:blipFill rotWithShape="1">
          <a:blip r:embed="rId4"/>
          <a:srcRect l="-3" r="29915"/>
          <a:stretch>
            <a:fillRect/>
          </a:stretch>
        </p:blipFill>
        <p:spPr>
          <a:xfrm>
            <a:off x="1547664" y="620687"/>
            <a:ext cx="6696744" cy="6199985"/>
          </a:xfrm>
        </p:spPr>
      </p:pic>
    </p:spTree>
    <p:extLst>
      <p:ext uri="{BB962C8B-B14F-4D97-AF65-F5344CB8AC3E}">
        <p14:creationId xmlns:p14="http://schemas.microsoft.com/office/powerpoint/2010/main" val="29352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pt-BR" dirty="0"/>
              <a:t>Localização por </a:t>
            </a:r>
            <a:r>
              <a:rPr lang="pt-BR" dirty="0" smtClean="0"/>
              <a:t>UKF x EKF</a:t>
            </a:r>
            <a:endParaRPr lang="pt-BR" dirty="0"/>
          </a:p>
        </p:txBody>
      </p:sp>
      <p:pic>
        <p:nvPicPr>
          <p:cNvPr id="4" name="2020-12-22 18-59-06.mkv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2475" end="968.4690000000001"/>
                </p14:media>
              </p:ext>
            </p:extLst>
          </p:nvPr>
        </p:nvPicPr>
        <p:blipFill rotWithShape="1">
          <a:blip r:embed="rId4"/>
          <a:srcRect l="7" r="29507"/>
          <a:stretch/>
        </p:blipFill>
        <p:spPr>
          <a:xfrm>
            <a:off x="755576" y="708851"/>
            <a:ext cx="7704856" cy="6149149"/>
          </a:xfrm>
        </p:spPr>
      </p:pic>
    </p:spTree>
    <p:extLst>
      <p:ext uri="{BB962C8B-B14F-4D97-AF65-F5344CB8AC3E}">
        <p14:creationId xmlns:p14="http://schemas.microsoft.com/office/powerpoint/2010/main" val="328806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Beam</a:t>
            </a:r>
            <a:r>
              <a:rPr lang="pt-BR" dirty="0"/>
              <a:t> Range </a:t>
            </a:r>
            <a:r>
              <a:rPr lang="pt-BR" dirty="0" err="1"/>
              <a:t>Finder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Probabilidade em função da posição (considerando leituras realizadas):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83947"/>
            <a:ext cx="3533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84524"/>
            <a:ext cx="35147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1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82" y="2654971"/>
            <a:ext cx="36385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12522"/>
            <a:ext cx="35623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Beam</a:t>
            </a:r>
            <a:r>
              <a:rPr lang="pt-BR" dirty="0"/>
              <a:t> Range </a:t>
            </a:r>
            <a:r>
              <a:rPr lang="pt-BR" dirty="0" err="1"/>
              <a:t>Finder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Ambiguidade na informação de posição:</a:t>
            </a:r>
          </a:p>
        </p:txBody>
      </p:sp>
    </p:spTree>
    <p:extLst>
      <p:ext uri="{BB962C8B-B14F-4D97-AF65-F5344CB8AC3E}">
        <p14:creationId xmlns:p14="http://schemas.microsoft.com/office/powerpoint/2010/main" val="6051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Modelo </a:t>
            </a:r>
            <a:r>
              <a:rPr lang="pt-BR" sz="4400" dirty="0" err="1"/>
              <a:t>Learn</a:t>
            </a:r>
            <a:r>
              <a:rPr lang="pt-BR" sz="4400" dirty="0"/>
              <a:t> </a:t>
            </a:r>
            <a:r>
              <a:rPr lang="pt-BR" sz="4400" dirty="0" err="1"/>
              <a:t>Intrinsic</a:t>
            </a:r>
            <a:r>
              <a:rPr lang="pt-BR" sz="4400" dirty="0"/>
              <a:t> </a:t>
            </a:r>
            <a:r>
              <a:rPr lang="pt-BR" sz="4400" dirty="0" err="1"/>
              <a:t>Parameters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29D899B-04FB-4F91-B27A-1B0BA5951E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124744"/>
            <a:ext cx="6192688" cy="54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</a:t>
            </a:r>
            <a:r>
              <a:rPr lang="pt-BR" dirty="0" err="1"/>
              <a:t>Learn</a:t>
            </a:r>
            <a:r>
              <a:rPr lang="pt-BR" dirty="0"/>
              <a:t> </a:t>
            </a:r>
            <a:r>
              <a:rPr lang="pt-BR" dirty="0" err="1"/>
              <a:t>Intrinsic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Gerado mapa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Geradas leituras aleatórias no mapa (conforme distribuição)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Aplicado algoritmo utilizando as leituras.</a:t>
            </a:r>
          </a:p>
        </p:txBody>
      </p:sp>
    </p:spTree>
    <p:extLst>
      <p:ext uri="{BB962C8B-B14F-4D97-AF65-F5344CB8AC3E}">
        <p14:creationId xmlns:p14="http://schemas.microsoft.com/office/powerpoint/2010/main" val="9167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/>
              <a:t>Modelo </a:t>
            </a:r>
            <a:r>
              <a:rPr lang="pt-BR" sz="4400" dirty="0" err="1"/>
              <a:t>Learn</a:t>
            </a:r>
            <a:r>
              <a:rPr lang="pt-BR" sz="4400" dirty="0"/>
              <a:t> </a:t>
            </a:r>
            <a:r>
              <a:rPr lang="pt-BR" sz="4400" dirty="0" err="1"/>
              <a:t>Intrinsic</a:t>
            </a:r>
            <a:r>
              <a:rPr lang="pt-BR" sz="4400" dirty="0"/>
              <a:t> </a:t>
            </a:r>
            <a:r>
              <a:rPr lang="pt-BR" sz="4400" dirty="0" err="1"/>
              <a:t>Parameters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15" y="1196046"/>
            <a:ext cx="6745353" cy="539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902</Words>
  <Application>Microsoft Office PowerPoint</Application>
  <PresentationFormat>Apresentação na tela (4:3)</PresentationFormat>
  <Paragraphs>196</Paragraphs>
  <Slides>42</Slides>
  <Notes>40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 do Office</vt:lpstr>
      <vt:lpstr>TRABALHO 4 e 5</vt:lpstr>
      <vt:lpstr>Agenda – Trabalho 4</vt:lpstr>
      <vt:lpstr>Beam Range Finder</vt:lpstr>
      <vt:lpstr>Beam Range Finder</vt:lpstr>
      <vt:lpstr>Beam Range Finder</vt:lpstr>
      <vt:lpstr>Beam Range Finder</vt:lpstr>
      <vt:lpstr>Modelo Learn Intrinsic Parameters</vt:lpstr>
      <vt:lpstr>Modelo Learn Intrinsic Parameters</vt:lpstr>
      <vt:lpstr>Modelo Learn Intrinsic Parameters</vt:lpstr>
      <vt:lpstr>Likelihood Field Range Finder</vt:lpstr>
      <vt:lpstr>Likelihood Field Range Finder</vt:lpstr>
      <vt:lpstr>Likelihood Field Range Finder</vt:lpstr>
      <vt:lpstr>Likelihood Field Range Finder</vt:lpstr>
      <vt:lpstr>Likelihood Field Range Finder</vt:lpstr>
      <vt:lpstr>Modelo Sample Landmark </vt:lpstr>
      <vt:lpstr>Entradas</vt:lpstr>
      <vt:lpstr>Linhas 3 - 5 </vt:lpstr>
      <vt:lpstr>Linhas 6 - 8 </vt:lpstr>
      <vt:lpstr>Modelo Sample Landmark </vt:lpstr>
      <vt:lpstr>Modelo Sample Landmark </vt:lpstr>
      <vt:lpstr>Modelo Landmark</vt:lpstr>
      <vt:lpstr>Modelo Landmark</vt:lpstr>
      <vt:lpstr>Modelo Landmark</vt:lpstr>
      <vt:lpstr>Modelo Landmark</vt:lpstr>
      <vt:lpstr>Modelo Landmark</vt:lpstr>
      <vt:lpstr>Agenda – Trabalho 5</vt:lpstr>
      <vt:lpstr>Localização com EKF  Correspondências Conhecidas</vt:lpstr>
      <vt:lpstr>Entradas</vt:lpstr>
      <vt:lpstr>Entradas</vt:lpstr>
      <vt:lpstr>Entradas</vt:lpstr>
      <vt:lpstr>Atualização do Movimento</vt:lpstr>
      <vt:lpstr>Atualização do Movimento</vt:lpstr>
      <vt:lpstr>Atualização de Sensor</vt:lpstr>
      <vt:lpstr>Atualização de Sensor</vt:lpstr>
      <vt:lpstr>Atualização de Sensor</vt:lpstr>
      <vt:lpstr>Saídas</vt:lpstr>
      <vt:lpstr>Localização com EKF  Correspondências Desconhecidas</vt:lpstr>
      <vt:lpstr>Diferença do algoritmo anterior</vt:lpstr>
      <vt:lpstr>Diferença do algoritmo anterior</vt:lpstr>
      <vt:lpstr>Entradas e Saídas</vt:lpstr>
      <vt:lpstr>Loc. por EKF conhecido x desconhecido</vt:lpstr>
      <vt:lpstr>Localização por UKF x EKF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4</dc:title>
  <dc:creator>Andre</dc:creator>
  <cp:lastModifiedBy>Andre</cp:lastModifiedBy>
  <cp:revision>17</cp:revision>
  <dcterms:created xsi:type="dcterms:W3CDTF">2020-12-22T17:21:13Z</dcterms:created>
  <dcterms:modified xsi:type="dcterms:W3CDTF">2020-12-22T22:05:49Z</dcterms:modified>
</cp:coreProperties>
</file>