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417" r:id="rId3"/>
    <p:sldId id="460" r:id="rId4"/>
    <p:sldId id="461" r:id="rId5"/>
    <p:sldId id="462" r:id="rId6"/>
    <p:sldId id="463" r:id="rId7"/>
    <p:sldId id="459" r:id="rId8"/>
    <p:sldId id="464" r:id="rId9"/>
    <p:sldId id="465" r:id="rId10"/>
    <p:sldId id="467" r:id="rId11"/>
    <p:sldId id="4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go Bornia" initials="T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C8AD1-06E5-4B77-AE30-C780A1F69FB8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18C20-74FD-4679-9482-A6E057E49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09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15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73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B68F-D2C5-46DE-9A66-A1409C831349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71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34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28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52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0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30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5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1798-846E-4116-B8DD-3A30DC6D464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A55C1-625C-42D9-BCD0-23FB695EE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7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wmv"/><Relationship Id="rId1" Type="http://schemas.openxmlformats.org/officeDocument/2006/relationships/video" Target="NULL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b="1" dirty="0">
                <a:cs typeface="Times New Roman"/>
              </a:rPr>
              <a:t>TRABALHO </a:t>
            </a:r>
            <a:r>
              <a:rPr lang="pt-BR" sz="4000" b="1" dirty="0" smtClean="0">
                <a:cs typeface="Times New Roman"/>
              </a:rPr>
              <a:t>6</a:t>
            </a:r>
            <a:endParaRPr lang="pt-BR" sz="4000" b="1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5" name="Subtítulo 4"/>
          <p:cNvSpPr txBox="1">
            <a:spLocks/>
          </p:cNvSpPr>
          <p:nvPr/>
        </p:nvSpPr>
        <p:spPr>
          <a:xfrm>
            <a:off x="1187624" y="4797152"/>
            <a:ext cx="5857892" cy="1357322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>
              <a:spcBef>
                <a:spcPts val="0"/>
              </a:spcBef>
            </a:pPr>
            <a:endParaRPr lang="pt-BR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Subtítulo 4">
            <a:extLst>
              <a:ext uri="{FF2B5EF4-FFF2-40B4-BE49-F238E27FC236}">
                <a16:creationId xmlns="" xmlns:a16="http://schemas.microsoft.com/office/drawing/2014/main" id="{C6EE27DC-21A4-419B-8581-E5B7B504CF81}"/>
              </a:ext>
            </a:extLst>
          </p:cNvPr>
          <p:cNvSpPr txBox="1">
            <a:spLocks/>
          </p:cNvSpPr>
          <p:nvPr/>
        </p:nvSpPr>
        <p:spPr>
          <a:xfrm>
            <a:off x="1187624" y="5038209"/>
            <a:ext cx="6432376" cy="1590396"/>
          </a:xfrm>
          <a:prstGeom prst="rect">
            <a:avLst/>
          </a:prstGeom>
        </p:spPr>
        <p:txBody>
          <a:bodyPr tIns="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pt-BR" sz="2400" dirty="0">
                <a:latin typeface="+mj-lt"/>
                <a:cs typeface="Times New Roman" pitchFamily="18" charset="0"/>
              </a:rPr>
              <a:t>Tópicos Especiais em Sistemas Autônomos</a:t>
            </a:r>
          </a:p>
          <a:p>
            <a:pPr marL="0">
              <a:spcBef>
                <a:spcPts val="0"/>
              </a:spcBef>
            </a:pPr>
            <a:r>
              <a:rPr lang="pt-BR" sz="2400" dirty="0">
                <a:latin typeface="+mj-lt"/>
                <a:cs typeface="Times New Roman"/>
              </a:rPr>
              <a:t>Professor: Ramon </a:t>
            </a:r>
            <a:r>
              <a:rPr lang="pt-BR" sz="2400" dirty="0" err="1">
                <a:latin typeface="+mj-lt"/>
                <a:cs typeface="Times New Roman"/>
              </a:rPr>
              <a:t>Romankevicius</a:t>
            </a:r>
            <a:r>
              <a:rPr lang="pt-BR" sz="2400" dirty="0">
                <a:latin typeface="+mj-lt"/>
                <a:cs typeface="Times New Roman"/>
              </a:rPr>
              <a:t> Costa</a:t>
            </a:r>
          </a:p>
          <a:p>
            <a:pPr marL="0">
              <a:spcBef>
                <a:spcPts val="0"/>
              </a:spcBef>
            </a:pPr>
            <a:r>
              <a:rPr lang="pt-BR" sz="2400" dirty="0">
                <a:latin typeface="+mj-lt"/>
                <a:cs typeface="Times New Roman"/>
              </a:rPr>
              <a:t>Alunos: André </a:t>
            </a:r>
            <a:r>
              <a:rPr lang="pt-BR" sz="2400" dirty="0" err="1">
                <a:latin typeface="+mj-lt"/>
                <a:cs typeface="Times New Roman"/>
              </a:rPr>
              <a:t>Abido</a:t>
            </a:r>
            <a:r>
              <a:rPr lang="pt-BR" sz="2400" dirty="0">
                <a:latin typeface="+mj-lt"/>
                <a:cs typeface="Times New Roman"/>
              </a:rPr>
              <a:t> Figueiró</a:t>
            </a:r>
          </a:p>
          <a:p>
            <a:pPr marL="0">
              <a:spcBef>
                <a:spcPts val="0"/>
              </a:spcBef>
            </a:pPr>
            <a:r>
              <a:rPr lang="pt-BR" sz="2400" dirty="0">
                <a:latin typeface="+mj-lt"/>
                <a:cs typeface="Times New Roman"/>
              </a:rPr>
              <a:t>	 Tiago Bornia de Castro</a:t>
            </a:r>
          </a:p>
        </p:txBody>
      </p:sp>
    </p:spTree>
    <p:extLst>
      <p:ext uri="{BB962C8B-B14F-4D97-AF65-F5344CB8AC3E}">
        <p14:creationId xmlns:p14="http://schemas.microsoft.com/office/powerpoint/2010/main" val="36623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KLD </a:t>
            </a:r>
            <a:r>
              <a:rPr lang="pt-BR" dirty="0" err="1"/>
              <a:t>Sampling</a:t>
            </a:r>
            <a:r>
              <a:rPr lang="pt-BR" dirty="0"/>
              <a:t> </a:t>
            </a:r>
            <a:r>
              <a:rPr lang="pt-BR" dirty="0" smtClean="0"/>
              <a:t>MCL (</a:t>
            </a:r>
            <a:r>
              <a:rPr lang="pt-BR" dirty="0" err="1" smtClean="0"/>
              <a:t>Augmented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incluída uma modificação no algoritmo para inserir amostras aleatórias quando o robô estiver perdido/sequestrado.</a:t>
            </a:r>
          </a:p>
          <a:p>
            <a:r>
              <a:rPr lang="pt-BR" dirty="0" smtClean="0"/>
              <a:t>Para o KLD notou-se que os parâmetros para inserção de valores aleatórios devem ser mais rígidos, devido ao menor número de amostras após a convergência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26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KLD </a:t>
            </a:r>
            <a:r>
              <a:rPr lang="pt-BR" dirty="0" err="1"/>
              <a:t>Sampling</a:t>
            </a:r>
            <a:r>
              <a:rPr lang="pt-BR" dirty="0"/>
              <a:t> MCL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2021-01-08 10-58-06.mk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258.53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5545" y="1264259"/>
            <a:ext cx="8200911" cy="461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cs typeface="Times New Roman"/>
              </a:rPr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598" y="1478973"/>
            <a:ext cx="8915401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smtClean="0"/>
              <a:t>Grid </a:t>
            </a:r>
            <a:r>
              <a:rPr lang="pt-BR" sz="2800" dirty="0" err="1" smtClean="0"/>
              <a:t>Localization</a:t>
            </a:r>
            <a:endParaRPr lang="pt-BR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smtClean="0"/>
              <a:t>Monte Carlo </a:t>
            </a:r>
            <a:r>
              <a:rPr lang="pt-BR" sz="2800" dirty="0" err="1" smtClean="0"/>
              <a:t>Localization</a:t>
            </a:r>
            <a:endParaRPr lang="pt-BR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 smtClean="0"/>
              <a:t>Augmented</a:t>
            </a:r>
            <a:r>
              <a:rPr lang="pt-BR" sz="2800" dirty="0" smtClean="0"/>
              <a:t> Monte Carlo </a:t>
            </a:r>
            <a:r>
              <a:rPr lang="pt-BR" sz="2800" dirty="0" err="1" smtClean="0"/>
              <a:t>Localization</a:t>
            </a:r>
            <a:endParaRPr lang="pt-BR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smtClean="0"/>
              <a:t>KLD Monte Carlo </a:t>
            </a:r>
            <a:r>
              <a:rPr lang="pt-BR" sz="2800" dirty="0" err="1" smtClean="0"/>
              <a:t>Localization</a:t>
            </a:r>
            <a:endParaRPr lang="pt-BR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smtClean="0"/>
              <a:t>Test Range </a:t>
            </a:r>
            <a:r>
              <a:rPr lang="pt-BR" sz="2800" dirty="0" err="1" smtClean="0"/>
              <a:t>Measurement</a:t>
            </a:r>
            <a:endParaRPr lang="pt-BR" sz="2800" dirty="0"/>
          </a:p>
          <a:p>
            <a:pPr algn="just">
              <a:buFont typeface="Wingdings" panose="05000000000000000000" pitchFamily="2" charset="2"/>
              <a:buChar char="Ø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954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Monte Carlo </a:t>
            </a:r>
            <a:r>
              <a:rPr lang="pt-BR" dirty="0" err="1"/>
              <a:t>Localization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Basicamente o algoritmo de filtro de partículas implementado no Trabalho 2.</a:t>
            </a:r>
          </a:p>
          <a:p>
            <a:r>
              <a:rPr lang="pt-BR" dirty="0" smtClean="0"/>
              <a:t>São incorporados os Modelos de Movimentação e Medição dos trabalhos 3 e 4.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7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Monte Carlo </a:t>
            </a:r>
            <a:r>
              <a:rPr lang="pt-BR" dirty="0" err="1"/>
              <a:t>Localization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09513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2627784" y="3212976"/>
            <a:ext cx="4248472" cy="2880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627784" y="3501008"/>
            <a:ext cx="4248472" cy="2880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Augmented</a:t>
            </a:r>
            <a:r>
              <a:rPr lang="pt-BR" dirty="0" smtClean="0"/>
              <a:t> Monte </a:t>
            </a:r>
            <a:r>
              <a:rPr lang="pt-BR" dirty="0"/>
              <a:t>Carlo </a:t>
            </a:r>
            <a:r>
              <a:rPr lang="pt-BR" dirty="0" err="1"/>
              <a:t>Localization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 a variação dos pesos das partículas como indicativo de robô sequestrado/perdido.</a:t>
            </a:r>
          </a:p>
          <a:p>
            <a:r>
              <a:rPr lang="pt-BR" dirty="0" smtClean="0"/>
              <a:t>Quando a variação é alta, insere amostras aleatórias.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7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68" y="1303014"/>
            <a:ext cx="5865503" cy="543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Augmented</a:t>
            </a:r>
            <a:r>
              <a:rPr lang="pt-BR" dirty="0" smtClean="0"/>
              <a:t> Monte </a:t>
            </a:r>
            <a:r>
              <a:rPr lang="pt-BR" dirty="0"/>
              <a:t>Carlo </a:t>
            </a:r>
            <a:r>
              <a:rPr lang="pt-BR" dirty="0" err="1"/>
              <a:t>Localization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627784" y="3933056"/>
            <a:ext cx="4248472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627784" y="4581128"/>
            <a:ext cx="4248472" cy="5040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Simulações - Monte Carlo </a:t>
            </a:r>
            <a:r>
              <a:rPr lang="pt-BR" sz="4400" dirty="0" err="1" smtClean="0"/>
              <a:t>Localization</a:t>
            </a:r>
            <a:endParaRPr lang="pt-B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79D0-B346-4529-A001-D79B780B0DBC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2021-01-08 10-25-17.mk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651.360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7544" y="1340768"/>
            <a:ext cx="80648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KLD </a:t>
            </a:r>
            <a:r>
              <a:rPr lang="pt-BR" dirty="0" err="1" smtClean="0"/>
              <a:t>Sampling</a:t>
            </a:r>
            <a:r>
              <a:rPr lang="pt-BR" dirty="0" smtClean="0"/>
              <a:t> MCL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Utiliza-se de um histograma para determinar o número de partículas.</a:t>
            </a:r>
          </a:p>
          <a:p>
            <a:r>
              <a:rPr lang="pt-BR" dirty="0" smtClean="0"/>
              <a:t>O número de partículas é determinado pelo número de caixas ocupadas no histograma.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3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1187624"/>
            <a:ext cx="5760715" cy="555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KLD </a:t>
            </a:r>
            <a:r>
              <a:rPr lang="pt-BR" dirty="0" err="1"/>
              <a:t>Sampling</a:t>
            </a:r>
            <a:r>
              <a:rPr lang="pt-BR" dirty="0"/>
              <a:t> MCL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627784" y="5054600"/>
            <a:ext cx="3312368" cy="3906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1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195</Words>
  <Application>Microsoft Office PowerPoint</Application>
  <PresentationFormat>Apresentação na tela (4:3)</PresentationFormat>
  <Paragraphs>34</Paragraphs>
  <Slides>11</Slides>
  <Notes>3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TRABALHO 6</vt:lpstr>
      <vt:lpstr>Agenda</vt:lpstr>
      <vt:lpstr>Monte Carlo Localization</vt:lpstr>
      <vt:lpstr>Monte Carlo Localization</vt:lpstr>
      <vt:lpstr>Augmented Monte Carlo Localization</vt:lpstr>
      <vt:lpstr>Augmented Monte Carlo Localization</vt:lpstr>
      <vt:lpstr>Simulações - Monte Carlo Localization</vt:lpstr>
      <vt:lpstr>KLD Sampling MCL</vt:lpstr>
      <vt:lpstr>KLD Sampling MCL</vt:lpstr>
      <vt:lpstr>KLD Sampling MCL (Augmented)</vt:lpstr>
      <vt:lpstr>KLD Sampling MCL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</dc:creator>
  <cp:lastModifiedBy>Andre</cp:lastModifiedBy>
  <cp:revision>52</cp:revision>
  <dcterms:created xsi:type="dcterms:W3CDTF">2020-11-23T20:59:22Z</dcterms:created>
  <dcterms:modified xsi:type="dcterms:W3CDTF">2021-02-10T21:23:40Z</dcterms:modified>
</cp:coreProperties>
</file>