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14.xml" ContentType="application/vnd.openxmlformats-officedocument.presentationml.notesSlide+xml"/>
  <Override PartName="/ppt/charts/chart8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9.xml" ContentType="application/vnd.openxmlformats-officedocument.drawingml.chart+xml"/>
  <Override PartName="/ppt/notesSlides/notesSlide17.xml" ContentType="application/vnd.openxmlformats-officedocument.presentationml.notesSlide+xml"/>
  <Override PartName="/ppt/charts/chart10.xml" ContentType="application/vnd.openxmlformats-officedocument.drawingml.chart+xml"/>
  <Override PartName="/ppt/notesSlides/notesSlide18.xml" ContentType="application/vnd.openxmlformats-officedocument.presentationml.notesSlide+xml"/>
  <Override PartName="/ppt/charts/chart11.xml" ContentType="application/vnd.openxmlformats-officedocument.drawingml.chart+xml"/>
  <Override PartName="/ppt/notesSlides/notesSlide19.xml" ContentType="application/vnd.openxmlformats-officedocument.presentationml.notesSlide+xml"/>
  <Override PartName="/ppt/charts/chart12.xml" ContentType="application/vnd.openxmlformats-officedocument.drawingml.chart+xml"/>
  <Override PartName="/ppt/notesSlides/notesSlide20.xml" ContentType="application/vnd.openxmlformats-officedocument.presentationml.notesSlide+xml"/>
  <Override PartName="/ppt/charts/chart13.xml" ContentType="application/vnd.openxmlformats-officedocument.drawingml.chart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2B822C"/>
    <a:srgbClr val="4F7C32"/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/>
    <p:restoredTop sz="75785"/>
  </p:normalViewPr>
  <p:slideViewPr>
    <p:cSldViewPr snapToGrid="0" snapToObjects="1">
      <p:cViewPr>
        <p:scale>
          <a:sx n="100" d="100"/>
          <a:sy n="100" d="100"/>
        </p:scale>
        <p:origin x="48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numRef>
              <c:f>Sheet1!$A$2:$A$15</c:f>
              <c:numCache>
                <c:formatCode>General</c:formatCode>
                <c:ptCount val="14"/>
                <c:pt idx="0">
                  <c:v>2000.0</c:v>
                </c:pt>
                <c:pt idx="1">
                  <c:v>2001.0</c:v>
                </c:pt>
                <c:pt idx="2">
                  <c:v>2002.0</c:v>
                </c:pt>
                <c:pt idx="3">
                  <c:v>2003.0</c:v>
                </c:pt>
                <c:pt idx="4">
                  <c:v>2004.0</c:v>
                </c:pt>
                <c:pt idx="5">
                  <c:v>2005.0</c:v>
                </c:pt>
                <c:pt idx="6">
                  <c:v>2006.0</c:v>
                </c:pt>
                <c:pt idx="7">
                  <c:v>2007.0</c:v>
                </c:pt>
                <c:pt idx="8">
                  <c:v>2008.0</c:v>
                </c:pt>
                <c:pt idx="9">
                  <c:v>2009.0</c:v>
                </c:pt>
                <c:pt idx="10">
                  <c:v>2010.0</c:v>
                </c:pt>
                <c:pt idx="11">
                  <c:v>2011.0</c:v>
                </c:pt>
                <c:pt idx="12">
                  <c:v>2012.0</c:v>
                </c:pt>
                <c:pt idx="13">
                  <c:v>2013.0</c:v>
                </c:pt>
              </c:numCache>
            </c:num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2.5</c:v>
                </c:pt>
                <c:pt idx="1">
                  <c:v>2.8</c:v>
                </c:pt>
                <c:pt idx="2">
                  <c:v>3.2</c:v>
                </c:pt>
                <c:pt idx="3">
                  <c:v>4.1</c:v>
                </c:pt>
                <c:pt idx="4">
                  <c:v>3.9</c:v>
                </c:pt>
                <c:pt idx="5">
                  <c:v>3.4</c:v>
                </c:pt>
                <c:pt idx="6">
                  <c:v>3.3</c:v>
                </c:pt>
                <c:pt idx="7">
                  <c:v>2.8</c:v>
                </c:pt>
                <c:pt idx="8">
                  <c:v>2.6</c:v>
                </c:pt>
                <c:pt idx="9">
                  <c:v>2.3</c:v>
                </c:pt>
                <c:pt idx="10">
                  <c:v>2.0</c:v>
                </c:pt>
                <c:pt idx="11">
                  <c:v>1.8</c:v>
                </c:pt>
                <c:pt idx="12">
                  <c:v>1.6</c:v>
                </c:pt>
                <c:pt idx="13">
                  <c:v>1.5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437959568"/>
        <c:axId val="-1437957792"/>
      </c:lineChart>
      <c:catAx>
        <c:axId val="-14379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1437957792"/>
        <c:crosses val="autoZero"/>
        <c:auto val="1"/>
        <c:lblAlgn val="ctr"/>
        <c:lblOffset val="100"/>
        <c:noMultiLvlLbl val="0"/>
      </c:catAx>
      <c:valAx>
        <c:axId val="-1437957792"/>
        <c:scaling>
          <c:orientation val="minMax"/>
          <c:max val="4.5"/>
          <c:min val="1.5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"/>
            </a:pPr>
            <a:endParaRPr lang="en-US"/>
          </a:p>
        </c:txPr>
        <c:crossAx val="-1437959568"/>
        <c:crosses val="autoZero"/>
        <c:crossBetween val="between"/>
      </c:valAx>
      <c:spPr>
        <a:effectLst>
          <a:outerShdw blurRad="50800" dist="38100" dir="2700000" algn="tl" rotWithShape="0">
            <a:srgbClr val="000000">
              <a:alpha val="43000"/>
            </a:srgbClr>
          </a:outerShd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47222222222222"/>
          <c:y val="0.36038952517299"/>
          <c:w val="0.909722222222222"/>
          <c:h val="0.551948222381293"/>
        </c:manualLayout>
      </c:layout>
      <c:bar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436538784"/>
        <c:axId val="-1436536464"/>
      </c:barChart>
      <c:catAx>
        <c:axId val="-1436538784"/>
        <c:scaling>
          <c:orientation val="minMax"/>
        </c:scaling>
        <c:delete val="1"/>
        <c:axPos val="b"/>
        <c:majorTickMark val="none"/>
        <c:minorTickMark val="none"/>
        <c:tickLblPos val="nextTo"/>
        <c:crossAx val="-1436536464"/>
        <c:crosses val="autoZero"/>
        <c:auto val="1"/>
        <c:lblAlgn val="ctr"/>
        <c:lblOffset val="100"/>
        <c:noMultiLvlLbl val="0"/>
      </c:catAx>
      <c:valAx>
        <c:axId val="-143653646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436538784"/>
        <c:crosses val="autoZero"/>
        <c:crossBetween val="between"/>
      </c:valAx>
      <c:spPr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47222222222222"/>
          <c:y val="0.36038952517299"/>
          <c:w val="0.909722222222222"/>
          <c:h val="0.551948222381293"/>
        </c:manualLayout>
      </c:layout>
      <c:bar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434949488"/>
        <c:axId val="-1434947168"/>
      </c:barChart>
      <c:catAx>
        <c:axId val="-1434949488"/>
        <c:scaling>
          <c:orientation val="minMax"/>
        </c:scaling>
        <c:delete val="1"/>
        <c:axPos val="b"/>
        <c:majorTickMark val="none"/>
        <c:minorTickMark val="none"/>
        <c:tickLblPos val="nextTo"/>
        <c:crossAx val="-1434947168"/>
        <c:crosses val="autoZero"/>
        <c:auto val="1"/>
        <c:lblAlgn val="ctr"/>
        <c:lblOffset val="100"/>
        <c:noMultiLvlLbl val="0"/>
      </c:catAx>
      <c:valAx>
        <c:axId val="-14349471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434949488"/>
        <c:crosses val="autoZero"/>
        <c:crossBetween val="between"/>
      </c:valAx>
      <c:spPr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47222222222222"/>
          <c:y val="0.36038952517299"/>
          <c:w val="0.909722222222222"/>
          <c:h val="0.551948222381293"/>
        </c:manualLayout>
      </c:layout>
      <c:bar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437690816"/>
        <c:axId val="-1437733568"/>
      </c:barChart>
      <c:catAx>
        <c:axId val="-1437690816"/>
        <c:scaling>
          <c:orientation val="minMax"/>
        </c:scaling>
        <c:delete val="1"/>
        <c:axPos val="b"/>
        <c:majorTickMark val="none"/>
        <c:minorTickMark val="none"/>
        <c:tickLblPos val="nextTo"/>
        <c:crossAx val="-1437733568"/>
        <c:crosses val="autoZero"/>
        <c:auto val="1"/>
        <c:lblAlgn val="ctr"/>
        <c:lblOffset val="100"/>
        <c:noMultiLvlLbl val="0"/>
      </c:catAx>
      <c:valAx>
        <c:axId val="-14377335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437690816"/>
        <c:crosses val="autoZero"/>
        <c:crossBetween val="between"/>
      </c:valAx>
      <c:spPr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47222222222222"/>
          <c:y val="0.36038952517299"/>
          <c:w val="0.909722222222222"/>
          <c:h val="0.551948222381293"/>
        </c:manualLayout>
      </c:layout>
      <c:bar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435029776"/>
        <c:axId val="-1435027456"/>
      </c:barChart>
      <c:catAx>
        <c:axId val="-1435029776"/>
        <c:scaling>
          <c:orientation val="minMax"/>
        </c:scaling>
        <c:delete val="1"/>
        <c:axPos val="b"/>
        <c:majorTickMark val="none"/>
        <c:minorTickMark val="none"/>
        <c:tickLblPos val="nextTo"/>
        <c:crossAx val="-1435027456"/>
        <c:crosses val="autoZero"/>
        <c:auto val="1"/>
        <c:lblAlgn val="ctr"/>
        <c:lblOffset val="100"/>
        <c:noMultiLvlLbl val="0"/>
      </c:catAx>
      <c:valAx>
        <c:axId val="-14350274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435029776"/>
        <c:crosses val="autoZero"/>
        <c:crossBetween val="between"/>
      </c:valAx>
      <c:spPr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4099929581973"/>
          <c:y val="0.0419648293963254"/>
          <c:w val="0.803019653031176"/>
          <c:h val="0.767368503937008"/>
        </c:manualLayout>
      </c:layou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437984480"/>
        <c:axId val="-1438141840"/>
      </c:lineChart>
      <c:catAx>
        <c:axId val="-14379844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438141840"/>
        <c:crosses val="autoZero"/>
        <c:auto val="1"/>
        <c:lblAlgn val="ctr"/>
        <c:lblOffset val="100"/>
        <c:noMultiLvlLbl val="0"/>
      </c:catAx>
      <c:valAx>
        <c:axId val="-1438141840"/>
        <c:scaling>
          <c:orientation val="minMax"/>
          <c:max val="4.5"/>
          <c:min val="1.5"/>
        </c:scaling>
        <c:delete val="1"/>
        <c:axPos val="l"/>
        <c:numFmt formatCode="General" sourceLinked="1"/>
        <c:majorTickMark val="out"/>
        <c:minorTickMark val="none"/>
        <c:tickLblPos val="nextTo"/>
        <c:crossAx val="-14379844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451388888888889"/>
          <c:y val="0.103174603174603"/>
          <c:w val="0.909722222222222"/>
          <c:h val="0.608148981377328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MA</c:v>
                </c:pt>
                <c:pt idx="1">
                  <c:v>CA</c:v>
                </c:pt>
                <c:pt idx="2">
                  <c:v>IL</c:v>
                </c:pt>
                <c:pt idx="3">
                  <c:v>NY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50.0</c:v>
                </c:pt>
                <c:pt idx="1">
                  <c:v>10.0</c:v>
                </c:pt>
                <c:pt idx="2">
                  <c:v>10.0</c:v>
                </c:pt>
                <c:pt idx="3">
                  <c:v>30.0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438016704"/>
        <c:axId val="-1440053440"/>
      </c:barChart>
      <c:catAx>
        <c:axId val="-14380167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-1440053440"/>
        <c:crosses val="autoZero"/>
        <c:auto val="1"/>
        <c:lblAlgn val="ctr"/>
        <c:lblOffset val="100"/>
        <c:noMultiLvlLbl val="0"/>
      </c:catAx>
      <c:valAx>
        <c:axId val="-144005344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438016704"/>
        <c:crosses val="autoZero"/>
        <c:crossBetween val="between"/>
      </c:valAx>
      <c:spPr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47222222222222"/>
          <c:y val="0.36038952517299"/>
          <c:w val="0.909722222222222"/>
          <c:h val="0.551948222381293"/>
        </c:manualLayout>
      </c:layout>
      <c:bar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437946336"/>
        <c:axId val="-1437944128"/>
      </c:barChart>
      <c:catAx>
        <c:axId val="-1437946336"/>
        <c:scaling>
          <c:orientation val="minMax"/>
        </c:scaling>
        <c:delete val="1"/>
        <c:axPos val="b"/>
        <c:majorTickMark val="none"/>
        <c:minorTickMark val="none"/>
        <c:tickLblPos val="nextTo"/>
        <c:crossAx val="-1437944128"/>
        <c:crosses val="autoZero"/>
        <c:auto val="1"/>
        <c:lblAlgn val="ctr"/>
        <c:lblOffset val="100"/>
        <c:noMultiLvlLbl val="0"/>
      </c:catAx>
      <c:valAx>
        <c:axId val="-143794412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437946336"/>
        <c:crosses val="autoZero"/>
        <c:crossBetween val="between"/>
      </c:valAx>
      <c:spPr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451388888888889"/>
          <c:y val="0.103174603174603"/>
          <c:w val="0.909722222222222"/>
          <c:h val="0.608148981377328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MA</c:v>
                </c:pt>
                <c:pt idx="1">
                  <c:v>CA</c:v>
                </c:pt>
                <c:pt idx="2">
                  <c:v>IL</c:v>
                </c:pt>
                <c:pt idx="3">
                  <c:v>NY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50.0</c:v>
                </c:pt>
                <c:pt idx="1">
                  <c:v>10.0</c:v>
                </c:pt>
                <c:pt idx="2">
                  <c:v>10.0</c:v>
                </c:pt>
                <c:pt idx="3">
                  <c:v>30.0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437644816"/>
        <c:axId val="-1437865744"/>
      </c:barChart>
      <c:catAx>
        <c:axId val="-14376448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-1437865744"/>
        <c:crosses val="autoZero"/>
        <c:auto val="1"/>
        <c:lblAlgn val="ctr"/>
        <c:lblOffset val="100"/>
        <c:noMultiLvlLbl val="0"/>
      </c:catAx>
      <c:valAx>
        <c:axId val="-14378657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437644816"/>
        <c:crosses val="autoZero"/>
        <c:crossBetween val="between"/>
      </c:valAx>
      <c:spPr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47222222222222"/>
          <c:y val="0.36038952517299"/>
          <c:w val="0.909722222222222"/>
          <c:h val="0.551948222381293"/>
        </c:manualLayout>
      </c:layout>
      <c:bar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437894736"/>
        <c:axId val="-1437892960"/>
      </c:barChart>
      <c:catAx>
        <c:axId val="-1437894736"/>
        <c:scaling>
          <c:orientation val="minMax"/>
        </c:scaling>
        <c:delete val="1"/>
        <c:axPos val="b"/>
        <c:majorTickMark val="none"/>
        <c:minorTickMark val="none"/>
        <c:tickLblPos val="nextTo"/>
        <c:crossAx val="-1437892960"/>
        <c:crosses val="autoZero"/>
        <c:auto val="1"/>
        <c:lblAlgn val="ctr"/>
        <c:lblOffset val="100"/>
        <c:noMultiLvlLbl val="0"/>
      </c:catAx>
      <c:valAx>
        <c:axId val="-14378929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437894736"/>
        <c:crosses val="autoZero"/>
        <c:crossBetween val="between"/>
      </c:valAx>
      <c:spPr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451388888888889"/>
          <c:y val="0.103174603174603"/>
          <c:w val="0.909722222222222"/>
          <c:h val="0.608148981377328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MA</c:v>
                </c:pt>
                <c:pt idx="1">
                  <c:v>CA</c:v>
                </c:pt>
                <c:pt idx="2">
                  <c:v>IL</c:v>
                </c:pt>
                <c:pt idx="3">
                  <c:v>NY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30.0</c:v>
                </c:pt>
                <c:pt idx="1">
                  <c:v>20.0</c:v>
                </c:pt>
                <c:pt idx="2">
                  <c:v>10.0</c:v>
                </c:pt>
                <c:pt idx="3">
                  <c:v>40.0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436869344"/>
        <c:axId val="-1436867984"/>
      </c:barChart>
      <c:catAx>
        <c:axId val="-143686934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-1436867984"/>
        <c:crosses val="autoZero"/>
        <c:auto val="1"/>
        <c:lblAlgn val="ctr"/>
        <c:lblOffset val="100"/>
        <c:noMultiLvlLbl val="0"/>
      </c:catAx>
      <c:valAx>
        <c:axId val="-14368679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436869344"/>
        <c:crosses val="autoZero"/>
        <c:crossBetween val="between"/>
      </c:valAx>
      <c:spPr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47222222222222"/>
          <c:y val="0.36038952517299"/>
          <c:w val="0.909722222222222"/>
          <c:h val="0.551948222381293"/>
        </c:manualLayout>
      </c:layout>
      <c:bar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434881840"/>
        <c:axId val="-1434880064"/>
      </c:barChart>
      <c:catAx>
        <c:axId val="-1434881840"/>
        <c:scaling>
          <c:orientation val="minMax"/>
        </c:scaling>
        <c:delete val="1"/>
        <c:axPos val="b"/>
        <c:majorTickMark val="none"/>
        <c:minorTickMark val="none"/>
        <c:tickLblPos val="nextTo"/>
        <c:crossAx val="-1434880064"/>
        <c:crosses val="autoZero"/>
        <c:auto val="1"/>
        <c:lblAlgn val="ctr"/>
        <c:lblOffset val="100"/>
        <c:noMultiLvlLbl val="0"/>
      </c:catAx>
      <c:valAx>
        <c:axId val="-143488006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434881840"/>
        <c:crosses val="autoZero"/>
        <c:crossBetween val="between"/>
      </c:valAx>
      <c:spPr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47222222222222"/>
          <c:y val="0.36038952517299"/>
          <c:w val="0.909722222222222"/>
          <c:h val="0.551948222381293"/>
        </c:manualLayout>
      </c:layout>
      <c:bar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435390864"/>
        <c:axId val="-1435389088"/>
      </c:barChart>
      <c:catAx>
        <c:axId val="-1435390864"/>
        <c:scaling>
          <c:orientation val="minMax"/>
        </c:scaling>
        <c:delete val="1"/>
        <c:axPos val="b"/>
        <c:majorTickMark val="none"/>
        <c:minorTickMark val="none"/>
        <c:tickLblPos val="nextTo"/>
        <c:crossAx val="-1435389088"/>
        <c:crosses val="autoZero"/>
        <c:auto val="1"/>
        <c:lblAlgn val="ctr"/>
        <c:lblOffset val="100"/>
        <c:noMultiLvlLbl val="0"/>
      </c:catAx>
      <c:valAx>
        <c:axId val="-14353890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435390864"/>
        <c:crosses val="autoZero"/>
        <c:crossBetween val="between"/>
      </c:valAx>
      <c:spPr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26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49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46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3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58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81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4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98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59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44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36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34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59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01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724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31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29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406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521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12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42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537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490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4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17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69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53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58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89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18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98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4/24/19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4/24/19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9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6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5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230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CS639: </a:t>
            </a:r>
            <a:br>
              <a:rPr lang="en-US" dirty="0"/>
            </a:br>
            <a:r>
              <a:rPr lang="en-US" b="1" dirty="0"/>
              <a:t>Data Management for </a:t>
            </a:r>
            <a:br>
              <a:rPr lang="en-US" b="1" dirty="0"/>
            </a:br>
            <a:r>
              <a:rPr lang="en-US" b="1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2701"/>
            <a:ext cx="9144000" cy="1655762"/>
          </a:xfrm>
        </p:spPr>
        <p:txBody>
          <a:bodyPr>
            <a:normAutofit/>
          </a:bodyPr>
          <a:lstStyle/>
          <a:p>
            <a:r>
              <a:rPr lang="en-US"/>
              <a:t>Lecture </a:t>
            </a:r>
            <a:r>
              <a:rPr lang="en-US" smtClean="0"/>
              <a:t>25: </a:t>
            </a:r>
            <a:r>
              <a:rPr lang="en-US" dirty="0" smtClean="0"/>
              <a:t>EDA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Theodoros </a:t>
            </a:r>
            <a:r>
              <a:rPr lang="en-US" dirty="0" smtClean="0"/>
              <a:t>Rekatsinas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7" y="354834"/>
            <a:ext cx="4379089" cy="1824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85"/>
            <a:ext cx="10515600" cy="132556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01000" y="4953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38200" y="1466533"/>
            <a:ext cx="10977563" cy="4175783"/>
          </a:xfrm>
        </p:spPr>
        <p:txBody>
          <a:bodyPr>
            <a:noAutofit/>
          </a:bodyPr>
          <a:lstStyle/>
          <a:p>
            <a:pPr lvl="0">
              <a:defRPr sz="1800"/>
            </a:pPr>
            <a:r>
              <a:rPr lang="en-US" sz="2400" dirty="0"/>
              <a:t>Data analyst studying census data</a:t>
            </a:r>
          </a:p>
          <a:p>
            <a:pPr lvl="0">
              <a:defRPr sz="1800"/>
            </a:pPr>
            <a:r>
              <a:rPr lang="en-US" sz="2400" dirty="0">
                <a:solidFill>
                  <a:srgbClr val="000000"/>
                </a:solidFill>
              </a:rPr>
              <a:t>age, education, marital-status, sex, race, income, hours-worked etc</a:t>
            </a:r>
            <a:r>
              <a:rPr lang="en-US" sz="2400" i="1" dirty="0">
                <a:solidFill>
                  <a:srgbClr val="000000"/>
                </a:solidFill>
              </a:rPr>
              <a:t>.</a:t>
            </a:r>
          </a:p>
          <a:p>
            <a:pPr marL="857250" lvl="1" indent="-457200"/>
            <a:r>
              <a:rPr lang="en-US" sz="4400" i="1" dirty="0">
                <a:solidFill>
                  <a:srgbClr val="000000"/>
                </a:solidFill>
              </a:rPr>
              <a:t>A</a:t>
            </a:r>
            <a:r>
              <a:rPr lang="en-US" sz="4400" dirty="0">
                <a:solidFill>
                  <a:srgbClr val="000000"/>
                </a:solidFill>
              </a:rPr>
              <a:t> = # attributes in table</a:t>
            </a:r>
          </a:p>
          <a:p>
            <a:pPr marL="0" indent="0">
              <a:buNone/>
            </a:pPr>
            <a:endParaRPr lang="en-US" sz="4800" dirty="0">
              <a:solidFill>
                <a:srgbClr val="000000"/>
              </a:solidFill>
            </a:endParaRPr>
          </a:p>
          <a:p>
            <a:pPr lvl="0">
              <a:defRPr sz="1800"/>
            </a:pPr>
            <a:endParaRPr lang="en-US" sz="2400" dirty="0"/>
          </a:p>
          <a:p>
            <a:pPr lvl="0">
              <a:defRPr sz="1800"/>
            </a:pPr>
            <a:r>
              <a:rPr lang="en-US" sz="2400" dirty="0"/>
              <a:t>Task: Compare on various socioeconomic indicators, </a:t>
            </a:r>
            <a:r>
              <a:rPr lang="en-US" sz="2400" dirty="0">
                <a:solidFill>
                  <a:srgbClr val="800000"/>
                </a:solidFill>
              </a:rPr>
              <a:t>unmarried adults </a:t>
            </a:r>
            <a:r>
              <a:rPr lang="en-US" sz="2400" dirty="0"/>
              <a:t>vs. </a:t>
            </a:r>
            <a:r>
              <a:rPr lang="en-US" sz="2400" dirty="0">
                <a:solidFill>
                  <a:srgbClr val="0000FF"/>
                </a:solidFill>
              </a:rPr>
              <a:t>all adults</a:t>
            </a:r>
          </a:p>
          <a:p>
            <a:pPr marL="0" lvl="0" indent="0">
              <a:buNone/>
              <a:defRPr sz="1800"/>
            </a:pPr>
            <a:endParaRPr lang="en-US" sz="2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65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85"/>
            <a:ext cx="10515600" cy="1325563"/>
          </a:xfrm>
        </p:spPr>
        <p:txBody>
          <a:bodyPr/>
          <a:lstStyle/>
          <a:p>
            <a:r>
              <a:rPr lang="en-US" dirty="0" smtClean="0"/>
              <a:t>Space of visualizations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01000" y="4953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Shape 336"/>
          <p:cNvSpPr txBox="1">
            <a:spLocks/>
          </p:cNvSpPr>
          <p:nvPr/>
        </p:nvSpPr>
        <p:spPr>
          <a:xfrm>
            <a:off x="1431260" y="1613217"/>
            <a:ext cx="4456899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Tx/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/>
            </a:pPr>
            <a:endParaRPr lang="en-US" sz="2500" smtClean="0"/>
          </a:p>
          <a:p>
            <a:pPr>
              <a:defRPr sz="1800"/>
            </a:pPr>
            <a:r>
              <a:rPr lang="en-US" sz="2500" smtClean="0"/>
              <a:t>For simplicity, assume a single table (star schema)</a:t>
            </a:r>
          </a:p>
          <a:p>
            <a:pPr>
              <a:defRPr sz="1800"/>
            </a:pPr>
            <a:endParaRPr lang="en-US" sz="2500" smtClean="0"/>
          </a:p>
          <a:p>
            <a:pPr>
              <a:defRPr sz="1800"/>
            </a:pPr>
            <a:r>
              <a:rPr lang="en-US" sz="2500" smtClean="0"/>
              <a:t>Visualizations = agg. + grp. by queries</a:t>
            </a:r>
          </a:p>
          <a:p>
            <a:pPr>
              <a:defRPr sz="1800"/>
            </a:pPr>
            <a:endParaRPr lang="en-US" sz="2500" smtClean="0">
              <a:ea typeface="Helvetica"/>
              <a:cs typeface="Helvetica"/>
              <a:sym typeface="Helvetica"/>
            </a:endParaRPr>
          </a:p>
          <a:p>
            <a:pPr>
              <a:defRPr sz="1800"/>
            </a:pPr>
            <a:r>
              <a:rPr lang="en-US" sz="2500" smtClean="0">
                <a:solidFill>
                  <a:srgbClr val="0000FF"/>
                </a:solidFill>
                <a:ea typeface="Helvetica"/>
                <a:cs typeface="Helvetica"/>
                <a:sym typeface="Helvetica"/>
              </a:rPr>
              <a:t>Vi = SELECT d, f(m) </a:t>
            </a:r>
          </a:p>
          <a:p>
            <a:pPr>
              <a:defRPr sz="1800"/>
            </a:pPr>
            <a:r>
              <a:rPr lang="en-US" sz="2500" smtClean="0">
                <a:solidFill>
                  <a:srgbClr val="0000FF"/>
                </a:solidFill>
                <a:ea typeface="Helvetica"/>
                <a:cs typeface="Helvetica"/>
                <a:sym typeface="Helvetica"/>
              </a:rPr>
              <a:t>FROM table </a:t>
            </a:r>
          </a:p>
          <a:p>
            <a:pPr>
              <a:defRPr sz="1800"/>
            </a:pPr>
            <a:r>
              <a:rPr lang="en-US" sz="2500" smtClean="0">
                <a:solidFill>
                  <a:srgbClr val="0000FF"/>
                </a:solidFill>
                <a:ea typeface="Helvetica"/>
                <a:cs typeface="Helvetica"/>
                <a:sym typeface="Helvetica"/>
              </a:rPr>
              <a:t>WHERE ___</a:t>
            </a:r>
          </a:p>
          <a:p>
            <a:pPr>
              <a:defRPr sz="1800"/>
            </a:pPr>
            <a:r>
              <a:rPr lang="en-US" sz="2500" smtClean="0">
                <a:solidFill>
                  <a:srgbClr val="0000FF"/>
                </a:solidFill>
                <a:ea typeface="Helvetica"/>
                <a:cs typeface="Helvetica"/>
                <a:sym typeface="Helvetica"/>
              </a:rPr>
              <a:t>GROUP BY d </a:t>
            </a:r>
          </a:p>
          <a:p>
            <a:pPr>
              <a:defRPr sz="1800"/>
            </a:pPr>
            <a:endParaRPr lang="en-US" sz="2500" smtClean="0">
              <a:ea typeface="Helvetica"/>
              <a:cs typeface="Helvetica"/>
              <a:sym typeface="Helvetica"/>
            </a:endParaRPr>
          </a:p>
          <a:p>
            <a:pPr>
              <a:defRPr sz="1800"/>
            </a:pPr>
            <a:r>
              <a:rPr lang="en-US" sz="2500" smtClean="0">
                <a:ea typeface="Helvetica"/>
                <a:cs typeface="Helvetica"/>
                <a:sym typeface="Helvetica"/>
              </a:rPr>
              <a:t>(d, m, f): </a:t>
            </a:r>
          </a:p>
          <a:p>
            <a:pPr>
              <a:defRPr sz="1800"/>
            </a:pPr>
            <a:r>
              <a:rPr lang="en-US" sz="2500" smtClean="0">
                <a:ea typeface="Helvetica"/>
                <a:cs typeface="Helvetica"/>
                <a:sym typeface="Helvetica"/>
              </a:rPr>
              <a:t>dimension, measure, aggregate</a:t>
            </a:r>
          </a:p>
          <a:p>
            <a:pPr>
              <a:defRPr sz="1800"/>
            </a:pPr>
            <a:endParaRPr lang="en-US" sz="25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128624" y="1613217"/>
          <a:ext cx="2089548" cy="209931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48258"/>
                <a:gridCol w="348258"/>
                <a:gridCol w="348258"/>
                <a:gridCol w="348258"/>
                <a:gridCol w="348258"/>
                <a:gridCol w="348258"/>
              </a:tblGrid>
              <a:tr h="25717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</a:tr>
              <a:tr h="25717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</a:tr>
              <a:tr h="25717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</a:tr>
              <a:tr h="25717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</a:tr>
              <a:tr h="25717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</a:tr>
              <a:tr h="25717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</a:tr>
              <a:tr h="25717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</a:tr>
              <a:tr h="25717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</a:tr>
            </a:tbl>
          </a:graphicData>
        </a:graphic>
      </p:graphicFrame>
      <p:graphicFrame>
        <p:nvGraphicFramePr>
          <p:cNvPr id="18" name="Chart 17"/>
          <p:cNvGraphicFramePr/>
          <p:nvPr>
            <p:extLst/>
          </p:nvPr>
        </p:nvGraphicFramePr>
        <p:xfrm>
          <a:off x="5617497" y="4052743"/>
          <a:ext cx="2259916" cy="1982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8"/>
          <p:cNvGraphicFramePr/>
          <p:nvPr>
            <p:extLst/>
          </p:nvPr>
        </p:nvGraphicFramePr>
        <p:xfrm>
          <a:off x="5724654" y="4106321"/>
          <a:ext cx="2259916" cy="1708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/>
          <p:cNvGraphicFramePr/>
          <p:nvPr>
            <p:extLst/>
          </p:nvPr>
        </p:nvGraphicFramePr>
        <p:xfrm>
          <a:off x="7984570" y="4052741"/>
          <a:ext cx="2571750" cy="1500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1" name="Chart 20"/>
          <p:cNvGraphicFramePr/>
          <p:nvPr>
            <p:extLst/>
          </p:nvPr>
        </p:nvGraphicFramePr>
        <p:xfrm>
          <a:off x="7795742" y="4052742"/>
          <a:ext cx="2571750" cy="1178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76294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Graphic spid="19" grpId="0">
        <p:bldAsOne/>
      </p:bldGraphic>
      <p:bldGraphic spid="20" grpId="0">
        <p:bldAsOne/>
      </p:bldGraphic>
      <p:bldGraphic spid="21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85"/>
            <a:ext cx="10515600" cy="1325563"/>
          </a:xfrm>
        </p:spPr>
        <p:txBody>
          <a:bodyPr/>
          <a:lstStyle/>
          <a:p>
            <a:r>
              <a:rPr lang="en-US" dirty="0" smtClean="0"/>
              <a:t>Space of visualizations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 sz="1800"/>
            </a:pPr>
            <a:r>
              <a:rPr lang="en-US" sz="2400" dirty="0">
                <a:solidFill>
                  <a:srgbClr val="0000FF"/>
                </a:solidFill>
                <a:ea typeface="Helvetica"/>
                <a:cs typeface="Helvetica"/>
                <a:sym typeface="Helvetica"/>
              </a:rPr>
              <a:t>Vi = SELECT d, f(m) </a:t>
            </a:r>
          </a:p>
          <a:p>
            <a:pPr marL="0" indent="0">
              <a:buNone/>
              <a:defRPr sz="1800"/>
            </a:pPr>
            <a:r>
              <a:rPr lang="en-US" sz="2400" dirty="0">
                <a:solidFill>
                  <a:srgbClr val="0000FF"/>
                </a:solidFill>
                <a:ea typeface="Helvetica"/>
                <a:cs typeface="Helvetica"/>
                <a:sym typeface="Helvetica"/>
              </a:rPr>
              <a:t>FROM table </a:t>
            </a:r>
          </a:p>
          <a:p>
            <a:pPr marL="0" indent="0">
              <a:buNone/>
              <a:defRPr sz="1800"/>
            </a:pPr>
            <a:r>
              <a:rPr lang="en-US" sz="2400" dirty="0">
                <a:solidFill>
                  <a:srgbClr val="0000FF"/>
                </a:solidFill>
                <a:ea typeface="Helvetica"/>
                <a:cs typeface="Helvetica"/>
                <a:sym typeface="Helvetica"/>
              </a:rPr>
              <a:t>WHERE ___</a:t>
            </a:r>
          </a:p>
          <a:p>
            <a:pPr marL="0" indent="0">
              <a:buNone/>
              <a:defRPr sz="1800"/>
            </a:pPr>
            <a:r>
              <a:rPr lang="en-US" sz="2400" dirty="0">
                <a:solidFill>
                  <a:srgbClr val="0000FF"/>
                </a:solidFill>
                <a:ea typeface="Helvetica"/>
                <a:cs typeface="Helvetica"/>
                <a:sym typeface="Helvetica"/>
              </a:rPr>
              <a:t>GROUP BY d </a:t>
            </a:r>
          </a:p>
          <a:p>
            <a:pPr>
              <a:defRPr sz="1800"/>
            </a:pPr>
            <a:endParaRPr lang="en-US" sz="2400" dirty="0">
              <a:ea typeface="Helvetica"/>
              <a:cs typeface="Helvetica"/>
              <a:sym typeface="Helvetica"/>
            </a:endParaRPr>
          </a:p>
          <a:p>
            <a:pPr marL="0" indent="0">
              <a:buNone/>
              <a:defRPr sz="1800"/>
            </a:pPr>
            <a:r>
              <a:rPr lang="en-US" sz="2400" dirty="0">
                <a:ea typeface="Helvetica"/>
                <a:cs typeface="Helvetica"/>
                <a:sym typeface="Helvetica"/>
              </a:rPr>
              <a:t>(d, m, f): </a:t>
            </a:r>
          </a:p>
          <a:p>
            <a:pPr marL="0" indent="0">
              <a:buNone/>
              <a:defRPr sz="1800"/>
            </a:pPr>
            <a:r>
              <a:rPr lang="en-US" sz="2400" dirty="0">
                <a:ea typeface="Helvetica"/>
                <a:cs typeface="Helvetica"/>
                <a:sym typeface="Helvetica"/>
              </a:rPr>
              <a:t>dimension, measure, aggregate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910012"/>
                </a:solidFill>
              </a:rPr>
              <a:t>{d}</a:t>
            </a:r>
            <a:r>
              <a:rPr lang="en-US" sz="2400" dirty="0" smtClean="0"/>
              <a:t>  : race, work-type, sex etc.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910012"/>
                </a:solidFill>
              </a:rPr>
              <a:t>{m}</a:t>
            </a:r>
            <a:r>
              <a:rPr lang="en-US" sz="2400" dirty="0" smtClean="0"/>
              <a:t> : capital-gain, capital-loss, hours-per-week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910012"/>
                </a:solidFill>
              </a:rPr>
              <a:t>{f}</a:t>
            </a:r>
            <a:r>
              <a:rPr lang="en-US" sz="2400" dirty="0" smtClean="0"/>
              <a:t>   :  COUNT, SUM, AVG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38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Given a dataset and a task, automatically produce a set of visualizations that are the most “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interesting</a:t>
            </a:r>
            <a:r>
              <a:rPr lang="en-US" dirty="0" smtClean="0">
                <a:latin typeface="+mj-lt"/>
              </a:rPr>
              <a:t>” given the task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85"/>
            <a:ext cx="10515600" cy="1325563"/>
          </a:xfrm>
        </p:spPr>
        <p:txBody>
          <a:bodyPr/>
          <a:lstStyle/>
          <a:p>
            <a:r>
              <a:rPr lang="en-US" dirty="0" smtClean="0"/>
              <a:t>Interesting visualizations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>
                <a:solidFill>
                  <a:schemeClr val="accent1"/>
                </a:solidFill>
              </a:rPr>
              <a:t>Deviation-based Utility</a:t>
            </a:r>
            <a:endParaRPr lang="en-US" b="1" i="1" dirty="0">
              <a:solidFill>
                <a:schemeClr val="accent1"/>
              </a:solidFill>
            </a:endParaRPr>
          </a:p>
        </p:txBody>
      </p:sp>
      <p:sp>
        <p:nvSpPr>
          <p:cNvPr id="8" name="Shape 356"/>
          <p:cNvSpPr txBox="1">
            <a:spLocks/>
          </p:cNvSpPr>
          <p:nvPr/>
        </p:nvSpPr>
        <p:spPr>
          <a:xfrm>
            <a:off x="3371787" y="1033032"/>
            <a:ext cx="7804547" cy="1518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 sz="1800"/>
            </a:pPr>
            <a:r>
              <a:rPr lang="en-US" sz="2500" dirty="0" smtClean="0"/>
              <a:t>A visualization is interesting if it displays </a:t>
            </a:r>
          </a:p>
          <a:p>
            <a:pPr marL="0" indent="0" algn="ctr">
              <a:buFont typeface="Arial"/>
              <a:buNone/>
              <a:defRPr sz="1800"/>
            </a:pPr>
            <a:r>
              <a:rPr lang="en-US" sz="2500" i="1" dirty="0" smtClean="0">
                <a:ea typeface="Helvetica"/>
                <a:cs typeface="Helvetica"/>
                <a:sym typeface="Helvetica"/>
              </a:rPr>
              <a:t>a large deviation from some reference</a:t>
            </a:r>
          </a:p>
          <a:p>
            <a:pPr marL="0" indent="0" algn="ctr">
              <a:buFont typeface="Arial"/>
              <a:buNone/>
              <a:defRPr sz="1800"/>
            </a:pPr>
            <a:r>
              <a:rPr lang="en-US" sz="2500" dirty="0" smtClean="0">
                <a:solidFill>
                  <a:srgbClr val="0000FF"/>
                </a:solidFill>
                <a:ea typeface="Helvetica"/>
                <a:cs typeface="Helvetica"/>
                <a:sym typeface="Helvetica"/>
              </a:rPr>
              <a:t/>
            </a:r>
            <a:br>
              <a:rPr lang="en-US" sz="2500" dirty="0" smtClean="0">
                <a:solidFill>
                  <a:srgbClr val="0000FF"/>
                </a:solidFill>
                <a:ea typeface="Helvetica"/>
                <a:cs typeface="Helvetica"/>
                <a:sym typeface="Helvetica"/>
              </a:rPr>
            </a:br>
            <a:r>
              <a:rPr lang="en-US" sz="2500" dirty="0" smtClean="0">
                <a:solidFill>
                  <a:srgbClr val="0000FF"/>
                </a:solidFill>
                <a:ea typeface="Helvetica"/>
                <a:cs typeface="Helvetica"/>
                <a:sym typeface="Helvetica"/>
              </a:rPr>
              <a:t>Task: compare unmarried adults with all adults</a:t>
            </a:r>
            <a:endParaRPr lang="en-US" sz="2500" dirty="0">
              <a:solidFill>
                <a:srgbClr val="0000FF"/>
              </a:solidFill>
              <a:ea typeface="Helvetica"/>
              <a:cs typeface="Helvetica"/>
              <a:sym typeface="Helvetic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548473" y="4637699"/>
            <a:ext cx="2854160" cy="37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548473" y="3380215"/>
            <a:ext cx="0" cy="3057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3548473" y="4991296"/>
            <a:ext cx="2816440" cy="1295208"/>
          </a:xfrm>
          <a:custGeom>
            <a:avLst/>
            <a:gdLst>
              <a:gd name="connsiteX0" fmla="*/ 0 w 2816440"/>
              <a:gd name="connsiteY0" fmla="*/ 1257483 h 1295208"/>
              <a:gd name="connsiteX1" fmla="*/ 37720 w 2816440"/>
              <a:gd name="connsiteY1" fmla="*/ 0 h 1295208"/>
              <a:gd name="connsiteX2" fmla="*/ 364628 w 2816440"/>
              <a:gd name="connsiteY2" fmla="*/ 100598 h 1295208"/>
              <a:gd name="connsiteX3" fmla="*/ 590949 w 2816440"/>
              <a:gd name="connsiteY3" fmla="*/ 213772 h 1295208"/>
              <a:gd name="connsiteX4" fmla="*/ 804697 w 2816440"/>
              <a:gd name="connsiteY4" fmla="*/ 465269 h 1295208"/>
              <a:gd name="connsiteX5" fmla="*/ 880137 w 2816440"/>
              <a:gd name="connsiteY5" fmla="*/ 578442 h 1295208"/>
              <a:gd name="connsiteX6" fmla="*/ 1031018 w 2816440"/>
              <a:gd name="connsiteY6" fmla="*/ 628741 h 1295208"/>
              <a:gd name="connsiteX7" fmla="*/ 1232192 w 2816440"/>
              <a:gd name="connsiteY7" fmla="*/ 653891 h 1295208"/>
              <a:gd name="connsiteX8" fmla="*/ 1521380 w 2816440"/>
              <a:gd name="connsiteY8" fmla="*/ 829939 h 1295208"/>
              <a:gd name="connsiteX9" fmla="*/ 1873435 w 2816440"/>
              <a:gd name="connsiteY9" fmla="*/ 917963 h 1295208"/>
              <a:gd name="connsiteX10" fmla="*/ 2011743 w 2816440"/>
              <a:gd name="connsiteY10" fmla="*/ 917963 h 1295208"/>
              <a:gd name="connsiteX11" fmla="*/ 2300931 w 2816440"/>
              <a:gd name="connsiteY11" fmla="*/ 1094010 h 1295208"/>
              <a:gd name="connsiteX12" fmla="*/ 2816440 w 2816440"/>
              <a:gd name="connsiteY12" fmla="*/ 1295208 h 1295208"/>
              <a:gd name="connsiteX13" fmla="*/ 2187770 w 2816440"/>
              <a:gd name="connsiteY13" fmla="*/ 1295208 h 1295208"/>
              <a:gd name="connsiteX14" fmla="*/ 0 w 2816440"/>
              <a:gd name="connsiteY14" fmla="*/ 1257483 h 12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6440" h="1295208">
                <a:moveTo>
                  <a:pt x="0" y="1257483"/>
                </a:moveTo>
                <a:lnTo>
                  <a:pt x="37720" y="0"/>
                </a:lnTo>
                <a:lnTo>
                  <a:pt x="364628" y="100598"/>
                </a:lnTo>
                <a:lnTo>
                  <a:pt x="590949" y="213772"/>
                </a:lnTo>
                <a:lnTo>
                  <a:pt x="804697" y="465269"/>
                </a:lnTo>
                <a:lnTo>
                  <a:pt x="880137" y="578442"/>
                </a:lnTo>
                <a:lnTo>
                  <a:pt x="1031018" y="628741"/>
                </a:lnTo>
                <a:lnTo>
                  <a:pt x="1232192" y="653891"/>
                </a:lnTo>
                <a:lnTo>
                  <a:pt x="1521380" y="829939"/>
                </a:lnTo>
                <a:lnTo>
                  <a:pt x="1873435" y="917963"/>
                </a:lnTo>
                <a:lnTo>
                  <a:pt x="2011743" y="917963"/>
                </a:lnTo>
                <a:lnTo>
                  <a:pt x="2300931" y="1094010"/>
                </a:lnTo>
                <a:lnTo>
                  <a:pt x="2816440" y="1295208"/>
                </a:lnTo>
                <a:lnTo>
                  <a:pt x="2187770" y="1295208"/>
                </a:lnTo>
                <a:lnTo>
                  <a:pt x="0" y="1257483"/>
                </a:lnTo>
                <a:close/>
              </a:path>
            </a:pathLst>
          </a:custGeom>
          <a:noFill/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523326" y="3518538"/>
            <a:ext cx="2854160" cy="1169460"/>
          </a:xfrm>
          <a:custGeom>
            <a:avLst/>
            <a:gdLst>
              <a:gd name="connsiteX0" fmla="*/ 0 w 2854160"/>
              <a:gd name="connsiteY0" fmla="*/ 1106586 h 1169460"/>
              <a:gd name="connsiteX1" fmla="*/ 2854160 w 2854160"/>
              <a:gd name="connsiteY1" fmla="*/ 1169460 h 1169460"/>
              <a:gd name="connsiteX2" fmla="*/ 2564972 w 2854160"/>
              <a:gd name="connsiteY2" fmla="*/ 993412 h 1169460"/>
              <a:gd name="connsiteX3" fmla="*/ 2439238 w 2854160"/>
              <a:gd name="connsiteY3" fmla="*/ 867664 h 1169460"/>
              <a:gd name="connsiteX4" fmla="*/ 2313504 w 2854160"/>
              <a:gd name="connsiteY4" fmla="*/ 653892 h 1169460"/>
              <a:gd name="connsiteX5" fmla="*/ 2036889 w 2854160"/>
              <a:gd name="connsiteY5" fmla="*/ 276647 h 1169460"/>
              <a:gd name="connsiteX6" fmla="*/ 1772848 w 2854160"/>
              <a:gd name="connsiteY6" fmla="*/ 37725 h 1169460"/>
              <a:gd name="connsiteX7" fmla="*/ 1546527 w 2854160"/>
              <a:gd name="connsiteY7" fmla="*/ 0 h 1169460"/>
              <a:gd name="connsiteX8" fmla="*/ 1408220 w 2854160"/>
              <a:gd name="connsiteY8" fmla="*/ 75449 h 1169460"/>
              <a:gd name="connsiteX9" fmla="*/ 867564 w 2854160"/>
              <a:gd name="connsiteY9" fmla="*/ 603592 h 1169460"/>
              <a:gd name="connsiteX10" fmla="*/ 528082 w 2854160"/>
              <a:gd name="connsiteY10" fmla="*/ 804790 h 1169460"/>
              <a:gd name="connsiteX11" fmla="*/ 213747 w 2854160"/>
              <a:gd name="connsiteY11" fmla="*/ 905389 h 1169460"/>
              <a:gd name="connsiteX12" fmla="*/ 0 w 2854160"/>
              <a:gd name="connsiteY12" fmla="*/ 1106586 h 116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54160" h="1169460">
                <a:moveTo>
                  <a:pt x="0" y="1106586"/>
                </a:moveTo>
                <a:lnTo>
                  <a:pt x="2854160" y="1169460"/>
                </a:lnTo>
                <a:lnTo>
                  <a:pt x="2564972" y="993412"/>
                </a:lnTo>
                <a:lnTo>
                  <a:pt x="2439238" y="867664"/>
                </a:lnTo>
                <a:lnTo>
                  <a:pt x="2313504" y="653892"/>
                </a:lnTo>
                <a:lnTo>
                  <a:pt x="2036889" y="276647"/>
                </a:lnTo>
                <a:lnTo>
                  <a:pt x="1772848" y="37725"/>
                </a:lnTo>
                <a:lnTo>
                  <a:pt x="1546527" y="0"/>
                </a:lnTo>
                <a:lnTo>
                  <a:pt x="1408220" y="75449"/>
                </a:lnTo>
                <a:lnTo>
                  <a:pt x="867564" y="603592"/>
                </a:lnTo>
                <a:lnTo>
                  <a:pt x="528082" y="804790"/>
                </a:lnTo>
                <a:lnTo>
                  <a:pt x="213747" y="905389"/>
                </a:lnTo>
                <a:lnTo>
                  <a:pt x="0" y="1106586"/>
                </a:lnTo>
                <a:close/>
              </a:path>
            </a:pathLst>
          </a:custGeom>
          <a:noFill/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hart 17"/>
          <p:cNvGraphicFramePr/>
          <p:nvPr>
            <p:extLst/>
          </p:nvPr>
        </p:nvGraphicFramePr>
        <p:xfrm>
          <a:off x="7588024" y="3198736"/>
          <a:ext cx="36576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8"/>
          <p:cNvGraphicFramePr/>
          <p:nvPr>
            <p:extLst/>
          </p:nvPr>
        </p:nvGraphicFramePr>
        <p:xfrm>
          <a:off x="7989647" y="2961299"/>
          <a:ext cx="365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/>
          <p:cNvGraphicFramePr/>
          <p:nvPr>
            <p:extLst/>
          </p:nvPr>
        </p:nvGraphicFramePr>
        <p:xfrm>
          <a:off x="7588024" y="4734560"/>
          <a:ext cx="36576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924844" y="3518538"/>
            <a:ext cx="578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</a:t>
            </a:r>
            <a:r>
              <a:rPr lang="en-US" sz="2800" baseline="-25000" dirty="0" smtClean="0"/>
              <a:t>1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5924844" y="5147670"/>
            <a:ext cx="578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</a:t>
            </a:r>
            <a:r>
              <a:rPr lang="en-US" sz="2800" baseline="-25000" dirty="0"/>
              <a:t>2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9145152" y="3518538"/>
            <a:ext cx="578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</a:t>
            </a:r>
            <a:r>
              <a:rPr lang="en-US" sz="2800" baseline="-25000" dirty="0" smtClean="0"/>
              <a:t>1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9145152" y="5156150"/>
            <a:ext cx="578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</a:t>
            </a:r>
            <a:r>
              <a:rPr lang="en-US" sz="2800" baseline="-25000" dirty="0"/>
              <a:t>2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775546" y="4362840"/>
            <a:ext cx="2314575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Compare induced probability distributions!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503220" y="1876844"/>
            <a:ext cx="96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813981" y="1876844"/>
            <a:ext cx="129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371787" y="2551080"/>
            <a:ext cx="75478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/>
            </a:pPr>
            <a:r>
              <a:rPr lang="en-US" sz="2000" dirty="0">
                <a:ea typeface="Helvetica"/>
                <a:cs typeface="Helvetica"/>
                <a:sym typeface="Helvetica"/>
              </a:rPr>
              <a:t>V1 = SELECT d, f(m) FROM table WHERE target GROUP BY d </a:t>
            </a:r>
          </a:p>
          <a:p>
            <a:pPr algn="ctr">
              <a:defRPr sz="1800"/>
            </a:pPr>
            <a:r>
              <a:rPr lang="en-US" sz="2000" dirty="0">
                <a:ea typeface="Helvetica"/>
                <a:cs typeface="Helvetica"/>
                <a:sym typeface="Helvetica"/>
              </a:rPr>
              <a:t>V2 = SELECT d, f(m) FROM table WHERE reference GROUP BY d </a:t>
            </a:r>
          </a:p>
        </p:txBody>
      </p:sp>
    </p:spTree>
    <p:extLst>
      <p:ext uri="{BB962C8B-B14F-4D97-AF65-F5344CB8AC3E}">
        <p14:creationId xmlns:p14="http://schemas.microsoft.com/office/powerpoint/2010/main" val="166353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Graphic spid="18" grpId="0">
        <p:bldAsOne/>
      </p:bldGraphic>
      <p:bldGraphic spid="20" grpId="0">
        <p:bldAsOne/>
      </p:bldGraphic>
      <p:bldP spid="21" grpId="0"/>
      <p:bldP spid="22" grpId="0"/>
      <p:bldP spid="23" grpId="0"/>
      <p:bldP spid="24" grpId="0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85"/>
            <a:ext cx="10515600" cy="1325563"/>
          </a:xfrm>
        </p:spPr>
        <p:txBody>
          <a:bodyPr/>
          <a:lstStyle/>
          <a:p>
            <a:r>
              <a:rPr lang="en-US" dirty="0" smtClean="0"/>
              <a:t>Deviation-based Utility Metric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9" name="Chart 18"/>
          <p:cNvGraphicFramePr/>
          <p:nvPr>
            <p:extLst/>
          </p:nvPr>
        </p:nvGraphicFramePr>
        <p:xfrm>
          <a:off x="7989647" y="2961299"/>
          <a:ext cx="365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Shape 356"/>
          <p:cNvSpPr txBox="1">
            <a:spLocks/>
          </p:cNvSpPr>
          <p:nvPr/>
        </p:nvSpPr>
        <p:spPr>
          <a:xfrm>
            <a:off x="2500249" y="1349058"/>
            <a:ext cx="7804547" cy="1518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 sz="1800"/>
            </a:pPr>
            <a:r>
              <a:rPr lang="en-US" sz="2500" smtClean="0"/>
              <a:t>A visualization is interesting if it displays </a:t>
            </a:r>
          </a:p>
          <a:p>
            <a:pPr marL="0" indent="0" algn="ctr">
              <a:buFont typeface="Arial"/>
              <a:buNone/>
              <a:defRPr sz="1800"/>
            </a:pPr>
            <a:r>
              <a:rPr lang="en-US" sz="2500" i="1" smtClean="0">
                <a:ea typeface="Helvetica"/>
                <a:cs typeface="Helvetica"/>
                <a:sym typeface="Helvetica"/>
              </a:rPr>
              <a:t>a large deviation from some reference</a:t>
            </a:r>
          </a:p>
          <a:p>
            <a:pPr marL="0" indent="0" algn="ctr">
              <a:buFont typeface="Arial"/>
              <a:buNone/>
              <a:defRPr sz="1800"/>
            </a:pPr>
            <a:r>
              <a:rPr lang="en-US" sz="2500" smtClean="0">
                <a:solidFill>
                  <a:srgbClr val="0000FF"/>
                </a:solidFill>
                <a:ea typeface="Helvetica"/>
                <a:cs typeface="Helvetica"/>
                <a:sym typeface="Helvetica"/>
              </a:rPr>
              <a:t/>
            </a:r>
            <a:br>
              <a:rPr lang="en-US" sz="2500" smtClean="0">
                <a:solidFill>
                  <a:srgbClr val="0000FF"/>
                </a:solidFill>
                <a:ea typeface="Helvetica"/>
                <a:cs typeface="Helvetica"/>
                <a:sym typeface="Helvetica"/>
              </a:rPr>
            </a:br>
            <a:r>
              <a:rPr lang="en-US" sz="2500" smtClean="0">
                <a:solidFill>
                  <a:srgbClr val="0000FF"/>
                </a:solidFill>
                <a:ea typeface="Helvetica"/>
                <a:cs typeface="Helvetica"/>
                <a:sym typeface="Helvetica"/>
              </a:rPr>
              <a:t>Many metrics for computing distance between distributions</a:t>
            </a:r>
            <a:endParaRPr lang="en-US" sz="2500" dirty="0">
              <a:solidFill>
                <a:srgbClr val="0000FF"/>
              </a:solidFill>
              <a:ea typeface="Helvetica"/>
              <a:cs typeface="Helvetica"/>
              <a:sym typeface="Helvetica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651788" y="4646983"/>
            <a:ext cx="2854160" cy="37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651788" y="3389499"/>
            <a:ext cx="0" cy="3057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2651788" y="5000580"/>
            <a:ext cx="2816440" cy="1295208"/>
          </a:xfrm>
          <a:custGeom>
            <a:avLst/>
            <a:gdLst>
              <a:gd name="connsiteX0" fmla="*/ 0 w 2816440"/>
              <a:gd name="connsiteY0" fmla="*/ 1257483 h 1295208"/>
              <a:gd name="connsiteX1" fmla="*/ 37720 w 2816440"/>
              <a:gd name="connsiteY1" fmla="*/ 0 h 1295208"/>
              <a:gd name="connsiteX2" fmla="*/ 364628 w 2816440"/>
              <a:gd name="connsiteY2" fmla="*/ 100598 h 1295208"/>
              <a:gd name="connsiteX3" fmla="*/ 590949 w 2816440"/>
              <a:gd name="connsiteY3" fmla="*/ 213772 h 1295208"/>
              <a:gd name="connsiteX4" fmla="*/ 804697 w 2816440"/>
              <a:gd name="connsiteY4" fmla="*/ 465269 h 1295208"/>
              <a:gd name="connsiteX5" fmla="*/ 880137 w 2816440"/>
              <a:gd name="connsiteY5" fmla="*/ 578442 h 1295208"/>
              <a:gd name="connsiteX6" fmla="*/ 1031018 w 2816440"/>
              <a:gd name="connsiteY6" fmla="*/ 628741 h 1295208"/>
              <a:gd name="connsiteX7" fmla="*/ 1232192 w 2816440"/>
              <a:gd name="connsiteY7" fmla="*/ 653891 h 1295208"/>
              <a:gd name="connsiteX8" fmla="*/ 1521380 w 2816440"/>
              <a:gd name="connsiteY8" fmla="*/ 829939 h 1295208"/>
              <a:gd name="connsiteX9" fmla="*/ 1873435 w 2816440"/>
              <a:gd name="connsiteY9" fmla="*/ 917963 h 1295208"/>
              <a:gd name="connsiteX10" fmla="*/ 2011743 w 2816440"/>
              <a:gd name="connsiteY10" fmla="*/ 917963 h 1295208"/>
              <a:gd name="connsiteX11" fmla="*/ 2300931 w 2816440"/>
              <a:gd name="connsiteY11" fmla="*/ 1094010 h 1295208"/>
              <a:gd name="connsiteX12" fmla="*/ 2816440 w 2816440"/>
              <a:gd name="connsiteY12" fmla="*/ 1295208 h 1295208"/>
              <a:gd name="connsiteX13" fmla="*/ 2187770 w 2816440"/>
              <a:gd name="connsiteY13" fmla="*/ 1295208 h 1295208"/>
              <a:gd name="connsiteX14" fmla="*/ 0 w 2816440"/>
              <a:gd name="connsiteY14" fmla="*/ 1257483 h 12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6440" h="1295208">
                <a:moveTo>
                  <a:pt x="0" y="1257483"/>
                </a:moveTo>
                <a:lnTo>
                  <a:pt x="37720" y="0"/>
                </a:lnTo>
                <a:lnTo>
                  <a:pt x="364628" y="100598"/>
                </a:lnTo>
                <a:lnTo>
                  <a:pt x="590949" y="213772"/>
                </a:lnTo>
                <a:lnTo>
                  <a:pt x="804697" y="465269"/>
                </a:lnTo>
                <a:lnTo>
                  <a:pt x="880137" y="578442"/>
                </a:lnTo>
                <a:lnTo>
                  <a:pt x="1031018" y="628741"/>
                </a:lnTo>
                <a:lnTo>
                  <a:pt x="1232192" y="653891"/>
                </a:lnTo>
                <a:lnTo>
                  <a:pt x="1521380" y="829939"/>
                </a:lnTo>
                <a:lnTo>
                  <a:pt x="1873435" y="917963"/>
                </a:lnTo>
                <a:lnTo>
                  <a:pt x="2011743" y="917963"/>
                </a:lnTo>
                <a:lnTo>
                  <a:pt x="2300931" y="1094010"/>
                </a:lnTo>
                <a:lnTo>
                  <a:pt x="2816440" y="1295208"/>
                </a:lnTo>
                <a:lnTo>
                  <a:pt x="2187770" y="1295208"/>
                </a:lnTo>
                <a:lnTo>
                  <a:pt x="0" y="1257483"/>
                </a:lnTo>
                <a:close/>
              </a:path>
            </a:pathLst>
          </a:custGeom>
          <a:noFill/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626641" y="3527822"/>
            <a:ext cx="2854160" cy="1169460"/>
          </a:xfrm>
          <a:custGeom>
            <a:avLst/>
            <a:gdLst>
              <a:gd name="connsiteX0" fmla="*/ 0 w 2854160"/>
              <a:gd name="connsiteY0" fmla="*/ 1106586 h 1169460"/>
              <a:gd name="connsiteX1" fmla="*/ 2854160 w 2854160"/>
              <a:gd name="connsiteY1" fmla="*/ 1169460 h 1169460"/>
              <a:gd name="connsiteX2" fmla="*/ 2564972 w 2854160"/>
              <a:gd name="connsiteY2" fmla="*/ 993412 h 1169460"/>
              <a:gd name="connsiteX3" fmla="*/ 2439238 w 2854160"/>
              <a:gd name="connsiteY3" fmla="*/ 867664 h 1169460"/>
              <a:gd name="connsiteX4" fmla="*/ 2313504 w 2854160"/>
              <a:gd name="connsiteY4" fmla="*/ 653892 h 1169460"/>
              <a:gd name="connsiteX5" fmla="*/ 2036889 w 2854160"/>
              <a:gd name="connsiteY5" fmla="*/ 276647 h 1169460"/>
              <a:gd name="connsiteX6" fmla="*/ 1772848 w 2854160"/>
              <a:gd name="connsiteY6" fmla="*/ 37725 h 1169460"/>
              <a:gd name="connsiteX7" fmla="*/ 1546527 w 2854160"/>
              <a:gd name="connsiteY7" fmla="*/ 0 h 1169460"/>
              <a:gd name="connsiteX8" fmla="*/ 1408220 w 2854160"/>
              <a:gd name="connsiteY8" fmla="*/ 75449 h 1169460"/>
              <a:gd name="connsiteX9" fmla="*/ 867564 w 2854160"/>
              <a:gd name="connsiteY9" fmla="*/ 603592 h 1169460"/>
              <a:gd name="connsiteX10" fmla="*/ 528082 w 2854160"/>
              <a:gd name="connsiteY10" fmla="*/ 804790 h 1169460"/>
              <a:gd name="connsiteX11" fmla="*/ 213747 w 2854160"/>
              <a:gd name="connsiteY11" fmla="*/ 905389 h 1169460"/>
              <a:gd name="connsiteX12" fmla="*/ 0 w 2854160"/>
              <a:gd name="connsiteY12" fmla="*/ 1106586 h 116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54160" h="1169460">
                <a:moveTo>
                  <a:pt x="0" y="1106586"/>
                </a:moveTo>
                <a:lnTo>
                  <a:pt x="2854160" y="1169460"/>
                </a:lnTo>
                <a:lnTo>
                  <a:pt x="2564972" y="993412"/>
                </a:lnTo>
                <a:lnTo>
                  <a:pt x="2439238" y="867664"/>
                </a:lnTo>
                <a:lnTo>
                  <a:pt x="2313504" y="653892"/>
                </a:lnTo>
                <a:lnTo>
                  <a:pt x="2036889" y="276647"/>
                </a:lnTo>
                <a:lnTo>
                  <a:pt x="1772848" y="37725"/>
                </a:lnTo>
                <a:lnTo>
                  <a:pt x="1546527" y="0"/>
                </a:lnTo>
                <a:lnTo>
                  <a:pt x="1408220" y="75449"/>
                </a:lnTo>
                <a:lnTo>
                  <a:pt x="867564" y="603592"/>
                </a:lnTo>
                <a:lnTo>
                  <a:pt x="528082" y="804790"/>
                </a:lnTo>
                <a:lnTo>
                  <a:pt x="213747" y="905389"/>
                </a:lnTo>
                <a:lnTo>
                  <a:pt x="0" y="1106586"/>
                </a:lnTo>
                <a:close/>
              </a:path>
            </a:pathLst>
          </a:custGeom>
          <a:noFill/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028159" y="3527822"/>
            <a:ext cx="578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</a:t>
            </a:r>
            <a:r>
              <a:rPr lang="en-US" sz="2800" baseline="-250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028159" y="5156954"/>
            <a:ext cx="578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</a:t>
            </a:r>
            <a:r>
              <a:rPr lang="en-US" sz="2800" baseline="-25000" dirty="0"/>
              <a:t>2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6801007" y="3087703"/>
            <a:ext cx="350378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 [P( V1), P(V2)]</a:t>
            </a:r>
          </a:p>
          <a:p>
            <a:endParaRPr lang="en-US" sz="2400" dirty="0"/>
          </a:p>
          <a:p>
            <a:r>
              <a:rPr lang="en-US" sz="2400" b="1" dirty="0" smtClean="0"/>
              <a:t>Earth mover’s distance</a:t>
            </a:r>
          </a:p>
          <a:p>
            <a:r>
              <a:rPr lang="en-US" sz="2400" dirty="0" smtClean="0"/>
              <a:t>L1, L2 distance</a:t>
            </a:r>
          </a:p>
          <a:p>
            <a:r>
              <a:rPr lang="en-US" sz="2400" dirty="0" smtClean="0"/>
              <a:t>K-L divergence</a:t>
            </a:r>
          </a:p>
          <a:p>
            <a:endParaRPr lang="en-US" sz="2400" dirty="0"/>
          </a:p>
          <a:p>
            <a:r>
              <a:rPr lang="en-US" sz="2400" dirty="0" smtClean="0"/>
              <a:t>Any distance metric b/n distributions is OK!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5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85"/>
            <a:ext cx="10515600" cy="1325563"/>
          </a:xfrm>
        </p:spPr>
        <p:txBody>
          <a:bodyPr/>
          <a:lstStyle/>
          <a:p>
            <a:r>
              <a:rPr lang="en-US" dirty="0" smtClean="0"/>
              <a:t>Computing </a:t>
            </a:r>
            <a:r>
              <a:rPr lang="en-US" smtClean="0"/>
              <a:t>Expected Trend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11029950" cy="5013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Race vs. AVG(capital-gain)</a:t>
            </a:r>
          </a:p>
          <a:p>
            <a:pPr marL="0" indent="0">
              <a:buNone/>
            </a:pPr>
            <a:r>
              <a:rPr lang="en-US" sz="4000" i="1" baseline="-25000" dirty="0" smtClean="0"/>
              <a:t>Reference Trend</a:t>
            </a:r>
            <a:endParaRPr lang="en-US" sz="4000" i="1" baseline="-25000" dirty="0"/>
          </a:p>
          <a:p>
            <a:pPr marL="0" indent="0">
              <a:buNone/>
            </a:pPr>
            <a:r>
              <a:rPr lang="en-US" sz="4000" dirty="0" smtClean="0"/>
              <a:t>SELECT </a:t>
            </a:r>
            <a:r>
              <a:rPr lang="en-US" sz="4000" dirty="0" smtClean="0">
                <a:solidFill>
                  <a:srgbClr val="910012"/>
                </a:solidFill>
              </a:rPr>
              <a:t>race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rgbClr val="910012"/>
                </a:solidFill>
              </a:rPr>
              <a:t>AVG(capital-gain) </a:t>
            </a:r>
            <a:r>
              <a:rPr lang="en-US" sz="4000" dirty="0" smtClean="0"/>
              <a:t>FROM </a:t>
            </a:r>
            <a:r>
              <a:rPr lang="en-US" sz="4000" dirty="0" smtClean="0">
                <a:solidFill>
                  <a:srgbClr val="910012"/>
                </a:solidFill>
              </a:rPr>
              <a:t>census</a:t>
            </a:r>
            <a:r>
              <a:rPr lang="en-US" sz="4000" i="1" baseline="-25000" dirty="0" smtClean="0"/>
              <a:t> </a:t>
            </a:r>
            <a:r>
              <a:rPr lang="en-US" sz="4000" dirty="0" smtClean="0"/>
              <a:t>GROUP BY </a:t>
            </a:r>
            <a:r>
              <a:rPr lang="en-US" sz="4000" dirty="0" smtClean="0">
                <a:solidFill>
                  <a:srgbClr val="910012"/>
                </a:solidFill>
              </a:rPr>
              <a:t>race </a:t>
            </a:r>
            <a:endParaRPr lang="en-US" sz="4000" dirty="0">
              <a:solidFill>
                <a:srgbClr val="910012"/>
              </a:solidFill>
            </a:endParaRPr>
          </a:p>
          <a:p>
            <a:pPr marL="3657600" lvl="8" indent="0">
              <a:buNone/>
            </a:pPr>
            <a:r>
              <a:rPr lang="en-US" sz="3000" i="1" dirty="0" smtClean="0"/>
              <a:t>												</a:t>
            </a:r>
            <a:r>
              <a:rPr lang="en-US" sz="3000" i="1" dirty="0" smtClean="0">
                <a:solidFill>
                  <a:srgbClr val="910012"/>
                </a:solidFill>
              </a:rPr>
              <a:t>P</a:t>
            </a:r>
            <a:r>
              <a:rPr lang="en-US" sz="3000" dirty="0" smtClean="0">
                <a:solidFill>
                  <a:srgbClr val="910012"/>
                </a:solidFill>
              </a:rPr>
              <a:t>(</a:t>
            </a:r>
            <a:r>
              <a:rPr lang="en-US" sz="3000" i="1" dirty="0" smtClean="0">
                <a:solidFill>
                  <a:srgbClr val="910012"/>
                </a:solidFill>
              </a:rPr>
              <a:t>V</a:t>
            </a:r>
            <a:r>
              <a:rPr lang="en-US" sz="3000" i="1" baseline="-25000" dirty="0" smtClean="0">
                <a:solidFill>
                  <a:srgbClr val="910012"/>
                </a:solidFill>
              </a:rPr>
              <a:t>1</a:t>
            </a:r>
            <a:r>
              <a:rPr lang="en-US" sz="3000" dirty="0" smtClean="0">
                <a:solidFill>
                  <a:srgbClr val="910012"/>
                </a:solidFill>
              </a:rPr>
              <a:t>) </a:t>
            </a:r>
          </a:p>
          <a:p>
            <a:pPr marL="3657600" lvl="8" indent="0">
              <a:buNone/>
            </a:pPr>
            <a:r>
              <a:rPr lang="en-US" sz="3000" dirty="0" smtClean="0">
                <a:solidFill>
                  <a:srgbClr val="910012"/>
                </a:solidFill>
              </a:rPr>
              <a:t>												Expected</a:t>
            </a:r>
          </a:p>
          <a:p>
            <a:pPr marL="3657600" lvl="8" indent="0">
              <a:buNone/>
            </a:pPr>
            <a:r>
              <a:rPr lang="en-US" sz="3000" dirty="0" smtClean="0">
                <a:solidFill>
                  <a:srgbClr val="910012"/>
                </a:solidFill>
              </a:rPr>
              <a:t>												Distribution	</a:t>
            </a:r>
          </a:p>
          <a:p>
            <a:pPr marL="3657600" lvl="8" indent="0">
              <a:buNone/>
            </a:pPr>
            <a:endParaRPr lang="en-US" sz="3000" i="1" dirty="0" smtClean="0"/>
          </a:p>
          <a:p>
            <a:pPr marL="0" indent="0">
              <a:buNone/>
            </a:pPr>
            <a:endParaRPr lang="en-US" sz="40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baseline="-25000" dirty="0"/>
          </a:p>
          <a:p>
            <a:endParaRPr lang="en-US" sz="4000" dirty="0"/>
          </a:p>
        </p:txBody>
      </p:sp>
      <p:pic>
        <p:nvPicPr>
          <p:cNvPr id="48" name="Picture 47" descr="Screen Shot 2015-05-20 at 5.29.1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121" y="4149136"/>
            <a:ext cx="5486400" cy="24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4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85"/>
            <a:ext cx="10515600" cy="1325563"/>
          </a:xfrm>
        </p:spPr>
        <p:txBody>
          <a:bodyPr/>
          <a:lstStyle/>
          <a:p>
            <a:r>
              <a:rPr lang="en-US" dirty="0" smtClean="0"/>
              <a:t>Computing Actual Trend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9" name="Chart 18"/>
          <p:cNvGraphicFramePr/>
          <p:nvPr>
            <p:extLst/>
          </p:nvPr>
        </p:nvGraphicFramePr>
        <p:xfrm>
          <a:off x="7989647" y="2961299"/>
          <a:ext cx="365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11029950" cy="5013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Race vs. AVG(capital-gain)</a:t>
            </a:r>
          </a:p>
          <a:p>
            <a:pPr marL="0" indent="0">
              <a:buNone/>
            </a:pPr>
            <a:r>
              <a:rPr lang="en-US" sz="4000" i="1" baseline="-25000" dirty="0" err="1" smtClean="0"/>
              <a:t>TargetTrend</a:t>
            </a:r>
            <a:endParaRPr lang="en-US" sz="4000" i="1" baseline="-25000" dirty="0"/>
          </a:p>
          <a:p>
            <a:pPr marL="0" indent="0">
              <a:buNone/>
            </a:pPr>
            <a:r>
              <a:rPr lang="en-US" sz="4000" dirty="0"/>
              <a:t>SELECT </a:t>
            </a:r>
            <a:r>
              <a:rPr lang="en-US" sz="4000" dirty="0">
                <a:solidFill>
                  <a:srgbClr val="910012"/>
                </a:solidFill>
              </a:rPr>
              <a:t>race</a:t>
            </a:r>
            <a:r>
              <a:rPr lang="en-US" sz="4000" dirty="0"/>
              <a:t>, </a:t>
            </a:r>
            <a:r>
              <a:rPr lang="en-US" sz="4000" dirty="0">
                <a:solidFill>
                  <a:srgbClr val="910012"/>
                </a:solidFill>
              </a:rPr>
              <a:t>AVG(capital-gain) </a:t>
            </a:r>
            <a:r>
              <a:rPr lang="en-US" sz="4000" dirty="0"/>
              <a:t>FROM </a:t>
            </a:r>
            <a:r>
              <a:rPr lang="en-US" sz="4000" dirty="0">
                <a:solidFill>
                  <a:srgbClr val="910012"/>
                </a:solidFill>
              </a:rPr>
              <a:t>census</a:t>
            </a:r>
            <a:r>
              <a:rPr lang="en-US" sz="4000" i="1" baseline="-25000" dirty="0"/>
              <a:t> </a:t>
            </a:r>
            <a:r>
              <a:rPr lang="en-US" sz="4000" dirty="0"/>
              <a:t>GROUP BY </a:t>
            </a:r>
            <a:r>
              <a:rPr lang="en-US" sz="4000" dirty="0">
                <a:solidFill>
                  <a:srgbClr val="910012"/>
                </a:solidFill>
              </a:rPr>
              <a:t>race </a:t>
            </a:r>
            <a:r>
              <a:rPr lang="en-US" sz="4000" dirty="0"/>
              <a:t>WHERE</a:t>
            </a:r>
            <a:r>
              <a:rPr lang="en-US" sz="4000" dirty="0">
                <a:solidFill>
                  <a:srgbClr val="910012"/>
                </a:solidFill>
              </a:rPr>
              <a:t> </a:t>
            </a:r>
            <a:r>
              <a:rPr lang="en-US" sz="4000" u="sng" dirty="0">
                <a:solidFill>
                  <a:srgbClr val="910012"/>
                </a:solidFill>
              </a:rPr>
              <a:t>marital-status=‘unmarried’</a:t>
            </a:r>
          </a:p>
          <a:p>
            <a:pPr marL="3657600" lvl="8" indent="0">
              <a:buNone/>
            </a:pPr>
            <a:r>
              <a:rPr lang="en-US" sz="3000" i="1" dirty="0" smtClean="0"/>
              <a:t>												</a:t>
            </a:r>
            <a:r>
              <a:rPr lang="en-US" sz="3000" i="1" dirty="0" smtClean="0">
                <a:solidFill>
                  <a:srgbClr val="910012"/>
                </a:solidFill>
              </a:rPr>
              <a:t>P</a:t>
            </a:r>
            <a:r>
              <a:rPr lang="en-US" sz="3000" dirty="0" smtClean="0">
                <a:solidFill>
                  <a:srgbClr val="910012"/>
                </a:solidFill>
              </a:rPr>
              <a:t>(</a:t>
            </a:r>
            <a:r>
              <a:rPr lang="en-US" sz="3000" i="1" dirty="0" smtClean="0">
                <a:solidFill>
                  <a:srgbClr val="910012"/>
                </a:solidFill>
              </a:rPr>
              <a:t>V</a:t>
            </a:r>
            <a:r>
              <a:rPr lang="en-US" sz="3000" i="1" baseline="-25000" dirty="0" smtClean="0">
                <a:solidFill>
                  <a:srgbClr val="910012"/>
                </a:solidFill>
              </a:rPr>
              <a:t>2</a:t>
            </a:r>
            <a:r>
              <a:rPr lang="en-US" sz="3000" dirty="0" smtClean="0">
                <a:solidFill>
                  <a:srgbClr val="910012"/>
                </a:solidFill>
              </a:rPr>
              <a:t>) </a:t>
            </a:r>
          </a:p>
          <a:p>
            <a:pPr marL="3657600" lvl="8" indent="0">
              <a:buNone/>
            </a:pPr>
            <a:r>
              <a:rPr lang="en-US" sz="3000" dirty="0" smtClean="0">
                <a:solidFill>
                  <a:srgbClr val="910012"/>
                </a:solidFill>
              </a:rPr>
              <a:t>												Actual												           Distribution	</a:t>
            </a:r>
          </a:p>
          <a:p>
            <a:pPr marL="3657600" lvl="8" indent="0">
              <a:buNone/>
            </a:pPr>
            <a:endParaRPr lang="en-US" sz="3000" i="1" dirty="0" smtClean="0"/>
          </a:p>
          <a:p>
            <a:pPr marL="0" indent="0">
              <a:buNone/>
            </a:pPr>
            <a:endParaRPr lang="en-US" sz="40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baseline="-25000" dirty="0"/>
          </a:p>
          <a:p>
            <a:endParaRPr lang="en-US" sz="4000" dirty="0"/>
          </a:p>
        </p:txBody>
      </p:sp>
      <p:pic>
        <p:nvPicPr>
          <p:cNvPr id="18" name="Picture 17" descr="Screen Shot 2015-05-20 at 5.29.1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121" y="4149136"/>
            <a:ext cx="5486400" cy="24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85"/>
            <a:ext cx="10515600" cy="1325563"/>
          </a:xfrm>
        </p:spPr>
        <p:txBody>
          <a:bodyPr/>
          <a:lstStyle/>
          <a:p>
            <a:r>
              <a:rPr lang="en-US" dirty="0" smtClean="0"/>
              <a:t>Computing Utility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19" name="Chart 18"/>
          <p:cNvGraphicFramePr/>
          <p:nvPr>
            <p:extLst/>
          </p:nvPr>
        </p:nvGraphicFramePr>
        <p:xfrm>
          <a:off x="7989647" y="2961299"/>
          <a:ext cx="365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843088" y="1898763"/>
            <a:ext cx="8229600" cy="50138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910012"/>
                </a:solidFill>
              </a:rPr>
              <a:t>U = D</a:t>
            </a:r>
            <a:r>
              <a:rPr lang="en-US" sz="4000" b="1" dirty="0">
                <a:solidFill>
                  <a:srgbClr val="910012"/>
                </a:solidFill>
              </a:rPr>
              <a:t>[</a:t>
            </a:r>
            <a:r>
              <a:rPr lang="en-US" sz="4000" b="1" dirty="0" smtClean="0">
                <a:solidFill>
                  <a:srgbClr val="910012"/>
                </a:solidFill>
              </a:rPr>
              <a:t>P(</a:t>
            </a:r>
            <a:r>
              <a:rPr lang="en-US" sz="4000" b="1" i="1" dirty="0" smtClean="0">
                <a:solidFill>
                  <a:srgbClr val="910012"/>
                </a:solidFill>
              </a:rPr>
              <a:t>V</a:t>
            </a:r>
            <a:r>
              <a:rPr lang="en-US" sz="4000" b="1" i="1" baseline="-25000" dirty="0" smtClean="0">
                <a:solidFill>
                  <a:srgbClr val="910012"/>
                </a:solidFill>
              </a:rPr>
              <a:t>1</a:t>
            </a:r>
            <a:r>
              <a:rPr lang="en-US" sz="4000" b="1" dirty="0">
                <a:solidFill>
                  <a:srgbClr val="910012"/>
                </a:solidFill>
              </a:rPr>
              <a:t>)</a:t>
            </a:r>
            <a:r>
              <a:rPr lang="en-US" sz="4000" b="1" dirty="0" smtClean="0">
                <a:solidFill>
                  <a:srgbClr val="910012"/>
                </a:solidFill>
              </a:rPr>
              <a:t> , P</a:t>
            </a:r>
            <a:r>
              <a:rPr lang="en-US" sz="4000" b="1" dirty="0">
                <a:solidFill>
                  <a:srgbClr val="910012"/>
                </a:solidFill>
              </a:rPr>
              <a:t>(</a:t>
            </a:r>
            <a:r>
              <a:rPr lang="en-US" sz="4000" b="1" i="1" dirty="0" smtClean="0">
                <a:solidFill>
                  <a:srgbClr val="910012"/>
                </a:solidFill>
              </a:rPr>
              <a:t>V</a:t>
            </a:r>
            <a:r>
              <a:rPr lang="en-US" sz="4000" b="1" i="1" baseline="-25000" dirty="0" smtClean="0">
                <a:solidFill>
                  <a:srgbClr val="910012"/>
                </a:solidFill>
              </a:rPr>
              <a:t>2</a:t>
            </a:r>
            <a:r>
              <a:rPr lang="en-US" sz="4000" b="1" dirty="0" smtClean="0">
                <a:solidFill>
                  <a:srgbClr val="910012"/>
                </a:solidFill>
              </a:rPr>
              <a:t>)</a:t>
            </a:r>
            <a:r>
              <a:rPr lang="en-US" sz="4000" b="1" dirty="0">
                <a:solidFill>
                  <a:srgbClr val="910012"/>
                </a:solidFill>
              </a:rPr>
              <a:t>]</a:t>
            </a:r>
            <a:endParaRPr lang="en-US" b="1" dirty="0" smtClean="0">
              <a:solidFill>
                <a:srgbClr val="910012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</a:rPr>
              <a:t>D</a:t>
            </a:r>
            <a:r>
              <a:rPr lang="en-US" dirty="0" smtClean="0">
                <a:solidFill>
                  <a:srgbClr val="000000"/>
                </a:solidFill>
              </a:rPr>
              <a:t> = EMD, L2 etc.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aseline="-25000" dirty="0"/>
          </a:p>
          <a:p>
            <a:endParaRPr lang="en-US" dirty="0"/>
          </a:p>
        </p:txBody>
      </p:sp>
      <p:pic>
        <p:nvPicPr>
          <p:cNvPr id="12" name="Picture 11" descr="Screen Shot 2015-05-20 at 5.28.5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595" y="1833274"/>
            <a:ext cx="6400800" cy="280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2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85"/>
            <a:ext cx="10515600" cy="1325563"/>
          </a:xfrm>
        </p:spPr>
        <p:txBody>
          <a:bodyPr/>
          <a:lstStyle/>
          <a:p>
            <a:r>
              <a:rPr lang="en-US" dirty="0" smtClean="0"/>
              <a:t>Low Utility Visualization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19" name="Chart 18"/>
          <p:cNvGraphicFramePr/>
          <p:nvPr>
            <p:extLst/>
          </p:nvPr>
        </p:nvGraphicFramePr>
        <p:xfrm>
          <a:off x="7989647" y="2961299"/>
          <a:ext cx="365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5" name="Picture 14" descr="Screen Shot 2015-05-20 at 5.28.5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551" y="1789713"/>
            <a:ext cx="8696899" cy="381043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923148" y="2099501"/>
            <a:ext cx="897249" cy="46647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Actual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9894552" y="2488526"/>
            <a:ext cx="1296365" cy="46647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Expected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4933379" y="2734576"/>
            <a:ext cx="897249" cy="63436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3614376" y="3679439"/>
            <a:ext cx="482822" cy="30658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7654380" y="3828636"/>
            <a:ext cx="482822" cy="48587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8875484" y="3311783"/>
            <a:ext cx="482822" cy="97174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25" name="Picture 24" descr="Screen Shot 2015-05-20 at 6.35.44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224" y="4329999"/>
            <a:ext cx="355600" cy="393700"/>
          </a:xfrm>
          <a:prstGeom prst="rect">
            <a:avLst/>
          </a:prstGeom>
        </p:spPr>
      </p:pic>
      <p:pic>
        <p:nvPicPr>
          <p:cNvPr id="26" name="Picture 25" descr="Screen Shot 2015-05-20 at 6.35.58 AM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71"/>
          <a:stretch/>
        </p:blipFill>
        <p:spPr>
          <a:xfrm>
            <a:off x="4499895" y="2734576"/>
            <a:ext cx="1422536" cy="483850"/>
          </a:xfrm>
          <a:prstGeom prst="rect">
            <a:avLst/>
          </a:prstGeom>
        </p:spPr>
      </p:pic>
      <p:pic>
        <p:nvPicPr>
          <p:cNvPr id="27" name="Picture 26" descr="Screen Shot 2015-05-20 at 6.35.58 AM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8682886" y="3453216"/>
            <a:ext cx="927100" cy="406400"/>
          </a:xfrm>
          <a:prstGeom prst="rect">
            <a:avLst/>
          </a:prstGeom>
        </p:spPr>
      </p:pic>
      <p:pic>
        <p:nvPicPr>
          <p:cNvPr id="28" name="Picture 27" descr="Screen Shot 2015-05-20 at 6.35.58 AM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71"/>
          <a:stretch/>
        </p:blipFill>
        <p:spPr>
          <a:xfrm>
            <a:off x="7971618" y="3888101"/>
            <a:ext cx="1422536" cy="483850"/>
          </a:xfrm>
          <a:prstGeom prst="rect">
            <a:avLst/>
          </a:prstGeom>
        </p:spPr>
      </p:pic>
      <p:pic>
        <p:nvPicPr>
          <p:cNvPr id="29" name="Picture 28" descr="Screen Shot 2015-05-20 at 6.35.58 AM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71"/>
          <a:stretch/>
        </p:blipFill>
        <p:spPr>
          <a:xfrm>
            <a:off x="6970556" y="3890596"/>
            <a:ext cx="1422536" cy="4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85"/>
            <a:ext cx="10515600" cy="1325563"/>
          </a:xfrm>
        </p:spPr>
        <p:txBody>
          <a:bodyPr/>
          <a:lstStyle/>
          <a:p>
            <a:r>
              <a:rPr lang="en-US" dirty="0" smtClean="0"/>
              <a:t>Data Visualizations Today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01000" y="4953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712" y="978273"/>
            <a:ext cx="9478850" cy="556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85"/>
            <a:ext cx="10515600" cy="1325563"/>
          </a:xfrm>
        </p:spPr>
        <p:txBody>
          <a:bodyPr/>
          <a:lstStyle/>
          <a:p>
            <a:r>
              <a:rPr lang="en-US" dirty="0" smtClean="0"/>
              <a:t>High Utility Visualization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19" name="Chart 18"/>
          <p:cNvGraphicFramePr/>
          <p:nvPr>
            <p:extLst/>
          </p:nvPr>
        </p:nvGraphicFramePr>
        <p:xfrm>
          <a:off x="7989647" y="2961299"/>
          <a:ext cx="365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5" name="Picture 14" descr="Screen Shot 2015-05-20 at 5.28.5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13" y="1804001"/>
            <a:ext cx="8696899" cy="381043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737410" y="2113789"/>
            <a:ext cx="897249" cy="46647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Actual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9708814" y="2502814"/>
            <a:ext cx="1296365" cy="46647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Expected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39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85"/>
            <a:ext cx="10515600" cy="1325563"/>
          </a:xfrm>
        </p:spPr>
        <p:txBody>
          <a:bodyPr/>
          <a:lstStyle/>
          <a:p>
            <a:r>
              <a:rPr lang="en-US" dirty="0" smtClean="0"/>
              <a:t>Other metrics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19" name="Chart 18"/>
          <p:cNvGraphicFramePr/>
          <p:nvPr>
            <p:extLst/>
          </p:nvPr>
        </p:nvGraphicFramePr>
        <p:xfrm>
          <a:off x="7989647" y="2961299"/>
          <a:ext cx="365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2400" dirty="0"/>
              <a:t>Data characteristics</a:t>
            </a:r>
          </a:p>
          <a:p>
            <a:pPr lvl="0">
              <a:defRPr sz="1800"/>
            </a:pPr>
            <a:r>
              <a:rPr lang="en-US" sz="2400" dirty="0"/>
              <a:t>Task or Insight</a:t>
            </a:r>
          </a:p>
          <a:p>
            <a:pPr lvl="0">
              <a:defRPr sz="1800"/>
            </a:pPr>
            <a:r>
              <a:rPr lang="en-US" sz="2400" dirty="0"/>
              <a:t>Semantics and Domain Knowledge</a:t>
            </a:r>
          </a:p>
          <a:p>
            <a:pPr lvl="0">
              <a:defRPr sz="1800"/>
            </a:pPr>
            <a:r>
              <a:rPr lang="en-US" sz="2400" dirty="0"/>
              <a:t>Visual Ease of Understanding</a:t>
            </a:r>
          </a:p>
          <a:p>
            <a:pPr lvl="0">
              <a:defRPr sz="1800"/>
            </a:pPr>
            <a:r>
              <a:rPr lang="en-US" sz="2400" dirty="0"/>
              <a:t>User Preference</a:t>
            </a:r>
          </a:p>
        </p:txBody>
      </p:sp>
    </p:spTree>
    <p:extLst>
      <p:ext uri="{BB962C8B-B14F-4D97-AF65-F5344CB8AC3E}">
        <p14:creationId xmlns:p14="http://schemas.microsoft.com/office/powerpoint/2010/main" val="25107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smtClean="0"/>
              <a:t>DB-inspired Optimizations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2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Ranking Visualizations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Optimizations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0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Shape 396"/>
          <p:cNvSpPr txBox="1">
            <a:spLocks/>
          </p:cNvSpPr>
          <p:nvPr/>
        </p:nvSpPr>
        <p:spPr>
          <a:xfrm>
            <a:off x="1959122" y="1589293"/>
            <a:ext cx="8740480" cy="2629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 sz="1800"/>
            </a:pPr>
            <a:r>
              <a:rPr lang="en-US" sz="2400" dirty="0" smtClean="0"/>
              <a:t>Across all (d, m, f), where</a:t>
            </a:r>
          </a:p>
          <a:p>
            <a:pPr marL="0" indent="0" algn="ctr">
              <a:buFont typeface="Arial"/>
              <a:buNone/>
              <a:defRPr sz="1800"/>
            </a:pPr>
            <a:r>
              <a:rPr lang="en-US" sz="2400" dirty="0" smtClean="0">
                <a:ea typeface="Helvetica"/>
                <a:cs typeface="Helvetica"/>
                <a:sym typeface="Helvetica"/>
              </a:rPr>
              <a:t>V1 = SELECT d, f(m) FROM table WHERE target GROUP BY d </a:t>
            </a:r>
          </a:p>
          <a:p>
            <a:pPr marL="0" indent="0" algn="ctr">
              <a:buFont typeface="Arial"/>
              <a:buNone/>
              <a:defRPr sz="1800"/>
            </a:pPr>
            <a:r>
              <a:rPr lang="en-US" sz="2400" dirty="0" smtClean="0">
                <a:ea typeface="Helvetica"/>
                <a:cs typeface="Helvetica"/>
                <a:sym typeface="Helvetica"/>
              </a:rPr>
              <a:t>V2 = SELECT d, f(m) FROM table WHERE reference GROUP BY d </a:t>
            </a:r>
            <a:endParaRPr lang="en-US" sz="2400" dirty="0" smtClean="0"/>
          </a:p>
          <a:p>
            <a:pPr marL="0" indent="0">
              <a:buFont typeface="Arial"/>
              <a:buNone/>
              <a:defRPr sz="1800"/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0" indent="0">
              <a:buFont typeface="Arial"/>
              <a:buNone/>
              <a:defRPr sz="1800"/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0" indent="0">
              <a:buFont typeface="Arial"/>
              <a:buNone/>
              <a:defRPr sz="1800"/>
            </a:pPr>
            <a:endParaRPr lang="en-US" sz="2400" dirty="0" smtClean="0"/>
          </a:p>
          <a:p>
            <a:pPr marL="0" indent="0">
              <a:buFont typeface="Arial"/>
              <a:buNone/>
              <a:defRPr sz="1800"/>
            </a:pPr>
            <a:endParaRPr lang="en-US" sz="2400" dirty="0" smtClean="0"/>
          </a:p>
          <a:p>
            <a:pPr marL="0" indent="0">
              <a:buFont typeface="Arial"/>
              <a:buNone/>
              <a:defRPr sz="1800"/>
            </a:pPr>
            <a:r>
              <a:rPr lang="en-US" dirty="0" smtClean="0"/>
              <a:t>Vi = (d: dimension, m: measure, f: aggregate)</a:t>
            </a:r>
          </a:p>
          <a:p>
            <a:pPr marL="0" indent="0">
              <a:buFont typeface="Arial"/>
              <a:buNone/>
              <a:defRPr sz="1800"/>
            </a:pPr>
            <a:r>
              <a:rPr lang="en-US" dirty="0" smtClean="0"/>
              <a:t>10s of dimensions, 10s of measures, handful of aggregates</a:t>
            </a:r>
          </a:p>
          <a:p>
            <a:pPr marL="0" indent="0">
              <a:buFont typeface="Arial"/>
              <a:buNone/>
              <a:defRPr sz="1800"/>
            </a:pPr>
            <a:r>
              <a:rPr lang="en-US" dirty="0" smtClean="0"/>
              <a:t>2* d * m * f </a:t>
            </a:r>
          </a:p>
          <a:p>
            <a:pPr>
              <a:buFont typeface="Wingdings" charset="2"/>
              <a:buChar char="è"/>
              <a:defRPr sz="1800"/>
            </a:pPr>
            <a:r>
              <a:rPr lang="en-US" b="1" dirty="0" smtClean="0"/>
              <a:t>100s of queries for a single user task!</a:t>
            </a:r>
          </a:p>
          <a:p>
            <a:pPr lvl="0">
              <a:buFont typeface="Wingdings" charset="2"/>
              <a:buChar char="è"/>
              <a:defRPr sz="1800"/>
            </a:pPr>
            <a:r>
              <a:rPr lang="en-US" sz="1800" b="1" dirty="0" smtClean="0"/>
              <a:t>Can be even larger. How?</a:t>
            </a:r>
            <a:endParaRPr lang="en-US" dirty="0" smtClean="0"/>
          </a:p>
          <a:p>
            <a:pPr marL="0" indent="0">
              <a:buFont typeface="Arial"/>
              <a:buNone/>
              <a:defRPr sz="1800"/>
            </a:pPr>
            <a:endParaRPr lang="en-US" sz="2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607909" y="3141669"/>
            <a:ext cx="7211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Goal: </a:t>
            </a:r>
            <a:r>
              <a:rPr lang="en-US" sz="2800" dirty="0" smtClean="0">
                <a:solidFill>
                  <a:srgbClr val="0000FF"/>
                </a:solidFill>
              </a:rPr>
              <a:t>return </a:t>
            </a:r>
            <a:r>
              <a:rPr lang="en-US" sz="2800" i="1" dirty="0" smtClean="0">
                <a:solidFill>
                  <a:srgbClr val="0000FF"/>
                </a:solidFill>
              </a:rPr>
              <a:t>k </a:t>
            </a:r>
            <a:r>
              <a:rPr lang="en-US" sz="2800" dirty="0" smtClean="0">
                <a:solidFill>
                  <a:srgbClr val="0000FF"/>
                </a:solidFill>
              </a:rPr>
              <a:t>best utility visualizations (d, m, f),</a:t>
            </a:r>
          </a:p>
          <a:p>
            <a:pPr algn="ctr"/>
            <a:r>
              <a:rPr lang="en-US" sz="2800" dirty="0"/>
              <a:t>(</a:t>
            </a:r>
            <a:r>
              <a:rPr lang="en-US" sz="2800" dirty="0" smtClean="0"/>
              <a:t>those with largest D[V1, V2])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38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larger space of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2400" dirty="0"/>
              <a:t>Binning</a:t>
            </a:r>
          </a:p>
          <a:p>
            <a:pPr>
              <a:defRPr sz="1800"/>
            </a:pPr>
            <a:r>
              <a:rPr lang="en-US" sz="2400" dirty="0"/>
              <a:t>3 dimensional or 4 dimensional visualizations</a:t>
            </a:r>
          </a:p>
          <a:p>
            <a:pPr>
              <a:defRPr sz="1800"/>
            </a:pPr>
            <a:r>
              <a:rPr lang="en-US" sz="2400" dirty="0"/>
              <a:t>Scatterplot or map visualizations</a:t>
            </a:r>
          </a:p>
          <a:p>
            <a:pPr>
              <a:defRPr sz="1800"/>
            </a:pPr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945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ranking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0" name="Shape 396"/>
          <p:cNvSpPr txBox="1">
            <a:spLocks/>
          </p:cNvSpPr>
          <p:nvPr/>
        </p:nvSpPr>
        <p:spPr>
          <a:xfrm>
            <a:off x="1959122" y="1589293"/>
            <a:ext cx="8740480" cy="2629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 sz="1800"/>
            </a:pPr>
            <a:r>
              <a:rPr lang="en-US" sz="2400" dirty="0" smtClean="0"/>
              <a:t>Across all (d, m, f), where</a:t>
            </a:r>
          </a:p>
          <a:p>
            <a:pPr marL="0" indent="0" algn="ctr">
              <a:buFont typeface="Arial"/>
              <a:buNone/>
              <a:defRPr sz="1800"/>
            </a:pPr>
            <a:r>
              <a:rPr lang="en-US" sz="2400" dirty="0" smtClean="0">
                <a:ea typeface="Helvetica"/>
                <a:cs typeface="Helvetica"/>
                <a:sym typeface="Helvetica"/>
              </a:rPr>
              <a:t>V1 = SELECT d, f(m) FROM table WHERE target GROUP BY d </a:t>
            </a:r>
          </a:p>
          <a:p>
            <a:pPr marL="0" indent="0" algn="ctr">
              <a:buFont typeface="Arial"/>
              <a:buNone/>
              <a:defRPr sz="1800"/>
            </a:pPr>
            <a:r>
              <a:rPr lang="en-US" sz="2400" dirty="0" smtClean="0">
                <a:ea typeface="Helvetica"/>
                <a:cs typeface="Helvetica"/>
                <a:sym typeface="Helvetica"/>
              </a:rPr>
              <a:t>V2 = SELECT d, f(m) FROM table WHERE reference GROUP BY d </a:t>
            </a:r>
            <a:endParaRPr lang="en-US" sz="2400" dirty="0" smtClean="0"/>
          </a:p>
          <a:p>
            <a:pPr marL="0" indent="0">
              <a:buFont typeface="Arial"/>
              <a:buNone/>
              <a:defRPr sz="1800"/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0" indent="0">
              <a:buFont typeface="Arial"/>
              <a:buNone/>
              <a:defRPr sz="1800"/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0" indent="0">
              <a:buFont typeface="Arial"/>
              <a:buNone/>
              <a:defRPr sz="1800"/>
            </a:pPr>
            <a:endParaRPr lang="en-US" sz="2400" dirty="0" smtClean="0"/>
          </a:p>
          <a:p>
            <a:pPr marL="0" indent="0">
              <a:buFont typeface="Arial"/>
              <a:buNone/>
              <a:defRPr sz="1800"/>
            </a:pPr>
            <a:endParaRPr lang="en-US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607909" y="3141669"/>
            <a:ext cx="7211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Goal: </a:t>
            </a:r>
            <a:r>
              <a:rPr lang="en-US" sz="2800" dirty="0" smtClean="0">
                <a:solidFill>
                  <a:srgbClr val="0000FF"/>
                </a:solidFill>
              </a:rPr>
              <a:t>return </a:t>
            </a:r>
            <a:r>
              <a:rPr lang="en-US" sz="2800" i="1" dirty="0" smtClean="0">
                <a:solidFill>
                  <a:srgbClr val="0000FF"/>
                </a:solidFill>
              </a:rPr>
              <a:t>k </a:t>
            </a:r>
            <a:r>
              <a:rPr lang="en-US" sz="2800" dirty="0" smtClean="0">
                <a:solidFill>
                  <a:srgbClr val="0000FF"/>
                </a:solidFill>
              </a:rPr>
              <a:t>best utility visualizations (d, m, f),</a:t>
            </a:r>
          </a:p>
          <a:p>
            <a:pPr algn="ctr"/>
            <a:r>
              <a:rPr lang="en-US" sz="2800" dirty="0"/>
              <a:t>(</a:t>
            </a:r>
            <a:r>
              <a:rPr lang="en-US" sz="2800" dirty="0" smtClean="0"/>
              <a:t>those with largest D[V1, V2])</a:t>
            </a:r>
            <a:endParaRPr lang="en-US" sz="28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4218623"/>
            <a:ext cx="11430000" cy="2502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>
                <a:solidFill>
                  <a:schemeClr val="accent1"/>
                </a:solidFill>
              </a:rPr>
              <a:t>Naïve Approach</a:t>
            </a:r>
          </a:p>
          <a:p>
            <a:pPr marL="0" lvl="0" indent="0">
              <a:buNone/>
              <a:defRPr sz="1800"/>
            </a:pPr>
            <a:r>
              <a:rPr lang="en-US" sz="2400" dirty="0"/>
              <a:t>For each </a:t>
            </a:r>
            <a:r>
              <a:rPr lang="en-US" sz="2400" dirty="0">
                <a:solidFill>
                  <a:srgbClr val="FF0000"/>
                </a:solidFill>
              </a:rPr>
              <a:t>(d, m, f) </a:t>
            </a:r>
            <a:r>
              <a:rPr lang="en-US" sz="2400" dirty="0"/>
              <a:t>in sequence</a:t>
            </a:r>
          </a:p>
          <a:p>
            <a:pPr marL="0" lvl="0" indent="0">
              <a:buNone/>
              <a:defRPr sz="1800"/>
            </a:pPr>
            <a:r>
              <a:rPr lang="en-US" sz="2400" dirty="0"/>
              <a:t>	evaluate queries for V1 (target), V2 (reference)</a:t>
            </a:r>
          </a:p>
          <a:p>
            <a:pPr marL="0" lvl="0" indent="0">
              <a:buNone/>
              <a:defRPr sz="1800"/>
            </a:pPr>
            <a:r>
              <a:rPr lang="en-US" sz="2400" dirty="0"/>
              <a:t>	compute </a:t>
            </a:r>
            <a:r>
              <a:rPr lang="en-US" sz="2400" dirty="0">
                <a:solidFill>
                  <a:srgbClr val="0000FF"/>
                </a:solidFill>
              </a:rPr>
              <a:t>D[V1, V2]</a:t>
            </a:r>
          </a:p>
          <a:p>
            <a:pPr marL="0" lvl="0" indent="0">
              <a:buNone/>
              <a:defRPr sz="1800"/>
            </a:pPr>
            <a:r>
              <a:rPr lang="en-US" sz="2400" dirty="0"/>
              <a:t>Return the k (d, m, f) with largest D values</a:t>
            </a:r>
          </a:p>
          <a:p>
            <a:pPr marL="0" indent="0">
              <a:buNone/>
            </a:pPr>
            <a:endParaRPr lang="en-US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81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Naïve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2" name="Shape 437"/>
          <p:cNvSpPr txBox="1">
            <a:spLocks/>
          </p:cNvSpPr>
          <p:nvPr/>
        </p:nvSpPr>
        <p:spPr>
          <a:xfrm>
            <a:off x="2000250" y="2142472"/>
            <a:ext cx="6979511" cy="3762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/>
            </a:pPr>
            <a:endParaRPr lang="en-US" sz="3600" dirty="0" smtClean="0"/>
          </a:p>
          <a:p>
            <a:pPr>
              <a:defRPr sz="1800"/>
            </a:pPr>
            <a:r>
              <a:rPr lang="en-US" sz="3600" dirty="0" smtClean="0"/>
              <a:t>Repeated processing of same data in sequence across queries</a:t>
            </a:r>
          </a:p>
          <a:p>
            <a:pPr>
              <a:defRPr sz="1800"/>
            </a:pPr>
            <a:r>
              <a:rPr lang="en-US" sz="3600" dirty="0" smtClean="0"/>
              <a:t>Computation wasted on low-utility visualizations</a:t>
            </a:r>
            <a:endParaRPr lang="en-US" sz="3600" dirty="0"/>
          </a:p>
        </p:txBody>
      </p:sp>
      <p:sp>
        <p:nvSpPr>
          <p:cNvPr id="14" name="Shape 438"/>
          <p:cNvSpPr/>
          <p:nvPr/>
        </p:nvSpPr>
        <p:spPr>
          <a:xfrm>
            <a:off x="2076158" y="2736792"/>
            <a:ext cx="6903603" cy="1197261"/>
          </a:xfrm>
          <a:prstGeom prst="roundRect">
            <a:avLst>
              <a:gd name="adj" fmla="val 6105"/>
            </a:avLst>
          </a:prstGeom>
          <a:ln w="50800">
            <a:solidFill>
              <a:srgbClr val="1F78B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Shape 439"/>
          <p:cNvSpPr/>
          <p:nvPr/>
        </p:nvSpPr>
        <p:spPr>
          <a:xfrm>
            <a:off x="9196484" y="3061018"/>
            <a:ext cx="1188399" cy="455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>
                <a:solidFill>
                  <a:srgbClr val="1F78B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Sharing</a:t>
            </a:r>
          </a:p>
        </p:txBody>
      </p:sp>
      <p:sp>
        <p:nvSpPr>
          <p:cNvPr id="16" name="Shape 440"/>
          <p:cNvSpPr/>
          <p:nvPr/>
        </p:nvSpPr>
        <p:spPr>
          <a:xfrm>
            <a:off x="2076158" y="4020589"/>
            <a:ext cx="6903603" cy="1215292"/>
          </a:xfrm>
          <a:prstGeom prst="roundRect">
            <a:avLst>
              <a:gd name="adj" fmla="val 12742"/>
            </a:avLst>
          </a:prstGeom>
          <a:ln w="50800">
            <a:solidFill>
              <a:srgbClr val="1F78B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Shape 441"/>
          <p:cNvSpPr/>
          <p:nvPr/>
        </p:nvSpPr>
        <p:spPr>
          <a:xfrm>
            <a:off x="9196484" y="4274664"/>
            <a:ext cx="1188399" cy="455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>
                <a:solidFill>
                  <a:srgbClr val="1F78B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/>
              <a:t>Pruning</a:t>
            </a:r>
          </a:p>
        </p:txBody>
      </p:sp>
    </p:spTree>
    <p:extLst>
      <p:ext uri="{BB962C8B-B14F-4D97-AF65-F5344CB8AC3E}">
        <p14:creationId xmlns:p14="http://schemas.microsoft.com/office/powerpoint/2010/main" val="34128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dvAuto="0"/>
      <p:bldP spid="15" grpId="0" animBg="1" advAuto="0"/>
      <p:bldP spid="16" grpId="0" animBg="1" advAuto="0"/>
      <p:bldP spid="17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27471" y="1525936"/>
            <a:ext cx="8229600" cy="4920902"/>
          </a:xfrm>
        </p:spPr>
        <p:txBody>
          <a:bodyPr>
            <a:normAutofit/>
          </a:bodyPr>
          <a:lstStyle/>
          <a:p>
            <a:r>
              <a:rPr lang="en-US" dirty="0" smtClean="0"/>
              <a:t>Each visualization = 2 SQL queries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Latency &gt; 100s</a:t>
            </a:r>
          </a:p>
          <a:p>
            <a:r>
              <a:rPr lang="en-US" dirty="0" smtClean="0"/>
              <a:t>Minimize number of queries and scans</a:t>
            </a:r>
          </a:p>
          <a:p>
            <a:endParaRPr lang="en-US" dirty="0" smtClean="0"/>
          </a:p>
        </p:txBody>
      </p:sp>
      <p:pic>
        <p:nvPicPr>
          <p:cNvPr id="18" name="Picture 17" descr="baselines_by_view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256" y="2149047"/>
            <a:ext cx="4335026" cy="309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9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27471" y="1525936"/>
            <a:ext cx="8229600" cy="4920902"/>
          </a:xfrm>
        </p:spPr>
        <p:txBody>
          <a:bodyPr>
            <a:normAutofit/>
          </a:bodyPr>
          <a:lstStyle/>
          <a:p>
            <a:r>
              <a:rPr lang="en-US" dirty="0"/>
              <a:t>Combine aggregate queries on target and ref</a:t>
            </a:r>
          </a:p>
          <a:p>
            <a:endParaRPr lang="en-US" dirty="0"/>
          </a:p>
          <a:p>
            <a:r>
              <a:rPr lang="en-US" dirty="0"/>
              <a:t>Combine multiple aggregates</a:t>
            </a:r>
          </a:p>
          <a:p>
            <a:pPr marL="514350" lvl="1" indent="0">
              <a:buNone/>
            </a:pPr>
            <a:r>
              <a:rPr lang="en-US" dirty="0">
                <a:solidFill>
                  <a:srgbClr val="000000"/>
                </a:solidFill>
              </a:rPr>
              <a:t>(d1, m1, f1), (d1, m2, f1) </a:t>
            </a:r>
            <a:r>
              <a:rPr lang="en-US" dirty="0">
                <a:solidFill>
                  <a:srgbClr val="000000"/>
                </a:solidFill>
                <a:sym typeface="Wingdings"/>
              </a:rPr>
              <a:t> (d1, [m1, m2], f1)</a:t>
            </a:r>
          </a:p>
          <a:p>
            <a:pPr marL="514350" lvl="1" indent="0">
              <a:buNone/>
            </a:pPr>
            <a:endParaRPr lang="en-US" dirty="0">
              <a:solidFill>
                <a:srgbClr val="000000"/>
              </a:solidFill>
              <a:sym typeface="Wingdings"/>
            </a:endParaRPr>
          </a:p>
          <a:p>
            <a:r>
              <a:rPr lang="en-US" dirty="0">
                <a:sym typeface="Wingdings"/>
              </a:rPr>
              <a:t>Combine multiple group-</a:t>
            </a:r>
            <a:r>
              <a:rPr lang="en-US" dirty="0" err="1">
                <a:sym typeface="Wingdings"/>
              </a:rPr>
              <a:t>bys</a:t>
            </a:r>
            <a:r>
              <a:rPr lang="en-US" baseline="30000" dirty="0">
                <a:sym typeface="Wingdings"/>
              </a:rPr>
              <a:t>*</a:t>
            </a:r>
          </a:p>
          <a:p>
            <a:pPr marL="514350" lvl="1" indent="0">
              <a:buNone/>
            </a:pPr>
            <a:r>
              <a:rPr lang="en-US" dirty="0">
                <a:solidFill>
                  <a:srgbClr val="000000"/>
                </a:solidFill>
              </a:rPr>
              <a:t>(d1, m1, f1), (d2, m1, f1) </a:t>
            </a:r>
            <a:r>
              <a:rPr lang="en-US" dirty="0">
                <a:solidFill>
                  <a:srgbClr val="000000"/>
                </a:solidFill>
                <a:sym typeface="Wingdings"/>
              </a:rPr>
              <a:t> ([d1, d2], m1, f1)</a:t>
            </a:r>
          </a:p>
          <a:p>
            <a:pPr marL="514350" lvl="1" indent="0">
              <a:buNone/>
            </a:pPr>
            <a:r>
              <a:rPr lang="en-US" dirty="0">
                <a:solidFill>
                  <a:srgbClr val="000000"/>
                </a:solidFill>
                <a:sym typeface="Wingdings"/>
              </a:rPr>
              <a:t>Could be problematic…</a:t>
            </a:r>
          </a:p>
          <a:p>
            <a:pPr marL="514350" lvl="1" indent="0">
              <a:buNone/>
            </a:pPr>
            <a:endParaRPr lang="en-US" dirty="0">
              <a:solidFill>
                <a:srgbClr val="000000"/>
              </a:solidFill>
              <a:sym typeface="Wingdings"/>
            </a:endParaRPr>
          </a:p>
          <a:p>
            <a:r>
              <a:rPr lang="en-US" dirty="0">
                <a:sym typeface="Wingdings"/>
              </a:rPr>
              <a:t>Parallel Query Execution</a:t>
            </a:r>
          </a:p>
        </p:txBody>
      </p:sp>
    </p:spTree>
    <p:extLst>
      <p:ext uri="{BB962C8B-B14F-4D97-AF65-F5344CB8AC3E}">
        <p14:creationId xmlns:p14="http://schemas.microsoft.com/office/powerpoint/2010/main" val="170389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85"/>
            <a:ext cx="10515600" cy="1325563"/>
          </a:xfrm>
        </p:spPr>
        <p:txBody>
          <a:bodyPr/>
          <a:lstStyle/>
          <a:p>
            <a:r>
              <a:rPr lang="en-US" dirty="0" smtClean="0"/>
              <a:t>Data Visualizations Today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01000" y="4953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230" y="1148416"/>
            <a:ext cx="8429540" cy="545556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767887" y="6254234"/>
            <a:ext cx="428625" cy="2942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Multiple Group-</a:t>
            </a:r>
            <a:r>
              <a:rPr lang="en-US" dirty="0" err="1" smtClean="0"/>
              <a:t>by’s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27471" y="1525936"/>
            <a:ext cx="8229600" cy="4920902"/>
          </a:xfrm>
        </p:spPr>
        <p:txBody>
          <a:bodyPr>
            <a:normAutofit/>
          </a:bodyPr>
          <a:lstStyle/>
          <a:p>
            <a:r>
              <a:rPr lang="en-US" dirty="0"/>
              <a:t>Too few group-</a:t>
            </a:r>
            <a:r>
              <a:rPr lang="en-US" dirty="0" err="1"/>
              <a:t>bys</a:t>
            </a:r>
            <a:r>
              <a:rPr lang="en-US" dirty="0"/>
              <a:t> leads to many table scans</a:t>
            </a:r>
          </a:p>
          <a:p>
            <a:endParaRPr lang="en-US" dirty="0"/>
          </a:p>
          <a:p>
            <a:r>
              <a:rPr lang="en-US" dirty="0"/>
              <a:t>Too many group-</a:t>
            </a:r>
            <a:r>
              <a:rPr lang="en-US" dirty="0" err="1"/>
              <a:t>bys</a:t>
            </a:r>
            <a:r>
              <a:rPr lang="en-US" dirty="0"/>
              <a:t> hurt performance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# groups = </a:t>
            </a:r>
            <a:r>
              <a:rPr lang="en-US" dirty="0" err="1">
                <a:solidFill>
                  <a:srgbClr val="000000"/>
                </a:solidFill>
              </a:rPr>
              <a:t>Π</a:t>
            </a:r>
            <a:r>
              <a:rPr lang="en-US" dirty="0">
                <a:solidFill>
                  <a:srgbClr val="000000"/>
                </a:solidFill>
              </a:rPr>
              <a:t> (# distinct values per attributes)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Optimal group-by combination ≈ bin-packing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Bin volume = log S (max number of groups)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Volume of items (attributes) = log (|</a:t>
            </a:r>
            <a:r>
              <a:rPr lang="en-US" dirty="0" err="1">
                <a:solidFill>
                  <a:srgbClr val="000000"/>
                </a:solidFill>
              </a:rPr>
              <a:t>a</a:t>
            </a:r>
            <a:r>
              <a:rPr lang="en-US" baseline="-25000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|)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Minimize # bins </a:t>
            </a:r>
            <a:r>
              <a:rPr lang="en-US" dirty="0" err="1">
                <a:solidFill>
                  <a:srgbClr val="000000"/>
                </a:solidFill>
              </a:rPr>
              <a:t>s.t.</a:t>
            </a:r>
            <a:endParaRPr lang="en-US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</a:rPr>
              <a:t>			</a:t>
            </a:r>
            <a:r>
              <a:rPr lang="en-US" dirty="0" err="1">
                <a:solidFill>
                  <a:srgbClr val="000000"/>
                </a:solidFill>
              </a:rPr>
              <a:t>Σ</a:t>
            </a:r>
            <a:r>
              <a:rPr lang="en-US" baseline="-25000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log (|</a:t>
            </a:r>
            <a:r>
              <a:rPr lang="en-US" dirty="0" err="1">
                <a:solidFill>
                  <a:srgbClr val="000000"/>
                </a:solidFill>
              </a:rPr>
              <a:t>a</a:t>
            </a:r>
            <a:r>
              <a:rPr lang="en-US" baseline="-25000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|) &lt;= log </a:t>
            </a:r>
            <a:r>
              <a:rPr lang="en-US" dirty="0" smtClean="0">
                <a:solidFill>
                  <a:srgbClr val="000000"/>
                </a:solidFill>
              </a:rPr>
              <a:t>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6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 optimizations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0" name="Shape 448"/>
          <p:cNvSpPr txBox="1">
            <a:spLocks/>
          </p:cNvSpPr>
          <p:nvPr/>
        </p:nvSpPr>
        <p:spPr>
          <a:xfrm>
            <a:off x="669727" y="2276116"/>
            <a:ext cx="11188898" cy="3953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/>
            </a:pPr>
            <a:r>
              <a:rPr lang="en-US" sz="2000" dirty="0" smtClean="0"/>
              <a:t>Keep running estimates of utility</a:t>
            </a:r>
          </a:p>
          <a:p>
            <a:pPr>
              <a:defRPr sz="1800"/>
            </a:pPr>
            <a:r>
              <a:rPr lang="en-US" sz="2000" dirty="0" smtClean="0"/>
              <a:t>Prune visualizations based on estimates</a:t>
            </a:r>
          </a:p>
          <a:p>
            <a:pPr lvl="1">
              <a:defRPr sz="1800"/>
            </a:pPr>
            <a:r>
              <a:rPr lang="en-US" sz="2000" dirty="0" smtClean="0"/>
              <a:t>Two flavors</a:t>
            </a:r>
          </a:p>
          <a:p>
            <a:pPr lvl="2">
              <a:defRPr sz="1800"/>
            </a:pPr>
            <a:r>
              <a:rPr lang="en-US" dirty="0" smtClean="0"/>
              <a:t>Vanilla Confidence Interval based Pruning</a:t>
            </a:r>
          </a:p>
          <a:p>
            <a:pPr lvl="2">
              <a:defRPr sz="1800"/>
            </a:pPr>
            <a:r>
              <a:rPr lang="en-US" dirty="0" smtClean="0"/>
              <a:t>Multi-armed Bandit Pruning</a:t>
            </a:r>
            <a:endParaRPr lang="en-US" dirty="0"/>
          </a:p>
        </p:txBody>
      </p:sp>
      <p:sp>
        <p:nvSpPr>
          <p:cNvPr id="11" name="Shape 449"/>
          <p:cNvSpPr/>
          <p:nvPr/>
        </p:nvSpPr>
        <p:spPr>
          <a:xfrm>
            <a:off x="359943" y="1584219"/>
            <a:ext cx="7923559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l">
              <a:spcBef>
                <a:spcPts val="4200"/>
              </a:spcBef>
              <a:defRPr>
                <a:solidFill>
                  <a:srgbClr val="1F78B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+mn-lt"/>
              </a:rPr>
              <a:t>Discard low-utility views early to avoid wasted computation</a:t>
            </a:r>
          </a:p>
        </p:txBody>
      </p:sp>
    </p:spTree>
    <p:extLst>
      <p:ext uri="{BB962C8B-B14F-4D97-AF65-F5344CB8AC3E}">
        <p14:creationId xmlns:p14="http://schemas.microsoft.com/office/powerpoint/2010/main" val="44303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32</a:t>
            </a:fld>
            <a:endParaRPr lang="en-US"/>
          </a:p>
        </p:txBody>
      </p:sp>
      <p:sp>
        <p:nvSpPr>
          <p:cNvPr id="5" name="Shape 451"/>
          <p:cNvSpPr/>
          <p:nvPr/>
        </p:nvSpPr>
        <p:spPr>
          <a:xfrm>
            <a:off x="4541411" y="301910"/>
            <a:ext cx="3629805" cy="892969"/>
          </a:xfrm>
          <a:prstGeom prst="rect">
            <a:avLst/>
          </a:prstGeom>
          <a:solidFill>
            <a:srgbClr val="1F78B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00"/>
              <a:t>Visualizations</a:t>
            </a:r>
          </a:p>
        </p:txBody>
      </p:sp>
      <p:sp>
        <p:nvSpPr>
          <p:cNvPr id="6" name="Shape 452"/>
          <p:cNvSpPr/>
          <p:nvPr/>
        </p:nvSpPr>
        <p:spPr>
          <a:xfrm>
            <a:off x="4557323" y="2224227"/>
            <a:ext cx="3629805" cy="892969"/>
          </a:xfrm>
          <a:prstGeom prst="rect">
            <a:avLst/>
          </a:prstGeom>
          <a:solidFill>
            <a:srgbClr val="5FC2E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00"/>
              <a:t>Queries (100s)</a:t>
            </a:r>
          </a:p>
        </p:txBody>
      </p:sp>
      <p:sp>
        <p:nvSpPr>
          <p:cNvPr id="7" name="Shape 453"/>
          <p:cNvSpPr/>
          <p:nvPr/>
        </p:nvSpPr>
        <p:spPr>
          <a:xfrm>
            <a:off x="6356313" y="1301257"/>
            <a:ext cx="1" cy="81659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 algn="ctr">
              <a:defRPr sz="2400"/>
            </a:pPr>
            <a:endParaRPr/>
          </a:p>
        </p:txBody>
      </p:sp>
      <p:sp>
        <p:nvSpPr>
          <p:cNvPr id="8" name="Shape 454"/>
          <p:cNvSpPr/>
          <p:nvPr/>
        </p:nvSpPr>
        <p:spPr>
          <a:xfrm>
            <a:off x="4557323" y="4146245"/>
            <a:ext cx="3629805" cy="2631574"/>
          </a:xfrm>
          <a:prstGeom prst="rect">
            <a:avLst/>
          </a:prstGeom>
          <a:solidFill>
            <a:srgbClr val="A391E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 455"/>
          <p:cNvSpPr/>
          <p:nvPr/>
        </p:nvSpPr>
        <p:spPr>
          <a:xfrm>
            <a:off x="6376142" y="3227712"/>
            <a:ext cx="1" cy="80831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 algn="ctr">
              <a:defRPr sz="2400"/>
            </a:pPr>
            <a:endParaRPr/>
          </a:p>
        </p:txBody>
      </p:sp>
      <p:sp>
        <p:nvSpPr>
          <p:cNvPr id="10" name="Shape 456"/>
          <p:cNvSpPr/>
          <p:nvPr/>
        </p:nvSpPr>
        <p:spPr>
          <a:xfrm>
            <a:off x="6529087" y="3227712"/>
            <a:ext cx="203187" cy="80831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 algn="ctr">
              <a:defRPr sz="2400"/>
            </a:pPr>
            <a:endParaRPr/>
          </a:p>
        </p:txBody>
      </p:sp>
      <p:sp>
        <p:nvSpPr>
          <p:cNvPr id="11" name="Shape 457"/>
          <p:cNvSpPr/>
          <p:nvPr/>
        </p:nvSpPr>
        <p:spPr>
          <a:xfrm>
            <a:off x="6682613" y="3231730"/>
            <a:ext cx="401650" cy="80429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 algn="ctr">
              <a:defRPr sz="2400"/>
            </a:pPr>
            <a:endParaRPr/>
          </a:p>
        </p:txBody>
      </p:sp>
      <p:sp>
        <p:nvSpPr>
          <p:cNvPr id="12" name="Shape 458"/>
          <p:cNvSpPr/>
          <p:nvPr/>
        </p:nvSpPr>
        <p:spPr>
          <a:xfrm flipH="1">
            <a:off x="5658572" y="3235647"/>
            <a:ext cx="411008" cy="79624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 algn="ctr">
              <a:defRPr sz="2400"/>
            </a:pPr>
            <a:endParaRPr/>
          </a:p>
        </p:txBody>
      </p:sp>
      <p:sp>
        <p:nvSpPr>
          <p:cNvPr id="13" name="Shape 459"/>
          <p:cNvSpPr/>
          <p:nvPr/>
        </p:nvSpPr>
        <p:spPr>
          <a:xfrm flipH="1">
            <a:off x="6009304" y="3230393"/>
            <a:ext cx="214037" cy="80563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 algn="ctr">
              <a:defRPr sz="2400"/>
            </a:pPr>
            <a:endParaRPr/>
          </a:p>
        </p:txBody>
      </p:sp>
      <p:sp>
        <p:nvSpPr>
          <p:cNvPr id="14" name="Shape 460"/>
          <p:cNvSpPr/>
          <p:nvPr/>
        </p:nvSpPr>
        <p:spPr>
          <a:xfrm>
            <a:off x="5782285" y="4933925"/>
            <a:ext cx="1097646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00"/>
              <a:t>Sharing</a:t>
            </a:r>
          </a:p>
        </p:txBody>
      </p:sp>
      <p:sp>
        <p:nvSpPr>
          <p:cNvPr id="15" name="Shape 461"/>
          <p:cNvSpPr/>
          <p:nvPr/>
        </p:nvSpPr>
        <p:spPr>
          <a:xfrm>
            <a:off x="5782285" y="6114760"/>
            <a:ext cx="1110953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00"/>
              <a:t>Pruning</a:t>
            </a:r>
          </a:p>
        </p:txBody>
      </p:sp>
      <p:sp>
        <p:nvSpPr>
          <p:cNvPr id="16" name="Shape 462"/>
          <p:cNvSpPr/>
          <p:nvPr/>
        </p:nvSpPr>
        <p:spPr>
          <a:xfrm>
            <a:off x="5639553" y="4257628"/>
            <a:ext cx="1473292" cy="455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00"/>
              <a:t>Optimizer</a:t>
            </a:r>
          </a:p>
        </p:txBody>
      </p:sp>
      <p:sp>
        <p:nvSpPr>
          <p:cNvPr id="17" name="Shape 463"/>
          <p:cNvSpPr/>
          <p:nvPr/>
        </p:nvSpPr>
        <p:spPr>
          <a:xfrm>
            <a:off x="6636685" y="5481957"/>
            <a:ext cx="1" cy="54162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 algn="ctr">
              <a:defRPr sz="2400"/>
            </a:pPr>
            <a:endParaRPr/>
          </a:p>
        </p:txBody>
      </p:sp>
      <p:sp>
        <p:nvSpPr>
          <p:cNvPr id="18" name="Shape 464"/>
          <p:cNvSpPr/>
          <p:nvPr/>
        </p:nvSpPr>
        <p:spPr>
          <a:xfrm flipV="1">
            <a:off x="6110931" y="5481957"/>
            <a:ext cx="1" cy="54162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 algn="ctr">
              <a:defRPr sz="2400"/>
            </a:pPr>
            <a:endParaRPr/>
          </a:p>
        </p:txBody>
      </p:sp>
      <p:sp>
        <p:nvSpPr>
          <p:cNvPr id="19" name="Shape 465"/>
          <p:cNvSpPr/>
          <p:nvPr/>
        </p:nvSpPr>
        <p:spPr>
          <a:xfrm>
            <a:off x="1901261" y="5021794"/>
            <a:ext cx="1547220" cy="880476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2"/>
                </a:solidFill>
              </a:rPr>
              <a:t>DBMS</a:t>
            </a:r>
          </a:p>
        </p:txBody>
      </p:sp>
      <p:sp>
        <p:nvSpPr>
          <p:cNvPr id="20" name="Shape 466"/>
          <p:cNvSpPr/>
          <p:nvPr/>
        </p:nvSpPr>
        <p:spPr>
          <a:xfrm flipH="1">
            <a:off x="3589297" y="5162350"/>
            <a:ext cx="827210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21" name="Shape 467"/>
          <p:cNvSpPr/>
          <p:nvPr/>
        </p:nvSpPr>
        <p:spPr>
          <a:xfrm>
            <a:off x="3591333" y="5752768"/>
            <a:ext cx="827210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22" name="Shape 468"/>
          <p:cNvSpPr/>
          <p:nvPr/>
        </p:nvSpPr>
        <p:spPr>
          <a:xfrm>
            <a:off x="8335891" y="5457559"/>
            <a:ext cx="827210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23" name="Shape 469"/>
          <p:cNvSpPr/>
          <p:nvPr/>
        </p:nvSpPr>
        <p:spPr>
          <a:xfrm>
            <a:off x="4397699" y="195375"/>
            <a:ext cx="3957000" cy="6662625"/>
          </a:xfrm>
          <a:prstGeom prst="roundRect">
            <a:avLst>
              <a:gd name="adj" fmla="val 6036"/>
            </a:avLst>
          </a:prstGeom>
          <a:ln w="63500">
            <a:solidFill>
              <a:srgbClr val="5C5C5C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Shape 470"/>
          <p:cNvSpPr/>
          <p:nvPr/>
        </p:nvSpPr>
        <p:spPr>
          <a:xfrm>
            <a:off x="8509019" y="1463796"/>
            <a:ext cx="1639443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/>
            </a:pPr>
            <a:r>
              <a:rPr sz="2500"/>
              <a:t>Middleware </a:t>
            </a:r>
          </a:p>
          <a:p>
            <a:pPr lvl="0">
              <a:defRPr sz="1800"/>
            </a:pPr>
            <a:r>
              <a:rPr sz="2500"/>
              <a:t>Layer</a:t>
            </a:r>
          </a:p>
        </p:txBody>
      </p:sp>
      <p:pic>
        <p:nvPicPr>
          <p:cNvPr id="25" name="seedb_frontend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95970" y="4877352"/>
            <a:ext cx="1547220" cy="116041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054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automated visualizations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00" y="1889919"/>
            <a:ext cx="8051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2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ZQL: a </a:t>
            </a:r>
            <a:r>
              <a:rPr lang="en-US" dirty="0" err="1" smtClean="0"/>
              <a:t>viz</a:t>
            </a:r>
            <a:r>
              <a:rPr lang="en-US" dirty="0" smtClean="0"/>
              <a:t> exploration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1987550"/>
            <a:ext cx="75819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Intelligent query optimizer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479" y="1461365"/>
            <a:ext cx="7645042" cy="51243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461736" y="5739174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5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125" y="1793054"/>
            <a:ext cx="4102100" cy="3708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95500" y="2895169"/>
            <a:ext cx="231457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Human in the loop analytics are here to stay!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829300" y="1270383"/>
            <a:ext cx="1103674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24812" y="1359283"/>
            <a:ext cx="2071688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05812" y="2250254"/>
            <a:ext cx="2071688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892381" y="3055116"/>
            <a:ext cx="2071688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411097" y="4055625"/>
            <a:ext cx="2071688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7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001000" y="4953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1" name="Group 83"/>
          <p:cNvGrpSpPr/>
          <p:nvPr/>
        </p:nvGrpSpPr>
        <p:grpSpPr>
          <a:xfrm>
            <a:off x="0" y="337432"/>
            <a:ext cx="5742755" cy="3634416"/>
            <a:chOff x="0" y="0"/>
            <a:chExt cx="6350000" cy="4569183"/>
          </a:xfrm>
        </p:grpSpPr>
        <p:pic>
          <p:nvPicPr>
            <p:cNvPr id="18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2434" y="72888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80071" y="92711"/>
              <a:ext cx="1014297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37985" y="75452"/>
              <a:ext cx="863391" cy="8633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962532" y="1056245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946072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358844" y="1017233"/>
              <a:ext cx="804068" cy="804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044993" y="0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127454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201919" y="1758909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044993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209915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962532" y="19449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068134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" name="LULI_sex_avg_age.pdf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5335704" y="196913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5334682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" name="HULI_work_avg_cap_loss.pdf"/>
            <p:cNvPicPr/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962532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3068134" y="1969137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82434" y="203960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2924038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5335704" y="3793376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004355" y="108924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2434" y="3793376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2989955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962532" y="3793376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89254" y="2960071"/>
              <a:ext cx="795931" cy="7959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4370968" y="3811033"/>
              <a:ext cx="676198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139684" y="1992848"/>
              <a:ext cx="676197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68645" y="3757810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70634" y="3833021"/>
              <a:ext cx="1014297" cy="7361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" name="Group 114"/>
          <p:cNvGrpSpPr/>
          <p:nvPr/>
        </p:nvGrpSpPr>
        <p:grpSpPr>
          <a:xfrm>
            <a:off x="5585017" y="346814"/>
            <a:ext cx="5911198" cy="3584760"/>
            <a:chOff x="0" y="0"/>
            <a:chExt cx="6350000" cy="4569182"/>
          </a:xfrm>
        </p:grpSpPr>
        <p:pic>
          <p:nvPicPr>
            <p:cNvPr id="49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2434" y="72888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80071" y="92711"/>
              <a:ext cx="1014297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37985" y="75452"/>
              <a:ext cx="863391" cy="8633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962532" y="1056245"/>
              <a:ext cx="1014297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946072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358844" y="1017233"/>
              <a:ext cx="804068" cy="804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044993" y="0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127454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201919" y="1758909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044993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209915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962532" y="1944999"/>
              <a:ext cx="1014297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068134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" name="LULI_sex_avg_age.pdf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5335704" y="196913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5334682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5" name="HULI_work_avg_cap_loss.pdf"/>
            <p:cNvPicPr/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962532" y="2929870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6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3068134" y="1969137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7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82434" y="203960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8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2924038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9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5335704" y="3793376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0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004355" y="108924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1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2434" y="3793376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2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2989955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962532" y="3793376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89254" y="2960071"/>
              <a:ext cx="795931" cy="7959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4370968" y="3811033"/>
              <a:ext cx="676198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139683" y="1992848"/>
              <a:ext cx="676198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68645" y="3757810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70634" y="3833021"/>
              <a:ext cx="1014297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9" name="Group 145"/>
          <p:cNvGrpSpPr/>
          <p:nvPr/>
        </p:nvGrpSpPr>
        <p:grpSpPr>
          <a:xfrm>
            <a:off x="5600794" y="2993363"/>
            <a:ext cx="6005740" cy="3701963"/>
            <a:chOff x="0" y="0"/>
            <a:chExt cx="6350000" cy="4569182"/>
          </a:xfrm>
        </p:grpSpPr>
        <p:pic>
          <p:nvPicPr>
            <p:cNvPr id="80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2434" y="72888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80071" y="92711"/>
              <a:ext cx="1014297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2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37985" y="75452"/>
              <a:ext cx="863391" cy="8633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3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962532" y="1056245"/>
              <a:ext cx="1014297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4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946072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5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358844" y="1017233"/>
              <a:ext cx="804068" cy="804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6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044993" y="0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127454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201919" y="1758909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044993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0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209915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1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2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962532" y="1944999"/>
              <a:ext cx="1014297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3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068134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4" name="LULI_sex_avg_age.pdf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5335704" y="196913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5334682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6" name="HULI_work_avg_cap_loss.pdf"/>
            <p:cNvPicPr/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962532" y="2929870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3068134" y="1969137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8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82434" y="203960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9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2924038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0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5335704" y="3793376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1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004355" y="108924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2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2434" y="3793376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3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2989955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4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962532" y="3793376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89254" y="2960071"/>
              <a:ext cx="795931" cy="7959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4370968" y="3811033"/>
              <a:ext cx="676198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139683" y="1992848"/>
              <a:ext cx="676198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8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68645" y="3757810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9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70634" y="3833021"/>
              <a:ext cx="1014297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0" name="Group 176"/>
          <p:cNvGrpSpPr/>
          <p:nvPr/>
        </p:nvGrpSpPr>
        <p:grpSpPr>
          <a:xfrm>
            <a:off x="74551" y="2916293"/>
            <a:ext cx="5520242" cy="3798315"/>
            <a:chOff x="0" y="0"/>
            <a:chExt cx="6350000" cy="4569182"/>
          </a:xfrm>
        </p:grpSpPr>
        <p:pic>
          <p:nvPicPr>
            <p:cNvPr id="111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2434" y="72888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2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80071" y="92711"/>
              <a:ext cx="1014297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3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37985" y="75452"/>
              <a:ext cx="863391" cy="8633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4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962532" y="1056245"/>
              <a:ext cx="1014297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5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946072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6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358844" y="1017233"/>
              <a:ext cx="804068" cy="804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7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044993" y="0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8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127454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9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201919" y="1758909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0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044993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1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209915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2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3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962532" y="1944999"/>
              <a:ext cx="1014297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4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068134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5" name="LULI_sex_avg_age.pdf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5335704" y="196913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6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5334682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7" name="HULI_work_avg_cap_loss.pdf"/>
            <p:cNvPicPr/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962532" y="2929870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8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3068134" y="1969137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9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82434" y="203960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0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2924038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1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5335704" y="3793376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2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004355" y="108924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3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2434" y="3793376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4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2989955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962532" y="3793376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6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89254" y="2960071"/>
              <a:ext cx="795931" cy="7959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7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4370968" y="3811033"/>
              <a:ext cx="676198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8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139683" y="1992848"/>
              <a:ext cx="676198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9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68645" y="3757810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0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70634" y="3833021"/>
              <a:ext cx="1014297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1" name="Shape 177"/>
          <p:cNvSpPr/>
          <p:nvPr/>
        </p:nvSpPr>
        <p:spPr>
          <a:xfrm>
            <a:off x="1356214" y="1202269"/>
            <a:ext cx="9185558" cy="4185761"/>
          </a:xfrm>
          <a:prstGeom prst="rect">
            <a:avLst/>
          </a:prstGeom>
          <a:solidFill>
            <a:srgbClr val="FFFFFF"/>
          </a:solidFill>
          <a:ln w="381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4800"/>
            </a:lvl1pPr>
          </a:lstStyle>
          <a:p>
            <a:pPr lvl="0" algn="ctr">
              <a:defRPr sz="1800"/>
            </a:pPr>
            <a:r>
              <a:rPr lang="en-US" sz="3400" i="1" dirty="0" smtClean="0">
                <a:solidFill>
                  <a:srgbClr val="0000FF"/>
                </a:solidFill>
              </a:rPr>
              <a:t>Standard Data Visualization Recipe:</a:t>
            </a:r>
          </a:p>
          <a:p>
            <a:pPr lvl="0">
              <a:defRPr sz="1800"/>
            </a:pPr>
            <a:endParaRPr lang="en-US" sz="3400" dirty="0" smtClean="0"/>
          </a:p>
          <a:p>
            <a:pPr marL="514350" lvl="0" indent="-514350">
              <a:buAutoNum type="arabicPeriod"/>
              <a:defRPr sz="1800"/>
            </a:pPr>
            <a:r>
              <a:rPr lang="en-US" sz="3400" b="1" dirty="0" smtClean="0"/>
              <a:t>Load</a:t>
            </a:r>
            <a:r>
              <a:rPr lang="en-US" sz="3400" dirty="0" smtClean="0"/>
              <a:t> dataset into data </a:t>
            </a:r>
            <a:r>
              <a:rPr lang="en-US" sz="3400" dirty="0" err="1" smtClean="0"/>
              <a:t>viz</a:t>
            </a:r>
            <a:r>
              <a:rPr lang="en-US" sz="3400" dirty="0" smtClean="0"/>
              <a:t> tool</a:t>
            </a:r>
          </a:p>
          <a:p>
            <a:pPr marL="514350" lvl="0" indent="-514350">
              <a:buAutoNum type="arabicPeriod"/>
              <a:defRPr sz="1800"/>
            </a:pPr>
            <a:r>
              <a:rPr lang="en-US" sz="3400" b="1" dirty="0" smtClean="0"/>
              <a:t>Start</a:t>
            </a:r>
            <a:r>
              <a:rPr lang="en-US" sz="3400" dirty="0" smtClean="0"/>
              <a:t> with a desired hypothesis/pattern (explore combination of attributes)</a:t>
            </a:r>
          </a:p>
          <a:p>
            <a:pPr marL="514350" lvl="0" indent="-514350">
              <a:buAutoNum type="arabicPeriod"/>
              <a:defRPr sz="1800"/>
            </a:pPr>
            <a:r>
              <a:rPr lang="en-US" sz="3400" b="1" dirty="0" smtClean="0"/>
              <a:t>Select</a:t>
            </a:r>
            <a:r>
              <a:rPr lang="en-US" sz="3400" dirty="0" smtClean="0"/>
              <a:t> </a:t>
            </a:r>
            <a:r>
              <a:rPr lang="en-US" sz="3400" dirty="0" err="1" smtClean="0"/>
              <a:t>viz</a:t>
            </a:r>
            <a:r>
              <a:rPr lang="en-US" sz="3400" dirty="0" smtClean="0"/>
              <a:t> to be generated</a:t>
            </a:r>
          </a:p>
          <a:p>
            <a:pPr marL="514350" lvl="0" indent="-514350">
              <a:buAutoNum type="arabicPeriod"/>
              <a:defRPr sz="1800"/>
            </a:pPr>
            <a:r>
              <a:rPr lang="en-US" sz="3400" b="1" dirty="0" smtClean="0"/>
              <a:t>See</a:t>
            </a:r>
            <a:r>
              <a:rPr lang="en-US" sz="3400" dirty="0" smtClean="0"/>
              <a:t> if it matches desired pattern</a:t>
            </a:r>
          </a:p>
          <a:p>
            <a:pPr marL="514350" lvl="0" indent="-514350">
              <a:buAutoNum type="arabicPeriod"/>
              <a:defRPr sz="1800"/>
            </a:pPr>
            <a:r>
              <a:rPr lang="en-US" sz="3400" b="1" dirty="0" smtClean="0"/>
              <a:t>Repeat</a:t>
            </a:r>
            <a:r>
              <a:rPr lang="en-US" sz="3400" dirty="0" smtClean="0"/>
              <a:t> 3-4 until you find a match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82077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001000" y="4953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1" name="Group 83"/>
          <p:cNvGrpSpPr/>
          <p:nvPr/>
        </p:nvGrpSpPr>
        <p:grpSpPr>
          <a:xfrm>
            <a:off x="0" y="337432"/>
            <a:ext cx="5742755" cy="3634416"/>
            <a:chOff x="0" y="0"/>
            <a:chExt cx="6350000" cy="4569183"/>
          </a:xfrm>
        </p:grpSpPr>
        <p:pic>
          <p:nvPicPr>
            <p:cNvPr id="18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2434" y="72888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80071" y="92711"/>
              <a:ext cx="1014297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37985" y="75452"/>
              <a:ext cx="863391" cy="8633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962532" y="1056245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946072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358844" y="1017233"/>
              <a:ext cx="804068" cy="804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044993" y="0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127454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201919" y="1758909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044993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209915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962532" y="19449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068134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" name="LULI_sex_avg_age.pdf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5335704" y="196913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5334682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" name="HULI_work_avg_cap_loss.pdf"/>
            <p:cNvPicPr/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962532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3068134" y="1969137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82434" y="203960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2924038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5335704" y="3793376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004355" y="108924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2434" y="3793376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2989955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962532" y="3793376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89254" y="2960071"/>
              <a:ext cx="795931" cy="7959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4370968" y="3811033"/>
              <a:ext cx="676198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139684" y="1992848"/>
              <a:ext cx="676197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68645" y="3757810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70634" y="3833021"/>
              <a:ext cx="1014297" cy="7361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" name="Group 114"/>
          <p:cNvGrpSpPr/>
          <p:nvPr/>
        </p:nvGrpSpPr>
        <p:grpSpPr>
          <a:xfrm>
            <a:off x="5585017" y="346814"/>
            <a:ext cx="5911198" cy="3584760"/>
            <a:chOff x="0" y="0"/>
            <a:chExt cx="6350000" cy="4569182"/>
          </a:xfrm>
        </p:grpSpPr>
        <p:pic>
          <p:nvPicPr>
            <p:cNvPr id="49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2434" y="72888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80071" y="92711"/>
              <a:ext cx="1014297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37985" y="75452"/>
              <a:ext cx="863391" cy="8633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962532" y="1056245"/>
              <a:ext cx="1014297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946072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358844" y="1017233"/>
              <a:ext cx="804068" cy="804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044993" y="0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127454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201919" y="1758909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044993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209915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962532" y="1944999"/>
              <a:ext cx="1014297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068134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" name="LULI_sex_avg_age.pdf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5335704" y="196913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5334682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5" name="HULI_work_avg_cap_loss.pdf"/>
            <p:cNvPicPr/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962532" y="2929870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6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3068134" y="1969137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7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82434" y="203960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8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2924038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9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5335704" y="3793376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0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004355" y="108924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1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2434" y="3793376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2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2989955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962532" y="3793376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89254" y="2960071"/>
              <a:ext cx="795931" cy="7959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4370968" y="3811033"/>
              <a:ext cx="676198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139683" y="1992848"/>
              <a:ext cx="676198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68645" y="3757810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70634" y="3833021"/>
              <a:ext cx="1014297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9" name="Group 145"/>
          <p:cNvGrpSpPr/>
          <p:nvPr/>
        </p:nvGrpSpPr>
        <p:grpSpPr>
          <a:xfrm>
            <a:off x="5600794" y="2993363"/>
            <a:ext cx="6005740" cy="3701963"/>
            <a:chOff x="0" y="0"/>
            <a:chExt cx="6350000" cy="4569182"/>
          </a:xfrm>
        </p:grpSpPr>
        <p:pic>
          <p:nvPicPr>
            <p:cNvPr id="80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2434" y="72888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80071" y="92711"/>
              <a:ext cx="1014297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2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37985" y="75452"/>
              <a:ext cx="863391" cy="8633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3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962532" y="1056245"/>
              <a:ext cx="1014297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4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946072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5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358844" y="1017233"/>
              <a:ext cx="804068" cy="804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6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044993" y="0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127454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201919" y="1758909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044993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0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209915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1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2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962532" y="1944999"/>
              <a:ext cx="1014297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3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068134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4" name="LULI_sex_avg_age.pdf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5335704" y="196913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5334682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6" name="HULI_work_avg_cap_loss.pdf"/>
            <p:cNvPicPr/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962532" y="2929870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3068134" y="1969137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8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82434" y="203960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9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2924038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0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5335704" y="3793376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1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004355" y="108924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2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2434" y="3793376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3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2989955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4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962532" y="3793376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89254" y="2960071"/>
              <a:ext cx="795931" cy="7959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4370968" y="3811033"/>
              <a:ext cx="676198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139683" y="1992848"/>
              <a:ext cx="676198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8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68645" y="3757810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9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70634" y="3833021"/>
              <a:ext cx="1014297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0" name="Group 176"/>
          <p:cNvGrpSpPr/>
          <p:nvPr/>
        </p:nvGrpSpPr>
        <p:grpSpPr>
          <a:xfrm>
            <a:off x="74551" y="2916293"/>
            <a:ext cx="5520242" cy="3798315"/>
            <a:chOff x="0" y="0"/>
            <a:chExt cx="6350000" cy="4569182"/>
          </a:xfrm>
        </p:grpSpPr>
        <p:pic>
          <p:nvPicPr>
            <p:cNvPr id="111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2434" y="72888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2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80071" y="92711"/>
              <a:ext cx="1014297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3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37985" y="75452"/>
              <a:ext cx="863391" cy="8633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4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962532" y="1056245"/>
              <a:ext cx="1014297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5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946072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6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358844" y="1017233"/>
              <a:ext cx="804068" cy="804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7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044993" y="0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8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127454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9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201919" y="1758909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0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044993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1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209915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2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3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962532" y="1944999"/>
              <a:ext cx="1014297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4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068134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5" name="LULI_sex_avg_age.pdf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5335704" y="196913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6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5334682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7" name="HULI_work_avg_cap_loss.pdf"/>
            <p:cNvPicPr/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962532" y="2929870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8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3068134" y="1969137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9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82434" y="203960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0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2924038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1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5335704" y="3793376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2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004355" y="108924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3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2434" y="3793376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4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2989955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962532" y="3793376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6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89254" y="2960071"/>
              <a:ext cx="795931" cy="7959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7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4370968" y="3811033"/>
              <a:ext cx="676198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8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139683" y="1992848"/>
              <a:ext cx="676198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9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68645" y="3757810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0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70634" y="3833021"/>
              <a:ext cx="1014297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6" name="Shape 303"/>
          <p:cNvSpPr/>
          <p:nvPr/>
        </p:nvSpPr>
        <p:spPr>
          <a:xfrm>
            <a:off x="969963" y="1151802"/>
            <a:ext cx="616626" cy="657462"/>
          </a:xfrm>
          <a:prstGeom prst="rect">
            <a:avLst/>
          </a:prstGeom>
          <a:ln w="38100">
            <a:solid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7" name="Shape 304"/>
          <p:cNvSpPr/>
          <p:nvPr/>
        </p:nvSpPr>
        <p:spPr>
          <a:xfrm>
            <a:off x="10668000" y="1821700"/>
            <a:ext cx="616626" cy="657461"/>
          </a:xfrm>
          <a:prstGeom prst="rect">
            <a:avLst/>
          </a:prstGeom>
          <a:ln w="38100">
            <a:solid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8" name="Shape 305"/>
          <p:cNvSpPr/>
          <p:nvPr/>
        </p:nvSpPr>
        <p:spPr>
          <a:xfrm>
            <a:off x="2802497" y="3755988"/>
            <a:ext cx="616626" cy="657462"/>
          </a:xfrm>
          <a:prstGeom prst="rect">
            <a:avLst/>
          </a:prstGeom>
          <a:ln w="38100">
            <a:solid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9" name="Shape 306"/>
          <p:cNvSpPr/>
          <p:nvPr/>
        </p:nvSpPr>
        <p:spPr>
          <a:xfrm>
            <a:off x="7671244" y="5984072"/>
            <a:ext cx="616625" cy="657462"/>
          </a:xfrm>
          <a:prstGeom prst="rect">
            <a:avLst/>
          </a:prstGeom>
          <a:ln w="38100">
            <a:solid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0" name="Shape 307"/>
          <p:cNvSpPr/>
          <p:nvPr/>
        </p:nvSpPr>
        <p:spPr>
          <a:xfrm>
            <a:off x="977235" y="5376970"/>
            <a:ext cx="616626" cy="657462"/>
          </a:xfrm>
          <a:prstGeom prst="rect">
            <a:avLst/>
          </a:prstGeom>
          <a:ln w="38100">
            <a:solid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1" name="Shape 308"/>
          <p:cNvSpPr/>
          <p:nvPr/>
        </p:nvSpPr>
        <p:spPr>
          <a:xfrm>
            <a:off x="138701" y="3750701"/>
            <a:ext cx="616626" cy="657462"/>
          </a:xfrm>
          <a:prstGeom prst="rect">
            <a:avLst/>
          </a:prstGeom>
          <a:ln w="38100">
            <a:solid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808283" y="932163"/>
            <a:ext cx="10497671" cy="4867530"/>
            <a:chOff x="808283" y="932163"/>
            <a:chExt cx="10497671" cy="4867530"/>
          </a:xfrm>
        </p:grpSpPr>
        <p:sp>
          <p:nvSpPr>
            <p:cNvPr id="272" name="Shape 177"/>
            <p:cNvSpPr/>
            <p:nvPr/>
          </p:nvSpPr>
          <p:spPr>
            <a:xfrm>
              <a:off x="808283" y="932163"/>
              <a:ext cx="10497671" cy="523220"/>
            </a:xfrm>
            <a:prstGeom prst="rect">
              <a:avLst/>
            </a:prstGeom>
            <a:solidFill>
              <a:srgbClr val="FFFFFF"/>
            </a:solidFill>
            <a:ln w="38100">
              <a:solidFill/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 sz="4800"/>
              </a:lvl1pPr>
            </a:lstStyle>
            <a:p>
              <a:pPr lvl="0" algn="ctr">
                <a:defRPr sz="1800"/>
              </a:pPr>
              <a:r>
                <a:rPr lang="en-US" sz="3400" i="1" dirty="0" smtClean="0">
                  <a:solidFill>
                    <a:srgbClr val="0000FF"/>
                  </a:solidFill>
                </a:rPr>
                <a:t>Tedious and Time-consuming!</a:t>
              </a:r>
              <a:endParaRPr lang="en-US" sz="3400" dirty="0"/>
            </a:p>
          </p:txBody>
        </p:sp>
        <p:pic>
          <p:nvPicPr>
            <p:cNvPr id="273" name="Picture 27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15859" y="2156968"/>
              <a:ext cx="5225849" cy="3642725"/>
            </a:xfrm>
            <a:prstGeom prst="rect">
              <a:avLst/>
            </a:prstGeom>
          </p:spPr>
        </p:pic>
      </p:grpSp>
      <p:sp>
        <p:nvSpPr>
          <p:cNvPr id="274" name="Shape 177"/>
          <p:cNvSpPr/>
          <p:nvPr/>
        </p:nvSpPr>
        <p:spPr>
          <a:xfrm>
            <a:off x="1452052" y="2127593"/>
            <a:ext cx="9185558" cy="4185761"/>
          </a:xfrm>
          <a:prstGeom prst="rect">
            <a:avLst/>
          </a:prstGeom>
          <a:solidFill>
            <a:srgbClr val="FFFFFF"/>
          </a:solidFill>
          <a:ln w="381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4800"/>
            </a:lvl1pPr>
          </a:lstStyle>
          <a:p>
            <a:pPr lvl="0" algn="ctr">
              <a:defRPr sz="1800"/>
            </a:pPr>
            <a:r>
              <a:rPr lang="en-US" sz="3400" i="1" dirty="0" smtClean="0">
                <a:solidFill>
                  <a:srgbClr val="0000FF"/>
                </a:solidFill>
              </a:rPr>
              <a:t>Key Issue:</a:t>
            </a:r>
          </a:p>
          <a:p>
            <a:pPr lvl="0">
              <a:defRPr sz="1800"/>
            </a:pPr>
            <a:endParaRPr lang="en-US" sz="3400" dirty="0" smtClean="0"/>
          </a:p>
          <a:p>
            <a:pPr lvl="0">
              <a:defRPr sz="1800"/>
            </a:pPr>
            <a:r>
              <a:rPr lang="en-US" sz="3400" dirty="0" smtClean="0"/>
              <a:t> Visualization can be generated by:</a:t>
            </a:r>
            <a:endParaRPr lang="en-US" sz="3400" dirty="0"/>
          </a:p>
          <a:p>
            <a:pPr lvl="0">
              <a:defRPr sz="1800"/>
            </a:pPr>
            <a:r>
              <a:rPr lang="en-US" sz="3400" dirty="0"/>
              <a:t>	</a:t>
            </a:r>
            <a:r>
              <a:rPr lang="en-US" sz="3400" dirty="0" smtClean="0"/>
              <a:t>	varying subsets of data</a:t>
            </a:r>
          </a:p>
          <a:p>
            <a:pPr lvl="0">
              <a:defRPr sz="1800"/>
            </a:pPr>
            <a:r>
              <a:rPr lang="en-US" sz="3400" dirty="0"/>
              <a:t>	</a:t>
            </a:r>
            <a:r>
              <a:rPr lang="en-US" sz="3400" dirty="0" smtClean="0"/>
              <a:t>	varying attributes being visualized</a:t>
            </a:r>
          </a:p>
          <a:p>
            <a:pPr lvl="0">
              <a:defRPr sz="1800"/>
            </a:pPr>
            <a:endParaRPr lang="en-US" sz="3400" dirty="0"/>
          </a:p>
          <a:p>
            <a:pPr lvl="0">
              <a:defRPr sz="1800"/>
            </a:pPr>
            <a:r>
              <a:rPr lang="en-US" sz="3400" dirty="0"/>
              <a:t> </a:t>
            </a:r>
            <a:r>
              <a:rPr lang="en-US" sz="3400" dirty="0" smtClean="0"/>
              <a:t>Too many visualization to look at to find desired visual patterns!</a:t>
            </a:r>
          </a:p>
        </p:txBody>
      </p:sp>
    </p:spTree>
    <p:extLst>
      <p:ext uri="{BB962C8B-B14F-4D97-AF65-F5344CB8AC3E}">
        <p14:creationId xmlns:p14="http://schemas.microsoft.com/office/powerpoint/2010/main" val="145776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</a:t>
            </a:r>
            <a:r>
              <a:rPr lang="en-US" dirty="0" smtClean="0"/>
              <a:t>Visualization recommendations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4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Space of Visualizations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Recommendation Metrics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3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Given a dataset and a task, automatically produce a set of visualizations that are the most “interesting” given the task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7356" y="4875868"/>
            <a:ext cx="80772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Particularly vague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34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Given a dataset and a task, automatically produce a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set of visualizations </a:t>
            </a:r>
            <a:r>
              <a:rPr lang="en-US" dirty="0" smtClean="0">
                <a:latin typeface="+mj-lt"/>
              </a:rPr>
              <a:t>that are the most “interesting” given the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task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2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8970</TotalTime>
  <Words>1008</Words>
  <Application>Microsoft Macintosh PowerPoint</Application>
  <PresentationFormat>Widescreen</PresentationFormat>
  <Paragraphs>306</Paragraphs>
  <Slides>36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Calibri</vt:lpstr>
      <vt:lpstr>Calibri Light</vt:lpstr>
      <vt:lpstr>Helvetica</vt:lpstr>
      <vt:lpstr>Wingdings</vt:lpstr>
      <vt:lpstr>Arial</vt:lpstr>
      <vt:lpstr>Office Theme</vt:lpstr>
      <vt:lpstr> CS639:  Data Management for  Data Science</vt:lpstr>
      <vt:lpstr>Data Visualizations Today</vt:lpstr>
      <vt:lpstr>Data Visualizations Today</vt:lpstr>
      <vt:lpstr>PowerPoint Presentation</vt:lpstr>
      <vt:lpstr>PowerPoint Presentation</vt:lpstr>
      <vt:lpstr>1. Visualization recommendations</vt:lpstr>
      <vt:lpstr>What you will learn about in this section</vt:lpstr>
      <vt:lpstr>Goal</vt:lpstr>
      <vt:lpstr>Goal</vt:lpstr>
      <vt:lpstr>Example</vt:lpstr>
      <vt:lpstr>Space of visualizations</vt:lpstr>
      <vt:lpstr>Space of visualizations</vt:lpstr>
      <vt:lpstr>Goal</vt:lpstr>
      <vt:lpstr>Interesting visualizations</vt:lpstr>
      <vt:lpstr>Deviation-based Utility Metric</vt:lpstr>
      <vt:lpstr>Computing Expected Trend</vt:lpstr>
      <vt:lpstr>Computing Actual Trend</vt:lpstr>
      <vt:lpstr>Computing Utility</vt:lpstr>
      <vt:lpstr>Low Utility Visualization</vt:lpstr>
      <vt:lpstr>High Utility Visualization</vt:lpstr>
      <vt:lpstr>Other metrics</vt:lpstr>
      <vt:lpstr>2. DB-inspired Optimizations</vt:lpstr>
      <vt:lpstr>What you will learn about in this section</vt:lpstr>
      <vt:lpstr>Ranking</vt:lpstr>
      <vt:lpstr>Even larger space of queries</vt:lpstr>
      <vt:lpstr>Back to ranking</vt:lpstr>
      <vt:lpstr>Issues with Naïve Approach</vt:lpstr>
      <vt:lpstr>Optimizations</vt:lpstr>
      <vt:lpstr>Optimizations</vt:lpstr>
      <vt:lpstr>Combining Multiple Group-by’s</vt:lpstr>
      <vt:lpstr>Pruning optimizations</vt:lpstr>
      <vt:lpstr>PowerPoint Presentation</vt:lpstr>
      <vt:lpstr>More on automated visualizations</vt:lpstr>
      <vt:lpstr>ZQL: a viz exploration language</vt:lpstr>
      <vt:lpstr>Intelligent query optimizer</vt:lpstr>
      <vt:lpstr>Summary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Theodoros Rekatsinas</cp:lastModifiedBy>
  <cp:revision>1058</cp:revision>
  <cp:lastPrinted>2019-04-24T18:16:26Z</cp:lastPrinted>
  <dcterms:created xsi:type="dcterms:W3CDTF">2015-09-11T05:09:33Z</dcterms:created>
  <dcterms:modified xsi:type="dcterms:W3CDTF">2019-04-24T18:30:55Z</dcterms:modified>
</cp:coreProperties>
</file>