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/>
    <p:restoredTop sz="88889"/>
  </p:normalViewPr>
  <p:slideViewPr>
    <p:cSldViewPr snapToGrid="0" snapToObjects="1">
      <p:cViewPr>
        <p:scale>
          <a:sx n="100" d="100"/>
          <a:sy n="100" d="100"/>
        </p:scale>
        <p:origin x="4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67B9ECD7-C581-4D4F-9FD3-A0D822217A98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9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737E1405-BB28-DE42-AFF3-633FBF7306CA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6913"/>
            <a:ext cx="6188075" cy="34813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B32235C1-EDCE-A047-8096-4B7EDFDD776D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3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276761D1-9169-134C-AF74-8816600D9323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7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ADF2EC18-55F5-894B-8C0F-E403321C9B6F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0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C32A4D59-B592-B545-999B-B8396DF8360E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2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BFAD3D91-D642-B849-850A-DA56EE3BE5CD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7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AC918B47-34F8-A440-A857-062A4F42D3B4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98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fld id="{294FBCF2-2E59-5A4C-A258-E478EC23976D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6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56896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6896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04800" y="3733800"/>
            <a:ext cx="115824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5532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60000" y="6553200"/>
            <a:ext cx="2032000" cy="457200"/>
          </a:xfrm>
        </p:spPr>
        <p:txBody>
          <a:bodyPr/>
          <a:lstStyle>
            <a:lvl1pPr>
              <a:defRPr/>
            </a:lvl1pPr>
          </a:lstStyle>
          <a:p>
            <a:fld id="{94FD656B-9168-6B47-8662-F38531935C6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34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CS639: </a:t>
            </a: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Lecture </a:t>
            </a:r>
            <a:r>
              <a:rPr lang="en-US" dirty="0" smtClean="0"/>
              <a:t>26: Privacy</a:t>
            </a:r>
          </a:p>
          <a:p>
            <a:r>
              <a:rPr lang="en-US" dirty="0" smtClean="0"/>
              <a:t>[slides from </a:t>
            </a:r>
            <a:r>
              <a:rPr kumimoji="1" lang="en-US" kern="0" dirty="0" err="1">
                <a:latin typeface="Arial" charset="0"/>
              </a:rPr>
              <a:t>Vitaly</a:t>
            </a:r>
            <a:r>
              <a:rPr kumimoji="1" lang="en-US" kern="0" dirty="0">
                <a:latin typeface="Arial" charset="0"/>
              </a:rPr>
              <a:t> </a:t>
            </a:r>
            <a:r>
              <a:rPr kumimoji="1" lang="en-US" kern="0" dirty="0" err="1" smtClean="0">
                <a:latin typeface="Arial" charset="0"/>
              </a:rPr>
              <a:t>Shmatikov</a:t>
            </a:r>
            <a:r>
              <a:rPr kumimoji="1" lang="en-US" kern="0" dirty="0" smtClean="0">
                <a:latin typeface="Arial" charset="0"/>
              </a:rPr>
              <a:t>]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Theodoros </a:t>
            </a:r>
            <a:r>
              <a:rPr lang="en-US" dirty="0" smtClean="0"/>
              <a:t>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Issues with “Bayesian” Privacy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Restricts the type of predicates adversary can choose</a:t>
            </a:r>
          </a:p>
          <a:p>
            <a:r>
              <a:rPr lang="en-US" altLang="x-none"/>
              <a:t>Must know prior distribution</a:t>
            </a:r>
          </a:p>
          <a:p>
            <a:pPr lvl="1"/>
            <a:r>
              <a:rPr lang="en-US" altLang="x-none"/>
              <a:t>Can one scheme work for many distributions?</a:t>
            </a:r>
          </a:p>
          <a:p>
            <a:pPr lvl="1"/>
            <a:r>
              <a:rPr lang="en-US" altLang="x-none"/>
              <a:t>Sanitizer works harder than adversary</a:t>
            </a:r>
          </a:p>
          <a:p>
            <a:r>
              <a:rPr lang="en-US" altLang="x-none"/>
              <a:t>Conditional probabilities don’t consider previous iterations</a:t>
            </a:r>
          </a:p>
          <a:p>
            <a:pPr lvl="1"/>
            <a:r>
              <a:rPr lang="en-US" altLang="x-none"/>
              <a:t>Remember simulatable auditing?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DB6017CB-E11D-3040-BF02-49EDC23B97EE}" type="slidenum">
              <a:rPr lang="en-US" altLang="x-none" sz="1200">
                <a:latin typeface="Arial" charset="0"/>
              </a:rPr>
              <a:pPr/>
              <a:t>10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Classical Intution for Privacy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457700"/>
          </a:xfrm>
        </p:spPr>
        <p:txBody>
          <a:bodyPr/>
          <a:lstStyle/>
          <a:p>
            <a:r>
              <a:rPr lang="en-US" altLang="x-none"/>
              <a:t>“If the release of statistics S makes it possible to determine the value [of private information] more accurately than is possible without access to S, a disclosure has taken place.”   </a:t>
            </a:r>
            <a:r>
              <a:rPr lang="en-US" altLang="x-none" sz="2000">
                <a:solidFill>
                  <a:schemeClr val="tx2"/>
                </a:solidFill>
              </a:rPr>
              <a:t>[Dalenius 1977]</a:t>
            </a:r>
            <a:endParaRPr lang="en-US" altLang="x-none">
              <a:solidFill>
                <a:schemeClr val="tx2"/>
              </a:solidFill>
            </a:endParaRPr>
          </a:p>
          <a:p>
            <a:pPr lvl="1"/>
            <a:r>
              <a:rPr lang="en-US" altLang="x-none"/>
              <a:t>Privacy means that anything that can be learned about a respondent from the statistical database can be learned without access to the database</a:t>
            </a:r>
          </a:p>
          <a:p>
            <a:r>
              <a:rPr lang="en-US" altLang="x-none"/>
              <a:t>Similar to semantic security of encryption</a:t>
            </a:r>
          </a:p>
          <a:p>
            <a:pPr lvl="1"/>
            <a:r>
              <a:rPr lang="en-US" altLang="x-none"/>
              <a:t>Anything about the plaintext that can be learned from a ciphertext can be learned without the ciphertext</a:t>
            </a:r>
          </a:p>
          <a:p>
            <a:pPr lvl="1"/>
            <a:endParaRPr lang="en-US" altLang="x-none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1E4385DC-6A57-5F40-A33B-D6CCC2D7EEFE}" type="slidenum">
              <a:rPr lang="en-US" altLang="x-none" sz="1200">
                <a:latin typeface="Arial" charset="0"/>
              </a:rPr>
              <a:pPr/>
              <a:t>11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Problems with Classic Intuition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457700"/>
          </a:xfrm>
        </p:spPr>
        <p:txBody>
          <a:bodyPr/>
          <a:lstStyle/>
          <a:p>
            <a:r>
              <a:rPr lang="en-US" altLang="x-none"/>
              <a:t>Popular interpretation: prior and posterior views about an individual shouldn’t change “too much”</a:t>
            </a:r>
          </a:p>
          <a:p>
            <a:pPr lvl="1"/>
            <a:r>
              <a:rPr lang="en-US" altLang="x-none"/>
              <a:t>What if my (incorrect) prior is that every UTCS graduate student has three arms?</a:t>
            </a:r>
          </a:p>
          <a:p>
            <a:r>
              <a:rPr lang="en-US" altLang="x-none"/>
              <a:t>How much is “too much?”</a:t>
            </a:r>
          </a:p>
          <a:p>
            <a:pPr lvl="1"/>
            <a:r>
              <a:rPr lang="en-US" altLang="x-none"/>
              <a:t>Can’t achieve cryptographically small levels of disclosure </a:t>
            </a:r>
            <a:r>
              <a:rPr lang="en-US" altLang="x-none" u="sng"/>
              <a:t>and</a:t>
            </a:r>
            <a:r>
              <a:rPr lang="en-US" altLang="x-none"/>
              <a:t> keep the data useful</a:t>
            </a:r>
          </a:p>
          <a:p>
            <a:pPr lvl="1"/>
            <a:r>
              <a:rPr lang="en-US" altLang="x-none">
                <a:solidFill>
                  <a:srgbClr val="C00000"/>
                </a:solidFill>
              </a:rPr>
              <a:t>Adversarial user is </a:t>
            </a:r>
            <a:r>
              <a:rPr lang="en-US" altLang="x-none" u="sng">
                <a:solidFill>
                  <a:srgbClr val="C00000"/>
                </a:solidFill>
              </a:rPr>
              <a:t>supposed</a:t>
            </a:r>
            <a:r>
              <a:rPr lang="en-US" altLang="x-none">
                <a:solidFill>
                  <a:srgbClr val="C00000"/>
                </a:solidFill>
              </a:rPr>
              <a:t> to learn unpredictable things about the database</a:t>
            </a:r>
          </a:p>
          <a:p>
            <a:pPr lvl="1"/>
            <a:endParaRPr lang="en-US" altLang="x-none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4E9709BF-A5E8-4B42-9437-0C3D4398030D}" type="slidenum">
              <a:rPr lang="en-US" altLang="x-none" sz="1200">
                <a:latin typeface="Arial" charset="0"/>
              </a:rPr>
              <a:pPr/>
              <a:t>12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Impossibility Result</a:t>
            </a: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610600" cy="5105400"/>
          </a:xfrm>
        </p:spPr>
        <p:txBody>
          <a:bodyPr/>
          <a:lstStyle/>
          <a:p>
            <a:r>
              <a:rPr lang="en-US" altLang="x-none" u="sng" dirty="0"/>
              <a:t>Privacy</a:t>
            </a:r>
            <a:r>
              <a:rPr lang="en-US" altLang="x-none" dirty="0"/>
              <a:t>: for some definition of “privacy breach,” </a:t>
            </a:r>
          </a:p>
          <a:p>
            <a:pPr>
              <a:buFont typeface="Monotype Sorts" charset="2"/>
              <a:buNone/>
            </a:pPr>
            <a:r>
              <a:rPr lang="en-US" altLang="x-none" dirty="0">
                <a:sym typeface="Symbol" charset="2"/>
              </a:rPr>
              <a:t>   </a:t>
            </a:r>
            <a:r>
              <a:rPr lang="en-US" altLang="x-none" dirty="0"/>
              <a:t> distribution on databases, </a:t>
            </a:r>
            <a:r>
              <a:rPr lang="en-US" altLang="x-none" dirty="0">
                <a:sym typeface="Symbol" charset="2"/>
              </a:rPr>
              <a:t></a:t>
            </a:r>
            <a:r>
              <a:rPr lang="en-US" altLang="x-none" dirty="0"/>
              <a:t> adversaries A, </a:t>
            </a:r>
            <a:r>
              <a:rPr lang="en-US" altLang="x-none" dirty="0">
                <a:sym typeface="Symbol" charset="2"/>
              </a:rPr>
              <a:t></a:t>
            </a:r>
            <a:r>
              <a:rPr lang="en-US" altLang="x-none" dirty="0"/>
              <a:t> A’ </a:t>
            </a:r>
          </a:p>
          <a:p>
            <a:pPr>
              <a:buFont typeface="Monotype Sorts" charset="2"/>
              <a:buNone/>
            </a:pPr>
            <a:r>
              <a:rPr lang="en-US" altLang="x-none" dirty="0"/>
              <a:t>   such that </a:t>
            </a:r>
            <a:r>
              <a:rPr lang="en-US" altLang="x-none" dirty="0" err="1">
                <a:solidFill>
                  <a:srgbClr val="7030A0"/>
                </a:solidFill>
              </a:rPr>
              <a:t>Pr</a:t>
            </a:r>
            <a:r>
              <a:rPr lang="en-US" altLang="x-none" dirty="0">
                <a:solidFill>
                  <a:srgbClr val="7030A0"/>
                </a:solidFill>
              </a:rPr>
              <a:t>(A(San)=breach) – </a:t>
            </a:r>
            <a:r>
              <a:rPr lang="en-US" altLang="x-none" dirty="0" err="1">
                <a:solidFill>
                  <a:srgbClr val="7030A0"/>
                </a:solidFill>
              </a:rPr>
              <a:t>Pr</a:t>
            </a:r>
            <a:r>
              <a:rPr lang="en-US" altLang="x-none" dirty="0">
                <a:solidFill>
                  <a:srgbClr val="7030A0"/>
                </a:solidFill>
              </a:rPr>
              <a:t>(A’()=breach) ≤ </a:t>
            </a:r>
            <a:r>
              <a:rPr lang="en-US" altLang="x-none" dirty="0">
                <a:solidFill>
                  <a:srgbClr val="7030A0"/>
                </a:solidFill>
                <a:sym typeface="Symbol" charset="2"/>
              </a:rPr>
              <a:t></a:t>
            </a:r>
          </a:p>
          <a:p>
            <a:pPr lvl="1"/>
            <a:r>
              <a:rPr lang="en-US" altLang="x-none" dirty="0">
                <a:solidFill>
                  <a:srgbClr val="FF0000"/>
                </a:solidFill>
                <a:sym typeface="Symbol" charset="2"/>
              </a:rPr>
              <a:t>For reasonable “breach”, if San(DB) contains information about DB, then some adversary breaks this definition</a:t>
            </a:r>
          </a:p>
          <a:p>
            <a:r>
              <a:rPr lang="en-US" altLang="x-none" dirty="0">
                <a:sym typeface="Symbol" charset="2"/>
              </a:rPr>
              <a:t>Example</a:t>
            </a:r>
          </a:p>
          <a:p>
            <a:pPr lvl="1"/>
            <a:r>
              <a:rPr lang="en-US" altLang="x-none" dirty="0" smtClean="0">
                <a:sym typeface="Symbol" charset="2"/>
              </a:rPr>
              <a:t>Paris knows </a:t>
            </a:r>
            <a:r>
              <a:rPr lang="en-US" altLang="x-none" dirty="0">
                <a:sym typeface="Symbol" charset="2"/>
              </a:rPr>
              <a:t>that </a:t>
            </a:r>
            <a:r>
              <a:rPr lang="en-US" altLang="x-none" dirty="0" smtClean="0">
                <a:sym typeface="Symbol" charset="2"/>
              </a:rPr>
              <a:t>Theo is </a:t>
            </a:r>
            <a:r>
              <a:rPr lang="en-US" altLang="x-none" dirty="0">
                <a:sym typeface="Symbol" charset="2"/>
              </a:rPr>
              <a:t>2 inches taller than the average </a:t>
            </a:r>
            <a:r>
              <a:rPr lang="en-US" altLang="x-none" dirty="0" smtClean="0">
                <a:sym typeface="Symbol" charset="2"/>
              </a:rPr>
              <a:t>Greek</a:t>
            </a:r>
            <a:endParaRPr lang="en-US" altLang="x-none" dirty="0">
              <a:sym typeface="Symbol" charset="2"/>
            </a:endParaRPr>
          </a:p>
          <a:p>
            <a:pPr lvl="1"/>
            <a:r>
              <a:rPr lang="en-US" altLang="x-none" dirty="0">
                <a:sym typeface="Symbol" charset="2"/>
              </a:rPr>
              <a:t>DB allows computing average height of a </a:t>
            </a:r>
            <a:r>
              <a:rPr lang="en-US" altLang="x-none" dirty="0" smtClean="0">
                <a:sym typeface="Symbol" charset="2"/>
              </a:rPr>
              <a:t>Greek</a:t>
            </a:r>
            <a:endParaRPr lang="en-US" altLang="x-none" dirty="0">
              <a:sym typeface="Symbol" charset="2"/>
            </a:endParaRPr>
          </a:p>
          <a:p>
            <a:pPr lvl="1"/>
            <a:r>
              <a:rPr lang="en-US" altLang="x-none" dirty="0">
                <a:sym typeface="Symbol" charset="2"/>
              </a:rPr>
              <a:t>This DB breaks </a:t>
            </a:r>
            <a:r>
              <a:rPr lang="en-US" altLang="x-none" dirty="0" err="1" smtClean="0">
                <a:sym typeface="Symbol" charset="2"/>
              </a:rPr>
              <a:t>Theos’s</a:t>
            </a:r>
            <a:r>
              <a:rPr lang="en-US" altLang="x-none" dirty="0" smtClean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privacy according to this definition… </a:t>
            </a:r>
            <a:r>
              <a:rPr lang="en-US" altLang="x-none" dirty="0">
                <a:solidFill>
                  <a:srgbClr val="FF0000"/>
                </a:solidFill>
                <a:sym typeface="Symbol" charset="2"/>
              </a:rPr>
              <a:t>even if his record is </a:t>
            </a:r>
            <a:r>
              <a:rPr lang="en-US" altLang="x-none" u="sng" dirty="0">
                <a:solidFill>
                  <a:srgbClr val="FF0000"/>
                </a:solidFill>
                <a:sym typeface="Symbol" charset="2"/>
              </a:rPr>
              <a:t>not</a:t>
            </a:r>
            <a:r>
              <a:rPr lang="en-US" altLang="x-none" dirty="0">
                <a:solidFill>
                  <a:srgbClr val="FF0000"/>
                </a:solidFill>
                <a:sym typeface="Symbol" charset="2"/>
              </a:rPr>
              <a:t> in the database!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2801ABD8-A8B1-654E-9BB3-9017BD6048ED}" type="slidenum">
              <a:rPr lang="en-US" altLang="x-none" sz="1200">
                <a:latin typeface="Arial" charset="0"/>
              </a:rPr>
              <a:pPr/>
              <a:t>13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6389" name="Text Box 12"/>
          <p:cNvSpPr txBox="1">
            <a:spLocks noChangeArrowheads="1"/>
          </p:cNvSpPr>
          <p:nvPr/>
        </p:nvSpPr>
        <p:spPr bwMode="auto">
          <a:xfrm>
            <a:off x="9028114" y="1066800"/>
            <a:ext cx="1106487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x-none" sz="2000"/>
              <a:t>[Dwork]</a:t>
            </a:r>
          </a:p>
        </p:txBody>
      </p:sp>
    </p:spTree>
    <p:extLst>
      <p:ext uri="{BB962C8B-B14F-4D97-AF65-F5344CB8AC3E}">
        <p14:creationId xmlns:p14="http://schemas.microsoft.com/office/powerpoint/2010/main" val="167289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(Very Informal) Proof Sketch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458200" cy="4876800"/>
          </a:xfrm>
        </p:spPr>
        <p:txBody>
          <a:bodyPr/>
          <a:lstStyle/>
          <a:p>
            <a:r>
              <a:rPr lang="en-US" altLang="x-none"/>
              <a:t>Suppose DB is uniformly random</a:t>
            </a:r>
          </a:p>
          <a:p>
            <a:pPr lvl="1"/>
            <a:r>
              <a:rPr lang="en-US" altLang="x-none"/>
              <a:t>Entropy I( DB ; San(DB) ) &gt; 0</a:t>
            </a:r>
          </a:p>
          <a:p>
            <a:r>
              <a:rPr lang="en-US" altLang="x-none"/>
              <a:t>“Breach” is predicting a predicate g(DB)</a:t>
            </a:r>
          </a:p>
          <a:p>
            <a:r>
              <a:rPr lang="en-US" altLang="x-none"/>
              <a:t>Adversary knows </a:t>
            </a:r>
            <a:r>
              <a:rPr lang="en-US" altLang="x-none">
                <a:solidFill>
                  <a:srgbClr val="7030A0"/>
                </a:solidFill>
              </a:rPr>
              <a:t>r, H(r ; San(DB)) </a:t>
            </a:r>
            <a:r>
              <a:rPr lang="en-US" altLang="x-none">
                <a:solidFill>
                  <a:srgbClr val="7030A0"/>
                </a:solidFill>
                <a:sym typeface="Symbol" charset="2"/>
              </a:rPr>
              <a:t> </a:t>
            </a:r>
            <a:r>
              <a:rPr lang="en-US" altLang="x-none">
                <a:solidFill>
                  <a:srgbClr val="7030A0"/>
                </a:solidFill>
              </a:rPr>
              <a:t>g(DB)</a:t>
            </a:r>
          </a:p>
          <a:p>
            <a:pPr lvl="1"/>
            <a:r>
              <a:rPr lang="en-US" altLang="x-none"/>
              <a:t>H is a suitable hash function, r=H(DB)</a:t>
            </a:r>
          </a:p>
          <a:p>
            <a:r>
              <a:rPr lang="en-US" altLang="x-none"/>
              <a:t>By itself, does not leak anything about DB </a:t>
            </a:r>
            <a:r>
              <a:rPr lang="en-US" altLang="x-none">
                <a:solidFill>
                  <a:srgbClr val="FF3399"/>
                </a:solidFill>
              </a:rPr>
              <a:t>(why?)</a:t>
            </a:r>
          </a:p>
          <a:p>
            <a:r>
              <a:rPr lang="en-US" altLang="x-none"/>
              <a:t>Together with San(DB), reveals g(DB) </a:t>
            </a:r>
            <a:r>
              <a:rPr lang="en-US" altLang="x-none">
                <a:solidFill>
                  <a:srgbClr val="FF3399"/>
                </a:solidFill>
              </a:rPr>
              <a:t>(why?)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C7961840-25FB-F64D-84E5-671E04318CCC}" type="slidenum">
              <a:rPr lang="en-US" altLang="x-none" sz="1200">
                <a:latin typeface="Arial" charset="0"/>
              </a:rPr>
              <a:pPr/>
              <a:t>14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6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Differential Privacy (1)</a:t>
            </a:r>
          </a:p>
        </p:txBody>
      </p:sp>
      <p:sp>
        <p:nvSpPr>
          <p:cNvPr id="17411" name="Freeform 2"/>
          <p:cNvSpPr>
            <a:spLocks noChangeAspect="1"/>
          </p:cNvSpPr>
          <p:nvPr/>
        </p:nvSpPr>
        <p:spPr bwMode="auto">
          <a:xfrm>
            <a:off x="2133601" y="1524000"/>
            <a:ext cx="7629525" cy="2819400"/>
          </a:xfrm>
          <a:custGeom>
            <a:avLst/>
            <a:gdLst>
              <a:gd name="T0" fmla="*/ 449 w 3616"/>
              <a:gd name="T1" fmla="*/ 10 h 1445"/>
              <a:gd name="T2" fmla="*/ 303 w 3616"/>
              <a:gd name="T3" fmla="*/ 58 h 1445"/>
              <a:gd name="T4" fmla="*/ 244 w 3616"/>
              <a:gd name="T5" fmla="*/ 78 h 1445"/>
              <a:gd name="T6" fmla="*/ 215 w 3616"/>
              <a:gd name="T7" fmla="*/ 88 h 1445"/>
              <a:gd name="T8" fmla="*/ 205 w 3616"/>
              <a:gd name="T9" fmla="*/ 283 h 1445"/>
              <a:gd name="T10" fmla="*/ 225 w 3616"/>
              <a:gd name="T11" fmla="*/ 361 h 1445"/>
              <a:gd name="T12" fmla="*/ 127 w 3616"/>
              <a:gd name="T13" fmla="*/ 478 h 1445"/>
              <a:gd name="T14" fmla="*/ 68 w 3616"/>
              <a:gd name="T15" fmla="*/ 527 h 1445"/>
              <a:gd name="T16" fmla="*/ 29 w 3616"/>
              <a:gd name="T17" fmla="*/ 586 h 1445"/>
              <a:gd name="T18" fmla="*/ 0 w 3616"/>
              <a:gd name="T19" fmla="*/ 615 h 1445"/>
              <a:gd name="T20" fmla="*/ 107 w 3616"/>
              <a:gd name="T21" fmla="*/ 761 h 1445"/>
              <a:gd name="T22" fmla="*/ 234 w 3616"/>
              <a:gd name="T23" fmla="*/ 810 h 1445"/>
              <a:gd name="T24" fmla="*/ 293 w 3616"/>
              <a:gd name="T25" fmla="*/ 839 h 1445"/>
              <a:gd name="T26" fmla="*/ 351 w 3616"/>
              <a:gd name="T27" fmla="*/ 927 h 1445"/>
              <a:gd name="T28" fmla="*/ 351 w 3616"/>
              <a:gd name="T29" fmla="*/ 1142 h 1445"/>
              <a:gd name="T30" fmla="*/ 400 w 3616"/>
              <a:gd name="T31" fmla="*/ 1230 h 1445"/>
              <a:gd name="T32" fmla="*/ 449 w 3616"/>
              <a:gd name="T33" fmla="*/ 1240 h 1445"/>
              <a:gd name="T34" fmla="*/ 713 w 3616"/>
              <a:gd name="T35" fmla="*/ 1171 h 1445"/>
              <a:gd name="T36" fmla="*/ 918 w 3616"/>
              <a:gd name="T37" fmla="*/ 1142 h 1445"/>
              <a:gd name="T38" fmla="*/ 1015 w 3616"/>
              <a:gd name="T39" fmla="*/ 1181 h 1445"/>
              <a:gd name="T40" fmla="*/ 1103 w 3616"/>
              <a:gd name="T41" fmla="*/ 1230 h 1445"/>
              <a:gd name="T42" fmla="*/ 1308 w 3616"/>
              <a:gd name="T43" fmla="*/ 1386 h 1445"/>
              <a:gd name="T44" fmla="*/ 1425 w 3616"/>
              <a:gd name="T45" fmla="*/ 1376 h 1445"/>
              <a:gd name="T46" fmla="*/ 1513 w 3616"/>
              <a:gd name="T47" fmla="*/ 1347 h 1445"/>
              <a:gd name="T48" fmla="*/ 1669 w 3616"/>
              <a:gd name="T49" fmla="*/ 1308 h 1445"/>
              <a:gd name="T50" fmla="*/ 1796 w 3616"/>
              <a:gd name="T51" fmla="*/ 1269 h 1445"/>
              <a:gd name="T52" fmla="*/ 2187 w 3616"/>
              <a:gd name="T53" fmla="*/ 1298 h 1445"/>
              <a:gd name="T54" fmla="*/ 2480 w 3616"/>
              <a:gd name="T55" fmla="*/ 1406 h 1445"/>
              <a:gd name="T56" fmla="*/ 2646 w 3616"/>
              <a:gd name="T57" fmla="*/ 1445 h 1445"/>
              <a:gd name="T58" fmla="*/ 2997 w 3616"/>
              <a:gd name="T59" fmla="*/ 1415 h 1445"/>
              <a:gd name="T60" fmla="*/ 3231 w 3616"/>
              <a:gd name="T61" fmla="*/ 1357 h 1445"/>
              <a:gd name="T62" fmla="*/ 3319 w 3616"/>
              <a:gd name="T63" fmla="*/ 1318 h 1445"/>
              <a:gd name="T64" fmla="*/ 3573 w 3616"/>
              <a:gd name="T65" fmla="*/ 1210 h 1445"/>
              <a:gd name="T66" fmla="*/ 3583 w 3616"/>
              <a:gd name="T67" fmla="*/ 1054 h 1445"/>
              <a:gd name="T68" fmla="*/ 3563 w 3616"/>
              <a:gd name="T69" fmla="*/ 976 h 1445"/>
              <a:gd name="T70" fmla="*/ 3602 w 3616"/>
              <a:gd name="T71" fmla="*/ 752 h 1445"/>
              <a:gd name="T72" fmla="*/ 3524 w 3616"/>
              <a:gd name="T73" fmla="*/ 371 h 1445"/>
              <a:gd name="T74" fmla="*/ 3437 w 3616"/>
              <a:gd name="T75" fmla="*/ 166 h 1445"/>
              <a:gd name="T76" fmla="*/ 3319 w 3616"/>
              <a:gd name="T77" fmla="*/ 117 h 1445"/>
              <a:gd name="T78" fmla="*/ 3261 w 3616"/>
              <a:gd name="T79" fmla="*/ 97 h 1445"/>
              <a:gd name="T80" fmla="*/ 2997 w 3616"/>
              <a:gd name="T81" fmla="*/ 146 h 1445"/>
              <a:gd name="T82" fmla="*/ 2714 w 3616"/>
              <a:gd name="T83" fmla="*/ 127 h 1445"/>
              <a:gd name="T84" fmla="*/ 2392 w 3616"/>
              <a:gd name="T85" fmla="*/ 78 h 1445"/>
              <a:gd name="T86" fmla="*/ 2011 w 3616"/>
              <a:gd name="T87" fmla="*/ 10 h 1445"/>
              <a:gd name="T88" fmla="*/ 1503 w 3616"/>
              <a:gd name="T89" fmla="*/ 29 h 1445"/>
              <a:gd name="T90" fmla="*/ 1259 w 3616"/>
              <a:gd name="T91" fmla="*/ 88 h 1445"/>
              <a:gd name="T92" fmla="*/ 967 w 3616"/>
              <a:gd name="T93" fmla="*/ 78 h 1445"/>
              <a:gd name="T94" fmla="*/ 869 w 3616"/>
              <a:gd name="T95" fmla="*/ 49 h 1445"/>
              <a:gd name="T96" fmla="*/ 693 w 3616"/>
              <a:gd name="T97" fmla="*/ 0 h 1445"/>
              <a:gd name="T98" fmla="*/ 625 w 3616"/>
              <a:gd name="T99" fmla="*/ 0 h 1445"/>
              <a:gd name="T100" fmla="*/ 400 w 3616"/>
              <a:gd name="T101" fmla="*/ 19 h 1445"/>
              <a:gd name="T102" fmla="*/ 391 w 3616"/>
              <a:gd name="T103" fmla="*/ 58 h 1445"/>
              <a:gd name="T104" fmla="*/ 358 w 3616"/>
              <a:gd name="T105" fmla="*/ 8 h 1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616"/>
              <a:gd name="T160" fmla="*/ 0 h 1445"/>
              <a:gd name="T161" fmla="*/ 3616 w 3616"/>
              <a:gd name="T162" fmla="*/ 1445 h 144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616" h="1445">
                <a:moveTo>
                  <a:pt x="449" y="10"/>
                </a:moveTo>
                <a:cubicBezTo>
                  <a:pt x="400" y="26"/>
                  <a:pt x="352" y="42"/>
                  <a:pt x="303" y="58"/>
                </a:cubicBezTo>
                <a:cubicBezTo>
                  <a:pt x="283" y="64"/>
                  <a:pt x="264" y="71"/>
                  <a:pt x="244" y="78"/>
                </a:cubicBezTo>
                <a:cubicBezTo>
                  <a:pt x="234" y="81"/>
                  <a:pt x="215" y="88"/>
                  <a:pt x="215" y="88"/>
                </a:cubicBezTo>
                <a:cubicBezTo>
                  <a:pt x="172" y="150"/>
                  <a:pt x="185" y="210"/>
                  <a:pt x="205" y="283"/>
                </a:cubicBezTo>
                <a:cubicBezTo>
                  <a:pt x="212" y="309"/>
                  <a:pt x="225" y="361"/>
                  <a:pt x="225" y="361"/>
                </a:cubicBezTo>
                <a:cubicBezTo>
                  <a:pt x="211" y="446"/>
                  <a:pt x="207" y="450"/>
                  <a:pt x="127" y="478"/>
                </a:cubicBezTo>
                <a:cubicBezTo>
                  <a:pt x="109" y="496"/>
                  <a:pt x="85" y="508"/>
                  <a:pt x="68" y="527"/>
                </a:cubicBezTo>
                <a:cubicBezTo>
                  <a:pt x="52" y="545"/>
                  <a:pt x="46" y="569"/>
                  <a:pt x="29" y="586"/>
                </a:cubicBezTo>
                <a:cubicBezTo>
                  <a:pt x="19" y="596"/>
                  <a:pt x="10" y="605"/>
                  <a:pt x="0" y="615"/>
                </a:cubicBezTo>
                <a:cubicBezTo>
                  <a:pt x="14" y="683"/>
                  <a:pt x="35" y="739"/>
                  <a:pt x="107" y="761"/>
                </a:cubicBezTo>
                <a:cubicBezTo>
                  <a:pt x="148" y="788"/>
                  <a:pt x="191" y="788"/>
                  <a:pt x="234" y="810"/>
                </a:cubicBezTo>
                <a:cubicBezTo>
                  <a:pt x="303" y="845"/>
                  <a:pt x="227" y="818"/>
                  <a:pt x="293" y="839"/>
                </a:cubicBezTo>
                <a:cubicBezTo>
                  <a:pt x="321" y="868"/>
                  <a:pt x="339" y="888"/>
                  <a:pt x="351" y="927"/>
                </a:cubicBezTo>
                <a:cubicBezTo>
                  <a:pt x="340" y="1021"/>
                  <a:pt x="334" y="1030"/>
                  <a:pt x="351" y="1142"/>
                </a:cubicBezTo>
                <a:cubicBezTo>
                  <a:pt x="355" y="1171"/>
                  <a:pt x="370" y="1215"/>
                  <a:pt x="400" y="1230"/>
                </a:cubicBezTo>
                <a:cubicBezTo>
                  <a:pt x="415" y="1237"/>
                  <a:pt x="433" y="1237"/>
                  <a:pt x="449" y="1240"/>
                </a:cubicBezTo>
                <a:cubicBezTo>
                  <a:pt x="544" y="1230"/>
                  <a:pt x="628" y="1214"/>
                  <a:pt x="713" y="1171"/>
                </a:cubicBezTo>
                <a:cubicBezTo>
                  <a:pt x="761" y="1098"/>
                  <a:pt x="825" y="1136"/>
                  <a:pt x="918" y="1142"/>
                </a:cubicBezTo>
                <a:cubicBezTo>
                  <a:pt x="955" y="1155"/>
                  <a:pt x="982" y="1161"/>
                  <a:pt x="1015" y="1181"/>
                </a:cubicBezTo>
                <a:cubicBezTo>
                  <a:pt x="1101" y="1232"/>
                  <a:pt x="1044" y="1209"/>
                  <a:pt x="1103" y="1230"/>
                </a:cubicBezTo>
                <a:cubicBezTo>
                  <a:pt x="1160" y="1313"/>
                  <a:pt x="1208" y="1366"/>
                  <a:pt x="1308" y="1386"/>
                </a:cubicBezTo>
                <a:cubicBezTo>
                  <a:pt x="1347" y="1383"/>
                  <a:pt x="1386" y="1381"/>
                  <a:pt x="1425" y="1376"/>
                </a:cubicBezTo>
                <a:cubicBezTo>
                  <a:pt x="1456" y="1372"/>
                  <a:pt x="1484" y="1357"/>
                  <a:pt x="1513" y="1347"/>
                </a:cubicBezTo>
                <a:cubicBezTo>
                  <a:pt x="1564" y="1330"/>
                  <a:pt x="1617" y="1321"/>
                  <a:pt x="1669" y="1308"/>
                </a:cubicBezTo>
                <a:cubicBezTo>
                  <a:pt x="1712" y="1297"/>
                  <a:pt x="1753" y="1280"/>
                  <a:pt x="1796" y="1269"/>
                </a:cubicBezTo>
                <a:cubicBezTo>
                  <a:pt x="1986" y="1275"/>
                  <a:pt x="2050" y="1256"/>
                  <a:pt x="2187" y="1298"/>
                </a:cubicBezTo>
                <a:cubicBezTo>
                  <a:pt x="2281" y="1363"/>
                  <a:pt x="2368" y="1392"/>
                  <a:pt x="2480" y="1406"/>
                </a:cubicBezTo>
                <a:cubicBezTo>
                  <a:pt x="2535" y="1423"/>
                  <a:pt x="2589" y="1433"/>
                  <a:pt x="2646" y="1445"/>
                </a:cubicBezTo>
                <a:cubicBezTo>
                  <a:pt x="2952" y="1423"/>
                  <a:pt x="2835" y="1439"/>
                  <a:pt x="2997" y="1415"/>
                </a:cubicBezTo>
                <a:cubicBezTo>
                  <a:pt x="3076" y="1390"/>
                  <a:pt x="3150" y="1375"/>
                  <a:pt x="3231" y="1357"/>
                </a:cubicBezTo>
                <a:cubicBezTo>
                  <a:pt x="3264" y="1350"/>
                  <a:pt x="3288" y="1329"/>
                  <a:pt x="3319" y="1318"/>
                </a:cubicBezTo>
                <a:cubicBezTo>
                  <a:pt x="3391" y="1248"/>
                  <a:pt x="3475" y="1224"/>
                  <a:pt x="3573" y="1210"/>
                </a:cubicBezTo>
                <a:cubicBezTo>
                  <a:pt x="3603" y="1124"/>
                  <a:pt x="3616" y="1184"/>
                  <a:pt x="3583" y="1054"/>
                </a:cubicBezTo>
                <a:cubicBezTo>
                  <a:pt x="3576" y="1028"/>
                  <a:pt x="3563" y="976"/>
                  <a:pt x="3563" y="976"/>
                </a:cubicBezTo>
                <a:cubicBezTo>
                  <a:pt x="3571" y="899"/>
                  <a:pt x="3588" y="828"/>
                  <a:pt x="3602" y="752"/>
                </a:cubicBezTo>
                <a:cubicBezTo>
                  <a:pt x="3592" y="635"/>
                  <a:pt x="3594" y="472"/>
                  <a:pt x="3524" y="371"/>
                </a:cubicBezTo>
                <a:cubicBezTo>
                  <a:pt x="3501" y="296"/>
                  <a:pt x="3501" y="220"/>
                  <a:pt x="3437" y="166"/>
                </a:cubicBezTo>
                <a:cubicBezTo>
                  <a:pt x="3404" y="139"/>
                  <a:pt x="3358" y="130"/>
                  <a:pt x="3319" y="117"/>
                </a:cubicBezTo>
                <a:cubicBezTo>
                  <a:pt x="3300" y="110"/>
                  <a:pt x="3261" y="97"/>
                  <a:pt x="3261" y="97"/>
                </a:cubicBezTo>
                <a:cubicBezTo>
                  <a:pt x="3177" y="125"/>
                  <a:pt x="3085" y="136"/>
                  <a:pt x="2997" y="146"/>
                </a:cubicBezTo>
                <a:cubicBezTo>
                  <a:pt x="2832" y="139"/>
                  <a:pt x="2834" y="145"/>
                  <a:pt x="2714" y="127"/>
                </a:cubicBezTo>
                <a:cubicBezTo>
                  <a:pt x="2603" y="111"/>
                  <a:pt x="2505" y="86"/>
                  <a:pt x="2392" y="78"/>
                </a:cubicBezTo>
                <a:cubicBezTo>
                  <a:pt x="2263" y="56"/>
                  <a:pt x="2142" y="22"/>
                  <a:pt x="2011" y="10"/>
                </a:cubicBezTo>
                <a:cubicBezTo>
                  <a:pt x="1842" y="14"/>
                  <a:pt x="1672" y="10"/>
                  <a:pt x="1503" y="29"/>
                </a:cubicBezTo>
                <a:cubicBezTo>
                  <a:pt x="1420" y="38"/>
                  <a:pt x="1341" y="71"/>
                  <a:pt x="1259" y="88"/>
                </a:cubicBezTo>
                <a:cubicBezTo>
                  <a:pt x="1162" y="85"/>
                  <a:pt x="1064" y="84"/>
                  <a:pt x="967" y="78"/>
                </a:cubicBezTo>
                <a:cubicBezTo>
                  <a:pt x="933" y="76"/>
                  <a:pt x="869" y="49"/>
                  <a:pt x="869" y="49"/>
                </a:cubicBezTo>
                <a:cubicBezTo>
                  <a:pt x="815" y="11"/>
                  <a:pt x="758" y="8"/>
                  <a:pt x="693" y="0"/>
                </a:cubicBezTo>
                <a:cubicBezTo>
                  <a:pt x="624" y="24"/>
                  <a:pt x="710" y="0"/>
                  <a:pt x="625" y="0"/>
                </a:cubicBezTo>
                <a:cubicBezTo>
                  <a:pt x="554" y="0"/>
                  <a:pt x="472" y="11"/>
                  <a:pt x="400" y="19"/>
                </a:cubicBezTo>
                <a:cubicBezTo>
                  <a:pt x="390" y="52"/>
                  <a:pt x="391" y="39"/>
                  <a:pt x="391" y="58"/>
                </a:cubicBezTo>
                <a:lnTo>
                  <a:pt x="358" y="8"/>
                </a:lnTo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/>
          </a:p>
        </p:txBody>
      </p:sp>
      <p:grpSp>
        <p:nvGrpSpPr>
          <p:cNvPr id="18436" name="Group 5"/>
          <p:cNvGrpSpPr>
            <a:grpSpLocks/>
          </p:cNvGrpSpPr>
          <p:nvPr/>
        </p:nvGrpSpPr>
        <p:grpSpPr bwMode="auto">
          <a:xfrm>
            <a:off x="3005138" y="1709738"/>
            <a:ext cx="1543050" cy="1922462"/>
            <a:chOff x="384" y="912"/>
            <a:chExt cx="1104" cy="1488"/>
          </a:xfrm>
        </p:grpSpPr>
        <p:sp>
          <p:nvSpPr>
            <p:cNvPr id="1010694" name="Oval 6"/>
            <p:cNvSpPr>
              <a:spLocks noChangeArrowheads="1"/>
            </p:cNvSpPr>
            <p:nvPr/>
          </p:nvSpPr>
          <p:spPr bwMode="auto">
            <a:xfrm>
              <a:off x="384" y="21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</a:t>
              </a:r>
            </a:p>
          </p:txBody>
        </p:sp>
        <p:sp>
          <p:nvSpPr>
            <p:cNvPr id="1010695" name="Oval 7"/>
            <p:cNvSpPr>
              <a:spLocks noChangeArrowheads="1"/>
            </p:cNvSpPr>
            <p:nvPr/>
          </p:nvSpPr>
          <p:spPr bwMode="auto">
            <a:xfrm>
              <a:off x="384" y="1872"/>
              <a:ext cx="1104" cy="2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n-1</a:t>
              </a:r>
            </a:p>
          </p:txBody>
        </p:sp>
        <p:sp>
          <p:nvSpPr>
            <p:cNvPr id="1010696" name="Oval 8"/>
            <p:cNvSpPr>
              <a:spLocks noChangeArrowheads="1"/>
            </p:cNvSpPr>
            <p:nvPr/>
          </p:nvSpPr>
          <p:spPr bwMode="auto">
            <a:xfrm>
              <a:off x="384" y="163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buFontTx/>
                <a:buNone/>
                <a:defRPr/>
              </a:pPr>
              <a:r>
                <a:rPr lang="en-US" sz="2000" b="1">
                  <a:sym typeface="MT Extra" pitchFamily="18" charset="2"/>
                </a:rPr>
                <a:t></a:t>
              </a:r>
            </a:p>
          </p:txBody>
        </p:sp>
        <p:sp>
          <p:nvSpPr>
            <p:cNvPr id="1010697" name="Oval 9"/>
            <p:cNvSpPr>
              <a:spLocks noChangeArrowheads="1"/>
            </p:cNvSpPr>
            <p:nvPr/>
          </p:nvSpPr>
          <p:spPr bwMode="auto">
            <a:xfrm>
              <a:off x="384" y="1392"/>
              <a:ext cx="1104" cy="2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3</a:t>
              </a:r>
            </a:p>
          </p:txBody>
        </p:sp>
        <p:sp>
          <p:nvSpPr>
            <p:cNvPr id="1010698" name="Oval 10"/>
            <p:cNvSpPr>
              <a:spLocks noChangeArrowheads="1"/>
            </p:cNvSpPr>
            <p:nvPr/>
          </p:nvSpPr>
          <p:spPr bwMode="auto">
            <a:xfrm>
              <a:off x="384" y="1152"/>
              <a:ext cx="1104" cy="29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2</a:t>
              </a:r>
            </a:p>
          </p:txBody>
        </p:sp>
        <p:sp>
          <p:nvSpPr>
            <p:cNvPr id="1010699" name="Oval 11"/>
            <p:cNvSpPr>
              <a:spLocks noChangeArrowheads="1"/>
            </p:cNvSpPr>
            <p:nvPr/>
          </p:nvSpPr>
          <p:spPr bwMode="auto">
            <a:xfrm>
              <a:off x="384" y="9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1</a:t>
              </a:r>
            </a:p>
          </p:txBody>
        </p:sp>
      </p:grpSp>
      <p:sp>
        <p:nvSpPr>
          <p:cNvPr id="17415" name="AutoShape 12"/>
          <p:cNvSpPr>
            <a:spLocks noChangeArrowheads="1"/>
          </p:cNvSpPr>
          <p:nvPr/>
        </p:nvSpPr>
        <p:spPr bwMode="auto">
          <a:xfrm>
            <a:off x="4951413" y="2020889"/>
            <a:ext cx="938212" cy="992187"/>
          </a:xfrm>
          <a:prstGeom prst="flowChartProcess">
            <a:avLst/>
          </a:prstGeom>
          <a:solidFill>
            <a:srgbClr val="99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  <a:defRPr/>
            </a:pPr>
            <a:r>
              <a:rPr lang="en-US" dirty="0"/>
              <a:t>San</a:t>
            </a:r>
          </a:p>
        </p:txBody>
      </p:sp>
      <p:sp>
        <p:nvSpPr>
          <p:cNvPr id="17435" name="Line 15"/>
          <p:cNvSpPr>
            <a:spLocks noChangeShapeType="1"/>
          </p:cNvSpPr>
          <p:nvPr/>
        </p:nvSpPr>
        <p:spPr bwMode="auto">
          <a:xfrm flipH="1">
            <a:off x="6297613" y="2082800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6" name="Text Box 16"/>
          <p:cNvSpPr txBox="1">
            <a:spLocks noChangeArrowheads="1"/>
          </p:cNvSpPr>
          <p:nvPr/>
        </p:nvSpPr>
        <p:spPr bwMode="auto">
          <a:xfrm>
            <a:off x="6578601" y="1709738"/>
            <a:ext cx="97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1</a:t>
            </a:r>
          </a:p>
        </p:txBody>
      </p:sp>
      <p:sp>
        <p:nvSpPr>
          <p:cNvPr id="17433" name="Line 18"/>
          <p:cNvSpPr>
            <a:spLocks noChangeShapeType="1"/>
          </p:cNvSpPr>
          <p:nvPr/>
        </p:nvSpPr>
        <p:spPr bwMode="auto">
          <a:xfrm>
            <a:off x="6297613" y="24209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4" name="Text Box 19"/>
          <p:cNvSpPr txBox="1">
            <a:spLocks noChangeArrowheads="1"/>
          </p:cNvSpPr>
          <p:nvPr/>
        </p:nvSpPr>
        <p:spPr bwMode="auto">
          <a:xfrm>
            <a:off x="6499226" y="2082800"/>
            <a:ext cx="11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1</a:t>
            </a:r>
          </a:p>
        </p:txBody>
      </p:sp>
      <p:sp>
        <p:nvSpPr>
          <p:cNvPr id="17431" name="Line 21"/>
          <p:cNvSpPr>
            <a:spLocks noChangeShapeType="1"/>
          </p:cNvSpPr>
          <p:nvPr/>
        </p:nvSpPr>
        <p:spPr bwMode="auto">
          <a:xfrm flipH="1">
            <a:off x="6297613" y="3136900"/>
            <a:ext cx="14224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586539" y="2763838"/>
            <a:ext cx="971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T</a:t>
            </a:r>
          </a:p>
        </p:txBody>
      </p:sp>
      <p:sp>
        <p:nvSpPr>
          <p:cNvPr id="17429" name="Line 24"/>
          <p:cNvSpPr>
            <a:spLocks noChangeShapeType="1"/>
          </p:cNvSpPr>
          <p:nvPr/>
        </p:nvSpPr>
        <p:spPr bwMode="auto">
          <a:xfrm>
            <a:off x="6310313" y="34750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0" name="Text Box 25"/>
          <p:cNvSpPr txBox="1">
            <a:spLocks noChangeArrowheads="1"/>
          </p:cNvSpPr>
          <p:nvPr/>
        </p:nvSpPr>
        <p:spPr bwMode="auto">
          <a:xfrm>
            <a:off x="6507163" y="3136900"/>
            <a:ext cx="1124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T</a:t>
            </a:r>
          </a:p>
        </p:txBody>
      </p:sp>
      <p:sp>
        <p:nvSpPr>
          <p:cNvPr id="17421" name="Text Box 26"/>
          <p:cNvSpPr txBox="1">
            <a:spLocks noChangeArrowheads="1"/>
          </p:cNvSpPr>
          <p:nvPr/>
        </p:nvSpPr>
        <p:spPr bwMode="auto">
          <a:xfrm>
            <a:off x="7035801" y="2454275"/>
            <a:ext cx="26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sym typeface="MT Extra" pitchFamily="18" charset="2"/>
              </a:rPr>
              <a:t></a:t>
            </a:r>
          </a:p>
        </p:txBody>
      </p:sp>
      <p:sp>
        <p:nvSpPr>
          <p:cNvPr id="17422" name="Text Box 29"/>
          <p:cNvSpPr txBox="1">
            <a:spLocks noChangeArrowheads="1"/>
          </p:cNvSpPr>
          <p:nvPr/>
        </p:nvSpPr>
        <p:spPr bwMode="auto">
          <a:xfrm>
            <a:off x="2338388" y="2416175"/>
            <a:ext cx="567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/>
              <a:t>DB=</a:t>
            </a:r>
          </a:p>
        </p:txBody>
      </p:sp>
      <p:cxnSp>
        <p:nvCxnSpPr>
          <p:cNvPr id="18448" name="AutoShape 30"/>
          <p:cNvCxnSpPr>
            <a:cxnSpLocks noChangeShapeType="1"/>
            <a:endCxn id="17415" idx="1"/>
          </p:cNvCxnSpPr>
          <p:nvPr/>
        </p:nvCxnSpPr>
        <p:spPr bwMode="auto">
          <a:xfrm>
            <a:off x="4548189" y="2516188"/>
            <a:ext cx="403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Text Box 31"/>
          <p:cNvSpPr txBox="1">
            <a:spLocks noChangeArrowheads="1"/>
          </p:cNvSpPr>
          <p:nvPr/>
        </p:nvSpPr>
        <p:spPr bwMode="auto">
          <a:xfrm>
            <a:off x="4614864" y="3505200"/>
            <a:ext cx="15961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random coins</a:t>
            </a:r>
          </a:p>
        </p:txBody>
      </p:sp>
      <p:sp>
        <p:nvSpPr>
          <p:cNvPr id="17425" name="Oval 32"/>
          <p:cNvSpPr>
            <a:spLocks noChangeArrowheads="1"/>
          </p:cNvSpPr>
          <p:nvPr/>
        </p:nvSpPr>
        <p:spPr bwMode="auto">
          <a:xfrm>
            <a:off x="5084764" y="32607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17426" name="Oval 33"/>
          <p:cNvSpPr>
            <a:spLocks noChangeArrowheads="1"/>
          </p:cNvSpPr>
          <p:nvPr/>
        </p:nvSpPr>
        <p:spPr bwMode="auto">
          <a:xfrm>
            <a:off x="5286375" y="3260725"/>
            <a:ext cx="268288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17427" name="Oval 34"/>
          <p:cNvSpPr>
            <a:spLocks noChangeArrowheads="1"/>
          </p:cNvSpPr>
          <p:nvPr/>
        </p:nvSpPr>
        <p:spPr bwMode="auto">
          <a:xfrm>
            <a:off x="5487989" y="32607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 dirty="0"/>
              <a:t>¢ </a:t>
            </a:r>
          </a:p>
        </p:txBody>
      </p:sp>
      <p:cxnSp>
        <p:nvCxnSpPr>
          <p:cNvPr id="18453" name="AutoShape 35"/>
          <p:cNvCxnSpPr>
            <a:cxnSpLocks noChangeShapeType="1"/>
            <a:stCxn id="17426" idx="0"/>
            <a:endCxn id="17415" idx="2"/>
          </p:cNvCxnSpPr>
          <p:nvPr/>
        </p:nvCxnSpPr>
        <p:spPr bwMode="auto">
          <a:xfrm flipV="1">
            <a:off x="5421313" y="3013075"/>
            <a:ext cx="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152F9E6C-57C5-1247-8270-30075AC7EC9A}" type="slidenum">
              <a:rPr lang="en-US" altLang="x-none" sz="1200">
                <a:latin typeface="Arial" charset="0"/>
              </a:rPr>
              <a:pPr/>
              <a:t>15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752600" y="4343400"/>
            <a:ext cx="868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Monotype Sorts" pitchFamily="2" charset="2"/>
              <a:buChar char="u"/>
              <a:defRPr/>
            </a:pPr>
            <a:r>
              <a:rPr kumimoji="1" lang="en-US" kern="0" dirty="0"/>
              <a:t>Example with </a:t>
            </a:r>
            <a:r>
              <a:rPr kumimoji="1" lang="en-US" kern="0" dirty="0" smtClean="0"/>
              <a:t>Greeks and Theo</a:t>
            </a:r>
            <a:endParaRPr kumimoji="1" lang="en-US" kern="0" dirty="0"/>
          </a:p>
          <a:p>
            <a:pPr marL="742950" lvl="1" indent="-285750">
              <a:defRPr/>
            </a:pPr>
            <a:r>
              <a:rPr kumimoji="1" lang="en-US" sz="2000" kern="0" dirty="0"/>
              <a:t>Adversary learns </a:t>
            </a:r>
            <a:r>
              <a:rPr kumimoji="1" lang="en-US" sz="2000" kern="0" dirty="0" smtClean="0"/>
              <a:t>Theo’s </a:t>
            </a:r>
            <a:r>
              <a:rPr kumimoji="1" lang="en-US" sz="2000" kern="0" dirty="0"/>
              <a:t>height even if he is not in the database</a:t>
            </a:r>
          </a:p>
          <a:p>
            <a:pPr marL="342900" indent="-342900">
              <a:buFont typeface="Monotype Sorts" pitchFamily="2" charset="2"/>
              <a:buChar char="u"/>
              <a:defRPr/>
            </a:pPr>
            <a:r>
              <a:rPr kumimoji="1" lang="en-US" kern="0" dirty="0"/>
              <a:t>Intuition: </a:t>
            </a:r>
            <a:r>
              <a:rPr kumimoji="1" lang="en-US" kern="0" dirty="0">
                <a:solidFill>
                  <a:srgbClr val="C00000"/>
                </a:solidFill>
              </a:rPr>
              <a:t>“Whatever is learned would be learned regardless of whether or </a:t>
            </a:r>
            <a:r>
              <a:rPr kumimoji="1" lang="en-US" kern="0">
                <a:solidFill>
                  <a:srgbClr val="C00000"/>
                </a:solidFill>
              </a:rPr>
              <a:t>not </a:t>
            </a:r>
            <a:r>
              <a:rPr kumimoji="1" lang="en-US" kern="0" smtClean="0">
                <a:solidFill>
                  <a:srgbClr val="C00000"/>
                </a:solidFill>
              </a:rPr>
              <a:t>Theoparticipates</a:t>
            </a:r>
            <a:r>
              <a:rPr kumimoji="1" lang="en-US" kern="0" dirty="0">
                <a:solidFill>
                  <a:srgbClr val="C00000"/>
                </a:solidFill>
              </a:rPr>
              <a:t>”</a:t>
            </a:r>
          </a:p>
          <a:p>
            <a:pPr marL="742950" lvl="1" indent="-285750">
              <a:defRPr/>
            </a:pPr>
            <a:r>
              <a:rPr kumimoji="1" lang="en-US" sz="2000" kern="0" dirty="0"/>
              <a:t>Dual: Whatever is already known, situation won’t get worse</a:t>
            </a:r>
          </a:p>
        </p:txBody>
      </p:sp>
      <p:sp>
        <p:nvSpPr>
          <p:cNvPr id="18456" name="AutoShape 40"/>
          <p:cNvSpPr>
            <a:spLocks noChangeArrowheads="1"/>
          </p:cNvSpPr>
          <p:nvPr/>
        </p:nvSpPr>
        <p:spPr bwMode="auto">
          <a:xfrm>
            <a:off x="8199439" y="2154239"/>
            <a:ext cx="1177925" cy="1025525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endParaRPr lang="x-none" altLang="x-none"/>
          </a:p>
        </p:txBody>
      </p:sp>
      <p:sp>
        <p:nvSpPr>
          <p:cNvPr id="18457" name="Text Box 41"/>
          <p:cNvSpPr txBox="1">
            <a:spLocks noChangeArrowheads="1"/>
          </p:cNvSpPr>
          <p:nvPr/>
        </p:nvSpPr>
        <p:spPr bwMode="auto">
          <a:xfrm>
            <a:off x="8001000" y="3260725"/>
            <a:ext cx="1536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Adversary A</a:t>
            </a:r>
          </a:p>
        </p:txBody>
      </p:sp>
      <p:sp>
        <p:nvSpPr>
          <p:cNvPr id="18458" name="Line 59"/>
          <p:cNvSpPr>
            <a:spLocks noChangeShapeType="1"/>
          </p:cNvSpPr>
          <p:nvPr/>
        </p:nvSpPr>
        <p:spPr bwMode="auto">
          <a:xfrm flipH="1" flipV="1">
            <a:off x="4191001" y="2514600"/>
            <a:ext cx="3979863" cy="36195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Differential Privacy (2)</a:t>
            </a:r>
          </a:p>
        </p:txBody>
      </p:sp>
      <p:sp>
        <p:nvSpPr>
          <p:cNvPr id="17411" name="Freeform 2"/>
          <p:cNvSpPr>
            <a:spLocks noChangeAspect="1"/>
          </p:cNvSpPr>
          <p:nvPr/>
        </p:nvSpPr>
        <p:spPr bwMode="auto">
          <a:xfrm>
            <a:off x="2133601" y="1524000"/>
            <a:ext cx="7629525" cy="2819400"/>
          </a:xfrm>
          <a:custGeom>
            <a:avLst/>
            <a:gdLst>
              <a:gd name="T0" fmla="*/ 449 w 3616"/>
              <a:gd name="T1" fmla="*/ 10 h 1445"/>
              <a:gd name="T2" fmla="*/ 303 w 3616"/>
              <a:gd name="T3" fmla="*/ 58 h 1445"/>
              <a:gd name="T4" fmla="*/ 244 w 3616"/>
              <a:gd name="T5" fmla="*/ 78 h 1445"/>
              <a:gd name="T6" fmla="*/ 215 w 3616"/>
              <a:gd name="T7" fmla="*/ 88 h 1445"/>
              <a:gd name="T8" fmla="*/ 205 w 3616"/>
              <a:gd name="T9" fmla="*/ 283 h 1445"/>
              <a:gd name="T10" fmla="*/ 225 w 3616"/>
              <a:gd name="T11" fmla="*/ 361 h 1445"/>
              <a:gd name="T12" fmla="*/ 127 w 3616"/>
              <a:gd name="T13" fmla="*/ 478 h 1445"/>
              <a:gd name="T14" fmla="*/ 68 w 3616"/>
              <a:gd name="T15" fmla="*/ 527 h 1445"/>
              <a:gd name="T16" fmla="*/ 29 w 3616"/>
              <a:gd name="T17" fmla="*/ 586 h 1445"/>
              <a:gd name="T18" fmla="*/ 0 w 3616"/>
              <a:gd name="T19" fmla="*/ 615 h 1445"/>
              <a:gd name="T20" fmla="*/ 107 w 3616"/>
              <a:gd name="T21" fmla="*/ 761 h 1445"/>
              <a:gd name="T22" fmla="*/ 234 w 3616"/>
              <a:gd name="T23" fmla="*/ 810 h 1445"/>
              <a:gd name="T24" fmla="*/ 293 w 3616"/>
              <a:gd name="T25" fmla="*/ 839 h 1445"/>
              <a:gd name="T26" fmla="*/ 351 w 3616"/>
              <a:gd name="T27" fmla="*/ 927 h 1445"/>
              <a:gd name="T28" fmla="*/ 351 w 3616"/>
              <a:gd name="T29" fmla="*/ 1142 h 1445"/>
              <a:gd name="T30" fmla="*/ 400 w 3616"/>
              <a:gd name="T31" fmla="*/ 1230 h 1445"/>
              <a:gd name="T32" fmla="*/ 449 w 3616"/>
              <a:gd name="T33" fmla="*/ 1240 h 1445"/>
              <a:gd name="T34" fmla="*/ 713 w 3616"/>
              <a:gd name="T35" fmla="*/ 1171 h 1445"/>
              <a:gd name="T36" fmla="*/ 918 w 3616"/>
              <a:gd name="T37" fmla="*/ 1142 h 1445"/>
              <a:gd name="T38" fmla="*/ 1015 w 3616"/>
              <a:gd name="T39" fmla="*/ 1181 h 1445"/>
              <a:gd name="T40" fmla="*/ 1103 w 3616"/>
              <a:gd name="T41" fmla="*/ 1230 h 1445"/>
              <a:gd name="T42" fmla="*/ 1308 w 3616"/>
              <a:gd name="T43" fmla="*/ 1386 h 1445"/>
              <a:gd name="T44" fmla="*/ 1425 w 3616"/>
              <a:gd name="T45" fmla="*/ 1376 h 1445"/>
              <a:gd name="T46" fmla="*/ 1513 w 3616"/>
              <a:gd name="T47" fmla="*/ 1347 h 1445"/>
              <a:gd name="T48" fmla="*/ 1669 w 3616"/>
              <a:gd name="T49" fmla="*/ 1308 h 1445"/>
              <a:gd name="T50" fmla="*/ 1796 w 3616"/>
              <a:gd name="T51" fmla="*/ 1269 h 1445"/>
              <a:gd name="T52" fmla="*/ 2187 w 3616"/>
              <a:gd name="T53" fmla="*/ 1298 h 1445"/>
              <a:gd name="T54" fmla="*/ 2480 w 3616"/>
              <a:gd name="T55" fmla="*/ 1406 h 1445"/>
              <a:gd name="T56" fmla="*/ 2646 w 3616"/>
              <a:gd name="T57" fmla="*/ 1445 h 1445"/>
              <a:gd name="T58" fmla="*/ 2997 w 3616"/>
              <a:gd name="T59" fmla="*/ 1415 h 1445"/>
              <a:gd name="T60" fmla="*/ 3231 w 3616"/>
              <a:gd name="T61" fmla="*/ 1357 h 1445"/>
              <a:gd name="T62" fmla="*/ 3319 w 3616"/>
              <a:gd name="T63" fmla="*/ 1318 h 1445"/>
              <a:gd name="T64" fmla="*/ 3573 w 3616"/>
              <a:gd name="T65" fmla="*/ 1210 h 1445"/>
              <a:gd name="T66" fmla="*/ 3583 w 3616"/>
              <a:gd name="T67" fmla="*/ 1054 h 1445"/>
              <a:gd name="T68" fmla="*/ 3563 w 3616"/>
              <a:gd name="T69" fmla="*/ 976 h 1445"/>
              <a:gd name="T70" fmla="*/ 3602 w 3616"/>
              <a:gd name="T71" fmla="*/ 752 h 1445"/>
              <a:gd name="T72" fmla="*/ 3524 w 3616"/>
              <a:gd name="T73" fmla="*/ 371 h 1445"/>
              <a:gd name="T74" fmla="*/ 3437 w 3616"/>
              <a:gd name="T75" fmla="*/ 166 h 1445"/>
              <a:gd name="T76" fmla="*/ 3319 w 3616"/>
              <a:gd name="T77" fmla="*/ 117 h 1445"/>
              <a:gd name="T78" fmla="*/ 3261 w 3616"/>
              <a:gd name="T79" fmla="*/ 97 h 1445"/>
              <a:gd name="T80" fmla="*/ 2997 w 3616"/>
              <a:gd name="T81" fmla="*/ 146 h 1445"/>
              <a:gd name="T82" fmla="*/ 2714 w 3616"/>
              <a:gd name="T83" fmla="*/ 127 h 1445"/>
              <a:gd name="T84" fmla="*/ 2392 w 3616"/>
              <a:gd name="T85" fmla="*/ 78 h 1445"/>
              <a:gd name="T86" fmla="*/ 2011 w 3616"/>
              <a:gd name="T87" fmla="*/ 10 h 1445"/>
              <a:gd name="T88" fmla="*/ 1503 w 3616"/>
              <a:gd name="T89" fmla="*/ 29 h 1445"/>
              <a:gd name="T90" fmla="*/ 1259 w 3616"/>
              <a:gd name="T91" fmla="*/ 88 h 1445"/>
              <a:gd name="T92" fmla="*/ 967 w 3616"/>
              <a:gd name="T93" fmla="*/ 78 h 1445"/>
              <a:gd name="T94" fmla="*/ 869 w 3616"/>
              <a:gd name="T95" fmla="*/ 49 h 1445"/>
              <a:gd name="T96" fmla="*/ 693 w 3616"/>
              <a:gd name="T97" fmla="*/ 0 h 1445"/>
              <a:gd name="T98" fmla="*/ 625 w 3616"/>
              <a:gd name="T99" fmla="*/ 0 h 1445"/>
              <a:gd name="T100" fmla="*/ 400 w 3616"/>
              <a:gd name="T101" fmla="*/ 19 h 1445"/>
              <a:gd name="T102" fmla="*/ 391 w 3616"/>
              <a:gd name="T103" fmla="*/ 58 h 1445"/>
              <a:gd name="T104" fmla="*/ 358 w 3616"/>
              <a:gd name="T105" fmla="*/ 8 h 1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616"/>
              <a:gd name="T160" fmla="*/ 0 h 1445"/>
              <a:gd name="T161" fmla="*/ 3616 w 3616"/>
              <a:gd name="T162" fmla="*/ 1445 h 144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616" h="1445">
                <a:moveTo>
                  <a:pt x="449" y="10"/>
                </a:moveTo>
                <a:cubicBezTo>
                  <a:pt x="400" y="26"/>
                  <a:pt x="352" y="42"/>
                  <a:pt x="303" y="58"/>
                </a:cubicBezTo>
                <a:cubicBezTo>
                  <a:pt x="283" y="64"/>
                  <a:pt x="264" y="71"/>
                  <a:pt x="244" y="78"/>
                </a:cubicBezTo>
                <a:cubicBezTo>
                  <a:pt x="234" y="81"/>
                  <a:pt x="215" y="88"/>
                  <a:pt x="215" y="88"/>
                </a:cubicBezTo>
                <a:cubicBezTo>
                  <a:pt x="172" y="150"/>
                  <a:pt x="185" y="210"/>
                  <a:pt x="205" y="283"/>
                </a:cubicBezTo>
                <a:cubicBezTo>
                  <a:pt x="212" y="309"/>
                  <a:pt x="225" y="361"/>
                  <a:pt x="225" y="361"/>
                </a:cubicBezTo>
                <a:cubicBezTo>
                  <a:pt x="211" y="446"/>
                  <a:pt x="207" y="450"/>
                  <a:pt x="127" y="478"/>
                </a:cubicBezTo>
                <a:cubicBezTo>
                  <a:pt x="109" y="496"/>
                  <a:pt x="85" y="508"/>
                  <a:pt x="68" y="527"/>
                </a:cubicBezTo>
                <a:cubicBezTo>
                  <a:pt x="52" y="545"/>
                  <a:pt x="46" y="569"/>
                  <a:pt x="29" y="586"/>
                </a:cubicBezTo>
                <a:cubicBezTo>
                  <a:pt x="19" y="596"/>
                  <a:pt x="10" y="605"/>
                  <a:pt x="0" y="615"/>
                </a:cubicBezTo>
                <a:cubicBezTo>
                  <a:pt x="14" y="683"/>
                  <a:pt x="35" y="739"/>
                  <a:pt x="107" y="761"/>
                </a:cubicBezTo>
                <a:cubicBezTo>
                  <a:pt x="148" y="788"/>
                  <a:pt x="191" y="788"/>
                  <a:pt x="234" y="810"/>
                </a:cubicBezTo>
                <a:cubicBezTo>
                  <a:pt x="303" y="845"/>
                  <a:pt x="227" y="818"/>
                  <a:pt x="293" y="839"/>
                </a:cubicBezTo>
                <a:cubicBezTo>
                  <a:pt x="321" y="868"/>
                  <a:pt x="339" y="888"/>
                  <a:pt x="351" y="927"/>
                </a:cubicBezTo>
                <a:cubicBezTo>
                  <a:pt x="340" y="1021"/>
                  <a:pt x="334" y="1030"/>
                  <a:pt x="351" y="1142"/>
                </a:cubicBezTo>
                <a:cubicBezTo>
                  <a:pt x="355" y="1171"/>
                  <a:pt x="370" y="1215"/>
                  <a:pt x="400" y="1230"/>
                </a:cubicBezTo>
                <a:cubicBezTo>
                  <a:pt x="415" y="1237"/>
                  <a:pt x="433" y="1237"/>
                  <a:pt x="449" y="1240"/>
                </a:cubicBezTo>
                <a:cubicBezTo>
                  <a:pt x="544" y="1230"/>
                  <a:pt x="628" y="1214"/>
                  <a:pt x="713" y="1171"/>
                </a:cubicBezTo>
                <a:cubicBezTo>
                  <a:pt x="761" y="1098"/>
                  <a:pt x="825" y="1136"/>
                  <a:pt x="918" y="1142"/>
                </a:cubicBezTo>
                <a:cubicBezTo>
                  <a:pt x="955" y="1155"/>
                  <a:pt x="982" y="1161"/>
                  <a:pt x="1015" y="1181"/>
                </a:cubicBezTo>
                <a:cubicBezTo>
                  <a:pt x="1101" y="1232"/>
                  <a:pt x="1044" y="1209"/>
                  <a:pt x="1103" y="1230"/>
                </a:cubicBezTo>
                <a:cubicBezTo>
                  <a:pt x="1160" y="1313"/>
                  <a:pt x="1208" y="1366"/>
                  <a:pt x="1308" y="1386"/>
                </a:cubicBezTo>
                <a:cubicBezTo>
                  <a:pt x="1347" y="1383"/>
                  <a:pt x="1386" y="1381"/>
                  <a:pt x="1425" y="1376"/>
                </a:cubicBezTo>
                <a:cubicBezTo>
                  <a:pt x="1456" y="1372"/>
                  <a:pt x="1484" y="1357"/>
                  <a:pt x="1513" y="1347"/>
                </a:cubicBezTo>
                <a:cubicBezTo>
                  <a:pt x="1564" y="1330"/>
                  <a:pt x="1617" y="1321"/>
                  <a:pt x="1669" y="1308"/>
                </a:cubicBezTo>
                <a:cubicBezTo>
                  <a:pt x="1712" y="1297"/>
                  <a:pt x="1753" y="1280"/>
                  <a:pt x="1796" y="1269"/>
                </a:cubicBezTo>
                <a:cubicBezTo>
                  <a:pt x="1986" y="1275"/>
                  <a:pt x="2050" y="1256"/>
                  <a:pt x="2187" y="1298"/>
                </a:cubicBezTo>
                <a:cubicBezTo>
                  <a:pt x="2281" y="1363"/>
                  <a:pt x="2368" y="1392"/>
                  <a:pt x="2480" y="1406"/>
                </a:cubicBezTo>
                <a:cubicBezTo>
                  <a:pt x="2535" y="1423"/>
                  <a:pt x="2589" y="1433"/>
                  <a:pt x="2646" y="1445"/>
                </a:cubicBezTo>
                <a:cubicBezTo>
                  <a:pt x="2952" y="1423"/>
                  <a:pt x="2835" y="1439"/>
                  <a:pt x="2997" y="1415"/>
                </a:cubicBezTo>
                <a:cubicBezTo>
                  <a:pt x="3076" y="1390"/>
                  <a:pt x="3150" y="1375"/>
                  <a:pt x="3231" y="1357"/>
                </a:cubicBezTo>
                <a:cubicBezTo>
                  <a:pt x="3264" y="1350"/>
                  <a:pt x="3288" y="1329"/>
                  <a:pt x="3319" y="1318"/>
                </a:cubicBezTo>
                <a:cubicBezTo>
                  <a:pt x="3391" y="1248"/>
                  <a:pt x="3475" y="1224"/>
                  <a:pt x="3573" y="1210"/>
                </a:cubicBezTo>
                <a:cubicBezTo>
                  <a:pt x="3603" y="1124"/>
                  <a:pt x="3616" y="1184"/>
                  <a:pt x="3583" y="1054"/>
                </a:cubicBezTo>
                <a:cubicBezTo>
                  <a:pt x="3576" y="1028"/>
                  <a:pt x="3563" y="976"/>
                  <a:pt x="3563" y="976"/>
                </a:cubicBezTo>
                <a:cubicBezTo>
                  <a:pt x="3571" y="899"/>
                  <a:pt x="3588" y="828"/>
                  <a:pt x="3602" y="752"/>
                </a:cubicBezTo>
                <a:cubicBezTo>
                  <a:pt x="3592" y="635"/>
                  <a:pt x="3594" y="472"/>
                  <a:pt x="3524" y="371"/>
                </a:cubicBezTo>
                <a:cubicBezTo>
                  <a:pt x="3501" y="296"/>
                  <a:pt x="3501" y="220"/>
                  <a:pt x="3437" y="166"/>
                </a:cubicBezTo>
                <a:cubicBezTo>
                  <a:pt x="3404" y="139"/>
                  <a:pt x="3358" y="130"/>
                  <a:pt x="3319" y="117"/>
                </a:cubicBezTo>
                <a:cubicBezTo>
                  <a:pt x="3300" y="110"/>
                  <a:pt x="3261" y="97"/>
                  <a:pt x="3261" y="97"/>
                </a:cubicBezTo>
                <a:cubicBezTo>
                  <a:pt x="3177" y="125"/>
                  <a:pt x="3085" y="136"/>
                  <a:pt x="2997" y="146"/>
                </a:cubicBezTo>
                <a:cubicBezTo>
                  <a:pt x="2832" y="139"/>
                  <a:pt x="2834" y="145"/>
                  <a:pt x="2714" y="127"/>
                </a:cubicBezTo>
                <a:cubicBezTo>
                  <a:pt x="2603" y="111"/>
                  <a:pt x="2505" y="86"/>
                  <a:pt x="2392" y="78"/>
                </a:cubicBezTo>
                <a:cubicBezTo>
                  <a:pt x="2263" y="56"/>
                  <a:pt x="2142" y="22"/>
                  <a:pt x="2011" y="10"/>
                </a:cubicBezTo>
                <a:cubicBezTo>
                  <a:pt x="1842" y="14"/>
                  <a:pt x="1672" y="10"/>
                  <a:pt x="1503" y="29"/>
                </a:cubicBezTo>
                <a:cubicBezTo>
                  <a:pt x="1420" y="38"/>
                  <a:pt x="1341" y="71"/>
                  <a:pt x="1259" y="88"/>
                </a:cubicBezTo>
                <a:cubicBezTo>
                  <a:pt x="1162" y="85"/>
                  <a:pt x="1064" y="84"/>
                  <a:pt x="967" y="78"/>
                </a:cubicBezTo>
                <a:cubicBezTo>
                  <a:pt x="933" y="76"/>
                  <a:pt x="869" y="49"/>
                  <a:pt x="869" y="49"/>
                </a:cubicBezTo>
                <a:cubicBezTo>
                  <a:pt x="815" y="11"/>
                  <a:pt x="758" y="8"/>
                  <a:pt x="693" y="0"/>
                </a:cubicBezTo>
                <a:cubicBezTo>
                  <a:pt x="624" y="24"/>
                  <a:pt x="710" y="0"/>
                  <a:pt x="625" y="0"/>
                </a:cubicBezTo>
                <a:cubicBezTo>
                  <a:pt x="554" y="0"/>
                  <a:pt x="472" y="11"/>
                  <a:pt x="400" y="19"/>
                </a:cubicBezTo>
                <a:cubicBezTo>
                  <a:pt x="390" y="52"/>
                  <a:pt x="391" y="39"/>
                  <a:pt x="391" y="58"/>
                </a:cubicBezTo>
                <a:lnTo>
                  <a:pt x="358" y="8"/>
                </a:lnTo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/>
          </a:p>
        </p:txBody>
      </p:sp>
      <p:grpSp>
        <p:nvGrpSpPr>
          <p:cNvPr id="19460" name="Group 5"/>
          <p:cNvGrpSpPr>
            <a:grpSpLocks/>
          </p:cNvGrpSpPr>
          <p:nvPr/>
        </p:nvGrpSpPr>
        <p:grpSpPr bwMode="auto">
          <a:xfrm>
            <a:off x="3005138" y="1709738"/>
            <a:ext cx="1543050" cy="1922462"/>
            <a:chOff x="384" y="912"/>
            <a:chExt cx="1104" cy="1488"/>
          </a:xfrm>
        </p:grpSpPr>
        <p:sp>
          <p:nvSpPr>
            <p:cNvPr id="1010694" name="Oval 6"/>
            <p:cNvSpPr>
              <a:spLocks noChangeArrowheads="1"/>
            </p:cNvSpPr>
            <p:nvPr/>
          </p:nvSpPr>
          <p:spPr bwMode="auto">
            <a:xfrm>
              <a:off x="384" y="21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</a:t>
              </a:r>
            </a:p>
          </p:txBody>
        </p:sp>
        <p:sp>
          <p:nvSpPr>
            <p:cNvPr id="1010695" name="Oval 7"/>
            <p:cNvSpPr>
              <a:spLocks noChangeArrowheads="1"/>
            </p:cNvSpPr>
            <p:nvPr/>
          </p:nvSpPr>
          <p:spPr bwMode="auto">
            <a:xfrm>
              <a:off x="384" y="1872"/>
              <a:ext cx="1104" cy="2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n-1</a:t>
              </a:r>
            </a:p>
          </p:txBody>
        </p:sp>
        <p:sp>
          <p:nvSpPr>
            <p:cNvPr id="1010696" name="Oval 8"/>
            <p:cNvSpPr>
              <a:spLocks noChangeArrowheads="1"/>
            </p:cNvSpPr>
            <p:nvPr/>
          </p:nvSpPr>
          <p:spPr bwMode="auto">
            <a:xfrm>
              <a:off x="384" y="163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buFontTx/>
                <a:buNone/>
                <a:defRPr/>
              </a:pPr>
              <a:r>
                <a:rPr lang="en-US" sz="2000" b="1">
                  <a:sym typeface="MT Extra" pitchFamily="18" charset="2"/>
                </a:rPr>
                <a:t></a:t>
              </a:r>
            </a:p>
          </p:txBody>
        </p:sp>
        <p:sp>
          <p:nvSpPr>
            <p:cNvPr id="1010697" name="Oval 9"/>
            <p:cNvSpPr>
              <a:spLocks noChangeArrowheads="1"/>
            </p:cNvSpPr>
            <p:nvPr/>
          </p:nvSpPr>
          <p:spPr bwMode="auto">
            <a:xfrm>
              <a:off x="384" y="1392"/>
              <a:ext cx="1104" cy="2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 dirty="0"/>
                <a:t>0</a:t>
              </a:r>
              <a:endParaRPr lang="en-US" sz="2000" b="1" baseline="-25000" dirty="0"/>
            </a:p>
          </p:txBody>
        </p:sp>
        <p:sp>
          <p:nvSpPr>
            <p:cNvPr id="1010698" name="Oval 10"/>
            <p:cNvSpPr>
              <a:spLocks noChangeArrowheads="1"/>
            </p:cNvSpPr>
            <p:nvPr/>
          </p:nvSpPr>
          <p:spPr bwMode="auto">
            <a:xfrm>
              <a:off x="384" y="1152"/>
              <a:ext cx="1104" cy="29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2</a:t>
              </a:r>
            </a:p>
          </p:txBody>
        </p:sp>
        <p:sp>
          <p:nvSpPr>
            <p:cNvPr id="1010699" name="Oval 11"/>
            <p:cNvSpPr>
              <a:spLocks noChangeArrowheads="1"/>
            </p:cNvSpPr>
            <p:nvPr/>
          </p:nvSpPr>
          <p:spPr bwMode="auto">
            <a:xfrm>
              <a:off x="384" y="9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1</a:t>
              </a:r>
            </a:p>
          </p:txBody>
        </p:sp>
      </p:grpSp>
      <p:sp>
        <p:nvSpPr>
          <p:cNvPr id="17415" name="AutoShape 12"/>
          <p:cNvSpPr>
            <a:spLocks noChangeArrowheads="1"/>
          </p:cNvSpPr>
          <p:nvPr/>
        </p:nvSpPr>
        <p:spPr bwMode="auto">
          <a:xfrm>
            <a:off x="4951413" y="2020889"/>
            <a:ext cx="938212" cy="992187"/>
          </a:xfrm>
          <a:prstGeom prst="flowChartProcess">
            <a:avLst/>
          </a:prstGeom>
          <a:solidFill>
            <a:srgbClr val="99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  <a:defRPr/>
            </a:pPr>
            <a:r>
              <a:rPr lang="en-US" dirty="0"/>
              <a:t>San</a:t>
            </a:r>
          </a:p>
        </p:txBody>
      </p:sp>
      <p:sp>
        <p:nvSpPr>
          <p:cNvPr id="17435" name="Line 15"/>
          <p:cNvSpPr>
            <a:spLocks noChangeShapeType="1"/>
          </p:cNvSpPr>
          <p:nvPr/>
        </p:nvSpPr>
        <p:spPr bwMode="auto">
          <a:xfrm flipH="1">
            <a:off x="6297613" y="2082800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6" name="Text Box 16"/>
          <p:cNvSpPr txBox="1">
            <a:spLocks noChangeArrowheads="1"/>
          </p:cNvSpPr>
          <p:nvPr/>
        </p:nvSpPr>
        <p:spPr bwMode="auto">
          <a:xfrm>
            <a:off x="6578601" y="1709738"/>
            <a:ext cx="97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1</a:t>
            </a:r>
          </a:p>
        </p:txBody>
      </p:sp>
      <p:sp>
        <p:nvSpPr>
          <p:cNvPr id="17433" name="Line 18"/>
          <p:cNvSpPr>
            <a:spLocks noChangeShapeType="1"/>
          </p:cNvSpPr>
          <p:nvPr/>
        </p:nvSpPr>
        <p:spPr bwMode="auto">
          <a:xfrm>
            <a:off x="6297613" y="24209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4" name="Text Box 19"/>
          <p:cNvSpPr txBox="1">
            <a:spLocks noChangeArrowheads="1"/>
          </p:cNvSpPr>
          <p:nvPr/>
        </p:nvSpPr>
        <p:spPr bwMode="auto">
          <a:xfrm>
            <a:off x="6499226" y="2082800"/>
            <a:ext cx="11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1</a:t>
            </a:r>
          </a:p>
        </p:txBody>
      </p:sp>
      <p:sp>
        <p:nvSpPr>
          <p:cNvPr id="17431" name="Line 21"/>
          <p:cNvSpPr>
            <a:spLocks noChangeShapeType="1"/>
          </p:cNvSpPr>
          <p:nvPr/>
        </p:nvSpPr>
        <p:spPr bwMode="auto">
          <a:xfrm flipH="1">
            <a:off x="6297613" y="3136900"/>
            <a:ext cx="14224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586539" y="2763838"/>
            <a:ext cx="971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T</a:t>
            </a:r>
          </a:p>
        </p:txBody>
      </p:sp>
      <p:sp>
        <p:nvSpPr>
          <p:cNvPr id="17429" name="Line 24"/>
          <p:cNvSpPr>
            <a:spLocks noChangeShapeType="1"/>
          </p:cNvSpPr>
          <p:nvPr/>
        </p:nvSpPr>
        <p:spPr bwMode="auto">
          <a:xfrm>
            <a:off x="6310313" y="34750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0" name="Text Box 25"/>
          <p:cNvSpPr txBox="1">
            <a:spLocks noChangeArrowheads="1"/>
          </p:cNvSpPr>
          <p:nvPr/>
        </p:nvSpPr>
        <p:spPr bwMode="auto">
          <a:xfrm>
            <a:off x="6507163" y="3136900"/>
            <a:ext cx="1124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T</a:t>
            </a:r>
          </a:p>
        </p:txBody>
      </p:sp>
      <p:sp>
        <p:nvSpPr>
          <p:cNvPr id="17421" name="Text Box 26"/>
          <p:cNvSpPr txBox="1">
            <a:spLocks noChangeArrowheads="1"/>
          </p:cNvSpPr>
          <p:nvPr/>
        </p:nvSpPr>
        <p:spPr bwMode="auto">
          <a:xfrm>
            <a:off x="7035801" y="2454275"/>
            <a:ext cx="26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sym typeface="MT Extra" pitchFamily="18" charset="2"/>
              </a:rPr>
              <a:t></a:t>
            </a:r>
          </a:p>
        </p:txBody>
      </p:sp>
      <p:sp>
        <p:nvSpPr>
          <p:cNvPr id="17422" name="Text Box 29"/>
          <p:cNvSpPr txBox="1">
            <a:spLocks noChangeArrowheads="1"/>
          </p:cNvSpPr>
          <p:nvPr/>
        </p:nvSpPr>
        <p:spPr bwMode="auto">
          <a:xfrm>
            <a:off x="2338388" y="2416175"/>
            <a:ext cx="567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/>
              <a:t>DB=</a:t>
            </a:r>
          </a:p>
        </p:txBody>
      </p:sp>
      <p:cxnSp>
        <p:nvCxnSpPr>
          <p:cNvPr id="19472" name="AutoShape 30"/>
          <p:cNvCxnSpPr>
            <a:cxnSpLocks noChangeShapeType="1"/>
            <a:endCxn id="17415" idx="1"/>
          </p:cNvCxnSpPr>
          <p:nvPr/>
        </p:nvCxnSpPr>
        <p:spPr bwMode="auto">
          <a:xfrm>
            <a:off x="4548189" y="2516188"/>
            <a:ext cx="403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Text Box 31"/>
          <p:cNvSpPr txBox="1">
            <a:spLocks noChangeArrowheads="1"/>
          </p:cNvSpPr>
          <p:nvPr/>
        </p:nvSpPr>
        <p:spPr bwMode="auto">
          <a:xfrm>
            <a:off x="4614864" y="3505200"/>
            <a:ext cx="15961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random coins</a:t>
            </a:r>
          </a:p>
        </p:txBody>
      </p:sp>
      <p:sp>
        <p:nvSpPr>
          <p:cNvPr id="17425" name="Oval 32"/>
          <p:cNvSpPr>
            <a:spLocks noChangeArrowheads="1"/>
          </p:cNvSpPr>
          <p:nvPr/>
        </p:nvSpPr>
        <p:spPr bwMode="auto">
          <a:xfrm>
            <a:off x="5084764" y="32607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17426" name="Oval 33"/>
          <p:cNvSpPr>
            <a:spLocks noChangeArrowheads="1"/>
          </p:cNvSpPr>
          <p:nvPr/>
        </p:nvSpPr>
        <p:spPr bwMode="auto">
          <a:xfrm>
            <a:off x="5286375" y="3260725"/>
            <a:ext cx="268288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17427" name="Oval 34"/>
          <p:cNvSpPr>
            <a:spLocks noChangeArrowheads="1"/>
          </p:cNvSpPr>
          <p:nvPr/>
        </p:nvSpPr>
        <p:spPr bwMode="auto">
          <a:xfrm>
            <a:off x="5487989" y="32607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 dirty="0"/>
              <a:t>¢ </a:t>
            </a:r>
          </a:p>
        </p:txBody>
      </p:sp>
      <p:cxnSp>
        <p:nvCxnSpPr>
          <p:cNvPr id="19477" name="AutoShape 35"/>
          <p:cNvCxnSpPr>
            <a:cxnSpLocks noChangeShapeType="1"/>
            <a:stCxn id="17426" idx="0"/>
            <a:endCxn id="17415" idx="2"/>
          </p:cNvCxnSpPr>
          <p:nvPr/>
        </p:nvCxnSpPr>
        <p:spPr bwMode="auto">
          <a:xfrm flipV="1">
            <a:off x="5421313" y="3013075"/>
            <a:ext cx="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8" name="AutoShape 40"/>
          <p:cNvSpPr>
            <a:spLocks noChangeArrowheads="1"/>
          </p:cNvSpPr>
          <p:nvPr/>
        </p:nvSpPr>
        <p:spPr bwMode="auto">
          <a:xfrm>
            <a:off x="8199439" y="2154239"/>
            <a:ext cx="1177925" cy="1025525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endParaRPr lang="x-none" altLang="x-none"/>
          </a:p>
        </p:txBody>
      </p:sp>
      <p:sp>
        <p:nvSpPr>
          <p:cNvPr id="19479" name="Text Box 41"/>
          <p:cNvSpPr txBox="1">
            <a:spLocks noChangeArrowheads="1"/>
          </p:cNvSpPr>
          <p:nvPr/>
        </p:nvSpPr>
        <p:spPr bwMode="auto">
          <a:xfrm>
            <a:off x="8001000" y="3260725"/>
            <a:ext cx="1536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Adversary A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752600" y="3962400"/>
            <a:ext cx="8686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buFont typeface="Monotype Sorts" pitchFamily="2" charset="2"/>
              <a:buChar char="u"/>
              <a:defRPr/>
            </a:pPr>
            <a:r>
              <a:rPr kumimoji="1" lang="en-US" kern="0" dirty="0"/>
              <a:t>Define n+1 games</a:t>
            </a:r>
          </a:p>
          <a:p>
            <a:pPr marL="742950" lvl="1" indent="-285750">
              <a:lnSpc>
                <a:spcPct val="120000"/>
              </a:lnSpc>
              <a:defRPr/>
            </a:pPr>
            <a:r>
              <a:rPr kumimoji="1" lang="en-US" sz="2000" kern="0" dirty="0"/>
              <a:t>Game 0:	Adv. interacts with San(DB)</a:t>
            </a:r>
          </a:p>
          <a:p>
            <a:pPr marL="742950" lvl="1" indent="-285750">
              <a:lnSpc>
                <a:spcPct val="120000"/>
              </a:lnSpc>
              <a:defRPr/>
            </a:pPr>
            <a:r>
              <a:rPr kumimoji="1" lang="en-US" sz="2000" kern="0" dirty="0"/>
              <a:t>Game </a:t>
            </a:r>
            <a:r>
              <a:rPr kumimoji="1" lang="en-US" sz="2000" kern="0" dirty="0" err="1"/>
              <a:t>i</a:t>
            </a:r>
            <a:r>
              <a:rPr kumimoji="1" lang="en-US" sz="2000" kern="0" dirty="0"/>
              <a:t>:	Adv. interacts with San(DB</a:t>
            </a:r>
            <a:r>
              <a:rPr kumimoji="1" lang="en-US" sz="2000" kern="0" baseline="-25000" dirty="0"/>
              <a:t>-</a:t>
            </a:r>
            <a:r>
              <a:rPr kumimoji="1" lang="en-US" sz="2000" kern="0" baseline="-25000" dirty="0" err="1"/>
              <a:t>i</a:t>
            </a:r>
            <a:r>
              <a:rPr kumimoji="1" lang="en-US" sz="2000" kern="0" dirty="0"/>
              <a:t>); </a:t>
            </a:r>
            <a:r>
              <a:rPr kumimoji="1" lang="en-US" sz="2000" kern="0" dirty="0">
                <a:latin typeface="Tahoma" pitchFamily="34" charset="0"/>
              </a:rPr>
              <a:t>DB</a:t>
            </a:r>
            <a:r>
              <a:rPr kumimoji="1" lang="en-US" sz="2000" kern="0" baseline="-25000" dirty="0">
                <a:latin typeface="Tahoma" pitchFamily="34" charset="0"/>
              </a:rPr>
              <a:t>-</a:t>
            </a:r>
            <a:r>
              <a:rPr kumimoji="1" lang="en-US" sz="2000" kern="0" baseline="-25000" dirty="0" err="1">
                <a:latin typeface="Tahoma" pitchFamily="34" charset="0"/>
              </a:rPr>
              <a:t>i</a:t>
            </a:r>
            <a:r>
              <a:rPr kumimoji="1" lang="en-US" sz="2000" kern="0" dirty="0">
                <a:latin typeface="Tahoma" pitchFamily="34" charset="0"/>
              </a:rPr>
              <a:t> = (x</a:t>
            </a:r>
            <a:r>
              <a:rPr kumimoji="1" lang="en-US" sz="2000" kern="0" baseline="-25000" dirty="0">
                <a:latin typeface="Tahoma" pitchFamily="34" charset="0"/>
              </a:rPr>
              <a:t>1</a:t>
            </a:r>
            <a:r>
              <a:rPr kumimoji="1" lang="en-US" sz="2000" kern="0" dirty="0">
                <a:latin typeface="Tahoma" pitchFamily="34" charset="0"/>
              </a:rPr>
              <a:t>,…,x</a:t>
            </a:r>
            <a:r>
              <a:rPr kumimoji="1" lang="en-US" sz="2000" kern="0" baseline="-25000" dirty="0">
                <a:latin typeface="Tahoma" pitchFamily="34" charset="0"/>
              </a:rPr>
              <a:t>i-1</a:t>
            </a:r>
            <a:r>
              <a:rPr kumimoji="1" lang="en-US" sz="2000" kern="0" dirty="0">
                <a:latin typeface="Tahoma" pitchFamily="34" charset="0"/>
              </a:rPr>
              <a:t>,0,x</a:t>
            </a:r>
            <a:r>
              <a:rPr kumimoji="1" lang="en-US" sz="2000" kern="0" baseline="-25000" dirty="0">
                <a:latin typeface="Tahoma" pitchFamily="34" charset="0"/>
              </a:rPr>
              <a:t>i+1</a:t>
            </a:r>
            <a:r>
              <a:rPr kumimoji="1" lang="en-US" sz="2000" kern="0" dirty="0">
                <a:latin typeface="Tahoma" pitchFamily="34" charset="0"/>
              </a:rPr>
              <a:t>,…,</a:t>
            </a:r>
            <a:r>
              <a:rPr kumimoji="1" lang="en-US" sz="2000" kern="0" dirty="0" err="1">
                <a:latin typeface="Tahoma" pitchFamily="34" charset="0"/>
              </a:rPr>
              <a:t>x</a:t>
            </a:r>
            <a:r>
              <a:rPr kumimoji="1" lang="en-US" sz="2000" kern="0" baseline="-25000" dirty="0" err="1">
                <a:latin typeface="Tahoma" pitchFamily="34" charset="0"/>
              </a:rPr>
              <a:t>n</a:t>
            </a:r>
            <a:r>
              <a:rPr kumimoji="1" lang="en-US" sz="2000" kern="0" dirty="0">
                <a:latin typeface="Tahoma" pitchFamily="34" charset="0"/>
              </a:rPr>
              <a:t>)</a:t>
            </a:r>
            <a:endParaRPr kumimoji="1" lang="en-US" sz="2000" kern="0" dirty="0"/>
          </a:p>
          <a:p>
            <a:pPr marL="285750" indent="-285750">
              <a:lnSpc>
                <a:spcPct val="120000"/>
              </a:lnSpc>
              <a:defRPr/>
            </a:pPr>
            <a:r>
              <a:rPr kumimoji="1" lang="en-US" kern="0" dirty="0"/>
              <a:t>Given S and prior p() on DB, define n+1 posterior </a:t>
            </a:r>
            <a:r>
              <a:rPr kumimoji="1" lang="en-US" kern="0" dirty="0" err="1"/>
              <a:t>distrib’s</a:t>
            </a:r>
            <a:endParaRPr kumimoji="1" lang="en-US" kern="0" dirty="0"/>
          </a:p>
        </p:txBody>
      </p:sp>
      <p:pic>
        <p:nvPicPr>
          <p:cNvPr id="19481" name="Picture 3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5995988"/>
            <a:ext cx="7781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C129077F-622D-5841-8C6F-E14FDFA591AB}" type="slidenum">
              <a:rPr lang="en-US" altLang="x-none" sz="1200">
                <a:latin typeface="Arial" charset="0"/>
              </a:rPr>
              <a:pPr/>
              <a:t>16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Differential Privacy (3)</a:t>
            </a:r>
          </a:p>
        </p:txBody>
      </p:sp>
      <p:sp>
        <p:nvSpPr>
          <p:cNvPr id="17411" name="Freeform 2"/>
          <p:cNvSpPr>
            <a:spLocks noChangeAspect="1"/>
          </p:cNvSpPr>
          <p:nvPr/>
        </p:nvSpPr>
        <p:spPr bwMode="auto">
          <a:xfrm>
            <a:off x="2133601" y="1524000"/>
            <a:ext cx="7629525" cy="2819400"/>
          </a:xfrm>
          <a:custGeom>
            <a:avLst/>
            <a:gdLst>
              <a:gd name="T0" fmla="*/ 449 w 3616"/>
              <a:gd name="T1" fmla="*/ 10 h 1445"/>
              <a:gd name="T2" fmla="*/ 303 w 3616"/>
              <a:gd name="T3" fmla="*/ 58 h 1445"/>
              <a:gd name="T4" fmla="*/ 244 w 3616"/>
              <a:gd name="T5" fmla="*/ 78 h 1445"/>
              <a:gd name="T6" fmla="*/ 215 w 3616"/>
              <a:gd name="T7" fmla="*/ 88 h 1445"/>
              <a:gd name="T8" fmla="*/ 205 w 3616"/>
              <a:gd name="T9" fmla="*/ 283 h 1445"/>
              <a:gd name="T10" fmla="*/ 225 w 3616"/>
              <a:gd name="T11" fmla="*/ 361 h 1445"/>
              <a:gd name="T12" fmla="*/ 127 w 3616"/>
              <a:gd name="T13" fmla="*/ 478 h 1445"/>
              <a:gd name="T14" fmla="*/ 68 w 3616"/>
              <a:gd name="T15" fmla="*/ 527 h 1445"/>
              <a:gd name="T16" fmla="*/ 29 w 3616"/>
              <a:gd name="T17" fmla="*/ 586 h 1445"/>
              <a:gd name="T18" fmla="*/ 0 w 3616"/>
              <a:gd name="T19" fmla="*/ 615 h 1445"/>
              <a:gd name="T20" fmla="*/ 107 w 3616"/>
              <a:gd name="T21" fmla="*/ 761 h 1445"/>
              <a:gd name="T22" fmla="*/ 234 w 3616"/>
              <a:gd name="T23" fmla="*/ 810 h 1445"/>
              <a:gd name="T24" fmla="*/ 293 w 3616"/>
              <a:gd name="T25" fmla="*/ 839 h 1445"/>
              <a:gd name="T26" fmla="*/ 351 w 3616"/>
              <a:gd name="T27" fmla="*/ 927 h 1445"/>
              <a:gd name="T28" fmla="*/ 351 w 3616"/>
              <a:gd name="T29" fmla="*/ 1142 h 1445"/>
              <a:gd name="T30" fmla="*/ 400 w 3616"/>
              <a:gd name="T31" fmla="*/ 1230 h 1445"/>
              <a:gd name="T32" fmla="*/ 449 w 3616"/>
              <a:gd name="T33" fmla="*/ 1240 h 1445"/>
              <a:gd name="T34" fmla="*/ 713 w 3616"/>
              <a:gd name="T35" fmla="*/ 1171 h 1445"/>
              <a:gd name="T36" fmla="*/ 918 w 3616"/>
              <a:gd name="T37" fmla="*/ 1142 h 1445"/>
              <a:gd name="T38" fmla="*/ 1015 w 3616"/>
              <a:gd name="T39" fmla="*/ 1181 h 1445"/>
              <a:gd name="T40" fmla="*/ 1103 w 3616"/>
              <a:gd name="T41" fmla="*/ 1230 h 1445"/>
              <a:gd name="T42" fmla="*/ 1308 w 3616"/>
              <a:gd name="T43" fmla="*/ 1386 h 1445"/>
              <a:gd name="T44" fmla="*/ 1425 w 3616"/>
              <a:gd name="T45" fmla="*/ 1376 h 1445"/>
              <a:gd name="T46" fmla="*/ 1513 w 3616"/>
              <a:gd name="T47" fmla="*/ 1347 h 1445"/>
              <a:gd name="T48" fmla="*/ 1669 w 3616"/>
              <a:gd name="T49" fmla="*/ 1308 h 1445"/>
              <a:gd name="T50" fmla="*/ 1796 w 3616"/>
              <a:gd name="T51" fmla="*/ 1269 h 1445"/>
              <a:gd name="T52" fmla="*/ 2187 w 3616"/>
              <a:gd name="T53" fmla="*/ 1298 h 1445"/>
              <a:gd name="T54" fmla="*/ 2480 w 3616"/>
              <a:gd name="T55" fmla="*/ 1406 h 1445"/>
              <a:gd name="T56" fmla="*/ 2646 w 3616"/>
              <a:gd name="T57" fmla="*/ 1445 h 1445"/>
              <a:gd name="T58" fmla="*/ 2997 w 3616"/>
              <a:gd name="T59" fmla="*/ 1415 h 1445"/>
              <a:gd name="T60" fmla="*/ 3231 w 3616"/>
              <a:gd name="T61" fmla="*/ 1357 h 1445"/>
              <a:gd name="T62" fmla="*/ 3319 w 3616"/>
              <a:gd name="T63" fmla="*/ 1318 h 1445"/>
              <a:gd name="T64" fmla="*/ 3573 w 3616"/>
              <a:gd name="T65" fmla="*/ 1210 h 1445"/>
              <a:gd name="T66" fmla="*/ 3583 w 3616"/>
              <a:gd name="T67" fmla="*/ 1054 h 1445"/>
              <a:gd name="T68" fmla="*/ 3563 w 3616"/>
              <a:gd name="T69" fmla="*/ 976 h 1445"/>
              <a:gd name="T70" fmla="*/ 3602 w 3616"/>
              <a:gd name="T71" fmla="*/ 752 h 1445"/>
              <a:gd name="T72" fmla="*/ 3524 w 3616"/>
              <a:gd name="T73" fmla="*/ 371 h 1445"/>
              <a:gd name="T74" fmla="*/ 3437 w 3616"/>
              <a:gd name="T75" fmla="*/ 166 h 1445"/>
              <a:gd name="T76" fmla="*/ 3319 w 3616"/>
              <a:gd name="T77" fmla="*/ 117 h 1445"/>
              <a:gd name="T78" fmla="*/ 3261 w 3616"/>
              <a:gd name="T79" fmla="*/ 97 h 1445"/>
              <a:gd name="T80" fmla="*/ 2997 w 3616"/>
              <a:gd name="T81" fmla="*/ 146 h 1445"/>
              <a:gd name="T82" fmla="*/ 2714 w 3616"/>
              <a:gd name="T83" fmla="*/ 127 h 1445"/>
              <a:gd name="T84" fmla="*/ 2392 w 3616"/>
              <a:gd name="T85" fmla="*/ 78 h 1445"/>
              <a:gd name="T86" fmla="*/ 2011 w 3616"/>
              <a:gd name="T87" fmla="*/ 10 h 1445"/>
              <a:gd name="T88" fmla="*/ 1503 w 3616"/>
              <a:gd name="T89" fmla="*/ 29 h 1445"/>
              <a:gd name="T90" fmla="*/ 1259 w 3616"/>
              <a:gd name="T91" fmla="*/ 88 h 1445"/>
              <a:gd name="T92" fmla="*/ 967 w 3616"/>
              <a:gd name="T93" fmla="*/ 78 h 1445"/>
              <a:gd name="T94" fmla="*/ 869 w 3616"/>
              <a:gd name="T95" fmla="*/ 49 h 1445"/>
              <a:gd name="T96" fmla="*/ 693 w 3616"/>
              <a:gd name="T97" fmla="*/ 0 h 1445"/>
              <a:gd name="T98" fmla="*/ 625 w 3616"/>
              <a:gd name="T99" fmla="*/ 0 h 1445"/>
              <a:gd name="T100" fmla="*/ 400 w 3616"/>
              <a:gd name="T101" fmla="*/ 19 h 1445"/>
              <a:gd name="T102" fmla="*/ 391 w 3616"/>
              <a:gd name="T103" fmla="*/ 58 h 1445"/>
              <a:gd name="T104" fmla="*/ 358 w 3616"/>
              <a:gd name="T105" fmla="*/ 8 h 1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616"/>
              <a:gd name="T160" fmla="*/ 0 h 1445"/>
              <a:gd name="T161" fmla="*/ 3616 w 3616"/>
              <a:gd name="T162" fmla="*/ 1445 h 144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616" h="1445">
                <a:moveTo>
                  <a:pt x="449" y="10"/>
                </a:moveTo>
                <a:cubicBezTo>
                  <a:pt x="400" y="26"/>
                  <a:pt x="352" y="42"/>
                  <a:pt x="303" y="58"/>
                </a:cubicBezTo>
                <a:cubicBezTo>
                  <a:pt x="283" y="64"/>
                  <a:pt x="264" y="71"/>
                  <a:pt x="244" y="78"/>
                </a:cubicBezTo>
                <a:cubicBezTo>
                  <a:pt x="234" y="81"/>
                  <a:pt x="215" y="88"/>
                  <a:pt x="215" y="88"/>
                </a:cubicBezTo>
                <a:cubicBezTo>
                  <a:pt x="172" y="150"/>
                  <a:pt x="185" y="210"/>
                  <a:pt x="205" y="283"/>
                </a:cubicBezTo>
                <a:cubicBezTo>
                  <a:pt x="212" y="309"/>
                  <a:pt x="225" y="361"/>
                  <a:pt x="225" y="361"/>
                </a:cubicBezTo>
                <a:cubicBezTo>
                  <a:pt x="211" y="446"/>
                  <a:pt x="207" y="450"/>
                  <a:pt x="127" y="478"/>
                </a:cubicBezTo>
                <a:cubicBezTo>
                  <a:pt x="109" y="496"/>
                  <a:pt x="85" y="508"/>
                  <a:pt x="68" y="527"/>
                </a:cubicBezTo>
                <a:cubicBezTo>
                  <a:pt x="52" y="545"/>
                  <a:pt x="46" y="569"/>
                  <a:pt x="29" y="586"/>
                </a:cubicBezTo>
                <a:cubicBezTo>
                  <a:pt x="19" y="596"/>
                  <a:pt x="10" y="605"/>
                  <a:pt x="0" y="615"/>
                </a:cubicBezTo>
                <a:cubicBezTo>
                  <a:pt x="14" y="683"/>
                  <a:pt x="35" y="739"/>
                  <a:pt x="107" y="761"/>
                </a:cubicBezTo>
                <a:cubicBezTo>
                  <a:pt x="148" y="788"/>
                  <a:pt x="191" y="788"/>
                  <a:pt x="234" y="810"/>
                </a:cubicBezTo>
                <a:cubicBezTo>
                  <a:pt x="303" y="845"/>
                  <a:pt x="227" y="818"/>
                  <a:pt x="293" y="839"/>
                </a:cubicBezTo>
                <a:cubicBezTo>
                  <a:pt x="321" y="868"/>
                  <a:pt x="339" y="888"/>
                  <a:pt x="351" y="927"/>
                </a:cubicBezTo>
                <a:cubicBezTo>
                  <a:pt x="340" y="1021"/>
                  <a:pt x="334" y="1030"/>
                  <a:pt x="351" y="1142"/>
                </a:cubicBezTo>
                <a:cubicBezTo>
                  <a:pt x="355" y="1171"/>
                  <a:pt x="370" y="1215"/>
                  <a:pt x="400" y="1230"/>
                </a:cubicBezTo>
                <a:cubicBezTo>
                  <a:pt x="415" y="1237"/>
                  <a:pt x="433" y="1237"/>
                  <a:pt x="449" y="1240"/>
                </a:cubicBezTo>
                <a:cubicBezTo>
                  <a:pt x="544" y="1230"/>
                  <a:pt x="628" y="1214"/>
                  <a:pt x="713" y="1171"/>
                </a:cubicBezTo>
                <a:cubicBezTo>
                  <a:pt x="761" y="1098"/>
                  <a:pt x="825" y="1136"/>
                  <a:pt x="918" y="1142"/>
                </a:cubicBezTo>
                <a:cubicBezTo>
                  <a:pt x="955" y="1155"/>
                  <a:pt x="982" y="1161"/>
                  <a:pt x="1015" y="1181"/>
                </a:cubicBezTo>
                <a:cubicBezTo>
                  <a:pt x="1101" y="1232"/>
                  <a:pt x="1044" y="1209"/>
                  <a:pt x="1103" y="1230"/>
                </a:cubicBezTo>
                <a:cubicBezTo>
                  <a:pt x="1160" y="1313"/>
                  <a:pt x="1208" y="1366"/>
                  <a:pt x="1308" y="1386"/>
                </a:cubicBezTo>
                <a:cubicBezTo>
                  <a:pt x="1347" y="1383"/>
                  <a:pt x="1386" y="1381"/>
                  <a:pt x="1425" y="1376"/>
                </a:cubicBezTo>
                <a:cubicBezTo>
                  <a:pt x="1456" y="1372"/>
                  <a:pt x="1484" y="1357"/>
                  <a:pt x="1513" y="1347"/>
                </a:cubicBezTo>
                <a:cubicBezTo>
                  <a:pt x="1564" y="1330"/>
                  <a:pt x="1617" y="1321"/>
                  <a:pt x="1669" y="1308"/>
                </a:cubicBezTo>
                <a:cubicBezTo>
                  <a:pt x="1712" y="1297"/>
                  <a:pt x="1753" y="1280"/>
                  <a:pt x="1796" y="1269"/>
                </a:cubicBezTo>
                <a:cubicBezTo>
                  <a:pt x="1986" y="1275"/>
                  <a:pt x="2050" y="1256"/>
                  <a:pt x="2187" y="1298"/>
                </a:cubicBezTo>
                <a:cubicBezTo>
                  <a:pt x="2281" y="1363"/>
                  <a:pt x="2368" y="1392"/>
                  <a:pt x="2480" y="1406"/>
                </a:cubicBezTo>
                <a:cubicBezTo>
                  <a:pt x="2535" y="1423"/>
                  <a:pt x="2589" y="1433"/>
                  <a:pt x="2646" y="1445"/>
                </a:cubicBezTo>
                <a:cubicBezTo>
                  <a:pt x="2952" y="1423"/>
                  <a:pt x="2835" y="1439"/>
                  <a:pt x="2997" y="1415"/>
                </a:cubicBezTo>
                <a:cubicBezTo>
                  <a:pt x="3076" y="1390"/>
                  <a:pt x="3150" y="1375"/>
                  <a:pt x="3231" y="1357"/>
                </a:cubicBezTo>
                <a:cubicBezTo>
                  <a:pt x="3264" y="1350"/>
                  <a:pt x="3288" y="1329"/>
                  <a:pt x="3319" y="1318"/>
                </a:cubicBezTo>
                <a:cubicBezTo>
                  <a:pt x="3391" y="1248"/>
                  <a:pt x="3475" y="1224"/>
                  <a:pt x="3573" y="1210"/>
                </a:cubicBezTo>
                <a:cubicBezTo>
                  <a:pt x="3603" y="1124"/>
                  <a:pt x="3616" y="1184"/>
                  <a:pt x="3583" y="1054"/>
                </a:cubicBezTo>
                <a:cubicBezTo>
                  <a:pt x="3576" y="1028"/>
                  <a:pt x="3563" y="976"/>
                  <a:pt x="3563" y="976"/>
                </a:cubicBezTo>
                <a:cubicBezTo>
                  <a:pt x="3571" y="899"/>
                  <a:pt x="3588" y="828"/>
                  <a:pt x="3602" y="752"/>
                </a:cubicBezTo>
                <a:cubicBezTo>
                  <a:pt x="3592" y="635"/>
                  <a:pt x="3594" y="472"/>
                  <a:pt x="3524" y="371"/>
                </a:cubicBezTo>
                <a:cubicBezTo>
                  <a:pt x="3501" y="296"/>
                  <a:pt x="3501" y="220"/>
                  <a:pt x="3437" y="166"/>
                </a:cubicBezTo>
                <a:cubicBezTo>
                  <a:pt x="3404" y="139"/>
                  <a:pt x="3358" y="130"/>
                  <a:pt x="3319" y="117"/>
                </a:cubicBezTo>
                <a:cubicBezTo>
                  <a:pt x="3300" y="110"/>
                  <a:pt x="3261" y="97"/>
                  <a:pt x="3261" y="97"/>
                </a:cubicBezTo>
                <a:cubicBezTo>
                  <a:pt x="3177" y="125"/>
                  <a:pt x="3085" y="136"/>
                  <a:pt x="2997" y="146"/>
                </a:cubicBezTo>
                <a:cubicBezTo>
                  <a:pt x="2832" y="139"/>
                  <a:pt x="2834" y="145"/>
                  <a:pt x="2714" y="127"/>
                </a:cubicBezTo>
                <a:cubicBezTo>
                  <a:pt x="2603" y="111"/>
                  <a:pt x="2505" y="86"/>
                  <a:pt x="2392" y="78"/>
                </a:cubicBezTo>
                <a:cubicBezTo>
                  <a:pt x="2263" y="56"/>
                  <a:pt x="2142" y="22"/>
                  <a:pt x="2011" y="10"/>
                </a:cubicBezTo>
                <a:cubicBezTo>
                  <a:pt x="1842" y="14"/>
                  <a:pt x="1672" y="10"/>
                  <a:pt x="1503" y="29"/>
                </a:cubicBezTo>
                <a:cubicBezTo>
                  <a:pt x="1420" y="38"/>
                  <a:pt x="1341" y="71"/>
                  <a:pt x="1259" y="88"/>
                </a:cubicBezTo>
                <a:cubicBezTo>
                  <a:pt x="1162" y="85"/>
                  <a:pt x="1064" y="84"/>
                  <a:pt x="967" y="78"/>
                </a:cubicBezTo>
                <a:cubicBezTo>
                  <a:pt x="933" y="76"/>
                  <a:pt x="869" y="49"/>
                  <a:pt x="869" y="49"/>
                </a:cubicBezTo>
                <a:cubicBezTo>
                  <a:pt x="815" y="11"/>
                  <a:pt x="758" y="8"/>
                  <a:pt x="693" y="0"/>
                </a:cubicBezTo>
                <a:cubicBezTo>
                  <a:pt x="624" y="24"/>
                  <a:pt x="710" y="0"/>
                  <a:pt x="625" y="0"/>
                </a:cubicBezTo>
                <a:cubicBezTo>
                  <a:pt x="554" y="0"/>
                  <a:pt x="472" y="11"/>
                  <a:pt x="400" y="19"/>
                </a:cubicBezTo>
                <a:cubicBezTo>
                  <a:pt x="390" y="52"/>
                  <a:pt x="391" y="39"/>
                  <a:pt x="391" y="58"/>
                </a:cubicBezTo>
                <a:lnTo>
                  <a:pt x="358" y="8"/>
                </a:lnTo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/>
          </a:p>
        </p:txBody>
      </p:sp>
      <p:grpSp>
        <p:nvGrpSpPr>
          <p:cNvPr id="20484" name="Group 5"/>
          <p:cNvGrpSpPr>
            <a:grpSpLocks/>
          </p:cNvGrpSpPr>
          <p:nvPr/>
        </p:nvGrpSpPr>
        <p:grpSpPr bwMode="auto">
          <a:xfrm>
            <a:off x="3005138" y="1709738"/>
            <a:ext cx="1543050" cy="1922462"/>
            <a:chOff x="384" y="912"/>
            <a:chExt cx="1104" cy="1488"/>
          </a:xfrm>
        </p:grpSpPr>
        <p:sp>
          <p:nvSpPr>
            <p:cNvPr id="1010694" name="Oval 6"/>
            <p:cNvSpPr>
              <a:spLocks noChangeArrowheads="1"/>
            </p:cNvSpPr>
            <p:nvPr/>
          </p:nvSpPr>
          <p:spPr bwMode="auto">
            <a:xfrm>
              <a:off x="384" y="21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</a:t>
              </a:r>
            </a:p>
          </p:txBody>
        </p:sp>
        <p:sp>
          <p:nvSpPr>
            <p:cNvPr id="1010695" name="Oval 7"/>
            <p:cNvSpPr>
              <a:spLocks noChangeArrowheads="1"/>
            </p:cNvSpPr>
            <p:nvPr/>
          </p:nvSpPr>
          <p:spPr bwMode="auto">
            <a:xfrm>
              <a:off x="384" y="1872"/>
              <a:ext cx="1104" cy="2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n-1</a:t>
              </a:r>
            </a:p>
          </p:txBody>
        </p:sp>
        <p:sp>
          <p:nvSpPr>
            <p:cNvPr id="1010696" name="Oval 8"/>
            <p:cNvSpPr>
              <a:spLocks noChangeArrowheads="1"/>
            </p:cNvSpPr>
            <p:nvPr/>
          </p:nvSpPr>
          <p:spPr bwMode="auto">
            <a:xfrm>
              <a:off x="384" y="163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buFontTx/>
                <a:buNone/>
                <a:defRPr/>
              </a:pPr>
              <a:r>
                <a:rPr lang="en-US" sz="2000" b="1">
                  <a:sym typeface="MT Extra" pitchFamily="18" charset="2"/>
                </a:rPr>
                <a:t></a:t>
              </a:r>
            </a:p>
          </p:txBody>
        </p:sp>
        <p:sp>
          <p:nvSpPr>
            <p:cNvPr id="1010697" name="Oval 9"/>
            <p:cNvSpPr>
              <a:spLocks noChangeArrowheads="1"/>
            </p:cNvSpPr>
            <p:nvPr/>
          </p:nvSpPr>
          <p:spPr bwMode="auto">
            <a:xfrm>
              <a:off x="384" y="1392"/>
              <a:ext cx="1104" cy="2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 dirty="0"/>
                <a:t>0</a:t>
              </a:r>
              <a:endParaRPr lang="en-US" sz="2000" b="1" baseline="-25000" dirty="0"/>
            </a:p>
          </p:txBody>
        </p:sp>
        <p:sp>
          <p:nvSpPr>
            <p:cNvPr id="1010698" name="Oval 10"/>
            <p:cNvSpPr>
              <a:spLocks noChangeArrowheads="1"/>
            </p:cNvSpPr>
            <p:nvPr/>
          </p:nvSpPr>
          <p:spPr bwMode="auto">
            <a:xfrm>
              <a:off x="384" y="1152"/>
              <a:ext cx="1104" cy="29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2</a:t>
              </a:r>
            </a:p>
          </p:txBody>
        </p:sp>
        <p:sp>
          <p:nvSpPr>
            <p:cNvPr id="1010699" name="Oval 11"/>
            <p:cNvSpPr>
              <a:spLocks noChangeArrowheads="1"/>
            </p:cNvSpPr>
            <p:nvPr/>
          </p:nvSpPr>
          <p:spPr bwMode="auto">
            <a:xfrm>
              <a:off x="384" y="9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1</a:t>
              </a:r>
            </a:p>
          </p:txBody>
        </p:sp>
      </p:grpSp>
      <p:sp>
        <p:nvSpPr>
          <p:cNvPr id="17415" name="AutoShape 12"/>
          <p:cNvSpPr>
            <a:spLocks noChangeArrowheads="1"/>
          </p:cNvSpPr>
          <p:nvPr/>
        </p:nvSpPr>
        <p:spPr bwMode="auto">
          <a:xfrm>
            <a:off x="4951413" y="2020889"/>
            <a:ext cx="938212" cy="992187"/>
          </a:xfrm>
          <a:prstGeom prst="flowChartProcess">
            <a:avLst/>
          </a:prstGeom>
          <a:solidFill>
            <a:srgbClr val="99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  <a:defRPr/>
            </a:pPr>
            <a:r>
              <a:rPr lang="en-US" dirty="0"/>
              <a:t>San</a:t>
            </a:r>
          </a:p>
        </p:txBody>
      </p:sp>
      <p:sp>
        <p:nvSpPr>
          <p:cNvPr id="17435" name="Line 15"/>
          <p:cNvSpPr>
            <a:spLocks noChangeShapeType="1"/>
          </p:cNvSpPr>
          <p:nvPr/>
        </p:nvSpPr>
        <p:spPr bwMode="auto">
          <a:xfrm flipH="1">
            <a:off x="6297613" y="2082800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6" name="Text Box 16"/>
          <p:cNvSpPr txBox="1">
            <a:spLocks noChangeArrowheads="1"/>
          </p:cNvSpPr>
          <p:nvPr/>
        </p:nvSpPr>
        <p:spPr bwMode="auto">
          <a:xfrm>
            <a:off x="6578601" y="1709738"/>
            <a:ext cx="97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1</a:t>
            </a:r>
          </a:p>
        </p:txBody>
      </p:sp>
      <p:sp>
        <p:nvSpPr>
          <p:cNvPr id="17433" name="Line 18"/>
          <p:cNvSpPr>
            <a:spLocks noChangeShapeType="1"/>
          </p:cNvSpPr>
          <p:nvPr/>
        </p:nvSpPr>
        <p:spPr bwMode="auto">
          <a:xfrm>
            <a:off x="6297613" y="24209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4" name="Text Box 19"/>
          <p:cNvSpPr txBox="1">
            <a:spLocks noChangeArrowheads="1"/>
          </p:cNvSpPr>
          <p:nvPr/>
        </p:nvSpPr>
        <p:spPr bwMode="auto">
          <a:xfrm>
            <a:off x="6499226" y="2082800"/>
            <a:ext cx="11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1</a:t>
            </a:r>
          </a:p>
        </p:txBody>
      </p:sp>
      <p:sp>
        <p:nvSpPr>
          <p:cNvPr id="17431" name="Line 21"/>
          <p:cNvSpPr>
            <a:spLocks noChangeShapeType="1"/>
          </p:cNvSpPr>
          <p:nvPr/>
        </p:nvSpPr>
        <p:spPr bwMode="auto">
          <a:xfrm flipH="1">
            <a:off x="6297613" y="3136900"/>
            <a:ext cx="14224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586539" y="2763838"/>
            <a:ext cx="971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T</a:t>
            </a:r>
          </a:p>
        </p:txBody>
      </p:sp>
      <p:sp>
        <p:nvSpPr>
          <p:cNvPr id="17429" name="Line 24"/>
          <p:cNvSpPr>
            <a:spLocks noChangeShapeType="1"/>
          </p:cNvSpPr>
          <p:nvPr/>
        </p:nvSpPr>
        <p:spPr bwMode="auto">
          <a:xfrm>
            <a:off x="6310313" y="34750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0" name="Text Box 25"/>
          <p:cNvSpPr txBox="1">
            <a:spLocks noChangeArrowheads="1"/>
          </p:cNvSpPr>
          <p:nvPr/>
        </p:nvSpPr>
        <p:spPr bwMode="auto">
          <a:xfrm>
            <a:off x="6507163" y="3136900"/>
            <a:ext cx="1124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T</a:t>
            </a:r>
          </a:p>
        </p:txBody>
      </p:sp>
      <p:sp>
        <p:nvSpPr>
          <p:cNvPr id="17421" name="Text Box 26"/>
          <p:cNvSpPr txBox="1">
            <a:spLocks noChangeArrowheads="1"/>
          </p:cNvSpPr>
          <p:nvPr/>
        </p:nvSpPr>
        <p:spPr bwMode="auto">
          <a:xfrm>
            <a:off x="7035801" y="2454275"/>
            <a:ext cx="26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sym typeface="MT Extra" pitchFamily="18" charset="2"/>
              </a:rPr>
              <a:t></a:t>
            </a:r>
          </a:p>
        </p:txBody>
      </p:sp>
      <p:sp>
        <p:nvSpPr>
          <p:cNvPr id="17422" name="Text Box 29"/>
          <p:cNvSpPr txBox="1">
            <a:spLocks noChangeArrowheads="1"/>
          </p:cNvSpPr>
          <p:nvPr/>
        </p:nvSpPr>
        <p:spPr bwMode="auto">
          <a:xfrm>
            <a:off x="2338388" y="2416175"/>
            <a:ext cx="567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/>
              <a:t>DB=</a:t>
            </a:r>
          </a:p>
        </p:txBody>
      </p:sp>
      <p:cxnSp>
        <p:nvCxnSpPr>
          <p:cNvPr id="20496" name="AutoShape 30"/>
          <p:cNvCxnSpPr>
            <a:cxnSpLocks noChangeShapeType="1"/>
            <a:endCxn id="17415" idx="1"/>
          </p:cNvCxnSpPr>
          <p:nvPr/>
        </p:nvCxnSpPr>
        <p:spPr bwMode="auto">
          <a:xfrm>
            <a:off x="4548189" y="2516188"/>
            <a:ext cx="403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Text Box 31"/>
          <p:cNvSpPr txBox="1">
            <a:spLocks noChangeArrowheads="1"/>
          </p:cNvSpPr>
          <p:nvPr/>
        </p:nvSpPr>
        <p:spPr bwMode="auto">
          <a:xfrm>
            <a:off x="4614864" y="3505200"/>
            <a:ext cx="15961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random coins</a:t>
            </a:r>
          </a:p>
        </p:txBody>
      </p:sp>
      <p:sp>
        <p:nvSpPr>
          <p:cNvPr id="17425" name="Oval 32"/>
          <p:cNvSpPr>
            <a:spLocks noChangeArrowheads="1"/>
          </p:cNvSpPr>
          <p:nvPr/>
        </p:nvSpPr>
        <p:spPr bwMode="auto">
          <a:xfrm>
            <a:off x="5084764" y="32607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17426" name="Oval 33"/>
          <p:cNvSpPr>
            <a:spLocks noChangeArrowheads="1"/>
          </p:cNvSpPr>
          <p:nvPr/>
        </p:nvSpPr>
        <p:spPr bwMode="auto">
          <a:xfrm>
            <a:off x="5286375" y="3260725"/>
            <a:ext cx="268288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17427" name="Oval 34"/>
          <p:cNvSpPr>
            <a:spLocks noChangeArrowheads="1"/>
          </p:cNvSpPr>
          <p:nvPr/>
        </p:nvSpPr>
        <p:spPr bwMode="auto">
          <a:xfrm>
            <a:off x="5487989" y="32607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 dirty="0"/>
              <a:t>¢ </a:t>
            </a:r>
          </a:p>
        </p:txBody>
      </p:sp>
      <p:cxnSp>
        <p:nvCxnSpPr>
          <p:cNvPr id="20501" name="AutoShape 35"/>
          <p:cNvCxnSpPr>
            <a:cxnSpLocks noChangeShapeType="1"/>
            <a:stCxn id="17426" idx="0"/>
            <a:endCxn id="17415" idx="2"/>
          </p:cNvCxnSpPr>
          <p:nvPr/>
        </p:nvCxnSpPr>
        <p:spPr bwMode="auto">
          <a:xfrm flipV="1">
            <a:off x="5421313" y="3013075"/>
            <a:ext cx="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2" name="AutoShape 40"/>
          <p:cNvSpPr>
            <a:spLocks noChangeArrowheads="1"/>
          </p:cNvSpPr>
          <p:nvPr/>
        </p:nvSpPr>
        <p:spPr bwMode="auto">
          <a:xfrm>
            <a:off x="8199439" y="2154239"/>
            <a:ext cx="1177925" cy="1025525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endParaRPr lang="x-none" altLang="x-none"/>
          </a:p>
        </p:txBody>
      </p:sp>
      <p:sp>
        <p:nvSpPr>
          <p:cNvPr id="20503" name="Text Box 41"/>
          <p:cNvSpPr txBox="1">
            <a:spLocks noChangeArrowheads="1"/>
          </p:cNvSpPr>
          <p:nvPr/>
        </p:nvSpPr>
        <p:spPr bwMode="auto">
          <a:xfrm>
            <a:off x="8001000" y="3260725"/>
            <a:ext cx="1536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Adversary A</a:t>
            </a:r>
          </a:p>
        </p:txBody>
      </p:sp>
      <p:sp>
        <p:nvSpPr>
          <p:cNvPr id="205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96384A36-67A7-BE4A-9F02-76801C3737E5}" type="slidenum">
              <a:rPr lang="en-US" altLang="x-none" sz="1200">
                <a:latin typeface="Arial" charset="0"/>
              </a:rPr>
              <a:pPr/>
              <a:t>17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34" name="Rectangle 29"/>
          <p:cNvSpPr txBox="1">
            <a:spLocks noChangeArrowheads="1"/>
          </p:cNvSpPr>
          <p:nvPr/>
        </p:nvSpPr>
        <p:spPr bwMode="auto">
          <a:xfrm>
            <a:off x="2667000" y="4343400"/>
            <a:ext cx="7035800" cy="228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defRPr/>
            </a:pPr>
            <a:r>
              <a:rPr kumimoji="1" lang="en-US" sz="2800" kern="0" dirty="0"/>
              <a:t>   Definition: San is safe if </a:t>
            </a:r>
            <a:br>
              <a:rPr kumimoji="1" lang="en-US" sz="2800" kern="0" dirty="0"/>
            </a:br>
            <a:r>
              <a:rPr kumimoji="1" lang="en-US" sz="2800" kern="0" dirty="0">
                <a:sym typeface="Symbol"/>
              </a:rPr>
              <a:t> </a:t>
            </a:r>
            <a:r>
              <a:rPr kumimoji="1" lang="en-US" sz="2800" kern="0" dirty="0"/>
              <a:t>prior distributions p(¢) on DB,</a:t>
            </a:r>
            <a:br>
              <a:rPr kumimoji="1" lang="en-US" sz="2800" kern="0" dirty="0"/>
            </a:br>
            <a:r>
              <a:rPr kumimoji="1" lang="en-US" sz="2800" kern="0" dirty="0">
                <a:sym typeface="Symbol"/>
              </a:rPr>
              <a:t></a:t>
            </a:r>
            <a:r>
              <a:rPr kumimoji="1" lang="en-US" sz="2800" kern="0" dirty="0"/>
              <a:t> transcripts S, </a:t>
            </a:r>
            <a:r>
              <a:rPr kumimoji="1" lang="en-US" sz="2800" kern="0" dirty="0">
                <a:sym typeface="Symbol"/>
              </a:rPr>
              <a:t></a:t>
            </a:r>
            <a:r>
              <a:rPr kumimoji="1" lang="en-US" sz="2800" kern="0" dirty="0"/>
              <a:t> </a:t>
            </a:r>
            <a:r>
              <a:rPr kumimoji="1" lang="en-US" sz="2800" kern="0" dirty="0" err="1"/>
              <a:t>i</a:t>
            </a:r>
            <a:r>
              <a:rPr kumimoji="1" lang="en-US" sz="2800" kern="0" dirty="0"/>
              <a:t> =1,…,n</a:t>
            </a:r>
            <a:br>
              <a:rPr kumimoji="1" lang="en-US" sz="2800" kern="0" dirty="0"/>
            </a:br>
            <a:r>
              <a:rPr kumimoji="1" lang="en-US" sz="2800" kern="0" dirty="0"/>
              <a:t>		</a:t>
            </a:r>
            <a:r>
              <a:rPr kumimoji="1" lang="en-US" sz="2800" kern="0" dirty="0" err="1"/>
              <a:t>StatDiff</a:t>
            </a:r>
            <a:r>
              <a:rPr kumimoji="1" lang="en-US" sz="2800" kern="0" dirty="0"/>
              <a:t>( p</a:t>
            </a:r>
            <a:r>
              <a:rPr kumimoji="1" lang="en-US" sz="2800" kern="0" baseline="-25000" dirty="0"/>
              <a:t>0</a:t>
            </a:r>
            <a:r>
              <a:rPr kumimoji="1" lang="en-US" sz="2800" kern="0" dirty="0"/>
              <a:t>(¢|S) , p</a:t>
            </a:r>
            <a:r>
              <a:rPr kumimoji="1" lang="en-US" sz="2800" kern="0" baseline="-25000" dirty="0"/>
              <a:t>i</a:t>
            </a:r>
            <a:r>
              <a:rPr kumimoji="1" lang="en-US" sz="2800" kern="0" dirty="0"/>
              <a:t>(¢|S) ) ≤ </a:t>
            </a:r>
            <a:r>
              <a:rPr kumimoji="1" lang="en-US" sz="2800" kern="0" dirty="0">
                <a:sym typeface="Symbol" pitchFamily="18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436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Indistinguishability</a:t>
            </a:r>
          </a:p>
        </p:txBody>
      </p:sp>
      <p:sp>
        <p:nvSpPr>
          <p:cNvPr id="17411" name="Freeform 2"/>
          <p:cNvSpPr>
            <a:spLocks noChangeAspect="1"/>
          </p:cNvSpPr>
          <p:nvPr/>
        </p:nvSpPr>
        <p:spPr bwMode="auto">
          <a:xfrm>
            <a:off x="2133601" y="1524000"/>
            <a:ext cx="7629525" cy="2819400"/>
          </a:xfrm>
          <a:custGeom>
            <a:avLst/>
            <a:gdLst>
              <a:gd name="T0" fmla="*/ 449 w 3616"/>
              <a:gd name="T1" fmla="*/ 10 h 1445"/>
              <a:gd name="T2" fmla="*/ 303 w 3616"/>
              <a:gd name="T3" fmla="*/ 58 h 1445"/>
              <a:gd name="T4" fmla="*/ 244 w 3616"/>
              <a:gd name="T5" fmla="*/ 78 h 1445"/>
              <a:gd name="T6" fmla="*/ 215 w 3616"/>
              <a:gd name="T7" fmla="*/ 88 h 1445"/>
              <a:gd name="T8" fmla="*/ 205 w 3616"/>
              <a:gd name="T9" fmla="*/ 283 h 1445"/>
              <a:gd name="T10" fmla="*/ 225 w 3616"/>
              <a:gd name="T11" fmla="*/ 361 h 1445"/>
              <a:gd name="T12" fmla="*/ 127 w 3616"/>
              <a:gd name="T13" fmla="*/ 478 h 1445"/>
              <a:gd name="T14" fmla="*/ 68 w 3616"/>
              <a:gd name="T15" fmla="*/ 527 h 1445"/>
              <a:gd name="T16" fmla="*/ 29 w 3616"/>
              <a:gd name="T17" fmla="*/ 586 h 1445"/>
              <a:gd name="T18" fmla="*/ 0 w 3616"/>
              <a:gd name="T19" fmla="*/ 615 h 1445"/>
              <a:gd name="T20" fmla="*/ 107 w 3616"/>
              <a:gd name="T21" fmla="*/ 761 h 1445"/>
              <a:gd name="T22" fmla="*/ 234 w 3616"/>
              <a:gd name="T23" fmla="*/ 810 h 1445"/>
              <a:gd name="T24" fmla="*/ 293 w 3616"/>
              <a:gd name="T25" fmla="*/ 839 h 1445"/>
              <a:gd name="T26" fmla="*/ 351 w 3616"/>
              <a:gd name="T27" fmla="*/ 927 h 1445"/>
              <a:gd name="T28" fmla="*/ 351 w 3616"/>
              <a:gd name="T29" fmla="*/ 1142 h 1445"/>
              <a:gd name="T30" fmla="*/ 400 w 3616"/>
              <a:gd name="T31" fmla="*/ 1230 h 1445"/>
              <a:gd name="T32" fmla="*/ 449 w 3616"/>
              <a:gd name="T33" fmla="*/ 1240 h 1445"/>
              <a:gd name="T34" fmla="*/ 713 w 3616"/>
              <a:gd name="T35" fmla="*/ 1171 h 1445"/>
              <a:gd name="T36" fmla="*/ 918 w 3616"/>
              <a:gd name="T37" fmla="*/ 1142 h 1445"/>
              <a:gd name="T38" fmla="*/ 1015 w 3616"/>
              <a:gd name="T39" fmla="*/ 1181 h 1445"/>
              <a:gd name="T40" fmla="*/ 1103 w 3616"/>
              <a:gd name="T41" fmla="*/ 1230 h 1445"/>
              <a:gd name="T42" fmla="*/ 1308 w 3616"/>
              <a:gd name="T43" fmla="*/ 1386 h 1445"/>
              <a:gd name="T44" fmla="*/ 1425 w 3616"/>
              <a:gd name="T45" fmla="*/ 1376 h 1445"/>
              <a:gd name="T46" fmla="*/ 1513 w 3616"/>
              <a:gd name="T47" fmla="*/ 1347 h 1445"/>
              <a:gd name="T48" fmla="*/ 1669 w 3616"/>
              <a:gd name="T49" fmla="*/ 1308 h 1445"/>
              <a:gd name="T50" fmla="*/ 1796 w 3616"/>
              <a:gd name="T51" fmla="*/ 1269 h 1445"/>
              <a:gd name="T52" fmla="*/ 2187 w 3616"/>
              <a:gd name="T53" fmla="*/ 1298 h 1445"/>
              <a:gd name="T54" fmla="*/ 2480 w 3616"/>
              <a:gd name="T55" fmla="*/ 1406 h 1445"/>
              <a:gd name="T56" fmla="*/ 2646 w 3616"/>
              <a:gd name="T57" fmla="*/ 1445 h 1445"/>
              <a:gd name="T58" fmla="*/ 2997 w 3616"/>
              <a:gd name="T59" fmla="*/ 1415 h 1445"/>
              <a:gd name="T60" fmla="*/ 3231 w 3616"/>
              <a:gd name="T61" fmla="*/ 1357 h 1445"/>
              <a:gd name="T62" fmla="*/ 3319 w 3616"/>
              <a:gd name="T63" fmla="*/ 1318 h 1445"/>
              <a:gd name="T64" fmla="*/ 3573 w 3616"/>
              <a:gd name="T65" fmla="*/ 1210 h 1445"/>
              <a:gd name="T66" fmla="*/ 3583 w 3616"/>
              <a:gd name="T67" fmla="*/ 1054 h 1445"/>
              <a:gd name="T68" fmla="*/ 3563 w 3616"/>
              <a:gd name="T69" fmla="*/ 976 h 1445"/>
              <a:gd name="T70" fmla="*/ 3602 w 3616"/>
              <a:gd name="T71" fmla="*/ 752 h 1445"/>
              <a:gd name="T72" fmla="*/ 3524 w 3616"/>
              <a:gd name="T73" fmla="*/ 371 h 1445"/>
              <a:gd name="T74" fmla="*/ 3437 w 3616"/>
              <a:gd name="T75" fmla="*/ 166 h 1445"/>
              <a:gd name="T76" fmla="*/ 3319 w 3616"/>
              <a:gd name="T77" fmla="*/ 117 h 1445"/>
              <a:gd name="T78" fmla="*/ 3261 w 3616"/>
              <a:gd name="T79" fmla="*/ 97 h 1445"/>
              <a:gd name="T80" fmla="*/ 2997 w 3616"/>
              <a:gd name="T81" fmla="*/ 146 h 1445"/>
              <a:gd name="T82" fmla="*/ 2714 w 3616"/>
              <a:gd name="T83" fmla="*/ 127 h 1445"/>
              <a:gd name="T84" fmla="*/ 2392 w 3616"/>
              <a:gd name="T85" fmla="*/ 78 h 1445"/>
              <a:gd name="T86" fmla="*/ 2011 w 3616"/>
              <a:gd name="T87" fmla="*/ 10 h 1445"/>
              <a:gd name="T88" fmla="*/ 1503 w 3616"/>
              <a:gd name="T89" fmla="*/ 29 h 1445"/>
              <a:gd name="T90" fmla="*/ 1259 w 3616"/>
              <a:gd name="T91" fmla="*/ 88 h 1445"/>
              <a:gd name="T92" fmla="*/ 967 w 3616"/>
              <a:gd name="T93" fmla="*/ 78 h 1445"/>
              <a:gd name="T94" fmla="*/ 869 w 3616"/>
              <a:gd name="T95" fmla="*/ 49 h 1445"/>
              <a:gd name="T96" fmla="*/ 693 w 3616"/>
              <a:gd name="T97" fmla="*/ 0 h 1445"/>
              <a:gd name="T98" fmla="*/ 625 w 3616"/>
              <a:gd name="T99" fmla="*/ 0 h 1445"/>
              <a:gd name="T100" fmla="*/ 400 w 3616"/>
              <a:gd name="T101" fmla="*/ 19 h 1445"/>
              <a:gd name="T102" fmla="*/ 391 w 3616"/>
              <a:gd name="T103" fmla="*/ 58 h 1445"/>
              <a:gd name="T104" fmla="*/ 358 w 3616"/>
              <a:gd name="T105" fmla="*/ 8 h 1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616"/>
              <a:gd name="T160" fmla="*/ 0 h 1445"/>
              <a:gd name="T161" fmla="*/ 3616 w 3616"/>
              <a:gd name="T162" fmla="*/ 1445 h 144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616" h="1445">
                <a:moveTo>
                  <a:pt x="449" y="10"/>
                </a:moveTo>
                <a:cubicBezTo>
                  <a:pt x="400" y="26"/>
                  <a:pt x="352" y="42"/>
                  <a:pt x="303" y="58"/>
                </a:cubicBezTo>
                <a:cubicBezTo>
                  <a:pt x="283" y="64"/>
                  <a:pt x="264" y="71"/>
                  <a:pt x="244" y="78"/>
                </a:cubicBezTo>
                <a:cubicBezTo>
                  <a:pt x="234" y="81"/>
                  <a:pt x="215" y="88"/>
                  <a:pt x="215" y="88"/>
                </a:cubicBezTo>
                <a:cubicBezTo>
                  <a:pt x="172" y="150"/>
                  <a:pt x="185" y="210"/>
                  <a:pt x="205" y="283"/>
                </a:cubicBezTo>
                <a:cubicBezTo>
                  <a:pt x="212" y="309"/>
                  <a:pt x="225" y="361"/>
                  <a:pt x="225" y="361"/>
                </a:cubicBezTo>
                <a:cubicBezTo>
                  <a:pt x="211" y="446"/>
                  <a:pt x="207" y="450"/>
                  <a:pt x="127" y="478"/>
                </a:cubicBezTo>
                <a:cubicBezTo>
                  <a:pt x="109" y="496"/>
                  <a:pt x="85" y="508"/>
                  <a:pt x="68" y="527"/>
                </a:cubicBezTo>
                <a:cubicBezTo>
                  <a:pt x="52" y="545"/>
                  <a:pt x="46" y="569"/>
                  <a:pt x="29" y="586"/>
                </a:cubicBezTo>
                <a:cubicBezTo>
                  <a:pt x="19" y="596"/>
                  <a:pt x="10" y="605"/>
                  <a:pt x="0" y="615"/>
                </a:cubicBezTo>
                <a:cubicBezTo>
                  <a:pt x="14" y="683"/>
                  <a:pt x="35" y="739"/>
                  <a:pt x="107" y="761"/>
                </a:cubicBezTo>
                <a:cubicBezTo>
                  <a:pt x="148" y="788"/>
                  <a:pt x="191" y="788"/>
                  <a:pt x="234" y="810"/>
                </a:cubicBezTo>
                <a:cubicBezTo>
                  <a:pt x="303" y="845"/>
                  <a:pt x="227" y="818"/>
                  <a:pt x="293" y="839"/>
                </a:cubicBezTo>
                <a:cubicBezTo>
                  <a:pt x="321" y="868"/>
                  <a:pt x="339" y="888"/>
                  <a:pt x="351" y="927"/>
                </a:cubicBezTo>
                <a:cubicBezTo>
                  <a:pt x="340" y="1021"/>
                  <a:pt x="334" y="1030"/>
                  <a:pt x="351" y="1142"/>
                </a:cubicBezTo>
                <a:cubicBezTo>
                  <a:pt x="355" y="1171"/>
                  <a:pt x="370" y="1215"/>
                  <a:pt x="400" y="1230"/>
                </a:cubicBezTo>
                <a:cubicBezTo>
                  <a:pt x="415" y="1237"/>
                  <a:pt x="433" y="1237"/>
                  <a:pt x="449" y="1240"/>
                </a:cubicBezTo>
                <a:cubicBezTo>
                  <a:pt x="544" y="1230"/>
                  <a:pt x="628" y="1214"/>
                  <a:pt x="713" y="1171"/>
                </a:cubicBezTo>
                <a:cubicBezTo>
                  <a:pt x="761" y="1098"/>
                  <a:pt x="825" y="1136"/>
                  <a:pt x="918" y="1142"/>
                </a:cubicBezTo>
                <a:cubicBezTo>
                  <a:pt x="955" y="1155"/>
                  <a:pt x="982" y="1161"/>
                  <a:pt x="1015" y="1181"/>
                </a:cubicBezTo>
                <a:cubicBezTo>
                  <a:pt x="1101" y="1232"/>
                  <a:pt x="1044" y="1209"/>
                  <a:pt x="1103" y="1230"/>
                </a:cubicBezTo>
                <a:cubicBezTo>
                  <a:pt x="1160" y="1313"/>
                  <a:pt x="1208" y="1366"/>
                  <a:pt x="1308" y="1386"/>
                </a:cubicBezTo>
                <a:cubicBezTo>
                  <a:pt x="1347" y="1383"/>
                  <a:pt x="1386" y="1381"/>
                  <a:pt x="1425" y="1376"/>
                </a:cubicBezTo>
                <a:cubicBezTo>
                  <a:pt x="1456" y="1372"/>
                  <a:pt x="1484" y="1357"/>
                  <a:pt x="1513" y="1347"/>
                </a:cubicBezTo>
                <a:cubicBezTo>
                  <a:pt x="1564" y="1330"/>
                  <a:pt x="1617" y="1321"/>
                  <a:pt x="1669" y="1308"/>
                </a:cubicBezTo>
                <a:cubicBezTo>
                  <a:pt x="1712" y="1297"/>
                  <a:pt x="1753" y="1280"/>
                  <a:pt x="1796" y="1269"/>
                </a:cubicBezTo>
                <a:cubicBezTo>
                  <a:pt x="1986" y="1275"/>
                  <a:pt x="2050" y="1256"/>
                  <a:pt x="2187" y="1298"/>
                </a:cubicBezTo>
                <a:cubicBezTo>
                  <a:pt x="2281" y="1363"/>
                  <a:pt x="2368" y="1392"/>
                  <a:pt x="2480" y="1406"/>
                </a:cubicBezTo>
                <a:cubicBezTo>
                  <a:pt x="2535" y="1423"/>
                  <a:pt x="2589" y="1433"/>
                  <a:pt x="2646" y="1445"/>
                </a:cubicBezTo>
                <a:cubicBezTo>
                  <a:pt x="2952" y="1423"/>
                  <a:pt x="2835" y="1439"/>
                  <a:pt x="2997" y="1415"/>
                </a:cubicBezTo>
                <a:cubicBezTo>
                  <a:pt x="3076" y="1390"/>
                  <a:pt x="3150" y="1375"/>
                  <a:pt x="3231" y="1357"/>
                </a:cubicBezTo>
                <a:cubicBezTo>
                  <a:pt x="3264" y="1350"/>
                  <a:pt x="3288" y="1329"/>
                  <a:pt x="3319" y="1318"/>
                </a:cubicBezTo>
                <a:cubicBezTo>
                  <a:pt x="3391" y="1248"/>
                  <a:pt x="3475" y="1224"/>
                  <a:pt x="3573" y="1210"/>
                </a:cubicBezTo>
                <a:cubicBezTo>
                  <a:pt x="3603" y="1124"/>
                  <a:pt x="3616" y="1184"/>
                  <a:pt x="3583" y="1054"/>
                </a:cubicBezTo>
                <a:cubicBezTo>
                  <a:pt x="3576" y="1028"/>
                  <a:pt x="3563" y="976"/>
                  <a:pt x="3563" y="976"/>
                </a:cubicBezTo>
                <a:cubicBezTo>
                  <a:pt x="3571" y="899"/>
                  <a:pt x="3588" y="828"/>
                  <a:pt x="3602" y="752"/>
                </a:cubicBezTo>
                <a:cubicBezTo>
                  <a:pt x="3592" y="635"/>
                  <a:pt x="3594" y="472"/>
                  <a:pt x="3524" y="371"/>
                </a:cubicBezTo>
                <a:cubicBezTo>
                  <a:pt x="3501" y="296"/>
                  <a:pt x="3501" y="220"/>
                  <a:pt x="3437" y="166"/>
                </a:cubicBezTo>
                <a:cubicBezTo>
                  <a:pt x="3404" y="139"/>
                  <a:pt x="3358" y="130"/>
                  <a:pt x="3319" y="117"/>
                </a:cubicBezTo>
                <a:cubicBezTo>
                  <a:pt x="3300" y="110"/>
                  <a:pt x="3261" y="97"/>
                  <a:pt x="3261" y="97"/>
                </a:cubicBezTo>
                <a:cubicBezTo>
                  <a:pt x="3177" y="125"/>
                  <a:pt x="3085" y="136"/>
                  <a:pt x="2997" y="146"/>
                </a:cubicBezTo>
                <a:cubicBezTo>
                  <a:pt x="2832" y="139"/>
                  <a:pt x="2834" y="145"/>
                  <a:pt x="2714" y="127"/>
                </a:cubicBezTo>
                <a:cubicBezTo>
                  <a:pt x="2603" y="111"/>
                  <a:pt x="2505" y="86"/>
                  <a:pt x="2392" y="78"/>
                </a:cubicBezTo>
                <a:cubicBezTo>
                  <a:pt x="2263" y="56"/>
                  <a:pt x="2142" y="22"/>
                  <a:pt x="2011" y="10"/>
                </a:cubicBezTo>
                <a:cubicBezTo>
                  <a:pt x="1842" y="14"/>
                  <a:pt x="1672" y="10"/>
                  <a:pt x="1503" y="29"/>
                </a:cubicBezTo>
                <a:cubicBezTo>
                  <a:pt x="1420" y="38"/>
                  <a:pt x="1341" y="71"/>
                  <a:pt x="1259" y="88"/>
                </a:cubicBezTo>
                <a:cubicBezTo>
                  <a:pt x="1162" y="85"/>
                  <a:pt x="1064" y="84"/>
                  <a:pt x="967" y="78"/>
                </a:cubicBezTo>
                <a:cubicBezTo>
                  <a:pt x="933" y="76"/>
                  <a:pt x="869" y="49"/>
                  <a:pt x="869" y="49"/>
                </a:cubicBezTo>
                <a:cubicBezTo>
                  <a:pt x="815" y="11"/>
                  <a:pt x="758" y="8"/>
                  <a:pt x="693" y="0"/>
                </a:cubicBezTo>
                <a:cubicBezTo>
                  <a:pt x="624" y="24"/>
                  <a:pt x="710" y="0"/>
                  <a:pt x="625" y="0"/>
                </a:cubicBezTo>
                <a:cubicBezTo>
                  <a:pt x="554" y="0"/>
                  <a:pt x="472" y="11"/>
                  <a:pt x="400" y="19"/>
                </a:cubicBezTo>
                <a:cubicBezTo>
                  <a:pt x="390" y="52"/>
                  <a:pt x="391" y="39"/>
                  <a:pt x="391" y="58"/>
                </a:cubicBezTo>
                <a:lnTo>
                  <a:pt x="358" y="8"/>
                </a:lnTo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/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3005138" y="1709738"/>
            <a:ext cx="1543050" cy="1922462"/>
            <a:chOff x="384" y="912"/>
            <a:chExt cx="1104" cy="1488"/>
          </a:xfrm>
        </p:grpSpPr>
        <p:sp>
          <p:nvSpPr>
            <p:cNvPr id="1010694" name="Oval 6"/>
            <p:cNvSpPr>
              <a:spLocks noChangeArrowheads="1"/>
            </p:cNvSpPr>
            <p:nvPr/>
          </p:nvSpPr>
          <p:spPr bwMode="auto">
            <a:xfrm>
              <a:off x="384" y="21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</a:t>
              </a:r>
            </a:p>
          </p:txBody>
        </p:sp>
        <p:sp>
          <p:nvSpPr>
            <p:cNvPr id="1010695" name="Oval 7"/>
            <p:cNvSpPr>
              <a:spLocks noChangeArrowheads="1"/>
            </p:cNvSpPr>
            <p:nvPr/>
          </p:nvSpPr>
          <p:spPr bwMode="auto">
            <a:xfrm>
              <a:off x="384" y="1872"/>
              <a:ext cx="1104" cy="2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n-1</a:t>
              </a:r>
            </a:p>
          </p:txBody>
        </p:sp>
        <p:sp>
          <p:nvSpPr>
            <p:cNvPr id="1010696" name="Oval 8"/>
            <p:cNvSpPr>
              <a:spLocks noChangeArrowheads="1"/>
            </p:cNvSpPr>
            <p:nvPr/>
          </p:nvSpPr>
          <p:spPr bwMode="auto">
            <a:xfrm>
              <a:off x="384" y="163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buFontTx/>
                <a:buNone/>
                <a:defRPr/>
              </a:pPr>
              <a:r>
                <a:rPr lang="en-US" sz="2000" b="1">
                  <a:sym typeface="MT Extra" pitchFamily="18" charset="2"/>
                </a:rPr>
                <a:t></a:t>
              </a:r>
            </a:p>
          </p:txBody>
        </p:sp>
        <p:sp>
          <p:nvSpPr>
            <p:cNvPr id="21563" name="Oval 9"/>
            <p:cNvSpPr>
              <a:spLocks noChangeArrowheads="1"/>
            </p:cNvSpPr>
            <p:nvPr/>
          </p:nvSpPr>
          <p:spPr bwMode="auto">
            <a:xfrm>
              <a:off x="384" y="1392"/>
              <a:ext cx="1104" cy="2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</a:defRPr>
              </a:lvl9pPr>
            </a:lstStyle>
            <a:p>
              <a:pPr>
                <a:lnSpc>
                  <a:spcPct val="60000"/>
                </a:lnSpc>
                <a:buFontTx/>
                <a:buNone/>
              </a:pPr>
              <a:r>
                <a:rPr lang="en-US" altLang="x-none" sz="2000" b="1">
                  <a:solidFill>
                    <a:schemeClr val="tx1"/>
                  </a:solidFill>
                </a:rPr>
                <a:t>x</a:t>
              </a:r>
              <a:r>
                <a:rPr lang="en-US" altLang="x-none" sz="2000" b="1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0698" name="Oval 10"/>
            <p:cNvSpPr>
              <a:spLocks noChangeArrowheads="1"/>
            </p:cNvSpPr>
            <p:nvPr/>
          </p:nvSpPr>
          <p:spPr bwMode="auto">
            <a:xfrm>
              <a:off x="384" y="1152"/>
              <a:ext cx="1104" cy="29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 dirty="0"/>
                <a:t>x</a:t>
              </a:r>
              <a:r>
                <a:rPr lang="en-US" sz="2000" b="1" baseline="-25000" dirty="0"/>
                <a:t>2</a:t>
              </a:r>
            </a:p>
          </p:txBody>
        </p:sp>
        <p:sp>
          <p:nvSpPr>
            <p:cNvPr id="1010699" name="Oval 11"/>
            <p:cNvSpPr>
              <a:spLocks noChangeArrowheads="1"/>
            </p:cNvSpPr>
            <p:nvPr/>
          </p:nvSpPr>
          <p:spPr bwMode="auto">
            <a:xfrm>
              <a:off x="384" y="9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1</a:t>
              </a:r>
            </a:p>
          </p:txBody>
        </p:sp>
      </p:grpSp>
      <p:sp>
        <p:nvSpPr>
          <p:cNvPr id="17415" name="AutoShape 12"/>
          <p:cNvSpPr>
            <a:spLocks noChangeArrowheads="1"/>
          </p:cNvSpPr>
          <p:nvPr/>
        </p:nvSpPr>
        <p:spPr bwMode="auto">
          <a:xfrm>
            <a:off x="4951413" y="2020889"/>
            <a:ext cx="938212" cy="992187"/>
          </a:xfrm>
          <a:prstGeom prst="flowChartProcess">
            <a:avLst/>
          </a:prstGeom>
          <a:solidFill>
            <a:srgbClr val="99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  <a:defRPr/>
            </a:pPr>
            <a:r>
              <a:rPr lang="en-US" dirty="0"/>
              <a:t>San</a:t>
            </a:r>
          </a:p>
        </p:txBody>
      </p:sp>
      <p:sp>
        <p:nvSpPr>
          <p:cNvPr id="17435" name="Line 15"/>
          <p:cNvSpPr>
            <a:spLocks noChangeShapeType="1"/>
          </p:cNvSpPr>
          <p:nvPr/>
        </p:nvSpPr>
        <p:spPr bwMode="auto">
          <a:xfrm flipH="1">
            <a:off x="6172200" y="2082800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6" name="Text Box 16"/>
          <p:cNvSpPr txBox="1">
            <a:spLocks noChangeArrowheads="1"/>
          </p:cNvSpPr>
          <p:nvPr/>
        </p:nvSpPr>
        <p:spPr bwMode="auto">
          <a:xfrm>
            <a:off x="6453189" y="1709738"/>
            <a:ext cx="97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1</a:t>
            </a:r>
          </a:p>
        </p:txBody>
      </p:sp>
      <p:sp>
        <p:nvSpPr>
          <p:cNvPr id="17433" name="Line 18"/>
          <p:cNvSpPr>
            <a:spLocks noChangeShapeType="1"/>
          </p:cNvSpPr>
          <p:nvPr/>
        </p:nvSpPr>
        <p:spPr bwMode="auto">
          <a:xfrm>
            <a:off x="6172200" y="24209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4" name="Text Box 19"/>
          <p:cNvSpPr txBox="1">
            <a:spLocks noChangeArrowheads="1"/>
          </p:cNvSpPr>
          <p:nvPr/>
        </p:nvSpPr>
        <p:spPr bwMode="auto">
          <a:xfrm>
            <a:off x="6373814" y="2082800"/>
            <a:ext cx="11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1</a:t>
            </a:r>
          </a:p>
        </p:txBody>
      </p:sp>
      <p:sp>
        <p:nvSpPr>
          <p:cNvPr id="17431" name="Line 21"/>
          <p:cNvSpPr>
            <a:spLocks noChangeShapeType="1"/>
          </p:cNvSpPr>
          <p:nvPr/>
        </p:nvSpPr>
        <p:spPr bwMode="auto">
          <a:xfrm flipH="1">
            <a:off x="6172201" y="3136900"/>
            <a:ext cx="1420813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459539" y="2763838"/>
            <a:ext cx="971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T</a:t>
            </a:r>
          </a:p>
        </p:txBody>
      </p:sp>
      <p:sp>
        <p:nvSpPr>
          <p:cNvPr id="17429" name="Line 24"/>
          <p:cNvSpPr>
            <a:spLocks noChangeShapeType="1"/>
          </p:cNvSpPr>
          <p:nvPr/>
        </p:nvSpPr>
        <p:spPr bwMode="auto">
          <a:xfrm>
            <a:off x="6184900" y="34750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30" name="Text Box 25"/>
          <p:cNvSpPr txBox="1">
            <a:spLocks noChangeArrowheads="1"/>
          </p:cNvSpPr>
          <p:nvPr/>
        </p:nvSpPr>
        <p:spPr bwMode="auto">
          <a:xfrm>
            <a:off x="6380163" y="3136900"/>
            <a:ext cx="1124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T</a:t>
            </a:r>
          </a:p>
        </p:txBody>
      </p:sp>
      <p:sp>
        <p:nvSpPr>
          <p:cNvPr id="17421" name="Text Box 26"/>
          <p:cNvSpPr txBox="1">
            <a:spLocks noChangeArrowheads="1"/>
          </p:cNvSpPr>
          <p:nvPr/>
        </p:nvSpPr>
        <p:spPr bwMode="auto">
          <a:xfrm>
            <a:off x="6910389" y="2454275"/>
            <a:ext cx="26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sym typeface="MT Extra" pitchFamily="18" charset="2"/>
              </a:rPr>
              <a:t></a:t>
            </a:r>
          </a:p>
        </p:txBody>
      </p:sp>
      <p:sp>
        <p:nvSpPr>
          <p:cNvPr id="17422" name="Text Box 29"/>
          <p:cNvSpPr txBox="1">
            <a:spLocks noChangeArrowheads="1"/>
          </p:cNvSpPr>
          <p:nvPr/>
        </p:nvSpPr>
        <p:spPr bwMode="auto">
          <a:xfrm>
            <a:off x="2338388" y="2416175"/>
            <a:ext cx="567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/>
              <a:t>DB=</a:t>
            </a:r>
          </a:p>
        </p:txBody>
      </p:sp>
      <p:cxnSp>
        <p:nvCxnSpPr>
          <p:cNvPr id="17423" name="AutoShape 30"/>
          <p:cNvCxnSpPr>
            <a:cxnSpLocks noChangeShapeType="1"/>
            <a:endCxn id="17415" idx="1"/>
          </p:cNvCxnSpPr>
          <p:nvPr/>
        </p:nvCxnSpPr>
        <p:spPr bwMode="auto">
          <a:xfrm>
            <a:off x="4548189" y="2516188"/>
            <a:ext cx="403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Text Box 31"/>
          <p:cNvSpPr txBox="1">
            <a:spLocks noChangeArrowheads="1"/>
          </p:cNvSpPr>
          <p:nvPr/>
        </p:nvSpPr>
        <p:spPr bwMode="auto">
          <a:xfrm>
            <a:off x="4614864" y="3505200"/>
            <a:ext cx="15961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random coins</a:t>
            </a:r>
          </a:p>
        </p:txBody>
      </p:sp>
      <p:sp>
        <p:nvSpPr>
          <p:cNvPr id="17425" name="Oval 32"/>
          <p:cNvSpPr>
            <a:spLocks noChangeArrowheads="1"/>
          </p:cNvSpPr>
          <p:nvPr/>
        </p:nvSpPr>
        <p:spPr bwMode="auto">
          <a:xfrm>
            <a:off x="5084764" y="32607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17426" name="Oval 33"/>
          <p:cNvSpPr>
            <a:spLocks noChangeArrowheads="1"/>
          </p:cNvSpPr>
          <p:nvPr/>
        </p:nvSpPr>
        <p:spPr bwMode="auto">
          <a:xfrm>
            <a:off x="5286375" y="3260725"/>
            <a:ext cx="268288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17427" name="Oval 34"/>
          <p:cNvSpPr>
            <a:spLocks noChangeArrowheads="1"/>
          </p:cNvSpPr>
          <p:nvPr/>
        </p:nvSpPr>
        <p:spPr bwMode="auto">
          <a:xfrm>
            <a:off x="5487989" y="32607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 dirty="0"/>
              <a:t>¢ </a:t>
            </a:r>
          </a:p>
        </p:txBody>
      </p:sp>
      <p:cxnSp>
        <p:nvCxnSpPr>
          <p:cNvPr id="17428" name="AutoShape 35"/>
          <p:cNvCxnSpPr>
            <a:cxnSpLocks noChangeShapeType="1"/>
            <a:stCxn id="17426" idx="0"/>
            <a:endCxn id="17415" idx="2"/>
          </p:cNvCxnSpPr>
          <p:nvPr/>
        </p:nvCxnSpPr>
        <p:spPr bwMode="auto">
          <a:xfrm flipV="1">
            <a:off x="5421313" y="3013075"/>
            <a:ext cx="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D0EA3ECE-EFBE-4546-B7F2-901DB8FB2148}" type="slidenum">
              <a:rPr lang="en-US" altLang="x-none" sz="1200">
                <a:latin typeface="Arial" charset="0"/>
              </a:rPr>
              <a:pPr/>
              <a:t>18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7772400" y="1752600"/>
            <a:ext cx="1143000" cy="2057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transcript</a:t>
            </a:r>
          </a:p>
          <a:p>
            <a:pPr algn="ctr"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3" name="Freeform 2"/>
          <p:cNvSpPr>
            <a:spLocks noChangeAspect="1"/>
          </p:cNvSpPr>
          <p:nvPr/>
        </p:nvSpPr>
        <p:spPr bwMode="auto">
          <a:xfrm>
            <a:off x="2133601" y="3962400"/>
            <a:ext cx="7629525" cy="2819400"/>
          </a:xfrm>
          <a:custGeom>
            <a:avLst/>
            <a:gdLst>
              <a:gd name="T0" fmla="*/ 449 w 3616"/>
              <a:gd name="T1" fmla="*/ 10 h 1445"/>
              <a:gd name="T2" fmla="*/ 303 w 3616"/>
              <a:gd name="T3" fmla="*/ 58 h 1445"/>
              <a:gd name="T4" fmla="*/ 244 w 3616"/>
              <a:gd name="T5" fmla="*/ 78 h 1445"/>
              <a:gd name="T6" fmla="*/ 215 w 3616"/>
              <a:gd name="T7" fmla="*/ 88 h 1445"/>
              <a:gd name="T8" fmla="*/ 205 w 3616"/>
              <a:gd name="T9" fmla="*/ 283 h 1445"/>
              <a:gd name="T10" fmla="*/ 225 w 3616"/>
              <a:gd name="T11" fmla="*/ 361 h 1445"/>
              <a:gd name="T12" fmla="*/ 127 w 3616"/>
              <a:gd name="T13" fmla="*/ 478 h 1445"/>
              <a:gd name="T14" fmla="*/ 68 w 3616"/>
              <a:gd name="T15" fmla="*/ 527 h 1445"/>
              <a:gd name="T16" fmla="*/ 29 w 3616"/>
              <a:gd name="T17" fmla="*/ 586 h 1445"/>
              <a:gd name="T18" fmla="*/ 0 w 3616"/>
              <a:gd name="T19" fmla="*/ 615 h 1445"/>
              <a:gd name="T20" fmla="*/ 107 w 3616"/>
              <a:gd name="T21" fmla="*/ 761 h 1445"/>
              <a:gd name="T22" fmla="*/ 234 w 3616"/>
              <a:gd name="T23" fmla="*/ 810 h 1445"/>
              <a:gd name="T24" fmla="*/ 293 w 3616"/>
              <a:gd name="T25" fmla="*/ 839 h 1445"/>
              <a:gd name="T26" fmla="*/ 351 w 3616"/>
              <a:gd name="T27" fmla="*/ 927 h 1445"/>
              <a:gd name="T28" fmla="*/ 351 w 3616"/>
              <a:gd name="T29" fmla="*/ 1142 h 1445"/>
              <a:gd name="T30" fmla="*/ 400 w 3616"/>
              <a:gd name="T31" fmla="*/ 1230 h 1445"/>
              <a:gd name="T32" fmla="*/ 449 w 3616"/>
              <a:gd name="T33" fmla="*/ 1240 h 1445"/>
              <a:gd name="T34" fmla="*/ 713 w 3616"/>
              <a:gd name="T35" fmla="*/ 1171 h 1445"/>
              <a:gd name="T36" fmla="*/ 918 w 3616"/>
              <a:gd name="T37" fmla="*/ 1142 h 1445"/>
              <a:gd name="T38" fmla="*/ 1015 w 3616"/>
              <a:gd name="T39" fmla="*/ 1181 h 1445"/>
              <a:gd name="T40" fmla="*/ 1103 w 3616"/>
              <a:gd name="T41" fmla="*/ 1230 h 1445"/>
              <a:gd name="T42" fmla="*/ 1308 w 3616"/>
              <a:gd name="T43" fmla="*/ 1386 h 1445"/>
              <a:gd name="T44" fmla="*/ 1425 w 3616"/>
              <a:gd name="T45" fmla="*/ 1376 h 1445"/>
              <a:gd name="T46" fmla="*/ 1513 w 3616"/>
              <a:gd name="T47" fmla="*/ 1347 h 1445"/>
              <a:gd name="T48" fmla="*/ 1669 w 3616"/>
              <a:gd name="T49" fmla="*/ 1308 h 1445"/>
              <a:gd name="T50" fmla="*/ 1796 w 3616"/>
              <a:gd name="T51" fmla="*/ 1269 h 1445"/>
              <a:gd name="T52" fmla="*/ 2187 w 3616"/>
              <a:gd name="T53" fmla="*/ 1298 h 1445"/>
              <a:gd name="T54" fmla="*/ 2480 w 3616"/>
              <a:gd name="T55" fmla="*/ 1406 h 1445"/>
              <a:gd name="T56" fmla="*/ 2646 w 3616"/>
              <a:gd name="T57" fmla="*/ 1445 h 1445"/>
              <a:gd name="T58" fmla="*/ 2997 w 3616"/>
              <a:gd name="T59" fmla="*/ 1415 h 1445"/>
              <a:gd name="T60" fmla="*/ 3231 w 3616"/>
              <a:gd name="T61" fmla="*/ 1357 h 1445"/>
              <a:gd name="T62" fmla="*/ 3319 w 3616"/>
              <a:gd name="T63" fmla="*/ 1318 h 1445"/>
              <a:gd name="T64" fmla="*/ 3573 w 3616"/>
              <a:gd name="T65" fmla="*/ 1210 h 1445"/>
              <a:gd name="T66" fmla="*/ 3583 w 3616"/>
              <a:gd name="T67" fmla="*/ 1054 h 1445"/>
              <a:gd name="T68" fmla="*/ 3563 w 3616"/>
              <a:gd name="T69" fmla="*/ 976 h 1445"/>
              <a:gd name="T70" fmla="*/ 3602 w 3616"/>
              <a:gd name="T71" fmla="*/ 752 h 1445"/>
              <a:gd name="T72" fmla="*/ 3524 w 3616"/>
              <a:gd name="T73" fmla="*/ 371 h 1445"/>
              <a:gd name="T74" fmla="*/ 3437 w 3616"/>
              <a:gd name="T75" fmla="*/ 166 h 1445"/>
              <a:gd name="T76" fmla="*/ 3319 w 3616"/>
              <a:gd name="T77" fmla="*/ 117 h 1445"/>
              <a:gd name="T78" fmla="*/ 3261 w 3616"/>
              <a:gd name="T79" fmla="*/ 97 h 1445"/>
              <a:gd name="T80" fmla="*/ 2997 w 3616"/>
              <a:gd name="T81" fmla="*/ 146 h 1445"/>
              <a:gd name="T82" fmla="*/ 2714 w 3616"/>
              <a:gd name="T83" fmla="*/ 127 h 1445"/>
              <a:gd name="T84" fmla="*/ 2392 w 3616"/>
              <a:gd name="T85" fmla="*/ 78 h 1445"/>
              <a:gd name="T86" fmla="*/ 2011 w 3616"/>
              <a:gd name="T87" fmla="*/ 10 h 1445"/>
              <a:gd name="T88" fmla="*/ 1503 w 3616"/>
              <a:gd name="T89" fmla="*/ 29 h 1445"/>
              <a:gd name="T90" fmla="*/ 1259 w 3616"/>
              <a:gd name="T91" fmla="*/ 88 h 1445"/>
              <a:gd name="T92" fmla="*/ 967 w 3616"/>
              <a:gd name="T93" fmla="*/ 78 h 1445"/>
              <a:gd name="T94" fmla="*/ 869 w 3616"/>
              <a:gd name="T95" fmla="*/ 49 h 1445"/>
              <a:gd name="T96" fmla="*/ 693 w 3616"/>
              <a:gd name="T97" fmla="*/ 0 h 1445"/>
              <a:gd name="T98" fmla="*/ 625 w 3616"/>
              <a:gd name="T99" fmla="*/ 0 h 1445"/>
              <a:gd name="T100" fmla="*/ 400 w 3616"/>
              <a:gd name="T101" fmla="*/ 19 h 1445"/>
              <a:gd name="T102" fmla="*/ 391 w 3616"/>
              <a:gd name="T103" fmla="*/ 58 h 1445"/>
              <a:gd name="T104" fmla="*/ 358 w 3616"/>
              <a:gd name="T105" fmla="*/ 8 h 1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616"/>
              <a:gd name="T160" fmla="*/ 0 h 1445"/>
              <a:gd name="T161" fmla="*/ 3616 w 3616"/>
              <a:gd name="T162" fmla="*/ 1445 h 144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616" h="1445">
                <a:moveTo>
                  <a:pt x="449" y="10"/>
                </a:moveTo>
                <a:cubicBezTo>
                  <a:pt x="400" y="26"/>
                  <a:pt x="352" y="42"/>
                  <a:pt x="303" y="58"/>
                </a:cubicBezTo>
                <a:cubicBezTo>
                  <a:pt x="283" y="64"/>
                  <a:pt x="264" y="71"/>
                  <a:pt x="244" y="78"/>
                </a:cubicBezTo>
                <a:cubicBezTo>
                  <a:pt x="234" y="81"/>
                  <a:pt x="215" y="88"/>
                  <a:pt x="215" y="88"/>
                </a:cubicBezTo>
                <a:cubicBezTo>
                  <a:pt x="172" y="150"/>
                  <a:pt x="185" y="210"/>
                  <a:pt x="205" y="283"/>
                </a:cubicBezTo>
                <a:cubicBezTo>
                  <a:pt x="212" y="309"/>
                  <a:pt x="225" y="361"/>
                  <a:pt x="225" y="361"/>
                </a:cubicBezTo>
                <a:cubicBezTo>
                  <a:pt x="211" y="446"/>
                  <a:pt x="207" y="450"/>
                  <a:pt x="127" y="478"/>
                </a:cubicBezTo>
                <a:cubicBezTo>
                  <a:pt x="109" y="496"/>
                  <a:pt x="85" y="508"/>
                  <a:pt x="68" y="527"/>
                </a:cubicBezTo>
                <a:cubicBezTo>
                  <a:pt x="52" y="545"/>
                  <a:pt x="46" y="569"/>
                  <a:pt x="29" y="586"/>
                </a:cubicBezTo>
                <a:cubicBezTo>
                  <a:pt x="19" y="596"/>
                  <a:pt x="10" y="605"/>
                  <a:pt x="0" y="615"/>
                </a:cubicBezTo>
                <a:cubicBezTo>
                  <a:pt x="14" y="683"/>
                  <a:pt x="35" y="739"/>
                  <a:pt x="107" y="761"/>
                </a:cubicBezTo>
                <a:cubicBezTo>
                  <a:pt x="148" y="788"/>
                  <a:pt x="191" y="788"/>
                  <a:pt x="234" y="810"/>
                </a:cubicBezTo>
                <a:cubicBezTo>
                  <a:pt x="303" y="845"/>
                  <a:pt x="227" y="818"/>
                  <a:pt x="293" y="839"/>
                </a:cubicBezTo>
                <a:cubicBezTo>
                  <a:pt x="321" y="868"/>
                  <a:pt x="339" y="888"/>
                  <a:pt x="351" y="927"/>
                </a:cubicBezTo>
                <a:cubicBezTo>
                  <a:pt x="340" y="1021"/>
                  <a:pt x="334" y="1030"/>
                  <a:pt x="351" y="1142"/>
                </a:cubicBezTo>
                <a:cubicBezTo>
                  <a:pt x="355" y="1171"/>
                  <a:pt x="370" y="1215"/>
                  <a:pt x="400" y="1230"/>
                </a:cubicBezTo>
                <a:cubicBezTo>
                  <a:pt x="415" y="1237"/>
                  <a:pt x="433" y="1237"/>
                  <a:pt x="449" y="1240"/>
                </a:cubicBezTo>
                <a:cubicBezTo>
                  <a:pt x="544" y="1230"/>
                  <a:pt x="628" y="1214"/>
                  <a:pt x="713" y="1171"/>
                </a:cubicBezTo>
                <a:cubicBezTo>
                  <a:pt x="761" y="1098"/>
                  <a:pt x="825" y="1136"/>
                  <a:pt x="918" y="1142"/>
                </a:cubicBezTo>
                <a:cubicBezTo>
                  <a:pt x="955" y="1155"/>
                  <a:pt x="982" y="1161"/>
                  <a:pt x="1015" y="1181"/>
                </a:cubicBezTo>
                <a:cubicBezTo>
                  <a:pt x="1101" y="1232"/>
                  <a:pt x="1044" y="1209"/>
                  <a:pt x="1103" y="1230"/>
                </a:cubicBezTo>
                <a:cubicBezTo>
                  <a:pt x="1160" y="1313"/>
                  <a:pt x="1208" y="1366"/>
                  <a:pt x="1308" y="1386"/>
                </a:cubicBezTo>
                <a:cubicBezTo>
                  <a:pt x="1347" y="1383"/>
                  <a:pt x="1386" y="1381"/>
                  <a:pt x="1425" y="1376"/>
                </a:cubicBezTo>
                <a:cubicBezTo>
                  <a:pt x="1456" y="1372"/>
                  <a:pt x="1484" y="1357"/>
                  <a:pt x="1513" y="1347"/>
                </a:cubicBezTo>
                <a:cubicBezTo>
                  <a:pt x="1564" y="1330"/>
                  <a:pt x="1617" y="1321"/>
                  <a:pt x="1669" y="1308"/>
                </a:cubicBezTo>
                <a:cubicBezTo>
                  <a:pt x="1712" y="1297"/>
                  <a:pt x="1753" y="1280"/>
                  <a:pt x="1796" y="1269"/>
                </a:cubicBezTo>
                <a:cubicBezTo>
                  <a:pt x="1986" y="1275"/>
                  <a:pt x="2050" y="1256"/>
                  <a:pt x="2187" y="1298"/>
                </a:cubicBezTo>
                <a:cubicBezTo>
                  <a:pt x="2281" y="1363"/>
                  <a:pt x="2368" y="1392"/>
                  <a:pt x="2480" y="1406"/>
                </a:cubicBezTo>
                <a:cubicBezTo>
                  <a:pt x="2535" y="1423"/>
                  <a:pt x="2589" y="1433"/>
                  <a:pt x="2646" y="1445"/>
                </a:cubicBezTo>
                <a:cubicBezTo>
                  <a:pt x="2952" y="1423"/>
                  <a:pt x="2835" y="1439"/>
                  <a:pt x="2997" y="1415"/>
                </a:cubicBezTo>
                <a:cubicBezTo>
                  <a:pt x="3076" y="1390"/>
                  <a:pt x="3150" y="1375"/>
                  <a:pt x="3231" y="1357"/>
                </a:cubicBezTo>
                <a:cubicBezTo>
                  <a:pt x="3264" y="1350"/>
                  <a:pt x="3288" y="1329"/>
                  <a:pt x="3319" y="1318"/>
                </a:cubicBezTo>
                <a:cubicBezTo>
                  <a:pt x="3391" y="1248"/>
                  <a:pt x="3475" y="1224"/>
                  <a:pt x="3573" y="1210"/>
                </a:cubicBezTo>
                <a:cubicBezTo>
                  <a:pt x="3603" y="1124"/>
                  <a:pt x="3616" y="1184"/>
                  <a:pt x="3583" y="1054"/>
                </a:cubicBezTo>
                <a:cubicBezTo>
                  <a:pt x="3576" y="1028"/>
                  <a:pt x="3563" y="976"/>
                  <a:pt x="3563" y="976"/>
                </a:cubicBezTo>
                <a:cubicBezTo>
                  <a:pt x="3571" y="899"/>
                  <a:pt x="3588" y="828"/>
                  <a:pt x="3602" y="752"/>
                </a:cubicBezTo>
                <a:cubicBezTo>
                  <a:pt x="3592" y="635"/>
                  <a:pt x="3594" y="472"/>
                  <a:pt x="3524" y="371"/>
                </a:cubicBezTo>
                <a:cubicBezTo>
                  <a:pt x="3501" y="296"/>
                  <a:pt x="3501" y="220"/>
                  <a:pt x="3437" y="166"/>
                </a:cubicBezTo>
                <a:cubicBezTo>
                  <a:pt x="3404" y="139"/>
                  <a:pt x="3358" y="130"/>
                  <a:pt x="3319" y="117"/>
                </a:cubicBezTo>
                <a:cubicBezTo>
                  <a:pt x="3300" y="110"/>
                  <a:pt x="3261" y="97"/>
                  <a:pt x="3261" y="97"/>
                </a:cubicBezTo>
                <a:cubicBezTo>
                  <a:pt x="3177" y="125"/>
                  <a:pt x="3085" y="136"/>
                  <a:pt x="2997" y="146"/>
                </a:cubicBezTo>
                <a:cubicBezTo>
                  <a:pt x="2832" y="139"/>
                  <a:pt x="2834" y="145"/>
                  <a:pt x="2714" y="127"/>
                </a:cubicBezTo>
                <a:cubicBezTo>
                  <a:pt x="2603" y="111"/>
                  <a:pt x="2505" y="86"/>
                  <a:pt x="2392" y="78"/>
                </a:cubicBezTo>
                <a:cubicBezTo>
                  <a:pt x="2263" y="56"/>
                  <a:pt x="2142" y="22"/>
                  <a:pt x="2011" y="10"/>
                </a:cubicBezTo>
                <a:cubicBezTo>
                  <a:pt x="1842" y="14"/>
                  <a:pt x="1672" y="10"/>
                  <a:pt x="1503" y="29"/>
                </a:cubicBezTo>
                <a:cubicBezTo>
                  <a:pt x="1420" y="38"/>
                  <a:pt x="1341" y="71"/>
                  <a:pt x="1259" y="88"/>
                </a:cubicBezTo>
                <a:cubicBezTo>
                  <a:pt x="1162" y="85"/>
                  <a:pt x="1064" y="84"/>
                  <a:pt x="967" y="78"/>
                </a:cubicBezTo>
                <a:cubicBezTo>
                  <a:pt x="933" y="76"/>
                  <a:pt x="869" y="49"/>
                  <a:pt x="869" y="49"/>
                </a:cubicBezTo>
                <a:cubicBezTo>
                  <a:pt x="815" y="11"/>
                  <a:pt x="758" y="8"/>
                  <a:pt x="693" y="0"/>
                </a:cubicBezTo>
                <a:cubicBezTo>
                  <a:pt x="624" y="24"/>
                  <a:pt x="710" y="0"/>
                  <a:pt x="625" y="0"/>
                </a:cubicBezTo>
                <a:cubicBezTo>
                  <a:pt x="554" y="0"/>
                  <a:pt x="472" y="11"/>
                  <a:pt x="400" y="19"/>
                </a:cubicBezTo>
                <a:cubicBezTo>
                  <a:pt x="390" y="52"/>
                  <a:pt x="391" y="39"/>
                  <a:pt x="391" y="58"/>
                </a:cubicBezTo>
                <a:lnTo>
                  <a:pt x="358" y="8"/>
                </a:lnTo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/>
          </a:p>
        </p:txBody>
      </p:sp>
      <p:grpSp>
        <p:nvGrpSpPr>
          <p:cNvPr id="21529" name="Group 5"/>
          <p:cNvGrpSpPr>
            <a:grpSpLocks/>
          </p:cNvGrpSpPr>
          <p:nvPr/>
        </p:nvGrpSpPr>
        <p:grpSpPr bwMode="auto">
          <a:xfrm>
            <a:off x="3005138" y="4148138"/>
            <a:ext cx="1543050" cy="1922462"/>
            <a:chOff x="384" y="912"/>
            <a:chExt cx="1104" cy="1488"/>
          </a:xfrm>
        </p:grpSpPr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384" y="21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</a:t>
              </a: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384" y="1872"/>
              <a:ext cx="1104" cy="28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n-1</a:t>
              </a:r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384" y="163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buFontTx/>
                <a:buNone/>
                <a:defRPr/>
              </a:pPr>
              <a:r>
                <a:rPr lang="en-US" sz="2000" b="1">
                  <a:sym typeface="MT Extra" pitchFamily="18" charset="2"/>
                </a:rPr>
                <a:t></a:t>
              </a:r>
            </a:p>
          </p:txBody>
        </p:sp>
        <p:sp>
          <p:nvSpPr>
            <p:cNvPr id="21557" name="Oval 9"/>
            <p:cNvSpPr>
              <a:spLocks noChangeArrowheads="1"/>
            </p:cNvSpPr>
            <p:nvPr/>
          </p:nvSpPr>
          <p:spPr bwMode="auto">
            <a:xfrm>
              <a:off x="384" y="1392"/>
              <a:ext cx="1104" cy="2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</a:defRPr>
              </a:lvl9pPr>
            </a:lstStyle>
            <a:p>
              <a:pPr>
                <a:lnSpc>
                  <a:spcPct val="60000"/>
                </a:lnSpc>
                <a:buFontTx/>
                <a:buNone/>
              </a:pPr>
              <a:r>
                <a:rPr lang="en-US" altLang="x-none" sz="2000" b="1">
                  <a:solidFill>
                    <a:schemeClr val="tx1"/>
                  </a:solidFill>
                </a:rPr>
                <a:t>y</a:t>
              </a:r>
              <a:r>
                <a:rPr lang="en-US" altLang="x-none" sz="2000" b="1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384" y="1152"/>
              <a:ext cx="1104" cy="29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 dirty="0"/>
                <a:t>x</a:t>
              </a:r>
              <a:r>
                <a:rPr lang="en-US" sz="2000" b="1" baseline="-25000" dirty="0"/>
                <a:t>2</a:t>
              </a: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384" y="9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sz="2000" b="1"/>
                <a:t>x</a:t>
              </a:r>
              <a:r>
                <a:rPr lang="en-US" sz="2000" b="1" baseline="-25000"/>
                <a:t>1</a:t>
              </a:r>
            </a:p>
          </p:txBody>
        </p:sp>
      </p:grpSp>
      <p:sp>
        <p:nvSpPr>
          <p:cNvPr id="45" name="AutoShape 12"/>
          <p:cNvSpPr>
            <a:spLocks noChangeArrowheads="1"/>
          </p:cNvSpPr>
          <p:nvPr/>
        </p:nvSpPr>
        <p:spPr bwMode="auto">
          <a:xfrm>
            <a:off x="4951413" y="4459289"/>
            <a:ext cx="938212" cy="992187"/>
          </a:xfrm>
          <a:prstGeom prst="flowChartProcess">
            <a:avLst/>
          </a:prstGeom>
          <a:solidFill>
            <a:srgbClr val="99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  <a:defRPr/>
            </a:pPr>
            <a:r>
              <a:rPr lang="en-US" dirty="0"/>
              <a:t>San</a:t>
            </a: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6172200" y="4521200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6453189" y="4148138"/>
            <a:ext cx="97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1</a:t>
            </a:r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6172200" y="48593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6373814" y="4521200"/>
            <a:ext cx="11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1</a:t>
            </a: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 flipH="1">
            <a:off x="6172201" y="5575300"/>
            <a:ext cx="1420813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6459539" y="5202238"/>
            <a:ext cx="971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query T</a:t>
            </a:r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>
            <a:off x="6184900" y="5913438"/>
            <a:ext cx="14478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6380163" y="5575300"/>
            <a:ext cx="1124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answer T</a:t>
            </a: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6910389" y="4892675"/>
            <a:ext cx="26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sym typeface="MT Extra" pitchFamily="18" charset="2"/>
              </a:rPr>
              <a:t>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2338388" y="4854575"/>
            <a:ext cx="625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/>
              <a:t>DB’=</a:t>
            </a:r>
          </a:p>
        </p:txBody>
      </p:sp>
      <p:cxnSp>
        <p:nvCxnSpPr>
          <p:cNvPr id="56" name="AutoShape 30"/>
          <p:cNvCxnSpPr>
            <a:cxnSpLocks noChangeShapeType="1"/>
            <a:endCxn id="45" idx="1"/>
          </p:cNvCxnSpPr>
          <p:nvPr/>
        </p:nvCxnSpPr>
        <p:spPr bwMode="auto">
          <a:xfrm>
            <a:off x="4548189" y="4954588"/>
            <a:ext cx="403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4614864" y="5943600"/>
            <a:ext cx="15961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random coins</a:t>
            </a:r>
          </a:p>
        </p:txBody>
      </p:sp>
      <p:sp>
        <p:nvSpPr>
          <p:cNvPr id="58" name="Oval 32"/>
          <p:cNvSpPr>
            <a:spLocks noChangeArrowheads="1"/>
          </p:cNvSpPr>
          <p:nvPr/>
        </p:nvSpPr>
        <p:spPr bwMode="auto">
          <a:xfrm>
            <a:off x="5084764" y="56991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5286375" y="5699125"/>
            <a:ext cx="268288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/>
              <a:t>¢</a:t>
            </a:r>
          </a:p>
        </p:txBody>
      </p:sp>
      <p:sp>
        <p:nvSpPr>
          <p:cNvPr id="60" name="Oval 34"/>
          <p:cNvSpPr>
            <a:spLocks noChangeArrowheads="1"/>
          </p:cNvSpPr>
          <p:nvPr/>
        </p:nvSpPr>
        <p:spPr bwMode="auto">
          <a:xfrm>
            <a:off x="5487989" y="5699125"/>
            <a:ext cx="268287" cy="247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400" b="1" dirty="0"/>
              <a:t>¢ </a:t>
            </a:r>
          </a:p>
        </p:txBody>
      </p:sp>
      <p:cxnSp>
        <p:nvCxnSpPr>
          <p:cNvPr id="61" name="AutoShape 35"/>
          <p:cNvCxnSpPr>
            <a:cxnSpLocks noChangeShapeType="1"/>
            <a:stCxn id="59" idx="0"/>
            <a:endCxn id="45" idx="2"/>
          </p:cNvCxnSpPr>
          <p:nvPr/>
        </p:nvCxnSpPr>
        <p:spPr bwMode="auto">
          <a:xfrm flipV="1">
            <a:off x="5421313" y="5451475"/>
            <a:ext cx="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7772400" y="4191000"/>
            <a:ext cx="1143000" cy="2057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transcript</a:t>
            </a:r>
          </a:p>
          <a:p>
            <a:pPr algn="ctr"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S’</a:t>
            </a:r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1676400" y="3657600"/>
            <a:ext cx="1752600" cy="3556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Differ in 1 row</a:t>
            </a:r>
          </a:p>
        </p:txBody>
      </p:sp>
      <p:cxnSp>
        <p:nvCxnSpPr>
          <p:cNvPr id="21549" name="Straight Arrow Connector 64"/>
          <p:cNvCxnSpPr>
            <a:cxnSpLocks noChangeShapeType="1"/>
          </p:cNvCxnSpPr>
          <p:nvPr/>
        </p:nvCxnSpPr>
        <p:spPr bwMode="auto">
          <a:xfrm flipV="1">
            <a:off x="2057400" y="2763838"/>
            <a:ext cx="947738" cy="8937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0" name="Straight Arrow Connector 65"/>
          <p:cNvCxnSpPr>
            <a:cxnSpLocks noChangeShapeType="1"/>
          </p:cNvCxnSpPr>
          <p:nvPr/>
        </p:nvCxnSpPr>
        <p:spPr bwMode="auto">
          <a:xfrm>
            <a:off x="2057400" y="4013201"/>
            <a:ext cx="102235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58"/>
          <p:cNvSpPr>
            <a:spLocks noChangeArrowheads="1"/>
          </p:cNvSpPr>
          <p:nvPr/>
        </p:nvSpPr>
        <p:spPr bwMode="auto">
          <a:xfrm>
            <a:off x="8763000" y="3255964"/>
            <a:ext cx="1524000" cy="1392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Distance </a:t>
            </a:r>
          </a:p>
          <a:p>
            <a:pPr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between</a:t>
            </a:r>
          </a:p>
          <a:p>
            <a:pPr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distributions</a:t>
            </a:r>
          </a:p>
          <a:p>
            <a:pPr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is at most </a:t>
            </a:r>
            <a:r>
              <a:rPr lang="en-US" sz="2000" dirty="0">
                <a:sym typeface="Symbol"/>
              </a:rPr>
              <a:t></a:t>
            </a:r>
            <a:endParaRPr lang="en-US" sz="2000" dirty="0">
              <a:sym typeface="Symbol" pitchFamily="18" charset="2"/>
            </a:endParaRPr>
          </a:p>
        </p:txBody>
      </p:sp>
      <p:cxnSp>
        <p:nvCxnSpPr>
          <p:cNvPr id="71" name="Straight Arrow Connector 70"/>
          <p:cNvCxnSpPr>
            <a:cxnSpLocks noChangeShapeType="1"/>
          </p:cNvCxnSpPr>
          <p:nvPr/>
        </p:nvCxnSpPr>
        <p:spPr bwMode="auto">
          <a:xfrm rot="16200000" flipV="1">
            <a:off x="8156576" y="3313113"/>
            <a:ext cx="722312" cy="4238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8207375" y="4213225"/>
            <a:ext cx="73025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132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36" grpId="0"/>
      <p:bldP spid="17434" grpId="0"/>
      <p:bldP spid="17432" grpId="0"/>
      <p:bldP spid="17430" grpId="0"/>
      <p:bldP spid="17421" grpId="0"/>
      <p:bldP spid="17424" grpId="0"/>
      <p:bldP spid="17425" grpId="0" animBg="1"/>
      <p:bldP spid="17426" grpId="0" animBg="1"/>
      <p:bldP spid="17427" grpId="0" animBg="1"/>
      <p:bldP spid="32" grpId="0" animBg="1"/>
      <p:bldP spid="45" grpId="0" animBg="1"/>
      <p:bldP spid="47" grpId="0"/>
      <p:bldP spid="49" grpId="0"/>
      <p:bldP spid="51" grpId="0"/>
      <p:bldP spid="53" grpId="0"/>
      <p:bldP spid="54" grpId="0"/>
      <p:bldP spid="57" grpId="0"/>
      <p:bldP spid="58" grpId="0" animBg="1"/>
      <p:bldP spid="59" grpId="0" animBg="1"/>
      <p:bldP spid="60" grpId="0" animBg="1"/>
      <p:bldP spid="62" grpId="0" animBg="1"/>
      <p:bldP spid="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Which Distance to Use?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457700"/>
          </a:xfrm>
        </p:spPr>
        <p:txBody>
          <a:bodyPr/>
          <a:lstStyle/>
          <a:p>
            <a:r>
              <a:rPr lang="en-US" altLang="x-none"/>
              <a:t>Problem: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 must be large</a:t>
            </a:r>
          </a:p>
          <a:p>
            <a:pPr lvl="1"/>
            <a:r>
              <a:rPr lang="en-US" altLang="x-none"/>
              <a:t>Any two databases induce transcripts at distance ≤ n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 </a:t>
            </a:r>
          </a:p>
          <a:p>
            <a:pPr lvl="1"/>
            <a:r>
              <a:rPr lang="en-US" altLang="x-none"/>
              <a:t>To get utility, need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 &gt; 1/n</a:t>
            </a:r>
          </a:p>
          <a:p>
            <a:r>
              <a:rPr lang="en-US" altLang="x-none"/>
              <a:t>Statistical difference 1/n is not meaningful!</a:t>
            </a:r>
          </a:p>
          <a:p>
            <a:r>
              <a:rPr lang="en-US" altLang="x-none"/>
              <a:t>Example: release random point in database</a:t>
            </a:r>
          </a:p>
          <a:p>
            <a:pPr lvl="1"/>
            <a:r>
              <a:rPr lang="en-US" altLang="x-none"/>
              <a:t>San(x</a:t>
            </a:r>
            <a:r>
              <a:rPr lang="en-US" altLang="x-none" baseline="-25000"/>
              <a:t>1</a:t>
            </a:r>
            <a:r>
              <a:rPr lang="en-US" altLang="x-none"/>
              <a:t>,…,x</a:t>
            </a:r>
            <a:r>
              <a:rPr lang="en-US" altLang="x-none" baseline="-25000"/>
              <a:t>n</a:t>
            </a:r>
            <a:r>
              <a:rPr lang="en-US" altLang="x-none"/>
              <a:t>) =  ( j, x</a:t>
            </a:r>
            <a:r>
              <a:rPr lang="en-US" altLang="x-none" baseline="-25000"/>
              <a:t>j</a:t>
            </a:r>
            <a:r>
              <a:rPr lang="en-US" altLang="x-none"/>
              <a:t> )  for random j </a:t>
            </a:r>
          </a:p>
          <a:p>
            <a:r>
              <a:rPr lang="en-US" altLang="x-none"/>
              <a:t>For every i , changing x</a:t>
            </a:r>
            <a:r>
              <a:rPr lang="en-US" altLang="x-none" baseline="-25000"/>
              <a:t>i</a:t>
            </a:r>
            <a:r>
              <a:rPr lang="en-US" altLang="x-none"/>
              <a:t> induces statistical difference 1/n</a:t>
            </a:r>
          </a:p>
          <a:p>
            <a:r>
              <a:rPr lang="en-US" altLang="x-none"/>
              <a:t>But some x</a:t>
            </a:r>
            <a:r>
              <a:rPr lang="en-US" altLang="x-none" baseline="-25000"/>
              <a:t>i</a:t>
            </a:r>
            <a:r>
              <a:rPr lang="en-US" altLang="x-none"/>
              <a:t> is revealed with probability 1</a:t>
            </a:r>
          </a:p>
          <a:p>
            <a:pPr lvl="1"/>
            <a:endParaRPr lang="en-US" altLang="x-none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A6A75C3A-1270-4B42-8991-103315EE44E8}" type="slidenum">
              <a:rPr lang="en-US" altLang="x-none" sz="1200">
                <a:latin typeface="Arial" charset="0"/>
              </a:rPr>
              <a:pPr/>
              <a:t>19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28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84F11B26-0BEB-B44B-9927-55A113F3B3BE}" type="slidenum">
              <a:rPr lang="en-US" altLang="x-none" sz="1200">
                <a:latin typeface="Arial" charset="0"/>
              </a:rPr>
              <a:pPr/>
              <a:t>2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Reading</a:t>
            </a:r>
            <a:endParaRPr lang="en-US" altLang="x-none" dirty="0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Dwork. </a:t>
            </a:r>
            <a:r>
              <a:rPr lang="en-US" altLang="x-none">
                <a:solidFill>
                  <a:schemeClr val="accent2"/>
                </a:solidFill>
              </a:rPr>
              <a:t>“Differential Privacy”</a:t>
            </a:r>
            <a:r>
              <a:rPr lang="en-US" altLang="x-none"/>
              <a:t> (invited talk at ICALP 2006).</a:t>
            </a:r>
          </a:p>
        </p:txBody>
      </p:sp>
    </p:spTree>
    <p:extLst>
      <p:ext uri="{BB962C8B-B14F-4D97-AF65-F5344CB8AC3E}">
        <p14:creationId xmlns:p14="http://schemas.microsoft.com/office/powerpoint/2010/main" val="19362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6248400" y="1752600"/>
            <a:ext cx="533400" cy="533400"/>
          </a:xfrm>
          <a:prstGeom prst="cloudCallout">
            <a:avLst>
              <a:gd name="adj1" fmla="val -77977"/>
              <a:gd name="adj2" fmla="val 58931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/>
              <a:t>?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1752600" y="3657600"/>
            <a:ext cx="8686800" cy="1905000"/>
          </a:xfrm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x-none" sz="2400"/>
              <a:t>Definition: San is </a:t>
            </a:r>
            <a:r>
              <a:rPr lang="en-US" altLang="x-none" sz="2400">
                <a:sym typeface="Symbol" charset="2"/>
              </a:rPr>
              <a:t></a:t>
            </a:r>
            <a:r>
              <a:rPr lang="en-US" altLang="x-none" sz="2400"/>
              <a:t>-</a:t>
            </a:r>
            <a:r>
              <a:rPr lang="en-US" altLang="x-none" sz="2400">
                <a:solidFill>
                  <a:srgbClr val="CC0000"/>
                </a:solidFill>
              </a:rPr>
              <a:t>indistinguishable</a:t>
            </a:r>
            <a:r>
              <a:rPr lang="en-US" altLang="x-none" sz="2400"/>
              <a:t> if</a:t>
            </a:r>
          </a:p>
          <a:p>
            <a:pPr>
              <a:buFont typeface="Monotype Sorts" charset="2"/>
              <a:buNone/>
            </a:pPr>
            <a:r>
              <a:rPr lang="en-US" altLang="x-none" sz="2400">
                <a:sym typeface="Symbol" charset="2"/>
              </a:rPr>
              <a:t>   </a:t>
            </a:r>
            <a:r>
              <a:rPr lang="en-US" altLang="x-none" sz="2400"/>
              <a:t> A,  </a:t>
            </a:r>
            <a:r>
              <a:rPr lang="en-US" altLang="x-none" sz="2400">
                <a:sym typeface="Symbol" charset="2"/>
              </a:rPr>
              <a:t></a:t>
            </a:r>
            <a:r>
              <a:rPr lang="en-US" altLang="x-none" sz="2400"/>
              <a:t> </a:t>
            </a:r>
            <a:r>
              <a:rPr lang="en-US" altLang="x-none" sz="2400" u="sng"/>
              <a:t>DB</a:t>
            </a:r>
            <a:r>
              <a:rPr lang="en-US" altLang="x-none" sz="2400"/>
              <a:t>, </a:t>
            </a:r>
            <a:r>
              <a:rPr lang="en-US" altLang="x-none" sz="2400" u="sng"/>
              <a:t>DB</a:t>
            </a:r>
            <a:r>
              <a:rPr lang="en-US" altLang="x-none" sz="2400"/>
              <a:t>’ which differ in 1 row, </a:t>
            </a:r>
            <a:r>
              <a:rPr lang="en-US" altLang="x-none" sz="2400">
                <a:sym typeface="Symbol" charset="2"/>
              </a:rPr>
              <a:t> </a:t>
            </a:r>
            <a:r>
              <a:rPr lang="en-US" altLang="x-none" sz="2400"/>
              <a:t>sets of transcripts S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5715000" y="2359026"/>
            <a:ext cx="731838" cy="765175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sz="2000"/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5257800" y="3105150"/>
            <a:ext cx="1665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Adversary A </a:t>
            </a: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2743200" y="3200400"/>
            <a:ext cx="172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>
            <a:off x="2743200" y="2819400"/>
            <a:ext cx="172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3138489" y="2362200"/>
            <a:ext cx="97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/>
              <a:t>query 1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3048001" y="2819400"/>
            <a:ext cx="11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/>
              <a:t>answer 1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2971800" y="2362200"/>
            <a:ext cx="12954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lang="en-US" sz="2000" dirty="0"/>
              <a:t>transcript</a:t>
            </a:r>
          </a:p>
          <a:p>
            <a:pPr algn="ctr">
              <a:buFontTx/>
              <a:buNone/>
              <a:defRPr/>
            </a:pPr>
            <a:r>
              <a:rPr lang="en-US" sz="2000" dirty="0"/>
              <a:t>S</a:t>
            </a: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7924800" y="3200400"/>
            <a:ext cx="172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H="1">
            <a:off x="7924800" y="2819400"/>
            <a:ext cx="172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000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8320089" y="2362200"/>
            <a:ext cx="97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/>
              <a:t>query 1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8229601" y="2819400"/>
            <a:ext cx="11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/>
              <a:t>answer 1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8153400" y="2362200"/>
            <a:ext cx="1295400" cy="10668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99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lang="en-US" sz="2000"/>
              <a:t>transcript</a:t>
            </a:r>
          </a:p>
          <a:p>
            <a:pPr algn="ctr">
              <a:buFontTx/>
              <a:buNone/>
              <a:defRPr/>
            </a:pPr>
            <a:r>
              <a:rPr lang="en-US" sz="2000"/>
              <a:t>S’</a:t>
            </a:r>
          </a:p>
        </p:txBody>
      </p:sp>
      <p:sp>
        <p:nvSpPr>
          <p:cNvPr id="45081" name="Rectangle 18"/>
          <p:cNvSpPr>
            <a:spLocks noChangeArrowheads="1"/>
          </p:cNvSpPr>
          <p:nvPr/>
        </p:nvSpPr>
        <p:spPr bwMode="auto">
          <a:xfrm>
            <a:off x="2241550" y="5478463"/>
            <a:ext cx="271145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Clr>
                <a:srgbClr val="000066"/>
              </a:buClr>
              <a:defRPr/>
            </a:pPr>
            <a:r>
              <a:rPr lang="en-US" dirty="0"/>
              <a:t>Equivalently, </a:t>
            </a:r>
            <a:r>
              <a:rPr lang="en-US" dirty="0">
                <a:sym typeface="Symbol"/>
              </a:rPr>
              <a:t></a:t>
            </a:r>
            <a:r>
              <a:rPr lang="en-US" dirty="0"/>
              <a:t> S:</a:t>
            </a:r>
          </a:p>
        </p:txBody>
      </p:sp>
      <p:sp>
        <p:nvSpPr>
          <p:cNvPr id="45082" name="Line 22"/>
          <p:cNvSpPr>
            <a:spLocks noChangeShapeType="1"/>
          </p:cNvSpPr>
          <p:nvPr/>
        </p:nvSpPr>
        <p:spPr bwMode="auto">
          <a:xfrm>
            <a:off x="4953000" y="5783263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  <a:defRPr/>
            </a:pPr>
            <a:endParaRPr lang="en-US"/>
          </a:p>
        </p:txBody>
      </p:sp>
      <p:sp>
        <p:nvSpPr>
          <p:cNvPr id="45083" name="Text Box 23"/>
          <p:cNvSpPr txBox="1">
            <a:spLocks noChangeArrowheads="1"/>
          </p:cNvSpPr>
          <p:nvPr/>
        </p:nvSpPr>
        <p:spPr bwMode="auto">
          <a:xfrm>
            <a:off x="5040313" y="5410201"/>
            <a:ext cx="163217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000066"/>
              </a:buClr>
              <a:buFontTx/>
              <a:buNone/>
              <a:defRPr/>
            </a:pPr>
            <a:r>
              <a:rPr lang="en-US" dirty="0"/>
              <a:t>p( San(DB) = S )</a:t>
            </a:r>
          </a:p>
          <a:p>
            <a:pPr>
              <a:lnSpc>
                <a:spcPct val="90000"/>
              </a:lnSpc>
              <a:buClr>
                <a:srgbClr val="000066"/>
              </a:buClr>
              <a:buFontTx/>
              <a:buNone/>
              <a:defRPr/>
            </a:pPr>
            <a:r>
              <a:rPr lang="en-US" dirty="0"/>
              <a:t>p( San(DB’)= S )</a:t>
            </a:r>
          </a:p>
        </p:txBody>
      </p:sp>
      <p:sp>
        <p:nvSpPr>
          <p:cNvPr id="45084" name="Text Box 24"/>
          <p:cNvSpPr txBox="1">
            <a:spLocks noChangeArrowheads="1"/>
          </p:cNvSpPr>
          <p:nvPr/>
        </p:nvSpPr>
        <p:spPr bwMode="auto">
          <a:xfrm>
            <a:off x="7718426" y="5524500"/>
            <a:ext cx="8947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>
                <a:sym typeface="Symbol"/>
              </a:rPr>
              <a:t></a:t>
            </a:r>
            <a:r>
              <a:rPr lang="en-US" dirty="0"/>
              <a:t>  1 ± </a:t>
            </a:r>
            <a:r>
              <a:rPr lang="en-US" dirty="0">
                <a:sym typeface="Symbol" pitchFamily="18" charset="2"/>
              </a:rPr>
              <a:t></a:t>
            </a:r>
          </a:p>
        </p:txBody>
      </p:sp>
      <p:sp>
        <p:nvSpPr>
          <p:cNvPr id="45076" name="Text Box 29"/>
          <p:cNvSpPr txBox="1">
            <a:spLocks noChangeArrowheads="1"/>
          </p:cNvSpPr>
          <p:nvPr/>
        </p:nvSpPr>
        <p:spPr bwMode="auto">
          <a:xfrm>
            <a:off x="2459039" y="4725989"/>
            <a:ext cx="283923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000066"/>
              </a:buClr>
              <a:buFontTx/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p( San(DB) </a:t>
            </a:r>
            <a:r>
              <a:rPr lang="en-US" sz="280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800">
                <a:solidFill>
                  <a:srgbClr val="C00000"/>
                </a:solidFill>
              </a:rPr>
              <a:t> S 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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5080" name="Text Box 33"/>
          <p:cNvSpPr txBox="1">
            <a:spLocks noChangeArrowheads="1"/>
          </p:cNvSpPr>
          <p:nvPr/>
        </p:nvSpPr>
        <p:spPr bwMode="auto">
          <a:xfrm>
            <a:off x="5572125" y="4724401"/>
            <a:ext cx="357341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000066"/>
              </a:buClr>
              <a:buFontTx/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(1 ±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) </a:t>
            </a:r>
            <a:r>
              <a:rPr lang="en-US" sz="2800" dirty="0">
                <a:solidFill>
                  <a:srgbClr val="C00000"/>
                </a:solidFill>
              </a:rPr>
              <a:t>p( San(DB’)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800" dirty="0">
                <a:solidFill>
                  <a:srgbClr val="C00000"/>
                </a:solidFill>
              </a:rPr>
              <a:t> S )</a:t>
            </a:r>
          </a:p>
        </p:txBody>
      </p:sp>
      <p:sp>
        <p:nvSpPr>
          <p:cNvPr id="235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7772400" cy="914400"/>
          </a:xfrm>
        </p:spPr>
        <p:txBody>
          <a:bodyPr/>
          <a:lstStyle/>
          <a:p>
            <a:r>
              <a:rPr lang="en-US" altLang="x-none"/>
              <a:t>Formalizing Indistinguishability</a:t>
            </a:r>
          </a:p>
        </p:txBody>
      </p:sp>
      <p:sp>
        <p:nvSpPr>
          <p:cNvPr id="235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D870C430-4DF7-9345-810F-759F9F7951FC}" type="slidenum">
              <a:rPr lang="en-US" altLang="x-none" sz="1200">
                <a:latin typeface="Arial" charset="0"/>
              </a:rPr>
              <a:pPr/>
              <a:t>20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8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1" grpId="0"/>
      <p:bldP spid="45083" grpId="0"/>
      <p:bldP spid="450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657600" y="4724400"/>
            <a:ext cx="2819400" cy="99060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endParaRPr lang="x-none" altLang="x-none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204200" cy="914400"/>
          </a:xfrm>
        </p:spPr>
        <p:txBody>
          <a:bodyPr/>
          <a:lstStyle/>
          <a:p>
            <a:r>
              <a:rPr lang="en-US" altLang="x-none"/>
              <a:t>Indistinguishability </a:t>
            </a:r>
            <a:r>
              <a:rPr lang="en-US" altLang="x-none">
                <a:latin typeface="cmsy10" charset="0"/>
                <a:sym typeface="Symbol" charset="2"/>
              </a:rPr>
              <a:t></a:t>
            </a:r>
            <a:r>
              <a:rPr lang="en-US" altLang="x-none"/>
              <a:t> Diff. Privacy</a:t>
            </a:r>
          </a:p>
        </p:txBody>
      </p:sp>
      <p:sp>
        <p:nvSpPr>
          <p:cNvPr id="10" name="Rectangle 29"/>
          <p:cNvSpPr txBox="1">
            <a:spLocks noChangeArrowheads="1"/>
          </p:cNvSpPr>
          <p:nvPr/>
        </p:nvSpPr>
        <p:spPr bwMode="auto">
          <a:xfrm>
            <a:off x="2362200" y="1600200"/>
            <a:ext cx="6324600" cy="1828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defRPr/>
            </a:pPr>
            <a:r>
              <a:rPr kumimoji="1" lang="en-US" kern="0" dirty="0"/>
              <a:t>   Definition: San is safe if </a:t>
            </a:r>
            <a:br>
              <a:rPr kumimoji="1" lang="en-US" kern="0" dirty="0"/>
            </a:br>
            <a:r>
              <a:rPr kumimoji="1" lang="en-US" kern="0" dirty="0">
                <a:sym typeface="Symbol"/>
              </a:rPr>
              <a:t> </a:t>
            </a:r>
            <a:r>
              <a:rPr kumimoji="1" lang="en-US" kern="0" dirty="0"/>
              <a:t>prior distributions p(¢) on DB,</a:t>
            </a:r>
            <a:br>
              <a:rPr kumimoji="1" lang="en-US" kern="0" dirty="0"/>
            </a:br>
            <a:r>
              <a:rPr kumimoji="1" lang="en-US" kern="0" dirty="0">
                <a:sym typeface="Symbol"/>
              </a:rPr>
              <a:t></a:t>
            </a:r>
            <a:r>
              <a:rPr kumimoji="1" lang="en-US" kern="0" dirty="0"/>
              <a:t> transcripts S, </a:t>
            </a:r>
            <a:r>
              <a:rPr kumimoji="1" lang="en-US" kern="0" dirty="0">
                <a:sym typeface="Symbol"/>
              </a:rPr>
              <a:t></a:t>
            </a:r>
            <a:r>
              <a:rPr kumimoji="1" lang="en-US" kern="0" dirty="0"/>
              <a:t> </a:t>
            </a:r>
            <a:r>
              <a:rPr kumimoji="1" lang="en-US" kern="0" dirty="0" err="1"/>
              <a:t>i</a:t>
            </a:r>
            <a:r>
              <a:rPr kumimoji="1" lang="en-US" kern="0" dirty="0"/>
              <a:t> =1,…,n</a:t>
            </a:r>
            <a:br>
              <a:rPr kumimoji="1" lang="en-US" kern="0" dirty="0"/>
            </a:br>
            <a:r>
              <a:rPr kumimoji="1" lang="en-US" kern="0" dirty="0"/>
              <a:t>		</a:t>
            </a:r>
            <a:r>
              <a:rPr kumimoji="1" lang="en-US" kern="0" dirty="0" err="1"/>
              <a:t>StatDiff</a:t>
            </a:r>
            <a:r>
              <a:rPr kumimoji="1" lang="en-US" kern="0" dirty="0"/>
              <a:t>( p</a:t>
            </a:r>
            <a:r>
              <a:rPr kumimoji="1" lang="en-US" kern="0" baseline="-25000" dirty="0"/>
              <a:t>0</a:t>
            </a:r>
            <a:r>
              <a:rPr kumimoji="1" lang="en-US" kern="0" dirty="0"/>
              <a:t>(¢|S) , p</a:t>
            </a:r>
            <a:r>
              <a:rPr kumimoji="1" lang="en-US" kern="0" baseline="-25000" dirty="0"/>
              <a:t>i</a:t>
            </a:r>
            <a:r>
              <a:rPr kumimoji="1" lang="en-US" kern="0" dirty="0"/>
              <a:t>(¢|S) ) ≤ </a:t>
            </a:r>
            <a:r>
              <a:rPr kumimoji="1" lang="en-US" kern="0" dirty="0">
                <a:sym typeface="Symbol" pitchFamily="18" charset="2"/>
              </a:rPr>
              <a:t></a:t>
            </a:r>
          </a:p>
        </p:txBody>
      </p:sp>
      <p:pic>
        <p:nvPicPr>
          <p:cNvPr id="24581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17914"/>
            <a:ext cx="73152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57400" y="4314825"/>
            <a:ext cx="78486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dirty="0"/>
              <a:t>For every S and DB, indistinguishability implies 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dirty="0"/>
              <a:t> 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dirty="0" smtClean="0"/>
              <a:t>This </a:t>
            </a:r>
            <a:r>
              <a:rPr lang="en-US" dirty="0"/>
              <a:t>implies </a:t>
            </a:r>
            <a:r>
              <a:rPr lang="en-US" dirty="0" err="1"/>
              <a:t>StatDiff</a:t>
            </a:r>
            <a:r>
              <a:rPr lang="en-US" dirty="0"/>
              <a:t>( p</a:t>
            </a:r>
            <a:r>
              <a:rPr lang="en-US" baseline="-25000" dirty="0"/>
              <a:t>0</a:t>
            </a:r>
            <a:r>
              <a:rPr lang="en-US" dirty="0"/>
              <a:t>(¢|S) , p</a:t>
            </a:r>
            <a:r>
              <a:rPr lang="en-US" baseline="-25000" dirty="0"/>
              <a:t>i</a:t>
            </a:r>
            <a:r>
              <a:rPr lang="en-US" dirty="0"/>
              <a:t>(¢| S) ) ≤ </a:t>
            </a:r>
            <a:r>
              <a:rPr lang="en-US" dirty="0">
                <a:sym typeface="Symbol" pitchFamily="18" charset="2"/>
              </a:rPr>
              <a:t></a:t>
            </a:r>
          </a:p>
        </p:txBody>
      </p:sp>
      <p:pic>
        <p:nvPicPr>
          <p:cNvPr id="24583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76800"/>
            <a:ext cx="73279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606CDBB0-9C64-1D4E-9099-4CF45B0F8D1D}" type="slidenum">
              <a:rPr lang="en-US" altLang="x-none" sz="1200">
                <a:latin typeface="Arial" charset="0"/>
              </a:rPr>
              <a:pPr/>
              <a:t>21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Sensitivity with Laplace Noise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0EBD5F88-465D-414D-AF92-29548E2E5924}" type="slidenum">
              <a:rPr lang="en-US" altLang="x-none" sz="1200">
                <a:latin typeface="Arial" charset="0"/>
              </a:rPr>
              <a:pPr/>
              <a:t>22</a:t>
            </a:fld>
            <a:endParaRPr lang="en-US" altLang="x-none" sz="1200">
              <a:latin typeface="Arial" charset="0"/>
            </a:endParaRPr>
          </a:p>
        </p:txBody>
      </p:sp>
      <p:pic>
        <p:nvPicPr>
          <p:cNvPr id="26628" name="Picture 4" descr="lapl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" t="16667" r="5000" b="4443"/>
          <a:stretch>
            <a:fillRect/>
          </a:stretch>
        </p:blipFill>
        <p:spPr bwMode="auto">
          <a:xfrm>
            <a:off x="2057400" y="1524000"/>
            <a:ext cx="7366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Differential Privacy: Summary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San gives </a:t>
            </a:r>
            <a:r>
              <a:rPr lang="en-US" altLang="x-none">
                <a:solidFill>
                  <a:srgbClr val="C00000"/>
                </a:solidFill>
                <a:sym typeface="Symbol" charset="2"/>
              </a:rPr>
              <a:t></a:t>
            </a:r>
            <a:r>
              <a:rPr lang="en-US" altLang="x-none">
                <a:solidFill>
                  <a:srgbClr val="C00000"/>
                </a:solidFill>
              </a:rPr>
              <a:t>-differential privacy </a:t>
            </a:r>
            <a:r>
              <a:rPr lang="en-US" altLang="x-none"/>
              <a:t>if for all values of DB and Me and all transcripts t: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5F6F3854-F2F0-2444-8C52-E8F52FD945D0}" type="slidenum">
              <a:rPr lang="en-US" altLang="x-none" sz="1200">
                <a:latin typeface="Arial" charset="0"/>
              </a:rPr>
              <a:pPr/>
              <a:t>23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 flipV="1">
            <a:off x="2438400" y="3900488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4" name="Freeform 10"/>
          <p:cNvSpPr>
            <a:spLocks/>
          </p:cNvSpPr>
          <p:nvPr/>
        </p:nvSpPr>
        <p:spPr bwMode="auto">
          <a:xfrm>
            <a:off x="2438400" y="4141788"/>
            <a:ext cx="7315200" cy="369332"/>
          </a:xfrm>
          <a:custGeom>
            <a:avLst/>
            <a:gdLst>
              <a:gd name="T0" fmla="*/ 0 w 4608"/>
              <a:gd name="T1" fmla="*/ 2147483647 h 1288"/>
              <a:gd name="T2" fmla="*/ 2147483647 w 4608"/>
              <a:gd name="T3" fmla="*/ 2147483647 h 1288"/>
              <a:gd name="T4" fmla="*/ 2147483647 w 4608"/>
              <a:gd name="T5" fmla="*/ 2147483647 h 1288"/>
              <a:gd name="T6" fmla="*/ 2147483647 w 4608"/>
              <a:gd name="T7" fmla="*/ 2147483647 h 1288"/>
              <a:gd name="T8" fmla="*/ 2147483647 w 4608"/>
              <a:gd name="T9" fmla="*/ 2147483647 h 1288"/>
              <a:gd name="T10" fmla="*/ 2147483647 w 4608"/>
              <a:gd name="T11" fmla="*/ 2147483647 h 1288"/>
              <a:gd name="T12" fmla="*/ 2147483647 w 4608"/>
              <a:gd name="T13" fmla="*/ 2147483647 h 1288"/>
              <a:gd name="T14" fmla="*/ 2147483647 w 4608"/>
              <a:gd name="T15" fmla="*/ 2147483647 h 1288"/>
              <a:gd name="T16" fmla="*/ 2147483647 w 4608"/>
              <a:gd name="T17" fmla="*/ 2147483647 h 1288"/>
              <a:gd name="T18" fmla="*/ 2147483647 w 4608"/>
              <a:gd name="T19" fmla="*/ 2147483647 h 1288"/>
              <a:gd name="T20" fmla="*/ 2147483647 w 4608"/>
              <a:gd name="T21" fmla="*/ 2147483647 h 1288"/>
              <a:gd name="T22" fmla="*/ 2147483647 w 4608"/>
              <a:gd name="T23" fmla="*/ 2147483647 h 1288"/>
              <a:gd name="T24" fmla="*/ 2147483647 w 4608"/>
              <a:gd name="T25" fmla="*/ 2147483647 h 1288"/>
              <a:gd name="T26" fmla="*/ 2147483647 w 4608"/>
              <a:gd name="T27" fmla="*/ 2147483647 h 12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608"/>
              <a:gd name="T43" fmla="*/ 0 h 1288"/>
              <a:gd name="T44" fmla="*/ 4608 w 4608"/>
              <a:gd name="T45" fmla="*/ 1288 h 128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608" h="1288">
                <a:moveTo>
                  <a:pt x="0" y="1096"/>
                </a:moveTo>
                <a:cubicBezTo>
                  <a:pt x="192" y="1092"/>
                  <a:pt x="384" y="1088"/>
                  <a:pt x="528" y="1048"/>
                </a:cubicBezTo>
                <a:cubicBezTo>
                  <a:pt x="672" y="1008"/>
                  <a:pt x="760" y="944"/>
                  <a:pt x="864" y="856"/>
                </a:cubicBezTo>
                <a:cubicBezTo>
                  <a:pt x="968" y="768"/>
                  <a:pt x="1056" y="640"/>
                  <a:pt x="1152" y="520"/>
                </a:cubicBezTo>
                <a:cubicBezTo>
                  <a:pt x="1248" y="400"/>
                  <a:pt x="1352" y="216"/>
                  <a:pt x="1440" y="136"/>
                </a:cubicBezTo>
                <a:cubicBezTo>
                  <a:pt x="1528" y="56"/>
                  <a:pt x="1592" y="0"/>
                  <a:pt x="1680" y="40"/>
                </a:cubicBezTo>
                <a:cubicBezTo>
                  <a:pt x="1768" y="80"/>
                  <a:pt x="1904" y="296"/>
                  <a:pt x="1968" y="376"/>
                </a:cubicBezTo>
                <a:cubicBezTo>
                  <a:pt x="2032" y="456"/>
                  <a:pt x="2024" y="464"/>
                  <a:pt x="2064" y="520"/>
                </a:cubicBezTo>
                <a:cubicBezTo>
                  <a:pt x="2104" y="576"/>
                  <a:pt x="2128" y="656"/>
                  <a:pt x="2208" y="712"/>
                </a:cubicBezTo>
                <a:cubicBezTo>
                  <a:pt x="2288" y="768"/>
                  <a:pt x="2440" y="808"/>
                  <a:pt x="2544" y="856"/>
                </a:cubicBezTo>
                <a:cubicBezTo>
                  <a:pt x="2648" y="904"/>
                  <a:pt x="2704" y="952"/>
                  <a:pt x="2832" y="1000"/>
                </a:cubicBezTo>
                <a:cubicBezTo>
                  <a:pt x="2960" y="1048"/>
                  <a:pt x="3152" y="1104"/>
                  <a:pt x="3312" y="1144"/>
                </a:cubicBezTo>
                <a:cubicBezTo>
                  <a:pt x="3472" y="1184"/>
                  <a:pt x="3576" y="1216"/>
                  <a:pt x="3792" y="1240"/>
                </a:cubicBezTo>
                <a:cubicBezTo>
                  <a:pt x="4008" y="1264"/>
                  <a:pt x="4472" y="1280"/>
                  <a:pt x="4608" y="1288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5" name="Line 11"/>
          <p:cNvSpPr>
            <a:spLocks noChangeShapeType="1"/>
          </p:cNvSpPr>
          <p:nvPr/>
        </p:nvSpPr>
        <p:spPr bwMode="auto">
          <a:xfrm>
            <a:off x="2590800" y="6172200"/>
            <a:ext cx="5410200" cy="14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441575" y="4475163"/>
            <a:ext cx="909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x-none">
                <a:latin typeface="Georgia" charset="0"/>
              </a:rPr>
              <a:t>Pr [t]</a:t>
            </a:r>
          </a:p>
        </p:txBody>
      </p:sp>
      <p:sp>
        <p:nvSpPr>
          <p:cNvPr id="27657" name="Freeform 13"/>
          <p:cNvSpPr>
            <a:spLocks/>
          </p:cNvSpPr>
          <p:nvPr/>
        </p:nvSpPr>
        <p:spPr bwMode="auto">
          <a:xfrm>
            <a:off x="2819400" y="4205288"/>
            <a:ext cx="7315200" cy="369332"/>
          </a:xfrm>
          <a:custGeom>
            <a:avLst/>
            <a:gdLst>
              <a:gd name="T0" fmla="*/ 0 w 4608"/>
              <a:gd name="T1" fmla="*/ 2147483647 h 1288"/>
              <a:gd name="T2" fmla="*/ 2147483647 w 4608"/>
              <a:gd name="T3" fmla="*/ 2147483647 h 1288"/>
              <a:gd name="T4" fmla="*/ 2147483647 w 4608"/>
              <a:gd name="T5" fmla="*/ 2147483647 h 1288"/>
              <a:gd name="T6" fmla="*/ 2147483647 w 4608"/>
              <a:gd name="T7" fmla="*/ 2147483647 h 1288"/>
              <a:gd name="T8" fmla="*/ 2147483647 w 4608"/>
              <a:gd name="T9" fmla="*/ 2147483647 h 1288"/>
              <a:gd name="T10" fmla="*/ 2147483647 w 4608"/>
              <a:gd name="T11" fmla="*/ 2147483647 h 1288"/>
              <a:gd name="T12" fmla="*/ 2147483647 w 4608"/>
              <a:gd name="T13" fmla="*/ 2147483647 h 1288"/>
              <a:gd name="T14" fmla="*/ 2147483647 w 4608"/>
              <a:gd name="T15" fmla="*/ 2147483647 h 1288"/>
              <a:gd name="T16" fmla="*/ 2147483647 w 4608"/>
              <a:gd name="T17" fmla="*/ 2147483647 h 1288"/>
              <a:gd name="T18" fmla="*/ 2147483647 w 4608"/>
              <a:gd name="T19" fmla="*/ 2147483647 h 1288"/>
              <a:gd name="T20" fmla="*/ 2147483647 w 4608"/>
              <a:gd name="T21" fmla="*/ 2147483647 h 1288"/>
              <a:gd name="T22" fmla="*/ 2147483647 w 4608"/>
              <a:gd name="T23" fmla="*/ 2147483647 h 1288"/>
              <a:gd name="T24" fmla="*/ 2147483647 w 4608"/>
              <a:gd name="T25" fmla="*/ 2147483647 h 1288"/>
              <a:gd name="T26" fmla="*/ 2147483647 w 4608"/>
              <a:gd name="T27" fmla="*/ 2147483647 h 12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608"/>
              <a:gd name="T43" fmla="*/ 0 h 1288"/>
              <a:gd name="T44" fmla="*/ 4608 w 4608"/>
              <a:gd name="T45" fmla="*/ 1288 h 128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608" h="1288">
                <a:moveTo>
                  <a:pt x="0" y="1096"/>
                </a:moveTo>
                <a:cubicBezTo>
                  <a:pt x="192" y="1092"/>
                  <a:pt x="384" y="1088"/>
                  <a:pt x="528" y="1048"/>
                </a:cubicBezTo>
                <a:cubicBezTo>
                  <a:pt x="672" y="1008"/>
                  <a:pt x="760" y="944"/>
                  <a:pt x="864" y="856"/>
                </a:cubicBezTo>
                <a:cubicBezTo>
                  <a:pt x="968" y="768"/>
                  <a:pt x="1056" y="640"/>
                  <a:pt x="1152" y="520"/>
                </a:cubicBezTo>
                <a:cubicBezTo>
                  <a:pt x="1248" y="400"/>
                  <a:pt x="1352" y="216"/>
                  <a:pt x="1440" y="136"/>
                </a:cubicBezTo>
                <a:cubicBezTo>
                  <a:pt x="1528" y="56"/>
                  <a:pt x="1592" y="0"/>
                  <a:pt x="1680" y="40"/>
                </a:cubicBezTo>
                <a:cubicBezTo>
                  <a:pt x="1768" y="80"/>
                  <a:pt x="1904" y="296"/>
                  <a:pt x="1968" y="376"/>
                </a:cubicBezTo>
                <a:cubicBezTo>
                  <a:pt x="2032" y="456"/>
                  <a:pt x="2024" y="464"/>
                  <a:pt x="2064" y="520"/>
                </a:cubicBezTo>
                <a:cubicBezTo>
                  <a:pt x="2104" y="576"/>
                  <a:pt x="2128" y="656"/>
                  <a:pt x="2208" y="712"/>
                </a:cubicBezTo>
                <a:cubicBezTo>
                  <a:pt x="2288" y="768"/>
                  <a:pt x="2440" y="808"/>
                  <a:pt x="2544" y="856"/>
                </a:cubicBezTo>
                <a:cubicBezTo>
                  <a:pt x="2648" y="904"/>
                  <a:pt x="2704" y="952"/>
                  <a:pt x="2832" y="1000"/>
                </a:cubicBezTo>
                <a:cubicBezTo>
                  <a:pt x="2960" y="1048"/>
                  <a:pt x="3152" y="1104"/>
                  <a:pt x="3312" y="1144"/>
                </a:cubicBezTo>
                <a:cubicBezTo>
                  <a:pt x="3472" y="1184"/>
                  <a:pt x="3576" y="1216"/>
                  <a:pt x="3792" y="1240"/>
                </a:cubicBezTo>
                <a:cubicBezTo>
                  <a:pt x="4008" y="1264"/>
                  <a:pt x="4472" y="1280"/>
                  <a:pt x="4608" y="1288"/>
                </a:cubicBezTo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8" name="Text Box 5"/>
          <p:cNvSpPr txBox="1">
            <a:spLocks noChangeArrowheads="1"/>
          </p:cNvSpPr>
          <p:nvPr/>
        </p:nvSpPr>
        <p:spPr bwMode="auto">
          <a:xfrm>
            <a:off x="3611564" y="2743200"/>
            <a:ext cx="3659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r>
              <a:rPr lang="en-US" altLang="x-none" sz="2800">
                <a:solidFill>
                  <a:schemeClr val="tx2"/>
                </a:solidFill>
                <a:latin typeface="Georgia" charset="0"/>
              </a:rPr>
              <a:t>Pr[ </a:t>
            </a:r>
            <a:r>
              <a:rPr lang="en-US" altLang="x-none" sz="3200">
                <a:solidFill>
                  <a:schemeClr val="tx2"/>
                </a:solidFill>
                <a:latin typeface="Monotype Corsiva" charset="0"/>
              </a:rPr>
              <a:t>San</a:t>
            </a:r>
            <a:r>
              <a:rPr lang="en-US" altLang="x-none" sz="2800">
                <a:solidFill>
                  <a:schemeClr val="tx2"/>
                </a:solidFill>
                <a:latin typeface="Georgia" charset="0"/>
              </a:rPr>
              <a:t> (DB - Me) = t]</a:t>
            </a:r>
          </a:p>
        </p:txBody>
      </p:sp>
      <p:sp>
        <p:nvSpPr>
          <p:cNvPr id="27659" name="Line 6"/>
          <p:cNvSpPr>
            <a:spLocks noChangeShapeType="1"/>
          </p:cNvSpPr>
          <p:nvPr/>
        </p:nvSpPr>
        <p:spPr bwMode="auto">
          <a:xfrm>
            <a:off x="3352800" y="3281363"/>
            <a:ext cx="419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0" name="Text Box 7"/>
          <p:cNvSpPr txBox="1">
            <a:spLocks noChangeArrowheads="1"/>
          </p:cNvSpPr>
          <p:nvPr/>
        </p:nvSpPr>
        <p:spPr bwMode="auto">
          <a:xfrm>
            <a:off x="3571876" y="3276600"/>
            <a:ext cx="3756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r>
              <a:rPr lang="en-US" altLang="x-none" sz="2800">
                <a:solidFill>
                  <a:srgbClr val="FF3300"/>
                </a:solidFill>
                <a:latin typeface="Georgia" charset="0"/>
              </a:rPr>
              <a:t>Pr[ </a:t>
            </a:r>
            <a:r>
              <a:rPr lang="en-US" altLang="x-none" sz="3200">
                <a:solidFill>
                  <a:srgbClr val="FF3300"/>
                </a:solidFill>
                <a:latin typeface="Monotype Corsiva" charset="0"/>
              </a:rPr>
              <a:t>San</a:t>
            </a:r>
            <a:r>
              <a:rPr lang="en-US" altLang="x-none" sz="2800">
                <a:solidFill>
                  <a:srgbClr val="FF3300"/>
                </a:solidFill>
                <a:latin typeface="Georgia" charset="0"/>
              </a:rPr>
              <a:t> (DB + Me) = t]</a:t>
            </a:r>
          </a:p>
        </p:txBody>
      </p:sp>
      <p:sp>
        <p:nvSpPr>
          <p:cNvPr id="27661" name="Text Box 8"/>
          <p:cNvSpPr txBox="1">
            <a:spLocks noChangeArrowheads="1"/>
          </p:cNvSpPr>
          <p:nvPr/>
        </p:nvSpPr>
        <p:spPr bwMode="auto">
          <a:xfrm>
            <a:off x="7620000" y="2743201"/>
            <a:ext cx="1917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x-none" sz="2800">
                <a:latin typeface="Georgia" charset="0"/>
              </a:rPr>
              <a:t>≤</a:t>
            </a:r>
            <a:r>
              <a:rPr lang="en-US" altLang="x-none" sz="2800">
                <a:latin typeface="cmsy10" charset="0"/>
              </a:rPr>
              <a:t> </a:t>
            </a:r>
            <a:r>
              <a:rPr lang="en-US" altLang="x-none" sz="2800">
                <a:latin typeface="Georgia" charset="0"/>
              </a:rPr>
              <a:t>e</a:t>
            </a:r>
            <a:r>
              <a:rPr lang="en-US" altLang="x-none" sz="4800" baseline="30000">
                <a:latin typeface="Symbol" charset="2"/>
              </a:rPr>
              <a:t></a:t>
            </a:r>
            <a:r>
              <a:rPr lang="en-US" altLang="x-none" sz="4800">
                <a:latin typeface="cmsy10" charset="0"/>
              </a:rPr>
              <a:t> </a:t>
            </a:r>
            <a:r>
              <a:rPr lang="en-US" altLang="x-none" sz="2800">
                <a:latin typeface="cmsy10" charset="0"/>
                <a:sym typeface="Symbol" charset="2"/>
              </a:rPr>
              <a:t></a:t>
            </a:r>
            <a:r>
              <a:rPr lang="en-US" altLang="x-none" sz="2800">
                <a:latin typeface="Georgia" charset="0"/>
              </a:rPr>
              <a:t>  1</a:t>
            </a:r>
            <a:r>
              <a:rPr lang="en-US" altLang="x-none" sz="2800">
                <a:latin typeface="cmsy10" charset="0"/>
                <a:sym typeface="Symbol" charset="2"/>
              </a:rPr>
              <a:t></a:t>
            </a:r>
            <a:r>
              <a:rPr lang="en-US" altLang="x-none" sz="2800">
                <a:latin typeface="Georgia" charset="0"/>
                <a:sym typeface="Symbol" charset="2"/>
              </a:rPr>
              <a:t></a:t>
            </a:r>
            <a:endParaRPr lang="en-US" altLang="x-none" sz="4800" baseline="30000">
              <a:latin typeface="Symbol" charset="2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34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reeform 2"/>
          <p:cNvSpPr>
            <a:spLocks noChangeAspect="1"/>
          </p:cNvSpPr>
          <p:nvPr/>
        </p:nvSpPr>
        <p:spPr bwMode="auto">
          <a:xfrm>
            <a:off x="1676401" y="1828801"/>
            <a:ext cx="8666163" cy="3463925"/>
          </a:xfrm>
          <a:custGeom>
            <a:avLst/>
            <a:gdLst>
              <a:gd name="T0" fmla="*/ 449 w 3616"/>
              <a:gd name="T1" fmla="*/ 10 h 1445"/>
              <a:gd name="T2" fmla="*/ 303 w 3616"/>
              <a:gd name="T3" fmla="*/ 58 h 1445"/>
              <a:gd name="T4" fmla="*/ 244 w 3616"/>
              <a:gd name="T5" fmla="*/ 78 h 1445"/>
              <a:gd name="T6" fmla="*/ 215 w 3616"/>
              <a:gd name="T7" fmla="*/ 88 h 1445"/>
              <a:gd name="T8" fmla="*/ 205 w 3616"/>
              <a:gd name="T9" fmla="*/ 283 h 1445"/>
              <a:gd name="T10" fmla="*/ 225 w 3616"/>
              <a:gd name="T11" fmla="*/ 361 h 1445"/>
              <a:gd name="T12" fmla="*/ 127 w 3616"/>
              <a:gd name="T13" fmla="*/ 478 h 1445"/>
              <a:gd name="T14" fmla="*/ 68 w 3616"/>
              <a:gd name="T15" fmla="*/ 527 h 1445"/>
              <a:gd name="T16" fmla="*/ 29 w 3616"/>
              <a:gd name="T17" fmla="*/ 586 h 1445"/>
              <a:gd name="T18" fmla="*/ 0 w 3616"/>
              <a:gd name="T19" fmla="*/ 615 h 1445"/>
              <a:gd name="T20" fmla="*/ 107 w 3616"/>
              <a:gd name="T21" fmla="*/ 761 h 1445"/>
              <a:gd name="T22" fmla="*/ 234 w 3616"/>
              <a:gd name="T23" fmla="*/ 810 h 1445"/>
              <a:gd name="T24" fmla="*/ 293 w 3616"/>
              <a:gd name="T25" fmla="*/ 839 h 1445"/>
              <a:gd name="T26" fmla="*/ 351 w 3616"/>
              <a:gd name="T27" fmla="*/ 927 h 1445"/>
              <a:gd name="T28" fmla="*/ 351 w 3616"/>
              <a:gd name="T29" fmla="*/ 1142 h 1445"/>
              <a:gd name="T30" fmla="*/ 400 w 3616"/>
              <a:gd name="T31" fmla="*/ 1230 h 1445"/>
              <a:gd name="T32" fmla="*/ 449 w 3616"/>
              <a:gd name="T33" fmla="*/ 1240 h 1445"/>
              <a:gd name="T34" fmla="*/ 713 w 3616"/>
              <a:gd name="T35" fmla="*/ 1171 h 1445"/>
              <a:gd name="T36" fmla="*/ 918 w 3616"/>
              <a:gd name="T37" fmla="*/ 1142 h 1445"/>
              <a:gd name="T38" fmla="*/ 1015 w 3616"/>
              <a:gd name="T39" fmla="*/ 1181 h 1445"/>
              <a:gd name="T40" fmla="*/ 1103 w 3616"/>
              <a:gd name="T41" fmla="*/ 1230 h 1445"/>
              <a:gd name="T42" fmla="*/ 1308 w 3616"/>
              <a:gd name="T43" fmla="*/ 1386 h 1445"/>
              <a:gd name="T44" fmla="*/ 1425 w 3616"/>
              <a:gd name="T45" fmla="*/ 1376 h 1445"/>
              <a:gd name="T46" fmla="*/ 1513 w 3616"/>
              <a:gd name="T47" fmla="*/ 1347 h 1445"/>
              <a:gd name="T48" fmla="*/ 1669 w 3616"/>
              <a:gd name="T49" fmla="*/ 1308 h 1445"/>
              <a:gd name="T50" fmla="*/ 1796 w 3616"/>
              <a:gd name="T51" fmla="*/ 1269 h 1445"/>
              <a:gd name="T52" fmla="*/ 2187 w 3616"/>
              <a:gd name="T53" fmla="*/ 1298 h 1445"/>
              <a:gd name="T54" fmla="*/ 2480 w 3616"/>
              <a:gd name="T55" fmla="*/ 1406 h 1445"/>
              <a:gd name="T56" fmla="*/ 2646 w 3616"/>
              <a:gd name="T57" fmla="*/ 1445 h 1445"/>
              <a:gd name="T58" fmla="*/ 2997 w 3616"/>
              <a:gd name="T59" fmla="*/ 1415 h 1445"/>
              <a:gd name="T60" fmla="*/ 3231 w 3616"/>
              <a:gd name="T61" fmla="*/ 1357 h 1445"/>
              <a:gd name="T62" fmla="*/ 3319 w 3616"/>
              <a:gd name="T63" fmla="*/ 1318 h 1445"/>
              <a:gd name="T64" fmla="*/ 3573 w 3616"/>
              <a:gd name="T65" fmla="*/ 1210 h 1445"/>
              <a:gd name="T66" fmla="*/ 3583 w 3616"/>
              <a:gd name="T67" fmla="*/ 1054 h 1445"/>
              <a:gd name="T68" fmla="*/ 3563 w 3616"/>
              <a:gd name="T69" fmla="*/ 976 h 1445"/>
              <a:gd name="T70" fmla="*/ 3602 w 3616"/>
              <a:gd name="T71" fmla="*/ 752 h 1445"/>
              <a:gd name="T72" fmla="*/ 3524 w 3616"/>
              <a:gd name="T73" fmla="*/ 371 h 1445"/>
              <a:gd name="T74" fmla="*/ 3437 w 3616"/>
              <a:gd name="T75" fmla="*/ 166 h 1445"/>
              <a:gd name="T76" fmla="*/ 3319 w 3616"/>
              <a:gd name="T77" fmla="*/ 117 h 1445"/>
              <a:gd name="T78" fmla="*/ 3261 w 3616"/>
              <a:gd name="T79" fmla="*/ 97 h 1445"/>
              <a:gd name="T80" fmla="*/ 2997 w 3616"/>
              <a:gd name="T81" fmla="*/ 146 h 1445"/>
              <a:gd name="T82" fmla="*/ 2714 w 3616"/>
              <a:gd name="T83" fmla="*/ 127 h 1445"/>
              <a:gd name="T84" fmla="*/ 2392 w 3616"/>
              <a:gd name="T85" fmla="*/ 78 h 1445"/>
              <a:gd name="T86" fmla="*/ 2011 w 3616"/>
              <a:gd name="T87" fmla="*/ 10 h 1445"/>
              <a:gd name="T88" fmla="*/ 1503 w 3616"/>
              <a:gd name="T89" fmla="*/ 29 h 1445"/>
              <a:gd name="T90" fmla="*/ 1259 w 3616"/>
              <a:gd name="T91" fmla="*/ 88 h 1445"/>
              <a:gd name="T92" fmla="*/ 967 w 3616"/>
              <a:gd name="T93" fmla="*/ 78 h 1445"/>
              <a:gd name="T94" fmla="*/ 869 w 3616"/>
              <a:gd name="T95" fmla="*/ 49 h 1445"/>
              <a:gd name="T96" fmla="*/ 693 w 3616"/>
              <a:gd name="T97" fmla="*/ 0 h 1445"/>
              <a:gd name="T98" fmla="*/ 625 w 3616"/>
              <a:gd name="T99" fmla="*/ 0 h 1445"/>
              <a:gd name="T100" fmla="*/ 400 w 3616"/>
              <a:gd name="T101" fmla="*/ 19 h 1445"/>
              <a:gd name="T102" fmla="*/ 391 w 3616"/>
              <a:gd name="T103" fmla="*/ 58 h 1445"/>
              <a:gd name="T104" fmla="*/ 358 w 3616"/>
              <a:gd name="T105" fmla="*/ 8 h 1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616"/>
              <a:gd name="T160" fmla="*/ 0 h 1445"/>
              <a:gd name="T161" fmla="*/ 3616 w 3616"/>
              <a:gd name="T162" fmla="*/ 1445 h 144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616" h="1445">
                <a:moveTo>
                  <a:pt x="449" y="10"/>
                </a:moveTo>
                <a:cubicBezTo>
                  <a:pt x="400" y="26"/>
                  <a:pt x="352" y="42"/>
                  <a:pt x="303" y="58"/>
                </a:cubicBezTo>
                <a:cubicBezTo>
                  <a:pt x="283" y="64"/>
                  <a:pt x="264" y="71"/>
                  <a:pt x="244" y="78"/>
                </a:cubicBezTo>
                <a:cubicBezTo>
                  <a:pt x="234" y="81"/>
                  <a:pt x="215" y="88"/>
                  <a:pt x="215" y="88"/>
                </a:cubicBezTo>
                <a:cubicBezTo>
                  <a:pt x="172" y="150"/>
                  <a:pt x="185" y="210"/>
                  <a:pt x="205" y="283"/>
                </a:cubicBezTo>
                <a:cubicBezTo>
                  <a:pt x="212" y="309"/>
                  <a:pt x="225" y="361"/>
                  <a:pt x="225" y="361"/>
                </a:cubicBezTo>
                <a:cubicBezTo>
                  <a:pt x="211" y="446"/>
                  <a:pt x="207" y="450"/>
                  <a:pt x="127" y="478"/>
                </a:cubicBezTo>
                <a:cubicBezTo>
                  <a:pt x="109" y="496"/>
                  <a:pt x="85" y="508"/>
                  <a:pt x="68" y="527"/>
                </a:cubicBezTo>
                <a:cubicBezTo>
                  <a:pt x="52" y="545"/>
                  <a:pt x="46" y="569"/>
                  <a:pt x="29" y="586"/>
                </a:cubicBezTo>
                <a:cubicBezTo>
                  <a:pt x="19" y="596"/>
                  <a:pt x="10" y="605"/>
                  <a:pt x="0" y="615"/>
                </a:cubicBezTo>
                <a:cubicBezTo>
                  <a:pt x="14" y="683"/>
                  <a:pt x="35" y="739"/>
                  <a:pt x="107" y="761"/>
                </a:cubicBezTo>
                <a:cubicBezTo>
                  <a:pt x="148" y="788"/>
                  <a:pt x="191" y="788"/>
                  <a:pt x="234" y="810"/>
                </a:cubicBezTo>
                <a:cubicBezTo>
                  <a:pt x="303" y="845"/>
                  <a:pt x="227" y="818"/>
                  <a:pt x="293" y="839"/>
                </a:cubicBezTo>
                <a:cubicBezTo>
                  <a:pt x="321" y="868"/>
                  <a:pt x="339" y="888"/>
                  <a:pt x="351" y="927"/>
                </a:cubicBezTo>
                <a:cubicBezTo>
                  <a:pt x="340" y="1021"/>
                  <a:pt x="334" y="1030"/>
                  <a:pt x="351" y="1142"/>
                </a:cubicBezTo>
                <a:cubicBezTo>
                  <a:pt x="355" y="1171"/>
                  <a:pt x="370" y="1215"/>
                  <a:pt x="400" y="1230"/>
                </a:cubicBezTo>
                <a:cubicBezTo>
                  <a:pt x="415" y="1237"/>
                  <a:pt x="433" y="1237"/>
                  <a:pt x="449" y="1240"/>
                </a:cubicBezTo>
                <a:cubicBezTo>
                  <a:pt x="544" y="1230"/>
                  <a:pt x="628" y="1214"/>
                  <a:pt x="713" y="1171"/>
                </a:cubicBezTo>
                <a:cubicBezTo>
                  <a:pt x="761" y="1098"/>
                  <a:pt x="825" y="1136"/>
                  <a:pt x="918" y="1142"/>
                </a:cubicBezTo>
                <a:cubicBezTo>
                  <a:pt x="955" y="1155"/>
                  <a:pt x="982" y="1161"/>
                  <a:pt x="1015" y="1181"/>
                </a:cubicBezTo>
                <a:cubicBezTo>
                  <a:pt x="1101" y="1232"/>
                  <a:pt x="1044" y="1209"/>
                  <a:pt x="1103" y="1230"/>
                </a:cubicBezTo>
                <a:cubicBezTo>
                  <a:pt x="1160" y="1313"/>
                  <a:pt x="1208" y="1366"/>
                  <a:pt x="1308" y="1386"/>
                </a:cubicBezTo>
                <a:cubicBezTo>
                  <a:pt x="1347" y="1383"/>
                  <a:pt x="1386" y="1381"/>
                  <a:pt x="1425" y="1376"/>
                </a:cubicBezTo>
                <a:cubicBezTo>
                  <a:pt x="1456" y="1372"/>
                  <a:pt x="1484" y="1357"/>
                  <a:pt x="1513" y="1347"/>
                </a:cubicBezTo>
                <a:cubicBezTo>
                  <a:pt x="1564" y="1330"/>
                  <a:pt x="1617" y="1321"/>
                  <a:pt x="1669" y="1308"/>
                </a:cubicBezTo>
                <a:cubicBezTo>
                  <a:pt x="1712" y="1297"/>
                  <a:pt x="1753" y="1280"/>
                  <a:pt x="1796" y="1269"/>
                </a:cubicBezTo>
                <a:cubicBezTo>
                  <a:pt x="1986" y="1275"/>
                  <a:pt x="2050" y="1256"/>
                  <a:pt x="2187" y="1298"/>
                </a:cubicBezTo>
                <a:cubicBezTo>
                  <a:pt x="2281" y="1363"/>
                  <a:pt x="2368" y="1392"/>
                  <a:pt x="2480" y="1406"/>
                </a:cubicBezTo>
                <a:cubicBezTo>
                  <a:pt x="2535" y="1423"/>
                  <a:pt x="2589" y="1433"/>
                  <a:pt x="2646" y="1445"/>
                </a:cubicBezTo>
                <a:cubicBezTo>
                  <a:pt x="2952" y="1423"/>
                  <a:pt x="2835" y="1439"/>
                  <a:pt x="2997" y="1415"/>
                </a:cubicBezTo>
                <a:cubicBezTo>
                  <a:pt x="3076" y="1390"/>
                  <a:pt x="3150" y="1375"/>
                  <a:pt x="3231" y="1357"/>
                </a:cubicBezTo>
                <a:cubicBezTo>
                  <a:pt x="3264" y="1350"/>
                  <a:pt x="3288" y="1329"/>
                  <a:pt x="3319" y="1318"/>
                </a:cubicBezTo>
                <a:cubicBezTo>
                  <a:pt x="3391" y="1248"/>
                  <a:pt x="3475" y="1224"/>
                  <a:pt x="3573" y="1210"/>
                </a:cubicBezTo>
                <a:cubicBezTo>
                  <a:pt x="3603" y="1124"/>
                  <a:pt x="3616" y="1184"/>
                  <a:pt x="3583" y="1054"/>
                </a:cubicBezTo>
                <a:cubicBezTo>
                  <a:pt x="3576" y="1028"/>
                  <a:pt x="3563" y="976"/>
                  <a:pt x="3563" y="976"/>
                </a:cubicBezTo>
                <a:cubicBezTo>
                  <a:pt x="3571" y="899"/>
                  <a:pt x="3588" y="828"/>
                  <a:pt x="3602" y="752"/>
                </a:cubicBezTo>
                <a:cubicBezTo>
                  <a:pt x="3592" y="635"/>
                  <a:pt x="3594" y="472"/>
                  <a:pt x="3524" y="371"/>
                </a:cubicBezTo>
                <a:cubicBezTo>
                  <a:pt x="3501" y="296"/>
                  <a:pt x="3501" y="220"/>
                  <a:pt x="3437" y="166"/>
                </a:cubicBezTo>
                <a:cubicBezTo>
                  <a:pt x="3404" y="139"/>
                  <a:pt x="3358" y="130"/>
                  <a:pt x="3319" y="117"/>
                </a:cubicBezTo>
                <a:cubicBezTo>
                  <a:pt x="3300" y="110"/>
                  <a:pt x="3261" y="97"/>
                  <a:pt x="3261" y="97"/>
                </a:cubicBezTo>
                <a:cubicBezTo>
                  <a:pt x="3177" y="125"/>
                  <a:pt x="3085" y="136"/>
                  <a:pt x="2997" y="146"/>
                </a:cubicBezTo>
                <a:cubicBezTo>
                  <a:pt x="2832" y="139"/>
                  <a:pt x="2834" y="145"/>
                  <a:pt x="2714" y="127"/>
                </a:cubicBezTo>
                <a:cubicBezTo>
                  <a:pt x="2603" y="111"/>
                  <a:pt x="2505" y="86"/>
                  <a:pt x="2392" y="78"/>
                </a:cubicBezTo>
                <a:cubicBezTo>
                  <a:pt x="2263" y="56"/>
                  <a:pt x="2142" y="22"/>
                  <a:pt x="2011" y="10"/>
                </a:cubicBezTo>
                <a:cubicBezTo>
                  <a:pt x="1842" y="14"/>
                  <a:pt x="1672" y="10"/>
                  <a:pt x="1503" y="29"/>
                </a:cubicBezTo>
                <a:cubicBezTo>
                  <a:pt x="1420" y="38"/>
                  <a:pt x="1341" y="71"/>
                  <a:pt x="1259" y="88"/>
                </a:cubicBezTo>
                <a:cubicBezTo>
                  <a:pt x="1162" y="85"/>
                  <a:pt x="1064" y="84"/>
                  <a:pt x="967" y="78"/>
                </a:cubicBezTo>
                <a:cubicBezTo>
                  <a:pt x="933" y="76"/>
                  <a:pt x="869" y="49"/>
                  <a:pt x="869" y="49"/>
                </a:cubicBezTo>
                <a:cubicBezTo>
                  <a:pt x="815" y="11"/>
                  <a:pt x="758" y="8"/>
                  <a:pt x="693" y="0"/>
                </a:cubicBezTo>
                <a:cubicBezTo>
                  <a:pt x="624" y="24"/>
                  <a:pt x="710" y="0"/>
                  <a:pt x="625" y="0"/>
                </a:cubicBezTo>
                <a:cubicBezTo>
                  <a:pt x="554" y="0"/>
                  <a:pt x="472" y="11"/>
                  <a:pt x="400" y="19"/>
                </a:cubicBezTo>
                <a:cubicBezTo>
                  <a:pt x="390" y="52"/>
                  <a:pt x="391" y="39"/>
                  <a:pt x="391" y="58"/>
                </a:cubicBezTo>
                <a:lnTo>
                  <a:pt x="358" y="8"/>
                </a:lnTo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Basic Setting</a:t>
            </a:r>
          </a:p>
        </p:txBody>
      </p:sp>
      <p:grpSp>
        <p:nvGrpSpPr>
          <p:cNvPr id="6148" name="Group 5"/>
          <p:cNvGrpSpPr>
            <a:grpSpLocks/>
          </p:cNvGrpSpPr>
          <p:nvPr/>
        </p:nvGrpSpPr>
        <p:grpSpPr bwMode="auto">
          <a:xfrm>
            <a:off x="2667000" y="2057400"/>
            <a:ext cx="1752600" cy="2362200"/>
            <a:chOff x="384" y="912"/>
            <a:chExt cx="1104" cy="1488"/>
          </a:xfrm>
        </p:grpSpPr>
        <p:sp>
          <p:nvSpPr>
            <p:cNvPr id="1010694" name="Oval 6"/>
            <p:cNvSpPr>
              <a:spLocks noChangeArrowheads="1"/>
            </p:cNvSpPr>
            <p:nvPr/>
          </p:nvSpPr>
          <p:spPr bwMode="auto">
            <a:xfrm>
              <a:off x="384" y="21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b="1"/>
                <a:t>x</a:t>
              </a:r>
              <a:r>
                <a:rPr lang="en-US" b="1" baseline="-25000"/>
                <a:t>n</a:t>
              </a:r>
            </a:p>
          </p:txBody>
        </p:sp>
        <p:sp>
          <p:nvSpPr>
            <p:cNvPr id="1010695" name="Oval 7"/>
            <p:cNvSpPr>
              <a:spLocks noChangeArrowheads="1"/>
            </p:cNvSpPr>
            <p:nvPr/>
          </p:nvSpPr>
          <p:spPr bwMode="auto">
            <a:xfrm>
              <a:off x="384" y="187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b="1"/>
                <a:t>x</a:t>
              </a:r>
              <a:r>
                <a:rPr lang="en-US" b="1" baseline="-25000"/>
                <a:t>n-1</a:t>
              </a:r>
            </a:p>
          </p:txBody>
        </p:sp>
        <p:sp>
          <p:nvSpPr>
            <p:cNvPr id="1010696" name="Oval 8"/>
            <p:cNvSpPr>
              <a:spLocks noChangeArrowheads="1"/>
            </p:cNvSpPr>
            <p:nvPr/>
          </p:nvSpPr>
          <p:spPr bwMode="auto">
            <a:xfrm>
              <a:off x="384" y="163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buFontTx/>
                <a:buNone/>
                <a:defRPr/>
              </a:pPr>
              <a:r>
                <a:rPr lang="en-US" b="1">
                  <a:sym typeface="MT Extra" pitchFamily="18" charset="2"/>
                </a:rPr>
                <a:t></a:t>
              </a:r>
            </a:p>
          </p:txBody>
        </p:sp>
        <p:sp>
          <p:nvSpPr>
            <p:cNvPr id="1010697" name="Oval 9"/>
            <p:cNvSpPr>
              <a:spLocks noChangeArrowheads="1"/>
            </p:cNvSpPr>
            <p:nvPr/>
          </p:nvSpPr>
          <p:spPr bwMode="auto">
            <a:xfrm>
              <a:off x="384" y="139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b="1"/>
                <a:t>x</a:t>
              </a:r>
              <a:r>
                <a:rPr lang="en-US" b="1" baseline="-25000"/>
                <a:t>3</a:t>
              </a:r>
            </a:p>
          </p:txBody>
        </p:sp>
        <p:sp>
          <p:nvSpPr>
            <p:cNvPr id="1010698" name="Oval 10"/>
            <p:cNvSpPr>
              <a:spLocks noChangeArrowheads="1"/>
            </p:cNvSpPr>
            <p:nvPr/>
          </p:nvSpPr>
          <p:spPr bwMode="auto">
            <a:xfrm>
              <a:off x="384" y="115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b="1"/>
                <a:t>x</a:t>
              </a:r>
              <a:r>
                <a:rPr lang="en-US" b="1" baseline="-25000"/>
                <a:t>2</a:t>
              </a:r>
            </a:p>
          </p:txBody>
        </p:sp>
        <p:sp>
          <p:nvSpPr>
            <p:cNvPr id="1010699" name="Oval 11"/>
            <p:cNvSpPr>
              <a:spLocks noChangeArrowheads="1"/>
            </p:cNvSpPr>
            <p:nvPr/>
          </p:nvSpPr>
          <p:spPr bwMode="auto">
            <a:xfrm>
              <a:off x="384" y="912"/>
              <a:ext cx="1104" cy="2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862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0000"/>
                </a:lnSpc>
                <a:buFontTx/>
                <a:buNone/>
                <a:defRPr/>
              </a:pPr>
              <a:r>
                <a:rPr lang="en-US" b="1"/>
                <a:t>x</a:t>
              </a:r>
              <a:r>
                <a:rPr lang="en-US" b="1" baseline="-25000"/>
                <a:t>1</a:t>
              </a:r>
            </a:p>
          </p:txBody>
        </p:sp>
      </p:grpSp>
      <p:sp>
        <p:nvSpPr>
          <p:cNvPr id="17415" name="AutoShape 12"/>
          <p:cNvSpPr>
            <a:spLocks noChangeArrowheads="1"/>
          </p:cNvSpPr>
          <p:nvPr/>
        </p:nvSpPr>
        <p:spPr bwMode="auto">
          <a:xfrm>
            <a:off x="4876800" y="2438400"/>
            <a:ext cx="1066800" cy="1219200"/>
          </a:xfrm>
          <a:prstGeom prst="flowChartProcess">
            <a:avLst/>
          </a:prstGeom>
          <a:solidFill>
            <a:srgbClr val="99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  <a:defRPr/>
            </a:pPr>
            <a:r>
              <a:rPr lang="en-US" sz="2800" dirty="0"/>
              <a:t>San</a:t>
            </a:r>
          </a:p>
        </p:txBody>
      </p:sp>
      <p:sp>
        <p:nvSpPr>
          <p:cNvPr id="17416" name="Text Box 13"/>
          <p:cNvSpPr txBox="1">
            <a:spLocks noChangeArrowheads="1"/>
          </p:cNvSpPr>
          <p:nvPr/>
        </p:nvSpPr>
        <p:spPr bwMode="auto">
          <a:xfrm>
            <a:off x="8153400" y="2506664"/>
            <a:ext cx="24384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sz="2800" dirty="0"/>
              <a:t>Users</a:t>
            </a:r>
          </a:p>
          <a:p>
            <a:pPr>
              <a:buFontTx/>
              <a:buNone/>
              <a:defRPr/>
            </a:pPr>
            <a:r>
              <a:rPr lang="en-US" dirty="0"/>
              <a:t>(government, researchers, marketers, …) </a:t>
            </a:r>
          </a:p>
        </p:txBody>
      </p:sp>
      <p:grpSp>
        <p:nvGrpSpPr>
          <p:cNvPr id="6151" name="Group 14"/>
          <p:cNvGrpSpPr>
            <a:grpSpLocks/>
          </p:cNvGrpSpPr>
          <p:nvPr/>
        </p:nvGrpSpPr>
        <p:grpSpPr bwMode="auto">
          <a:xfrm>
            <a:off x="6407150" y="2057398"/>
            <a:ext cx="1644650" cy="457200"/>
            <a:chOff x="2976" y="912"/>
            <a:chExt cx="1036" cy="288"/>
          </a:xfrm>
        </p:grpSpPr>
        <p:sp>
          <p:nvSpPr>
            <p:cNvPr id="17435" name="Line 15"/>
            <p:cNvSpPr>
              <a:spLocks noChangeShapeType="1"/>
            </p:cNvSpPr>
            <p:nvPr/>
          </p:nvSpPr>
          <p:spPr bwMode="auto">
            <a:xfrm flipH="1">
              <a:off x="2976" y="1200"/>
              <a:ext cx="10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en-US"/>
            </a:p>
          </p:txBody>
        </p:sp>
        <p:sp>
          <p:nvSpPr>
            <p:cNvPr id="17436" name="Text Box 16"/>
            <p:cNvSpPr txBox="1">
              <a:spLocks noChangeArrowheads="1"/>
            </p:cNvSpPr>
            <p:nvPr/>
          </p:nvSpPr>
          <p:spPr bwMode="auto">
            <a:xfrm>
              <a:off x="3177" y="912"/>
              <a:ext cx="5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dirty="0"/>
                <a:t>query 1</a:t>
              </a:r>
            </a:p>
          </p:txBody>
        </p:sp>
      </p:grpSp>
      <p:grpSp>
        <p:nvGrpSpPr>
          <p:cNvPr id="6152" name="Group 17"/>
          <p:cNvGrpSpPr>
            <a:grpSpLocks/>
          </p:cNvGrpSpPr>
          <p:nvPr/>
        </p:nvGrpSpPr>
        <p:grpSpPr bwMode="auto">
          <a:xfrm>
            <a:off x="6407150" y="2514599"/>
            <a:ext cx="1644650" cy="415925"/>
            <a:chOff x="2976" y="1200"/>
            <a:chExt cx="1036" cy="262"/>
          </a:xfrm>
        </p:grpSpPr>
        <p:sp>
          <p:nvSpPr>
            <p:cNvPr id="17433" name="Line 18"/>
            <p:cNvSpPr>
              <a:spLocks noChangeShapeType="1"/>
            </p:cNvSpPr>
            <p:nvPr/>
          </p:nvSpPr>
          <p:spPr bwMode="auto">
            <a:xfrm>
              <a:off x="2976" y="1462"/>
              <a:ext cx="10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en-US"/>
            </a:p>
          </p:txBody>
        </p:sp>
        <p:sp>
          <p:nvSpPr>
            <p:cNvPr id="17434" name="Text Box 19"/>
            <p:cNvSpPr txBox="1">
              <a:spLocks noChangeArrowheads="1"/>
            </p:cNvSpPr>
            <p:nvPr/>
          </p:nvSpPr>
          <p:spPr bwMode="auto">
            <a:xfrm>
              <a:off x="3120" y="1200"/>
              <a:ext cx="6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dirty="0"/>
                <a:t>answer 1</a:t>
              </a:r>
            </a:p>
          </p:txBody>
        </p:sp>
      </p:grpSp>
      <p:grpSp>
        <p:nvGrpSpPr>
          <p:cNvPr id="6153" name="Group 20"/>
          <p:cNvGrpSpPr>
            <a:grpSpLocks/>
          </p:cNvGrpSpPr>
          <p:nvPr/>
        </p:nvGrpSpPr>
        <p:grpSpPr bwMode="auto">
          <a:xfrm>
            <a:off x="6407150" y="3352797"/>
            <a:ext cx="1614488" cy="457200"/>
            <a:chOff x="2976" y="1728"/>
            <a:chExt cx="1017" cy="288"/>
          </a:xfrm>
        </p:grpSpPr>
        <p:sp>
          <p:nvSpPr>
            <p:cNvPr id="17431" name="Line 21"/>
            <p:cNvSpPr>
              <a:spLocks noChangeShapeType="1"/>
            </p:cNvSpPr>
            <p:nvPr/>
          </p:nvSpPr>
          <p:spPr bwMode="auto">
            <a:xfrm flipH="1">
              <a:off x="2976" y="2016"/>
              <a:ext cx="10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en-US"/>
            </a:p>
          </p:txBody>
        </p:sp>
        <p:sp>
          <p:nvSpPr>
            <p:cNvPr id="17432" name="Text Box 22"/>
            <p:cNvSpPr txBox="1">
              <a:spLocks noChangeArrowheads="1"/>
            </p:cNvSpPr>
            <p:nvPr/>
          </p:nvSpPr>
          <p:spPr bwMode="auto">
            <a:xfrm>
              <a:off x="3182" y="1728"/>
              <a:ext cx="5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dirty="0"/>
                <a:t>query T</a:t>
              </a:r>
            </a:p>
          </p:txBody>
        </p:sp>
      </p:grpSp>
      <p:grpSp>
        <p:nvGrpSpPr>
          <p:cNvPr id="6154" name="Group 23"/>
          <p:cNvGrpSpPr>
            <a:grpSpLocks/>
          </p:cNvGrpSpPr>
          <p:nvPr/>
        </p:nvGrpSpPr>
        <p:grpSpPr bwMode="auto">
          <a:xfrm>
            <a:off x="6421439" y="3809998"/>
            <a:ext cx="1644650" cy="415925"/>
            <a:chOff x="2985" y="2016"/>
            <a:chExt cx="1036" cy="262"/>
          </a:xfrm>
        </p:grpSpPr>
        <p:sp>
          <p:nvSpPr>
            <p:cNvPr id="17429" name="Line 24"/>
            <p:cNvSpPr>
              <a:spLocks noChangeShapeType="1"/>
            </p:cNvSpPr>
            <p:nvPr/>
          </p:nvSpPr>
          <p:spPr bwMode="auto">
            <a:xfrm>
              <a:off x="2985" y="2278"/>
              <a:ext cx="10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en-US"/>
            </a:p>
          </p:txBody>
        </p:sp>
        <p:sp>
          <p:nvSpPr>
            <p:cNvPr id="17430" name="Text Box 25"/>
            <p:cNvSpPr txBox="1">
              <a:spLocks noChangeArrowheads="1"/>
            </p:cNvSpPr>
            <p:nvPr/>
          </p:nvSpPr>
          <p:spPr bwMode="auto">
            <a:xfrm>
              <a:off x="3125" y="2016"/>
              <a:ext cx="6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dirty="0"/>
                <a:t>answer T</a:t>
              </a:r>
            </a:p>
          </p:txBody>
        </p:sp>
      </p:grpSp>
      <p:sp>
        <p:nvSpPr>
          <p:cNvPr id="17421" name="Text Box 26"/>
          <p:cNvSpPr txBox="1">
            <a:spLocks noChangeArrowheads="1"/>
          </p:cNvSpPr>
          <p:nvPr/>
        </p:nvSpPr>
        <p:spPr bwMode="auto">
          <a:xfrm>
            <a:off x="7245350" y="2971800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b="1">
                <a:sym typeface="MT Extra" pitchFamily="18" charset="2"/>
              </a:rPr>
              <a:t></a:t>
            </a:r>
          </a:p>
        </p:txBody>
      </p:sp>
      <p:sp>
        <p:nvSpPr>
          <p:cNvPr id="17422" name="Text Box 29"/>
          <p:cNvSpPr txBox="1">
            <a:spLocks noChangeArrowheads="1"/>
          </p:cNvSpPr>
          <p:nvPr/>
        </p:nvSpPr>
        <p:spPr bwMode="auto">
          <a:xfrm>
            <a:off x="1908176" y="2925763"/>
            <a:ext cx="780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800" dirty="0"/>
              <a:t>DB=</a:t>
            </a:r>
          </a:p>
        </p:txBody>
      </p:sp>
      <p:cxnSp>
        <p:nvCxnSpPr>
          <p:cNvPr id="6157" name="AutoShape 30"/>
          <p:cNvCxnSpPr>
            <a:cxnSpLocks noChangeShapeType="1"/>
            <a:endCxn id="17415" idx="1"/>
          </p:cNvCxnSpPr>
          <p:nvPr/>
        </p:nvCxnSpPr>
        <p:spPr bwMode="auto">
          <a:xfrm>
            <a:off x="4419600" y="30480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Text Box 31"/>
          <p:cNvSpPr txBox="1">
            <a:spLocks noChangeArrowheads="1"/>
          </p:cNvSpPr>
          <p:nvPr/>
        </p:nvSpPr>
        <p:spPr bwMode="auto">
          <a:xfrm>
            <a:off x="4495801" y="4262438"/>
            <a:ext cx="14557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/>
              <a:t>random coins</a:t>
            </a:r>
          </a:p>
        </p:txBody>
      </p:sp>
      <p:sp>
        <p:nvSpPr>
          <p:cNvPr id="17425" name="Oval 32"/>
          <p:cNvSpPr>
            <a:spLocks noChangeArrowheads="1"/>
          </p:cNvSpPr>
          <p:nvPr/>
        </p:nvSpPr>
        <p:spPr bwMode="auto">
          <a:xfrm>
            <a:off x="5029200" y="3962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600" b="1"/>
              <a:t>¢</a:t>
            </a:r>
          </a:p>
        </p:txBody>
      </p:sp>
      <p:sp>
        <p:nvSpPr>
          <p:cNvPr id="17426" name="Oval 33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600" b="1"/>
              <a:t>¢</a:t>
            </a:r>
          </a:p>
        </p:txBody>
      </p:sp>
      <p:sp>
        <p:nvSpPr>
          <p:cNvPr id="17427" name="Oval 34"/>
          <p:cNvSpPr>
            <a:spLocks noChangeArrowheads="1"/>
          </p:cNvSpPr>
          <p:nvPr/>
        </p:nvSpPr>
        <p:spPr bwMode="auto">
          <a:xfrm>
            <a:off x="5486400" y="3962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en-US" sz="1600" b="1" dirty="0"/>
              <a:t>¢ </a:t>
            </a:r>
          </a:p>
        </p:txBody>
      </p:sp>
      <p:cxnSp>
        <p:nvCxnSpPr>
          <p:cNvPr id="6162" name="AutoShape 35"/>
          <p:cNvCxnSpPr>
            <a:cxnSpLocks noChangeShapeType="1"/>
            <a:stCxn id="17426" idx="0"/>
            <a:endCxn id="17415" idx="2"/>
          </p:cNvCxnSpPr>
          <p:nvPr/>
        </p:nvCxnSpPr>
        <p:spPr bwMode="auto">
          <a:xfrm flipV="1">
            <a:off x="5410200" y="3657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4D26F791-49CD-FF4A-9574-24C862A16FE3}" type="slidenum">
              <a:rPr lang="en-US" altLang="x-none" sz="1200">
                <a:latin typeface="Arial" charset="0"/>
              </a:rPr>
              <a:pPr/>
              <a:t>3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Examples of Sanitization Methods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78800" cy="4876800"/>
          </a:xfrm>
        </p:spPr>
        <p:txBody>
          <a:bodyPr/>
          <a:lstStyle/>
          <a:p>
            <a:r>
              <a:rPr lang="en-US" altLang="x-none"/>
              <a:t>Input perturbation</a:t>
            </a:r>
          </a:p>
          <a:p>
            <a:pPr lvl="1"/>
            <a:r>
              <a:rPr lang="en-US" altLang="x-none"/>
              <a:t>Add random noise to database, release</a:t>
            </a:r>
          </a:p>
          <a:p>
            <a:r>
              <a:rPr lang="en-US" altLang="x-none"/>
              <a:t>Summary statistics</a:t>
            </a:r>
          </a:p>
          <a:p>
            <a:pPr lvl="1"/>
            <a:r>
              <a:rPr lang="en-US" altLang="x-none"/>
              <a:t>Means, variances</a:t>
            </a:r>
          </a:p>
          <a:p>
            <a:pPr lvl="1"/>
            <a:r>
              <a:rPr lang="en-US" altLang="x-none"/>
              <a:t>Marginal totals </a:t>
            </a:r>
          </a:p>
          <a:p>
            <a:pPr lvl="1"/>
            <a:r>
              <a:rPr lang="en-US" altLang="x-none"/>
              <a:t>Regression coefficients</a:t>
            </a:r>
          </a:p>
          <a:p>
            <a:r>
              <a:rPr lang="en-US" altLang="x-none"/>
              <a:t>Output perturbation</a:t>
            </a:r>
          </a:p>
          <a:p>
            <a:pPr lvl="1"/>
            <a:r>
              <a:rPr lang="en-US" altLang="x-none"/>
              <a:t>Summary statistics with noise</a:t>
            </a:r>
          </a:p>
          <a:p>
            <a:r>
              <a:rPr lang="en-US" altLang="x-none"/>
              <a:t>Interactive versions of the above methods</a:t>
            </a:r>
          </a:p>
          <a:p>
            <a:pPr lvl="1"/>
            <a:r>
              <a:rPr lang="en-US" altLang="x-none"/>
              <a:t>Auditor decides which queries are OK, type of noise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8E9942D7-52FA-7B4C-ACC1-1D9599B24401}" type="slidenum">
              <a:rPr lang="en-US" altLang="x-none" sz="1200">
                <a:latin typeface="Arial" charset="0"/>
              </a:rPr>
              <a:pPr/>
              <a:t>4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Strawman Definition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78800" cy="4953000"/>
          </a:xfrm>
        </p:spPr>
        <p:txBody>
          <a:bodyPr/>
          <a:lstStyle/>
          <a:p>
            <a:r>
              <a:rPr lang="en-US" altLang="x-none"/>
              <a:t>Assume x</a:t>
            </a:r>
            <a:r>
              <a:rPr lang="en-US" altLang="x-none" baseline="-25000"/>
              <a:t>1</a:t>
            </a:r>
            <a:r>
              <a:rPr lang="en-US" altLang="x-none"/>
              <a:t>,…,x</a:t>
            </a:r>
            <a:r>
              <a:rPr lang="en-US" altLang="x-none" baseline="-25000"/>
              <a:t>n</a:t>
            </a:r>
            <a:r>
              <a:rPr lang="en-US" altLang="x-none"/>
              <a:t> are drawn i.i.d. from unknown distribution</a:t>
            </a:r>
          </a:p>
          <a:p>
            <a:r>
              <a:rPr lang="en-US" altLang="x-none"/>
              <a:t>Candidate definition: </a:t>
            </a:r>
            <a:r>
              <a:rPr lang="en-US" altLang="x-none">
                <a:solidFill>
                  <a:srgbClr val="7030A0"/>
                </a:solidFill>
              </a:rPr>
              <a:t>sanitization is safe if it only reveals the distribution</a:t>
            </a:r>
          </a:p>
          <a:p>
            <a:r>
              <a:rPr lang="en-US" altLang="x-none"/>
              <a:t>Implied approach:</a:t>
            </a:r>
          </a:p>
          <a:p>
            <a:pPr lvl="1"/>
            <a:r>
              <a:rPr lang="en-US" altLang="x-none"/>
              <a:t>Learn the distribution</a:t>
            </a:r>
          </a:p>
          <a:p>
            <a:pPr lvl="1"/>
            <a:r>
              <a:rPr lang="en-US" altLang="x-none"/>
              <a:t>Release description of distribution or re-sample points</a:t>
            </a:r>
          </a:p>
          <a:p>
            <a:r>
              <a:rPr lang="en-US" altLang="x-none"/>
              <a:t>This definition is tautological!</a:t>
            </a:r>
          </a:p>
          <a:p>
            <a:pPr lvl="1"/>
            <a:r>
              <a:rPr lang="en-US" altLang="x-none"/>
              <a:t>Estimate of distribution depends on data… why is it safe?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0A299E69-749D-E94E-A457-2D77A6E49C40}" type="slidenum">
              <a:rPr lang="en-US" altLang="x-none" sz="1200">
                <a:latin typeface="Arial" charset="0"/>
              </a:rPr>
              <a:pPr/>
              <a:t>5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7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34200" y="838200"/>
            <a:ext cx="3657600" cy="762000"/>
          </a:xfrm>
          <a:prstGeom prst="wedgeRoundRectCallout">
            <a:avLst>
              <a:gd name="adj1" fmla="val -96162"/>
              <a:gd name="adj2" fmla="val 309662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80988" indent="-280988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x-none" sz="2000">
                <a:solidFill>
                  <a:schemeClr val="tx1"/>
                </a:solidFill>
              </a:rPr>
              <a:t>Frequency in DB or frequency in underlying population?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Blending into a Crowd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78800" cy="5105400"/>
          </a:xfrm>
        </p:spPr>
        <p:txBody>
          <a:bodyPr/>
          <a:lstStyle/>
          <a:p>
            <a:r>
              <a:rPr lang="en-US" altLang="x-none"/>
              <a:t>Intuition: “I am safe in a group of k or more”</a:t>
            </a:r>
          </a:p>
          <a:p>
            <a:pPr lvl="1"/>
            <a:r>
              <a:rPr lang="en-US" altLang="x-none"/>
              <a:t>k varies (3… 6… 100…  10,000?)</a:t>
            </a:r>
          </a:p>
          <a:p>
            <a:r>
              <a:rPr lang="en-US" altLang="x-none"/>
              <a:t>Many variations on theme</a:t>
            </a:r>
          </a:p>
          <a:p>
            <a:pPr lvl="1"/>
            <a:r>
              <a:rPr lang="en-US" altLang="x-none"/>
              <a:t>Adversary wants predicate g</a:t>
            </a:r>
          </a:p>
          <a:p>
            <a:pPr lvl="1">
              <a:buFontTx/>
              <a:buNone/>
            </a:pPr>
            <a:r>
              <a:rPr lang="en-US" altLang="x-none"/>
              <a:t>   such that 0 &lt; #{i | g(x</a:t>
            </a:r>
            <a:r>
              <a:rPr lang="en-US" altLang="x-none" baseline="-25000"/>
              <a:t>i</a:t>
            </a:r>
            <a:r>
              <a:rPr lang="en-US" altLang="x-none"/>
              <a:t>)=true} &lt; k</a:t>
            </a:r>
          </a:p>
          <a:p>
            <a:r>
              <a:rPr lang="en-US" altLang="x-none"/>
              <a:t>Why?</a:t>
            </a:r>
          </a:p>
          <a:p>
            <a:pPr lvl="1"/>
            <a:r>
              <a:rPr lang="en-US" altLang="x-none"/>
              <a:t>Privacy is “protection from being brought to the attention of others” [Gavison]</a:t>
            </a:r>
          </a:p>
          <a:p>
            <a:pPr lvl="1"/>
            <a:r>
              <a:rPr lang="en-US" altLang="x-none"/>
              <a:t>Rare property helps re-identify someone</a:t>
            </a:r>
          </a:p>
          <a:p>
            <a:pPr lvl="1"/>
            <a:r>
              <a:rPr lang="en-US" altLang="x-none"/>
              <a:t>Implicit: information about a large group is public</a:t>
            </a:r>
          </a:p>
          <a:p>
            <a:pPr lvl="2"/>
            <a:r>
              <a:rPr lang="en-US" altLang="x-none"/>
              <a:t>E.g., liver problems more prevalent among diabetics</a:t>
            </a:r>
          </a:p>
        </p:txBody>
      </p:sp>
      <p:sp>
        <p:nvSpPr>
          <p:cNvPr id="92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53BF2600-4AF4-2045-AC93-6A90DEC4AD1F}" type="slidenum">
              <a:rPr lang="en-US" altLang="x-none" sz="1200">
                <a:latin typeface="Arial" charset="0"/>
              </a:rPr>
              <a:pPr/>
              <a:t>6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Clustering-Based Definitions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382000" cy="5105400"/>
          </a:xfrm>
        </p:spPr>
        <p:txBody>
          <a:bodyPr/>
          <a:lstStyle/>
          <a:p>
            <a:r>
              <a:rPr lang="en-US" altLang="x-none"/>
              <a:t>Given sanitization S, look at all databases consistent with S</a:t>
            </a:r>
          </a:p>
          <a:p>
            <a:r>
              <a:rPr lang="en-US" altLang="x-none">
                <a:solidFill>
                  <a:srgbClr val="7030A0"/>
                </a:solidFill>
              </a:rPr>
              <a:t>Safe if no predicate is true for </a:t>
            </a:r>
          </a:p>
          <a:p>
            <a:pPr>
              <a:buFont typeface="Monotype Sorts" charset="2"/>
              <a:buNone/>
            </a:pPr>
            <a:r>
              <a:rPr lang="en-US" altLang="x-none">
                <a:solidFill>
                  <a:srgbClr val="7030A0"/>
                </a:solidFill>
              </a:rPr>
              <a:t>   all consistent databases</a:t>
            </a:r>
          </a:p>
          <a:p>
            <a:r>
              <a:rPr lang="en-US" altLang="x-none"/>
              <a:t>k-anonymity</a:t>
            </a:r>
          </a:p>
          <a:p>
            <a:pPr lvl="1"/>
            <a:r>
              <a:rPr lang="en-US" altLang="x-none"/>
              <a:t>Partition D into bins</a:t>
            </a:r>
          </a:p>
          <a:p>
            <a:pPr lvl="1"/>
            <a:r>
              <a:rPr lang="en-US" altLang="x-none"/>
              <a:t>Safe if each bin is either empty, or</a:t>
            </a:r>
          </a:p>
          <a:p>
            <a:pPr lvl="1">
              <a:buFontTx/>
              <a:buNone/>
            </a:pPr>
            <a:r>
              <a:rPr lang="en-US" altLang="x-none"/>
              <a:t>   contains at least k elements</a:t>
            </a:r>
          </a:p>
          <a:p>
            <a:r>
              <a:rPr lang="en-US" altLang="x-none"/>
              <a:t>Cell bound methods</a:t>
            </a:r>
          </a:p>
          <a:p>
            <a:pPr lvl="1"/>
            <a:r>
              <a:rPr lang="en-US" altLang="x-none"/>
              <a:t>Release marginal sums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730BE764-A959-E647-8C8A-55F56662D4A2}" type="slidenum">
              <a:rPr lang="en-US" altLang="x-none" sz="1200">
                <a:latin typeface="Arial" charset="0"/>
              </a:rPr>
              <a:pPr/>
              <a:t>7</a:t>
            </a:fld>
            <a:endParaRPr lang="en-US" altLang="x-none" sz="1200">
              <a:latin typeface="Arial" charset="0"/>
            </a:endParaRPr>
          </a:p>
        </p:txBody>
      </p:sp>
      <p:graphicFrame>
        <p:nvGraphicFramePr>
          <p:cNvPr id="7" name="Group 206"/>
          <p:cNvGraphicFramePr>
            <a:graphicFrameLocks noGrp="1"/>
          </p:cNvGraphicFramePr>
          <p:nvPr/>
        </p:nvGraphicFramePr>
        <p:xfrm>
          <a:off x="7391400" y="4664075"/>
          <a:ext cx="3124200" cy="158496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762000"/>
                <a:gridCol w="533400"/>
              </a:tblGrid>
              <a:tr h="2079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brown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ea typeface="Arial" charset="0"/>
                          <a:cs typeface="Arial" charset="0"/>
                          <a:sym typeface="Symbol" charset="2"/>
                        </a:rPr>
                        <a:t>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79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blond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[0,12]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[0,12]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79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brown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[0,14]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[0,16]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79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ea typeface="Arial" charset="0"/>
                          <a:cs typeface="Arial" charset="0"/>
                          <a:sym typeface="Symbol" charset="2"/>
                        </a:rPr>
                        <a:t>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06"/>
          <p:cNvGraphicFramePr>
            <a:graphicFrameLocks noGrp="1"/>
          </p:cNvGraphicFramePr>
          <p:nvPr/>
        </p:nvGraphicFramePr>
        <p:xfrm>
          <a:off x="7391400" y="2362200"/>
          <a:ext cx="3124200" cy="158496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762000"/>
                <a:gridCol w="533400"/>
              </a:tblGrid>
              <a:tr h="2079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brown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ea typeface="Arial" charset="0"/>
                          <a:cs typeface="Arial" charset="0"/>
                          <a:sym typeface="Symbol" charset="2"/>
                        </a:rPr>
                        <a:t>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79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blond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79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brown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79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ea typeface="Arial" charset="0"/>
                          <a:cs typeface="Arial" charset="0"/>
                          <a:sym typeface="Symbol" charset="2"/>
                        </a:rPr>
                        <a:t>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9" name="Down Arrow 8"/>
          <p:cNvSpPr>
            <a:spLocks noChangeArrowheads="1"/>
          </p:cNvSpPr>
          <p:nvPr/>
        </p:nvSpPr>
        <p:spPr bwMode="auto">
          <a:xfrm>
            <a:off x="8991600" y="4098926"/>
            <a:ext cx="381000" cy="473075"/>
          </a:xfrm>
          <a:prstGeom prst="downArrow">
            <a:avLst>
              <a:gd name="adj1" fmla="val 50000"/>
              <a:gd name="adj2" fmla="val 5006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921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Issues with Clustering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Purely syntactic definition of privacy</a:t>
            </a:r>
          </a:p>
          <a:p>
            <a:r>
              <a:rPr lang="en-US" altLang="x-none"/>
              <a:t>What adversary does this apply to?</a:t>
            </a:r>
          </a:p>
          <a:p>
            <a:pPr lvl="1"/>
            <a:r>
              <a:rPr lang="en-US" altLang="x-none"/>
              <a:t>Does not consider adversaries with side information</a:t>
            </a:r>
          </a:p>
          <a:p>
            <a:pPr lvl="1"/>
            <a:r>
              <a:rPr lang="en-US" altLang="x-none"/>
              <a:t>Does not consider probability</a:t>
            </a:r>
          </a:p>
          <a:p>
            <a:pPr lvl="1"/>
            <a:r>
              <a:rPr lang="en-US" altLang="x-none"/>
              <a:t>Does not consider adversarial algorithm for making decisions (inference)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033B5A0B-7C00-3B45-92BD-F0311DB892A0}" type="slidenum">
              <a:rPr lang="en-US" altLang="x-none" sz="1200">
                <a:latin typeface="Arial" charset="0"/>
              </a:rPr>
              <a:pPr/>
              <a:t>8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7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“Bayesian” Adversaries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78800" cy="4876800"/>
          </a:xfrm>
        </p:spPr>
        <p:txBody>
          <a:bodyPr/>
          <a:lstStyle/>
          <a:p>
            <a:r>
              <a:rPr lang="en-US" altLang="x-none"/>
              <a:t>Adversary outputs point z </a:t>
            </a:r>
            <a:r>
              <a:rPr lang="en-US" altLang="x-none">
                <a:sym typeface="Symbol" charset="2"/>
              </a:rPr>
              <a:t></a:t>
            </a:r>
            <a:r>
              <a:rPr lang="en-US" altLang="x-none"/>
              <a:t> D</a:t>
            </a:r>
          </a:p>
          <a:p>
            <a:r>
              <a:rPr lang="en-US" altLang="x-none"/>
              <a:t>Score = 1/f</a:t>
            </a:r>
            <a:r>
              <a:rPr lang="en-US" altLang="x-none" baseline="-25000"/>
              <a:t>z</a:t>
            </a:r>
            <a:r>
              <a:rPr lang="en-US" altLang="x-none"/>
              <a:t> if f</a:t>
            </a:r>
            <a:r>
              <a:rPr lang="en-US" altLang="x-none" baseline="-25000"/>
              <a:t>z</a:t>
            </a:r>
            <a:r>
              <a:rPr lang="en-US" altLang="x-none"/>
              <a:t> &gt; 0,  0 otherwise</a:t>
            </a:r>
          </a:p>
          <a:p>
            <a:pPr lvl="1"/>
            <a:r>
              <a:rPr lang="en-US" altLang="x-none"/>
              <a:t>f</a:t>
            </a:r>
            <a:r>
              <a:rPr lang="en-US" altLang="x-none" baseline="-25000"/>
              <a:t>z  </a:t>
            </a:r>
            <a:r>
              <a:rPr lang="en-US" altLang="x-none"/>
              <a:t>is the number of matching points in D</a:t>
            </a:r>
          </a:p>
          <a:p>
            <a:r>
              <a:rPr lang="en-US" altLang="x-none"/>
              <a:t>Sanitization is safe if E(score) ≤ </a:t>
            </a:r>
            <a:r>
              <a:rPr lang="en-US" altLang="x-none">
                <a:sym typeface="Symbol" charset="2"/>
              </a:rPr>
              <a:t></a:t>
            </a:r>
          </a:p>
          <a:p>
            <a:r>
              <a:rPr lang="en-US" altLang="x-none"/>
              <a:t>Procedure:</a:t>
            </a:r>
          </a:p>
          <a:p>
            <a:pPr lvl="1"/>
            <a:r>
              <a:rPr lang="en-US" altLang="x-none"/>
              <a:t>Assume you know adversary’s prior distribution over databases</a:t>
            </a:r>
          </a:p>
          <a:p>
            <a:pPr lvl="1"/>
            <a:r>
              <a:rPr lang="en-US" altLang="x-none"/>
              <a:t>Given a candidate output, update prior conditioned on output (via Bayes’ rule)</a:t>
            </a:r>
          </a:p>
          <a:p>
            <a:pPr lvl="1"/>
            <a:r>
              <a:rPr lang="en-US" altLang="x-none"/>
              <a:t>If max</a:t>
            </a:r>
            <a:r>
              <a:rPr lang="en-US" altLang="x-none" baseline="-25000"/>
              <a:t>z</a:t>
            </a:r>
            <a:r>
              <a:rPr lang="en-US" altLang="x-none"/>
              <a:t> E( score | output ) &lt; </a:t>
            </a:r>
            <a:r>
              <a:rPr lang="en-US" altLang="x-none">
                <a:sym typeface="Symbol" charset="2"/>
              </a:rPr>
              <a:t>, </a:t>
            </a:r>
            <a:r>
              <a:rPr lang="en-US" altLang="x-none"/>
              <a:t>then safe to release 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x-none" sz="1200">
                <a:latin typeface="Arial" charset="0"/>
              </a:rPr>
              <a:t>slide </a:t>
            </a:r>
            <a:fld id="{B0D55842-9888-6C4F-B7E3-D2B43C375F46}" type="slidenum">
              <a:rPr lang="en-US" altLang="x-none" sz="1200">
                <a:latin typeface="Arial" charset="0"/>
              </a:rPr>
              <a:pPr/>
              <a:t>9</a:t>
            </a:fld>
            <a:endParaRPr lang="en-US" altLang="x-none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usepackage{amsmath}&#13;&#10;\begin{document}&#13;&#10;$$p_i(DB|S) = p(DB | S \text{ in Game } i)&#13;&#10;= \frac{p(San(DB_{-i}) = S) \times p(DB)}&#13;&#10;{p(S \text{ in Game } i)} &#13;&#10;$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4"/>
  <p:tag name="BOXHEIGHT" val="266"/>
  <p:tag name="BOXFONT" val="10"/>
  <p:tag name="BOXWRAP" val="False"/>
  <p:tag name="WORKAROUNDTRANSPARENCYBUG" val="False"/>
  <p:tag name="ALLOWFONTSUBSTITUTION" val="False"/>
  <p:tag name="BITMAPFORMAT" val="pngmono"/>
  <p:tag name="ORIGWIDTH" val="625"/>
  <p:tag name="PICTUREFILESIZE" val="435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usepackage{amsmath}&#13;&#10;\begin{document}&#13;&#10;$$p_i(DB|S) = p(DB | S \text{ in Game } i)&#13;&#10;= \frac{p(San(DB_{-i}) = S) \times p(DB)}&#13;&#10;{p(S \text{ in Game } i)} &#13;&#10;$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4"/>
  <p:tag name="BOXHEIGHT" val="266"/>
  <p:tag name="BOXFONT" val="10"/>
  <p:tag name="BOXWRAP" val="False"/>
  <p:tag name="WORKAROUNDTRANSPARENCYBUG" val="False"/>
  <p:tag name="ALLOWFONTSUBSTITUTION" val="False"/>
  <p:tag name="BITMAPFORMAT" val="pngmono"/>
  <p:tag name="ORIGWIDTH" val="625"/>
  <p:tag name="PICTUREFILESIZE" val="435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usepackage{amsmath}&#13;&#10;\begin{document}&#13;&#10;$$\frac{p_i(DB|S)}{p_0(DB|S)} &#13;&#10;= \frac{p(San(DB_{-i})=S)}{p(San(DB)=S)}&#13;&#10;\times \frac{p(S \text{ in Game }0)}&#13;&#10;{p(S \text{ in Game }i)}&#13;&#10;\approx 1 \pm 2\epsilon$$&#13;&#10;\end{document}&#13;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74"/>
  <p:tag name="BOXHEIGHT" val="266"/>
  <p:tag name="BOXFONT" val="10"/>
  <p:tag name="BOXWRAP" val="False"/>
  <p:tag name="WORKAROUNDTRANSPARENCYBUG" val="False"/>
  <p:tag name="ALLOWFONTSUBSTITUTION" val="False"/>
  <p:tag name="BITMAPFORMAT" val="pngmono"/>
  <p:tag name="ORIGWIDTH" val="570"/>
  <p:tag name="PICTUREFILESIZE" val="5444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9319</TotalTime>
  <Words>1354</Words>
  <Application>Microsoft Macintosh PowerPoint</Application>
  <PresentationFormat>Widescreen</PresentationFormat>
  <Paragraphs>332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Calibri</vt:lpstr>
      <vt:lpstr>Calibri Light</vt:lpstr>
      <vt:lpstr>cmsy10</vt:lpstr>
      <vt:lpstr>Georgia</vt:lpstr>
      <vt:lpstr>Monotype Corsiva</vt:lpstr>
      <vt:lpstr>Monotype Sorts</vt:lpstr>
      <vt:lpstr>MT Extra</vt:lpstr>
      <vt:lpstr>Symbol</vt:lpstr>
      <vt:lpstr>Tahoma</vt:lpstr>
      <vt:lpstr>Times New Roman</vt:lpstr>
      <vt:lpstr>Arial</vt:lpstr>
      <vt:lpstr>Office Theme</vt:lpstr>
      <vt:lpstr> CS639:  Data Management for  Data Science</vt:lpstr>
      <vt:lpstr>Reading</vt:lpstr>
      <vt:lpstr>Basic Setting</vt:lpstr>
      <vt:lpstr>Examples of Sanitization Methods</vt:lpstr>
      <vt:lpstr>Strawman Definition</vt:lpstr>
      <vt:lpstr>Blending into a Crowd</vt:lpstr>
      <vt:lpstr>Clustering-Based Definitions</vt:lpstr>
      <vt:lpstr>Issues with Clustering</vt:lpstr>
      <vt:lpstr>“Bayesian” Adversaries</vt:lpstr>
      <vt:lpstr>Issues with “Bayesian” Privacy</vt:lpstr>
      <vt:lpstr>Classical Intution for Privacy</vt:lpstr>
      <vt:lpstr>Problems with Classic Intuition</vt:lpstr>
      <vt:lpstr>Impossibility Result</vt:lpstr>
      <vt:lpstr>(Very Informal) Proof Sketch</vt:lpstr>
      <vt:lpstr>Differential Privacy (1)</vt:lpstr>
      <vt:lpstr>Differential Privacy (2)</vt:lpstr>
      <vt:lpstr>Differential Privacy (3)</vt:lpstr>
      <vt:lpstr>Indistinguishability</vt:lpstr>
      <vt:lpstr>Which Distance to Use? </vt:lpstr>
      <vt:lpstr>Formalizing Indistinguishability</vt:lpstr>
      <vt:lpstr>Indistinguishability  Diff. Privacy</vt:lpstr>
      <vt:lpstr>Sensitivity with Laplace Noise</vt:lpstr>
      <vt:lpstr>Differential Privacy: Summary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1069</cp:revision>
  <cp:lastPrinted>2019-04-24T18:16:26Z</cp:lastPrinted>
  <dcterms:created xsi:type="dcterms:W3CDTF">2015-09-11T05:09:33Z</dcterms:created>
  <dcterms:modified xsi:type="dcterms:W3CDTF">2019-04-29T13:47:35Z</dcterms:modified>
</cp:coreProperties>
</file>