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1399"/>
  </p:normalViewPr>
  <p:slideViewPr>
    <p:cSldViewPr snapToGrid="0" snapToObjects="1">
      <p:cViewPr>
        <p:scale>
          <a:sx n="100" d="100"/>
          <a:sy n="100" d="100"/>
        </p:scale>
        <p:origin x="648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26881-9E10-C54D-9A16-FB599F06C654}" type="slidenum">
              <a:rPr lang="en-US"/>
              <a:pPr/>
              <a:t>9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00208-63DD-4942-A4FE-49E1B101502A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Challenge in operations : many handoffs.  Some processes more important than others.</a:t>
            </a:r>
          </a:p>
          <a:p>
            <a:r>
              <a:rPr lang="en-US"/>
              <a:t>Challenge in aggregate analysis: can tolerate errors, but you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summing up over a lot of data, therefore likely to add in glitched data.</a:t>
            </a:r>
          </a:p>
          <a:p>
            <a:r>
              <a:rPr lang="en-US"/>
              <a:t>Customer relations : the fields must be accurate, but errors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spread.</a:t>
            </a:r>
          </a:p>
        </p:txBody>
      </p:sp>
    </p:spTree>
    <p:extLst>
      <p:ext uri="{BB962C8B-B14F-4D97-AF65-F5344CB8AC3E}">
        <p14:creationId xmlns:p14="http://schemas.microsoft.com/office/powerpoint/2010/main" val="193715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757E4-B772-3E46-ABEC-672A642FA117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MPDS workshop, John Bates</a:t>
            </a:r>
          </a:p>
        </p:txBody>
      </p:sp>
    </p:spTree>
    <p:extLst>
      <p:ext uri="{BB962C8B-B14F-4D97-AF65-F5344CB8AC3E}">
        <p14:creationId xmlns:p14="http://schemas.microsoft.com/office/powerpoint/2010/main" val="86556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B2ADC-7F57-FD44-81B7-5B02FEA80E05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5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Casual empiricism : use an arbitrary number to support a pre-conception.</a:t>
            </a:r>
          </a:p>
        </p:txBody>
      </p:sp>
    </p:spTree>
    <p:extLst>
      <p:ext uri="{BB962C8B-B14F-4D97-AF65-F5344CB8AC3E}">
        <p14:creationId xmlns:p14="http://schemas.microsoft.com/office/powerpoint/2010/main" val="49538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20682-415E-1142-AE54-87D2304A6FFE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constraints often come from operational databases.  But analysis data sets, CRM databases are often derived from operational data.</a:t>
            </a:r>
          </a:p>
        </p:txBody>
      </p:sp>
    </p:spTree>
    <p:extLst>
      <p:ext uri="{BB962C8B-B14F-4D97-AF65-F5344CB8AC3E}">
        <p14:creationId xmlns:p14="http://schemas.microsoft.com/office/powerpoint/2010/main" val="106778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52AB2-E8C2-5F4B-8C97-541340A7BA23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 can give incentives for bad behavior : throw away data that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join.</a:t>
            </a:r>
          </a:p>
        </p:txBody>
      </p:sp>
    </p:spTree>
    <p:extLst>
      <p:ext uri="{BB962C8B-B14F-4D97-AF65-F5344CB8AC3E}">
        <p14:creationId xmlns:p14="http://schemas.microsoft.com/office/powerpoint/2010/main" val="20306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-4040" y="914"/>
            <a:ext cx="12192001" cy="869307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749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23: Data Cleaning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based on slides by John Canny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</a:t>
            </a:r>
            <a:r>
              <a:rPr lang="en-US" dirty="0" smtClean="0"/>
              <a:t>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20396"/>
          </a:xfrm>
        </p:spPr>
        <p:txBody>
          <a:bodyPr>
            <a:normAutofit/>
          </a:bodyPr>
          <a:lstStyle/>
          <a:p>
            <a:r>
              <a:rPr lang="en-US" dirty="0" smtClean="0"/>
              <a:t>Dirty 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48171"/>
            <a:ext cx="8229600" cy="56979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From Stanford Data Integration Course: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parsing text into fields (separator issues)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Naming conventions: ER: NYC </a:t>
            </a:r>
            <a:r>
              <a:rPr lang="en-US" sz="3400" dirty="0" err="1"/>
              <a:t>vs</a:t>
            </a:r>
            <a:r>
              <a:rPr lang="en-US" sz="3400" dirty="0"/>
              <a:t> New York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Missing required field (e.g. key field)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Different representations (2 </a:t>
            </a:r>
            <a:r>
              <a:rPr lang="en-US" sz="3400" dirty="0" err="1"/>
              <a:t>vs</a:t>
            </a:r>
            <a:r>
              <a:rPr lang="en-US" sz="3400" dirty="0"/>
              <a:t> Two)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Fields too long (get truncated)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Primary key violation (from un- to structured or during integration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Redundant Records (exact match or other)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Formatting issues – especially dates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Licensing issues/Privacy/ keep you from using the data as you would like?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971550" lvl="1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sz="3600">
                <a:solidFill>
                  <a:schemeClr val="accent2"/>
                </a:solidFill>
              </a:rPr>
              <a:t>Conventional Definition of Data Quality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Accuracy</a:t>
            </a:r>
          </a:p>
          <a:p>
            <a:pPr lvl="1">
              <a:lnSpc>
                <a:spcPct val="90000"/>
              </a:lnSpc>
            </a:pPr>
            <a:r>
              <a:rPr lang="en-US"/>
              <a:t>The data was recorded correctly.</a:t>
            </a:r>
          </a:p>
          <a:p>
            <a:pPr>
              <a:lnSpc>
                <a:spcPct val="90000"/>
              </a:lnSpc>
            </a:pPr>
            <a:r>
              <a:rPr lang="en-US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/>
              <a:t>All relevant data was recorded.</a:t>
            </a:r>
          </a:p>
          <a:p>
            <a:pPr>
              <a:lnSpc>
                <a:spcPct val="90000"/>
              </a:lnSpc>
            </a:pPr>
            <a:r>
              <a:rPr lang="en-US"/>
              <a:t>Uniqueness</a:t>
            </a:r>
          </a:p>
          <a:p>
            <a:pPr lvl="1">
              <a:lnSpc>
                <a:spcPct val="90000"/>
              </a:lnSpc>
            </a:pPr>
            <a:r>
              <a:rPr lang="en-US"/>
              <a:t>Entities are recorded once.</a:t>
            </a:r>
          </a:p>
          <a:p>
            <a:pPr>
              <a:lnSpc>
                <a:spcPct val="90000"/>
              </a:lnSpc>
            </a:pPr>
            <a:r>
              <a:rPr lang="en-US"/>
              <a:t>Timeliness</a:t>
            </a:r>
          </a:p>
          <a:p>
            <a:pPr lvl="1">
              <a:lnSpc>
                <a:spcPct val="90000"/>
              </a:lnSpc>
            </a:pPr>
            <a:r>
              <a:rPr lang="en-US"/>
              <a:t>The data is kept up to date.</a:t>
            </a:r>
          </a:p>
          <a:p>
            <a:pPr lvl="2">
              <a:lnSpc>
                <a:spcPct val="90000"/>
              </a:lnSpc>
            </a:pPr>
            <a:r>
              <a:rPr lang="en-US"/>
              <a:t>Special problems in federated data: time consistency.</a:t>
            </a:r>
          </a:p>
          <a:p>
            <a:pPr>
              <a:lnSpc>
                <a:spcPct val="90000"/>
              </a:lnSpc>
            </a:pPr>
            <a:r>
              <a:rPr lang="en-US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/>
              <a:t>The data agrees with itself.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60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Problems 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Unmeasurable</a:t>
            </a:r>
          </a:p>
          <a:p>
            <a:pPr lvl="1">
              <a:lnSpc>
                <a:spcPct val="90000"/>
              </a:lnSpc>
            </a:pPr>
            <a:r>
              <a:rPr lang="en-US"/>
              <a:t>Accuracy and completeness are extremely difficult, perhaps impossible to measure.</a:t>
            </a:r>
          </a:p>
          <a:p>
            <a:pPr>
              <a:lnSpc>
                <a:spcPct val="90000"/>
              </a:lnSpc>
            </a:pPr>
            <a:r>
              <a:rPr lang="en-US"/>
              <a:t>Context independent</a:t>
            </a:r>
          </a:p>
          <a:p>
            <a:pPr lvl="1">
              <a:lnSpc>
                <a:spcPct val="90000"/>
              </a:lnSpc>
            </a:pPr>
            <a:r>
              <a:rPr lang="en-US"/>
              <a:t>No accounting for what is important.  E.g., if you are computing aggregates, you can tolerate a lot of inaccuracy.</a:t>
            </a:r>
          </a:p>
          <a:p>
            <a:pPr>
              <a:lnSpc>
                <a:spcPct val="90000"/>
              </a:lnSpc>
            </a:pPr>
            <a:r>
              <a:rPr lang="en-US"/>
              <a:t>Incomplete</a:t>
            </a:r>
          </a:p>
          <a:p>
            <a:pPr lvl="1">
              <a:lnSpc>
                <a:spcPct val="90000"/>
              </a:lnSpc>
            </a:pPr>
            <a:r>
              <a:rPr lang="en-US"/>
              <a:t>What about interpretability, accessibility, metadata, analysis, etc.</a:t>
            </a:r>
          </a:p>
          <a:p>
            <a:pPr>
              <a:lnSpc>
                <a:spcPct val="90000"/>
              </a:lnSpc>
            </a:pPr>
            <a:r>
              <a:rPr lang="en-US"/>
              <a:t>Vague</a:t>
            </a:r>
          </a:p>
          <a:p>
            <a:pPr lvl="1">
              <a:lnSpc>
                <a:spcPct val="90000"/>
              </a:lnSpc>
            </a:pPr>
            <a:r>
              <a:rPr lang="en-US"/>
              <a:t>The conventional definitions provide no guidance towards practical improvements of the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08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Finding a modern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/>
              <a:t>We need a definition of data quality which</a:t>
            </a:r>
          </a:p>
          <a:p>
            <a:pPr lvl="1"/>
            <a:r>
              <a:rPr lang="en-US" dirty="0"/>
              <a:t>Reflects the </a:t>
            </a:r>
            <a:r>
              <a:rPr lang="en-US" b="1" dirty="0">
                <a:solidFill>
                  <a:srgbClr val="C00000"/>
                </a:solidFill>
              </a:rPr>
              <a:t>use</a:t>
            </a:r>
            <a:r>
              <a:rPr lang="en-US" dirty="0"/>
              <a:t> of the data</a:t>
            </a:r>
          </a:p>
          <a:p>
            <a:pPr lvl="1"/>
            <a:r>
              <a:rPr lang="en-US" dirty="0"/>
              <a:t>Leads to </a:t>
            </a:r>
            <a:r>
              <a:rPr lang="en-US" b="1" dirty="0">
                <a:solidFill>
                  <a:srgbClr val="C00000"/>
                </a:solidFill>
              </a:rPr>
              <a:t>improvements in processes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measurable</a:t>
            </a:r>
            <a:r>
              <a:rPr lang="en-US" dirty="0"/>
              <a:t> (we can define metrics)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First, we need a better understanding of how and where data quality problems occur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data quality continuum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1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4983163"/>
          </a:xfrm>
        </p:spPr>
        <p:txBody>
          <a:bodyPr/>
          <a:lstStyle/>
          <a:p>
            <a:r>
              <a:rPr lang="en-US"/>
              <a:t>There are many types of data, which have different uses and typical quality problems</a:t>
            </a:r>
          </a:p>
          <a:p>
            <a:pPr lvl="1"/>
            <a:r>
              <a:rPr lang="en-US"/>
              <a:t>Federated data</a:t>
            </a:r>
          </a:p>
          <a:p>
            <a:pPr lvl="1"/>
            <a:r>
              <a:rPr lang="en-US"/>
              <a:t>High dimensional data</a:t>
            </a:r>
          </a:p>
          <a:p>
            <a:pPr lvl="1"/>
            <a:r>
              <a:rPr lang="en-US"/>
              <a:t>Descriptive data</a:t>
            </a:r>
          </a:p>
          <a:p>
            <a:pPr lvl="1"/>
            <a:r>
              <a:rPr lang="en-US"/>
              <a:t>Longitudinal data</a:t>
            </a:r>
          </a:p>
          <a:p>
            <a:pPr lvl="1"/>
            <a:r>
              <a:rPr lang="en-US"/>
              <a:t>Streaming data</a:t>
            </a:r>
          </a:p>
          <a:p>
            <a:pPr lvl="1"/>
            <a:r>
              <a:rPr lang="en-US"/>
              <a:t>Web (scraped) data</a:t>
            </a:r>
          </a:p>
          <a:p>
            <a:pPr lvl="1"/>
            <a:r>
              <a:rPr lang="en-US"/>
              <a:t>Numeric vs. categorical vs. text data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960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/>
              <a:t>There are many uses of data</a:t>
            </a:r>
          </a:p>
          <a:p>
            <a:pPr lvl="1"/>
            <a:r>
              <a:rPr lang="en-US"/>
              <a:t>Operations</a:t>
            </a:r>
          </a:p>
          <a:p>
            <a:pPr lvl="1"/>
            <a:r>
              <a:rPr lang="en-US"/>
              <a:t>Aggregate analysis</a:t>
            </a:r>
          </a:p>
          <a:p>
            <a:pPr lvl="1"/>
            <a:r>
              <a:rPr lang="en-US"/>
              <a:t>Customer relations …</a:t>
            </a:r>
          </a:p>
          <a:p>
            <a:r>
              <a:rPr lang="en-US"/>
              <a:t>Data Interpretation : the data is useless if we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know all of the </a:t>
            </a:r>
            <a:r>
              <a:rPr lang="en-US" i="1"/>
              <a:t>rules</a:t>
            </a:r>
            <a:r>
              <a:rPr lang="en-US"/>
              <a:t> behind the data.</a:t>
            </a:r>
          </a:p>
          <a:p>
            <a:r>
              <a:rPr lang="en-US"/>
              <a:t>Data Suitability : Can you get the answer from the available data</a:t>
            </a:r>
          </a:p>
          <a:p>
            <a:pPr lvl="1"/>
            <a:r>
              <a:rPr lang="en-US"/>
              <a:t>Use of proxy data</a:t>
            </a:r>
          </a:p>
          <a:p>
            <a:pPr lvl="1"/>
            <a:r>
              <a:rPr lang="en-US"/>
              <a:t>Relevant data is missing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54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The Data Quality Continuum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/>
              <a:t>Data and information is not static, it flows in a data collection and usage process</a:t>
            </a:r>
          </a:p>
          <a:p>
            <a:pPr lvl="1"/>
            <a:r>
              <a:rPr lang="en-US" dirty="0"/>
              <a:t>Data gathering</a:t>
            </a:r>
          </a:p>
          <a:p>
            <a:pPr lvl="1"/>
            <a:r>
              <a:rPr lang="en-US" dirty="0"/>
              <a:t>Data delivery</a:t>
            </a:r>
          </a:p>
          <a:p>
            <a:pPr lvl="1"/>
            <a:r>
              <a:rPr lang="en-US" dirty="0"/>
              <a:t>Data storage</a:t>
            </a:r>
          </a:p>
          <a:p>
            <a:pPr lvl="1"/>
            <a:r>
              <a:rPr lang="en-US" dirty="0"/>
              <a:t>Data integration</a:t>
            </a:r>
          </a:p>
          <a:p>
            <a:pPr lvl="1"/>
            <a:r>
              <a:rPr lang="en-US" dirty="0"/>
              <a:t>Data retrieval</a:t>
            </a:r>
          </a:p>
          <a:p>
            <a:pPr lvl="1"/>
            <a:r>
              <a:rPr lang="en-US" dirty="0"/>
              <a:t>Data mining/analysis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  <p:sp>
        <p:nvSpPr>
          <p:cNvPr id="2" name="Down Arrow 1"/>
          <p:cNvSpPr/>
          <p:nvPr/>
        </p:nvSpPr>
        <p:spPr>
          <a:xfrm>
            <a:off x="6038250" y="2204185"/>
            <a:ext cx="875899" cy="2242687"/>
          </a:xfrm>
          <a:prstGeom prst="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Gathering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8229600" cy="5029200"/>
          </a:xfrm>
        </p:spPr>
        <p:txBody>
          <a:bodyPr/>
          <a:lstStyle/>
          <a:p>
            <a:r>
              <a:rPr lang="en-US" dirty="0"/>
              <a:t>How does the data enter the system?</a:t>
            </a:r>
          </a:p>
          <a:p>
            <a:r>
              <a:rPr lang="en-US" dirty="0"/>
              <a:t>Sources of problems: </a:t>
            </a:r>
          </a:p>
          <a:p>
            <a:pPr lvl="1"/>
            <a:r>
              <a:rPr lang="en-US" dirty="0"/>
              <a:t>Manual entry</a:t>
            </a:r>
          </a:p>
          <a:p>
            <a:pPr lvl="1"/>
            <a:r>
              <a:rPr lang="en-US" dirty="0"/>
              <a:t>No uniform standards for content and formats </a:t>
            </a:r>
          </a:p>
          <a:p>
            <a:pPr lvl="1"/>
            <a:r>
              <a:rPr lang="en-US" dirty="0"/>
              <a:t>Parallel data entry (duplicates)</a:t>
            </a:r>
          </a:p>
          <a:p>
            <a:pPr lvl="1"/>
            <a:r>
              <a:rPr lang="en-US" dirty="0"/>
              <a:t>Approximations, surrogates – SW/HW constraints</a:t>
            </a:r>
          </a:p>
          <a:p>
            <a:pPr lvl="1"/>
            <a:r>
              <a:rPr lang="en-US" dirty="0"/>
              <a:t>Measurement </a:t>
            </a:r>
            <a:r>
              <a:rPr lang="en-US" dirty="0" smtClean="0"/>
              <a:t>or sensor errors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9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Data Gathering - Solutions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/>
              <a:t>Potential Solutions:</a:t>
            </a:r>
          </a:p>
          <a:p>
            <a:pPr lvl="1"/>
            <a:r>
              <a:rPr lang="en-US"/>
              <a:t>Preemptive: </a:t>
            </a:r>
          </a:p>
          <a:p>
            <a:pPr lvl="2"/>
            <a:r>
              <a:rPr lang="en-US"/>
              <a:t>Process architecture (build in integrity checks)</a:t>
            </a:r>
          </a:p>
          <a:p>
            <a:pPr lvl="2"/>
            <a:r>
              <a:rPr lang="en-US"/>
              <a:t>Process management (reward accurate data entry, data sharing, data stewards)</a:t>
            </a:r>
          </a:p>
          <a:p>
            <a:pPr lvl="1"/>
            <a:r>
              <a:rPr lang="en-US"/>
              <a:t>Retrospective: </a:t>
            </a:r>
          </a:p>
          <a:p>
            <a:pPr lvl="2"/>
            <a:r>
              <a:rPr lang="en-US"/>
              <a:t>Cleaning focus (duplicate removal, merge/purge, name &amp; address matching, field value standardization)</a:t>
            </a:r>
          </a:p>
          <a:p>
            <a:pPr lvl="2"/>
            <a:r>
              <a:rPr lang="en-US"/>
              <a:t>Diagnostic focus  (automated detection of glitches).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80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Delivery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838200"/>
            <a:ext cx="8229600" cy="5334000"/>
          </a:xfrm>
        </p:spPr>
        <p:txBody>
          <a:bodyPr/>
          <a:lstStyle/>
          <a:p>
            <a:r>
              <a:rPr lang="en-US"/>
              <a:t>Destroying or mutilating information by inappropriate pre-processing</a:t>
            </a:r>
          </a:p>
          <a:p>
            <a:pPr lvl="1"/>
            <a:r>
              <a:rPr lang="en-US"/>
              <a:t>Inappropriate aggregation</a:t>
            </a:r>
          </a:p>
          <a:p>
            <a:pPr lvl="1"/>
            <a:r>
              <a:rPr lang="en-US"/>
              <a:t>Nulls converted to default values</a:t>
            </a:r>
          </a:p>
          <a:p>
            <a:r>
              <a:rPr lang="en-US"/>
              <a:t>Loss of data:</a:t>
            </a:r>
          </a:p>
          <a:p>
            <a:pPr lvl="1"/>
            <a:r>
              <a:rPr lang="en-US"/>
              <a:t>Buffer overflows</a:t>
            </a:r>
          </a:p>
          <a:p>
            <a:pPr lvl="1"/>
            <a:r>
              <a:rPr lang="en-US"/>
              <a:t>Transmission problems</a:t>
            </a:r>
          </a:p>
          <a:p>
            <a:pPr lvl="1"/>
            <a:r>
              <a:rPr lang="en-US"/>
              <a:t>No checks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29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366"/>
            <a:ext cx="8229600" cy="9229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Dirty Data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635" y="991312"/>
            <a:ext cx="8527982" cy="553461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8000"/>
                </a:solidFill>
              </a:rPr>
              <a:t>Statistics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There is a process that produces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We want to model ideal samples of that process, but in practice we have non-ideal samples: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Distortion</a:t>
            </a:r>
            <a:r>
              <a:rPr lang="en-US" dirty="0" smtClean="0"/>
              <a:t> – some samples are corrupted by a process</a:t>
            </a:r>
            <a:endParaRPr lang="en-US" b="1" dirty="0" smtClean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Selection Bias </a:t>
            </a:r>
            <a:r>
              <a:rPr lang="en-US" dirty="0" smtClean="0"/>
              <a:t>- likelihood of a sample depends on its value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Left and right censorship </a:t>
            </a:r>
            <a:r>
              <a:rPr lang="en-US" dirty="0" smtClean="0"/>
              <a:t>- users come and go from our scrutiny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Dependence</a:t>
            </a:r>
            <a:r>
              <a:rPr lang="en-US" dirty="0" smtClean="0"/>
              <a:t> – samples are supposed to be independent, but are not (e.g. social networks)</a:t>
            </a:r>
          </a:p>
          <a:p>
            <a:pPr lvl="1"/>
            <a:r>
              <a:rPr lang="en-US" dirty="0" smtClean="0"/>
              <a:t>You can add new models for each type of imperfection, but  you can’t model everything.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hat’s the best trade-off between accuracy and simplicity? </a:t>
            </a:r>
          </a:p>
        </p:txBody>
      </p:sp>
    </p:spTree>
    <p:extLst>
      <p:ext uri="{BB962C8B-B14F-4D97-AF65-F5344CB8AC3E}">
        <p14:creationId xmlns:p14="http://schemas.microsoft.com/office/powerpoint/2010/main" val="7646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15963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Data Delivery - Solutions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/>
              <a:t>Build reliable transmission protocols</a:t>
            </a:r>
          </a:p>
          <a:p>
            <a:pPr lvl="1"/>
            <a:r>
              <a:rPr lang="en-US"/>
              <a:t>Use a relay server</a:t>
            </a:r>
          </a:p>
          <a:p>
            <a:r>
              <a:rPr lang="en-US"/>
              <a:t>Verification</a:t>
            </a:r>
          </a:p>
          <a:p>
            <a:pPr lvl="1"/>
            <a:r>
              <a:rPr lang="en-US"/>
              <a:t>Checksums, verification parser</a:t>
            </a:r>
          </a:p>
          <a:p>
            <a:pPr lvl="1"/>
            <a:r>
              <a:rPr lang="en-US"/>
              <a:t>Do the uploaded files fit an expected pattern?</a:t>
            </a:r>
          </a:p>
          <a:p>
            <a:r>
              <a:rPr lang="en-US"/>
              <a:t>Relationships</a:t>
            </a:r>
          </a:p>
          <a:p>
            <a:pPr lvl="1"/>
            <a:r>
              <a:rPr lang="en-US"/>
              <a:t>Are there dependencies between data streams and processing steps</a:t>
            </a:r>
          </a:p>
          <a:p>
            <a:r>
              <a:rPr lang="en-US"/>
              <a:t>Interface agreements</a:t>
            </a:r>
          </a:p>
          <a:p>
            <a:pPr lvl="1"/>
            <a:r>
              <a:rPr lang="en-US"/>
              <a:t>Data quality commitment from the data stream supplier.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40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Storage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You get a data set.  What do you do with it?</a:t>
            </a:r>
          </a:p>
          <a:p>
            <a:pPr>
              <a:lnSpc>
                <a:spcPct val="90000"/>
              </a:lnSpc>
            </a:pPr>
            <a:r>
              <a:rPr lang="en-US" dirty="0"/>
              <a:t>Problems in physical storage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an issue, but terabytes are cheap.</a:t>
            </a:r>
          </a:p>
          <a:p>
            <a:pPr>
              <a:lnSpc>
                <a:spcPct val="90000"/>
              </a:lnSpc>
            </a:pPr>
            <a:r>
              <a:rPr lang="en-US" dirty="0"/>
              <a:t>Problems in logical </a:t>
            </a:r>
            <a:r>
              <a:rPr lang="en-US" dirty="0"/>
              <a:t>storage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Poor metadata.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Data feeds are often derived from application programs or legacy data sources.  What does it mean?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Inappropriate data models.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Missing timestamps, incorrect normalization, etc.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Ad-hoc modifications.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Structure the data to fit the GUI.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Hardware / software constraints.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Data transmission via Excel spreadsheets, Y2K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7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"/>
            <a:ext cx="8229600" cy="792163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Data Storage - Solutions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/>
              <a:t>Metadata</a:t>
            </a:r>
          </a:p>
          <a:p>
            <a:pPr lvl="1"/>
            <a:r>
              <a:rPr lang="en-US"/>
              <a:t>Document and publish data specifications.</a:t>
            </a:r>
          </a:p>
          <a:p>
            <a:r>
              <a:rPr lang="en-US"/>
              <a:t>Planning</a:t>
            </a:r>
          </a:p>
          <a:p>
            <a:pPr lvl="1"/>
            <a:r>
              <a:rPr lang="en-US"/>
              <a:t>Assume that everything bad will happen.</a:t>
            </a:r>
          </a:p>
          <a:p>
            <a:pPr lvl="1"/>
            <a:r>
              <a:rPr lang="en-US"/>
              <a:t>Can be very difficult.</a:t>
            </a:r>
          </a:p>
          <a:p>
            <a:r>
              <a:rPr lang="en-US"/>
              <a:t>Data exploration</a:t>
            </a:r>
          </a:p>
          <a:p>
            <a:pPr lvl="1"/>
            <a:r>
              <a:rPr lang="en-US"/>
              <a:t>Use data browsing and data mining tools to examine the data.</a:t>
            </a:r>
          </a:p>
          <a:p>
            <a:pPr lvl="2"/>
            <a:r>
              <a:rPr lang="en-US"/>
              <a:t>Does it meet the specifications you assumed?</a:t>
            </a:r>
          </a:p>
          <a:p>
            <a:pPr lvl="2"/>
            <a:r>
              <a:rPr lang="en-US"/>
              <a:t>Has something changed?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63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Retrieval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Exported data sets are often a view of the actual data.  Problems occur because: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 data not properly understood.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for derived data not understood.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plain mistakes.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Inner join vs. outer join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Understanding NULL values</a:t>
            </a:r>
          </a:p>
          <a:p>
            <a:pPr>
              <a:lnSpc>
                <a:spcPct val="90000"/>
              </a:lnSpc>
            </a:pPr>
            <a:r>
              <a:rPr lang="en-US" dirty="0"/>
              <a:t>Computational constraints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too expensive to give a full history, 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ll</a:t>
            </a:r>
            <a:r>
              <a:rPr lang="en-US" dirty="0"/>
              <a:t> supply a snapshot.</a:t>
            </a:r>
          </a:p>
          <a:p>
            <a:pPr>
              <a:lnSpc>
                <a:spcPct val="90000"/>
              </a:lnSpc>
            </a:pPr>
            <a:r>
              <a:rPr lang="en-US" dirty="0"/>
              <a:t>Incompatibility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Ebcdic</a:t>
            </a:r>
            <a:r>
              <a:rPr lang="en-US" dirty="0"/>
              <a:t>? Unicode?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76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Mining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 dirty="0"/>
              <a:t>What are you doing with all this data anyway?</a:t>
            </a:r>
          </a:p>
          <a:p>
            <a:r>
              <a:rPr lang="en-US" dirty="0"/>
              <a:t>Problems in the analysis.</a:t>
            </a:r>
          </a:p>
          <a:p>
            <a:pPr lvl="1"/>
            <a:r>
              <a:rPr lang="en-US" dirty="0"/>
              <a:t>Scale and performance</a:t>
            </a:r>
          </a:p>
          <a:p>
            <a:pPr lvl="1"/>
            <a:r>
              <a:rPr lang="en-US" dirty="0"/>
              <a:t>Confidence bounds?</a:t>
            </a:r>
          </a:p>
          <a:p>
            <a:pPr lvl="1"/>
            <a:r>
              <a:rPr lang="en-US" dirty="0"/>
              <a:t>Black boxes and dart boards</a:t>
            </a:r>
          </a:p>
          <a:p>
            <a:pPr lvl="1"/>
            <a:r>
              <a:rPr lang="en-US" dirty="0"/>
              <a:t>Attachment </a:t>
            </a:r>
            <a:r>
              <a:rPr lang="en-US" dirty="0"/>
              <a:t>to models</a:t>
            </a:r>
          </a:p>
          <a:p>
            <a:pPr lvl="1"/>
            <a:r>
              <a:rPr lang="en-US" dirty="0"/>
              <a:t>Insufficient domain expertise</a:t>
            </a:r>
          </a:p>
          <a:p>
            <a:pPr lvl="1"/>
            <a:r>
              <a:rPr lang="en-US" dirty="0"/>
              <a:t>Casual empiricism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111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Retrieval and Mining - Solutions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914401"/>
            <a:ext cx="8382000" cy="5211763"/>
          </a:xfrm>
        </p:spPr>
        <p:txBody>
          <a:bodyPr/>
          <a:lstStyle/>
          <a:p>
            <a:r>
              <a:rPr lang="en-US"/>
              <a:t>Data exploration</a:t>
            </a:r>
          </a:p>
          <a:p>
            <a:pPr lvl="1"/>
            <a:r>
              <a:rPr lang="en-US"/>
              <a:t>Determine which models and techniques are appropriate, find data bugs, develop domain expertise.</a:t>
            </a:r>
          </a:p>
          <a:p>
            <a:r>
              <a:rPr lang="en-US"/>
              <a:t>Continuous analysis</a:t>
            </a:r>
          </a:p>
          <a:p>
            <a:pPr lvl="1"/>
            <a:r>
              <a:rPr lang="en-US"/>
              <a:t>Are the results stable? How do they change?</a:t>
            </a:r>
          </a:p>
          <a:p>
            <a:r>
              <a:rPr lang="en-US"/>
              <a:t>Accountability</a:t>
            </a:r>
          </a:p>
          <a:p>
            <a:pPr lvl="1"/>
            <a:r>
              <a:rPr lang="en-US"/>
              <a:t>Make the analysis part of the feedback loop.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1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Quality Constraints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Many data quality problems can be captured by </a:t>
            </a:r>
            <a:r>
              <a:rPr lang="en-US" i="1"/>
              <a:t>static</a:t>
            </a:r>
            <a:r>
              <a:rPr lang="en-US"/>
              <a:t> constraints based on the schema.</a:t>
            </a:r>
          </a:p>
          <a:p>
            <a:pPr lvl="1">
              <a:lnSpc>
                <a:spcPct val="90000"/>
              </a:lnSpc>
            </a:pPr>
            <a:r>
              <a:rPr lang="en-US"/>
              <a:t>Nulls not allowed, field domains, foreign key constraints, etc.</a:t>
            </a:r>
          </a:p>
          <a:p>
            <a:pPr>
              <a:lnSpc>
                <a:spcPct val="90000"/>
              </a:lnSpc>
            </a:pPr>
            <a:r>
              <a:rPr lang="en-US"/>
              <a:t>Many others are due to problems in workflow, and can be captured by </a:t>
            </a:r>
            <a:r>
              <a:rPr lang="en-US" i="1"/>
              <a:t>dynamic</a:t>
            </a:r>
            <a:r>
              <a:rPr lang="en-US"/>
              <a:t> constraints</a:t>
            </a:r>
          </a:p>
          <a:p>
            <a:pPr lvl="1">
              <a:lnSpc>
                <a:spcPct val="90000"/>
              </a:lnSpc>
            </a:pPr>
            <a:r>
              <a:rPr lang="en-US"/>
              <a:t>E.g., orders above $200 are processed by Biller 2</a:t>
            </a:r>
          </a:p>
          <a:p>
            <a:pPr>
              <a:lnSpc>
                <a:spcPct val="90000"/>
              </a:lnSpc>
            </a:pPr>
            <a:r>
              <a:rPr lang="en-US"/>
              <a:t>The constraints follow an 80-20 rule</a:t>
            </a:r>
          </a:p>
          <a:p>
            <a:pPr lvl="1">
              <a:lnSpc>
                <a:spcPct val="90000"/>
              </a:lnSpc>
            </a:pPr>
            <a:r>
              <a:rPr lang="en-US"/>
              <a:t>A few constraints capture most cases, thousands of constraints to capture the last few cases.</a:t>
            </a:r>
          </a:p>
          <a:p>
            <a:pPr>
              <a:lnSpc>
                <a:spcPct val="90000"/>
              </a:lnSpc>
            </a:pPr>
            <a:r>
              <a:rPr lang="en-US"/>
              <a:t>Constraints are measurable.  </a:t>
            </a:r>
            <a:r>
              <a:rPr lang="en-US">
                <a:solidFill>
                  <a:srgbClr val="0000FF"/>
                </a:solidFill>
              </a:rPr>
              <a:t>Data Quality Metrics</a:t>
            </a:r>
            <a:r>
              <a:rPr lang="en-US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39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Quality Metrics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/>
              <a:t>We want a measurable quantity</a:t>
            </a:r>
          </a:p>
          <a:p>
            <a:pPr lvl="1"/>
            <a:r>
              <a:rPr lang="en-US"/>
              <a:t>Indicates what is wrong and how to improve</a:t>
            </a:r>
          </a:p>
          <a:p>
            <a:pPr lvl="1"/>
            <a:r>
              <a:rPr lang="en-US"/>
              <a:t>Realize that DQ is a messy problem, no set of numbers will be perfect</a:t>
            </a:r>
          </a:p>
          <a:p>
            <a:r>
              <a:rPr lang="en-US"/>
              <a:t>Types of metrics</a:t>
            </a:r>
          </a:p>
          <a:p>
            <a:pPr lvl="1"/>
            <a:r>
              <a:rPr lang="en-US"/>
              <a:t>Static vs. dynamic constraints</a:t>
            </a:r>
          </a:p>
          <a:p>
            <a:pPr lvl="1"/>
            <a:r>
              <a:rPr lang="en-US"/>
              <a:t>Operational vs. diagnostic</a:t>
            </a:r>
          </a:p>
          <a:p>
            <a:r>
              <a:rPr lang="en-US"/>
              <a:t>Metrics should be </a:t>
            </a:r>
            <a:r>
              <a:rPr lang="en-US" i="1"/>
              <a:t>directionally correct</a:t>
            </a:r>
            <a:r>
              <a:rPr lang="en-US"/>
              <a:t> with an improvement in use of the data.</a:t>
            </a:r>
          </a:p>
          <a:p>
            <a:r>
              <a:rPr lang="en-US"/>
              <a:t>A very large number metrics are possible</a:t>
            </a:r>
          </a:p>
          <a:p>
            <a:pPr lvl="1"/>
            <a:r>
              <a:rPr lang="en-US"/>
              <a:t>Choose the most important ones.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49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Examples of Data Quality Metrics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r>
              <a:rPr lang="en-US"/>
              <a:t>Conformance to schema</a:t>
            </a:r>
          </a:p>
          <a:p>
            <a:pPr lvl="1"/>
            <a:r>
              <a:rPr lang="en-US"/>
              <a:t>Evaluate constraints on a snapshot.</a:t>
            </a:r>
          </a:p>
          <a:p>
            <a:r>
              <a:rPr lang="en-US"/>
              <a:t>Conformance to business rules</a:t>
            </a:r>
          </a:p>
          <a:p>
            <a:pPr lvl="1"/>
            <a:r>
              <a:rPr lang="en-US"/>
              <a:t>Evaluate constraints on changes in the database.</a:t>
            </a:r>
          </a:p>
          <a:p>
            <a:r>
              <a:rPr lang="en-US"/>
              <a:t>Accuracy</a:t>
            </a:r>
          </a:p>
          <a:p>
            <a:pPr lvl="1"/>
            <a:r>
              <a:rPr lang="en-US"/>
              <a:t>Perform inventory (expensive), or use proxy (track complaints).  Audit samples?</a:t>
            </a:r>
          </a:p>
          <a:p>
            <a:r>
              <a:rPr lang="en-US"/>
              <a:t>Accessibility</a:t>
            </a:r>
          </a:p>
          <a:p>
            <a:r>
              <a:rPr lang="en-US"/>
              <a:t>Interpretability</a:t>
            </a:r>
          </a:p>
          <a:p>
            <a:r>
              <a:rPr lang="en-US"/>
              <a:t>Glitches in analysis</a:t>
            </a:r>
          </a:p>
          <a:p>
            <a:r>
              <a:rPr lang="en-US"/>
              <a:t>Successful completion of end-to-end process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20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Technical Approaches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/>
              <a:t>We need a multi-disciplinary approach to attack data quality problems</a:t>
            </a:r>
          </a:p>
          <a:p>
            <a:pPr lvl="1"/>
            <a:r>
              <a:rPr lang="en-US" dirty="0"/>
              <a:t>No one approach solves all problem</a:t>
            </a:r>
          </a:p>
          <a:p>
            <a:r>
              <a:rPr lang="en-US" dirty="0">
                <a:solidFill>
                  <a:srgbClr val="0000FF"/>
                </a:solidFill>
              </a:rPr>
              <a:t>Process management</a:t>
            </a:r>
          </a:p>
          <a:p>
            <a:pPr lvl="1"/>
            <a:r>
              <a:rPr lang="en-US" dirty="0"/>
              <a:t>Ensure proper procedures</a:t>
            </a:r>
          </a:p>
          <a:p>
            <a:r>
              <a:rPr lang="en-US" dirty="0">
                <a:solidFill>
                  <a:srgbClr val="0000FF"/>
                </a:solidFill>
              </a:rPr>
              <a:t>Statistics</a:t>
            </a:r>
          </a:p>
          <a:p>
            <a:pPr lvl="1"/>
            <a:r>
              <a:rPr lang="en-US" dirty="0"/>
              <a:t>Focus on analysis: find and repair anomalies in data.</a:t>
            </a:r>
          </a:p>
          <a:p>
            <a:r>
              <a:rPr lang="en-US" dirty="0">
                <a:solidFill>
                  <a:srgbClr val="0000FF"/>
                </a:solidFill>
              </a:rPr>
              <a:t>Database</a:t>
            </a:r>
          </a:p>
          <a:p>
            <a:pPr lvl="1"/>
            <a:r>
              <a:rPr lang="en-US" dirty="0"/>
              <a:t>Focus on relationships: ensure consistency.</a:t>
            </a:r>
          </a:p>
          <a:p>
            <a:r>
              <a:rPr lang="en-US" dirty="0">
                <a:solidFill>
                  <a:srgbClr val="0000FF"/>
                </a:solidFill>
              </a:rPr>
              <a:t>Metadata / domain expertise</a:t>
            </a:r>
          </a:p>
          <a:p>
            <a:pPr lvl="1"/>
            <a:r>
              <a:rPr lang="en-US" dirty="0"/>
              <a:t>What does it mean? Interpretation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0635"/>
            <a:ext cx="8229600" cy="85340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Dirty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379" y="1395102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Database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 got my hands on this data set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Some of the values are missing, corrupted, wrong, duplicated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Results are absolute (relational model)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You get a better answer by improving the quality of the values in your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ata cleaning for structured dat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Data cleaning for structured data</a:t>
            </a:r>
          </a:p>
        </p:txBody>
      </p:sp>
      <p:sp>
        <p:nvSpPr>
          <p:cNvPr id="199" name="Detect and repair errors in a structured dataset"/>
          <p:cNvSpPr txBox="1"/>
          <p:nvPr/>
        </p:nvSpPr>
        <p:spPr>
          <a:xfrm>
            <a:off x="342900" y="1225477"/>
            <a:ext cx="1021477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92100">
              <a:defRPr sz="7200" b="0">
                <a:solidFill>
                  <a:srgbClr val="0433FF"/>
                </a:solidFill>
              </a:defRPr>
            </a:pPr>
            <a:r>
              <a:rPr sz="3600" b="1" i="1"/>
              <a:t>Detect</a:t>
            </a:r>
            <a:r>
              <a:rPr sz="3600"/>
              <a:t> and </a:t>
            </a:r>
            <a:r>
              <a:rPr sz="3600" b="1" i="1"/>
              <a:t>repair</a:t>
            </a:r>
            <a:r>
              <a:rPr sz="3600"/>
              <a:t> errors in a structured dataset</a:t>
            </a:r>
          </a:p>
        </p:txBody>
      </p:sp>
      <p:sp>
        <p:nvSpPr>
          <p:cNvPr id="200" name="University of Chicago, Cicago, IL"/>
          <p:cNvSpPr txBox="1"/>
          <p:nvPr/>
        </p:nvSpPr>
        <p:spPr>
          <a:xfrm>
            <a:off x="2848788" y="2365123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/>
              <a:t>Cicago</a:t>
            </a:r>
            <a:r>
              <a:rPr sz="3400"/>
              <a:t>, IL </a:t>
            </a:r>
          </a:p>
        </p:txBody>
      </p:sp>
    </p:spTree>
    <p:extLst>
      <p:ext uri="{BB962C8B-B14F-4D97-AF65-F5344CB8AC3E}">
        <p14:creationId xmlns:p14="http://schemas.microsoft.com/office/powerpoint/2010/main" val="183077593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ata cleaning for structured dat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Data cleaning for structured data</a:t>
            </a:r>
          </a:p>
        </p:txBody>
      </p:sp>
      <p:sp>
        <p:nvSpPr>
          <p:cNvPr id="203" name="Detect and repair errors in a structured dataset"/>
          <p:cNvSpPr txBox="1"/>
          <p:nvPr/>
        </p:nvSpPr>
        <p:spPr>
          <a:xfrm>
            <a:off x="342900" y="1225477"/>
            <a:ext cx="1021477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92100">
              <a:defRPr sz="7200" b="0">
                <a:solidFill>
                  <a:srgbClr val="0433FF"/>
                </a:solidFill>
              </a:defRPr>
            </a:pPr>
            <a:r>
              <a:rPr sz="3600" b="1" i="1"/>
              <a:t>Detect</a:t>
            </a:r>
            <a:r>
              <a:rPr sz="3600"/>
              <a:t> and </a:t>
            </a:r>
            <a:r>
              <a:rPr sz="3600" b="1" i="1"/>
              <a:t>repair</a:t>
            </a:r>
            <a:r>
              <a:rPr sz="3600"/>
              <a:t> errors in a structured dataset</a:t>
            </a:r>
          </a:p>
        </p:txBody>
      </p:sp>
      <p:sp>
        <p:nvSpPr>
          <p:cNvPr id="204" name="University of Chicago, Cicago, IL"/>
          <p:cNvSpPr txBox="1"/>
          <p:nvPr/>
        </p:nvSpPr>
        <p:spPr>
          <a:xfrm>
            <a:off x="2848788" y="3862094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>
                <a:solidFill>
                  <a:srgbClr val="FF2600"/>
                </a:solidFill>
              </a:rPr>
              <a:t>Cicago</a:t>
            </a:r>
            <a:r>
              <a:rPr sz="3400"/>
              <a:t>, IL </a:t>
            </a:r>
          </a:p>
        </p:txBody>
      </p:sp>
      <p:sp>
        <p:nvSpPr>
          <p:cNvPr id="205" name="1. Detect"/>
          <p:cNvSpPr txBox="1"/>
          <p:nvPr/>
        </p:nvSpPr>
        <p:spPr>
          <a:xfrm>
            <a:off x="289285" y="3862094"/>
            <a:ext cx="1650965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800">
                <a:solidFill>
                  <a:srgbClr val="008F00"/>
                </a:solidFill>
              </a:defRPr>
            </a:lvl1pPr>
          </a:lstStyle>
          <a:p>
            <a:r>
              <a:rPr sz="3400"/>
              <a:t>1. Detect</a:t>
            </a:r>
          </a:p>
        </p:txBody>
      </p:sp>
      <p:sp>
        <p:nvSpPr>
          <p:cNvPr id="206" name="University of Chicago, Cicago, IL"/>
          <p:cNvSpPr txBox="1"/>
          <p:nvPr/>
        </p:nvSpPr>
        <p:spPr>
          <a:xfrm>
            <a:off x="2848788" y="2365123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/>
              <a:t>Cicago</a:t>
            </a:r>
            <a:r>
              <a:rPr sz="3400"/>
              <a:t>, IL </a:t>
            </a:r>
          </a:p>
        </p:txBody>
      </p:sp>
    </p:spTree>
    <p:extLst>
      <p:ext uri="{BB962C8B-B14F-4D97-AF65-F5344CB8AC3E}">
        <p14:creationId xmlns:p14="http://schemas.microsoft.com/office/powerpoint/2010/main" val="70544532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ata cleaning for structured dat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Data cleaning for structured data</a:t>
            </a:r>
          </a:p>
        </p:txBody>
      </p:sp>
      <p:sp>
        <p:nvSpPr>
          <p:cNvPr id="209" name="Detect and repair errors in a structured dataset"/>
          <p:cNvSpPr txBox="1"/>
          <p:nvPr/>
        </p:nvSpPr>
        <p:spPr>
          <a:xfrm>
            <a:off x="342900" y="1225477"/>
            <a:ext cx="1021477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92100">
              <a:defRPr sz="7200" b="0">
                <a:solidFill>
                  <a:srgbClr val="0433FF"/>
                </a:solidFill>
              </a:defRPr>
            </a:pPr>
            <a:r>
              <a:rPr sz="3600" b="1" i="1"/>
              <a:t>Detect</a:t>
            </a:r>
            <a:r>
              <a:rPr sz="3600"/>
              <a:t> and </a:t>
            </a:r>
            <a:r>
              <a:rPr sz="3600" b="1" i="1"/>
              <a:t>repair</a:t>
            </a:r>
            <a:r>
              <a:rPr sz="3600"/>
              <a:t> errors in a structured dataset</a:t>
            </a:r>
          </a:p>
        </p:txBody>
      </p:sp>
      <p:sp>
        <p:nvSpPr>
          <p:cNvPr id="210" name="University of Chicago, Cicago, IL"/>
          <p:cNvSpPr txBox="1"/>
          <p:nvPr/>
        </p:nvSpPr>
        <p:spPr>
          <a:xfrm>
            <a:off x="2848788" y="3862094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>
                <a:solidFill>
                  <a:srgbClr val="FF2600"/>
                </a:solidFill>
              </a:rPr>
              <a:t>Cicago</a:t>
            </a:r>
            <a:r>
              <a:rPr sz="3400"/>
              <a:t>, IL </a:t>
            </a:r>
          </a:p>
        </p:txBody>
      </p:sp>
      <p:sp>
        <p:nvSpPr>
          <p:cNvPr id="211" name="1. Detect"/>
          <p:cNvSpPr txBox="1"/>
          <p:nvPr/>
        </p:nvSpPr>
        <p:spPr>
          <a:xfrm>
            <a:off x="289285" y="3862094"/>
            <a:ext cx="1650965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800">
                <a:solidFill>
                  <a:srgbClr val="008F00"/>
                </a:solidFill>
              </a:defRPr>
            </a:lvl1pPr>
          </a:lstStyle>
          <a:p>
            <a:r>
              <a:rPr sz="3400"/>
              <a:t>1. Detect</a:t>
            </a:r>
          </a:p>
        </p:txBody>
      </p:sp>
      <p:sp>
        <p:nvSpPr>
          <p:cNvPr id="212" name="University of Chicago, Cicago, IL"/>
          <p:cNvSpPr txBox="1"/>
          <p:nvPr/>
        </p:nvSpPr>
        <p:spPr>
          <a:xfrm>
            <a:off x="2848788" y="2365123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/>
              <a:t>Cicago</a:t>
            </a:r>
            <a:r>
              <a:rPr sz="3400"/>
              <a:t>, IL </a:t>
            </a:r>
          </a:p>
        </p:txBody>
      </p:sp>
      <p:sp>
        <p:nvSpPr>
          <p:cNvPr id="213" name="University of Chicago, Chicago, IL"/>
          <p:cNvSpPr txBox="1"/>
          <p:nvPr/>
        </p:nvSpPr>
        <p:spPr>
          <a:xfrm>
            <a:off x="2724708" y="5359066"/>
            <a:ext cx="596733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>
                <a:solidFill>
                  <a:srgbClr val="FF2600"/>
                </a:solidFill>
              </a:rPr>
              <a:t>Chicago</a:t>
            </a:r>
            <a:r>
              <a:rPr sz="3400"/>
              <a:t>, IL </a:t>
            </a:r>
          </a:p>
        </p:txBody>
      </p:sp>
      <p:sp>
        <p:nvSpPr>
          <p:cNvPr id="214" name="2. Repair"/>
          <p:cNvSpPr txBox="1"/>
          <p:nvPr/>
        </p:nvSpPr>
        <p:spPr>
          <a:xfrm>
            <a:off x="292100" y="5359066"/>
            <a:ext cx="1616405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800">
                <a:solidFill>
                  <a:srgbClr val="008F00"/>
                </a:solidFill>
              </a:defRPr>
            </a:lvl1pPr>
          </a:lstStyle>
          <a:p>
            <a:r>
              <a:rPr sz="3400"/>
              <a:t>2. Repair</a:t>
            </a:r>
          </a:p>
        </p:txBody>
      </p:sp>
    </p:spTree>
    <p:extLst>
      <p:ext uri="{BB962C8B-B14F-4D97-AF65-F5344CB8AC3E}">
        <p14:creationId xmlns:p14="http://schemas.microsoft.com/office/powerpoint/2010/main" val="1624294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impl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A simple example</a:t>
            </a:r>
          </a:p>
        </p:txBody>
      </p:sp>
      <p:sp>
        <p:nvSpPr>
          <p:cNvPr id="217" name="Chicago’s food inspection dataset"/>
          <p:cNvSpPr txBox="1"/>
          <p:nvPr/>
        </p:nvSpPr>
        <p:spPr>
          <a:xfrm>
            <a:off x="3454013" y="1174940"/>
            <a:ext cx="472385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5400" b="0"/>
            </a:lvl1pPr>
          </a:lstStyle>
          <a:p>
            <a:r>
              <a:rPr sz="2700"/>
              <a:t>Chicago’s food inspection dataset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07" y="1946453"/>
            <a:ext cx="9671187" cy="390489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Detect and repair errors in a structured dataset"/>
          <p:cNvSpPr txBox="1"/>
          <p:nvPr/>
        </p:nvSpPr>
        <p:spPr>
          <a:xfrm>
            <a:off x="984574" y="5820311"/>
            <a:ext cx="1021477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92100">
              <a:defRPr sz="7200" b="0">
                <a:solidFill>
                  <a:srgbClr val="0433FF"/>
                </a:solidFill>
              </a:defRPr>
            </a:pPr>
            <a:r>
              <a:rPr sz="3600" b="1" i="1"/>
              <a:t>Detect</a:t>
            </a:r>
            <a:r>
              <a:rPr sz="3600"/>
              <a:t> and </a:t>
            </a:r>
            <a:r>
              <a:rPr sz="3600" b="1" i="1"/>
              <a:t>repair</a:t>
            </a:r>
            <a:r>
              <a:rPr sz="3600"/>
              <a:t> errors in a structured dataset</a:t>
            </a:r>
          </a:p>
        </p:txBody>
      </p:sp>
    </p:spTree>
    <p:extLst>
      <p:ext uri="{BB962C8B-B14F-4D97-AF65-F5344CB8AC3E}">
        <p14:creationId xmlns:p14="http://schemas.microsoft.com/office/powerpoint/2010/main" val="49947937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straints and minima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Constraints and minimality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025" y="1343773"/>
            <a:ext cx="3437930" cy="964407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unctional dependencies"/>
          <p:cNvSpPr txBox="1"/>
          <p:nvPr/>
        </p:nvSpPr>
        <p:spPr>
          <a:xfrm>
            <a:off x="2281614" y="1597549"/>
            <a:ext cx="3327835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Functional dependencies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6252" y="2436460"/>
            <a:ext cx="7919497" cy="309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Bohannon et al., 2005, 2007; Kolahi and Lakshmanan , 2005;…"/>
          <p:cNvSpPr txBox="1"/>
          <p:nvPr/>
        </p:nvSpPr>
        <p:spPr>
          <a:xfrm>
            <a:off x="1890216" y="6030280"/>
            <a:ext cx="8662412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410766">
              <a:defRPr sz="3200" i="1"/>
            </a:pPr>
            <a:r>
              <a:rPr sz="1600"/>
              <a:t>Bohannon et al., 2005, 2007; Kolahi and Lakshmanan , 2005;</a:t>
            </a:r>
          </a:p>
          <a:p>
            <a:pPr defTabSz="410766">
              <a:defRPr sz="3200" i="1"/>
            </a:pPr>
            <a:r>
              <a:rPr sz="1600"/>
              <a:t>Bertossi et al., 2011; Chu et al., 2013; 2015 Fagin et al., 2015</a:t>
            </a:r>
          </a:p>
        </p:txBody>
      </p:sp>
    </p:spTree>
    <p:extLst>
      <p:ext uri="{BB962C8B-B14F-4D97-AF65-F5344CB8AC3E}">
        <p14:creationId xmlns:p14="http://schemas.microsoft.com/office/powerpoint/2010/main" val="23627950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nstraints and minima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Constraints and minimality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025" y="1343773"/>
            <a:ext cx="3437930" cy="96440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Functional dependencies"/>
          <p:cNvSpPr txBox="1"/>
          <p:nvPr/>
        </p:nvSpPr>
        <p:spPr>
          <a:xfrm>
            <a:off x="2281614" y="1597549"/>
            <a:ext cx="3327835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Functional dependencies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Action: Fewer erroneous than correct cells; perform minimum number of changes to satisfy all constraints"/>
          <p:cNvSpPr txBox="1"/>
          <p:nvPr/>
        </p:nvSpPr>
        <p:spPr>
          <a:xfrm>
            <a:off x="1341409" y="5648857"/>
            <a:ext cx="9501105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457200">
              <a:defRPr sz="5800" b="0" i="1"/>
            </a:lvl1pPr>
          </a:lstStyle>
          <a:p>
            <a:r>
              <a:rPr sz="2900"/>
              <a:t>Action: Fewer erroneous than correct cells; perform minimum number of changes to satisfy all constraints</a:t>
            </a:r>
          </a:p>
        </p:txBody>
      </p:sp>
    </p:spTree>
    <p:extLst>
      <p:ext uri="{BB962C8B-B14F-4D97-AF65-F5344CB8AC3E}">
        <p14:creationId xmlns:p14="http://schemas.microsoft.com/office/powerpoint/2010/main" val="45232681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nstraints and minima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Constraints and minimality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025" y="1343773"/>
            <a:ext cx="3437930" cy="964407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Functional dependencies"/>
          <p:cNvSpPr txBox="1"/>
          <p:nvPr/>
        </p:nvSpPr>
        <p:spPr>
          <a:xfrm>
            <a:off x="2281614" y="1597549"/>
            <a:ext cx="3327835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Functional dependencies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Error; correct zip code is 60608"/>
          <p:cNvSpPr txBox="1"/>
          <p:nvPr/>
        </p:nvSpPr>
        <p:spPr>
          <a:xfrm>
            <a:off x="10309695" y="3677321"/>
            <a:ext cx="1788470" cy="161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 b="0">
                <a:solidFill>
                  <a:srgbClr val="FF2600"/>
                </a:solidFill>
              </a:defRPr>
            </a:lvl1pPr>
          </a:lstStyle>
          <a:p>
            <a:r>
              <a:rPr sz="2500"/>
              <a:t>Error; correct zip code is 60608</a:t>
            </a:r>
          </a:p>
        </p:txBody>
      </p:sp>
      <p:sp>
        <p:nvSpPr>
          <p:cNvPr id="240" name="Connection Line"/>
          <p:cNvSpPr/>
          <p:nvPr/>
        </p:nvSpPr>
        <p:spPr>
          <a:xfrm>
            <a:off x="10115590" y="3335777"/>
            <a:ext cx="576024" cy="35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468" y="15053"/>
                  <a:pt x="8268" y="7853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tailEnd type="stealth"/>
          </a:ln>
        </p:spPr>
        <p:txBody>
          <a:bodyPr/>
          <a:lstStyle/>
          <a:p>
            <a:endParaRPr sz="900"/>
          </a:p>
        </p:txBody>
      </p:sp>
      <p:sp>
        <p:nvSpPr>
          <p:cNvPr id="239" name="Does not fix errors and introduces new ones."/>
          <p:cNvSpPr txBox="1"/>
          <p:nvPr/>
        </p:nvSpPr>
        <p:spPr>
          <a:xfrm>
            <a:off x="2658269" y="5916163"/>
            <a:ext cx="5891999" cy="456856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>
                <a:solidFill>
                  <a:srgbClr val="FFFFFF"/>
                </a:solidFill>
              </a:defRPr>
            </a:lvl1pPr>
          </a:lstStyle>
          <a:p>
            <a:r>
              <a:rPr sz="2500"/>
              <a:t>Does not fix errors and introduces new ones.</a:t>
            </a:r>
          </a:p>
        </p:txBody>
      </p:sp>
    </p:spTree>
    <p:extLst>
      <p:ext uri="{BB962C8B-B14F-4D97-AF65-F5344CB8AC3E}">
        <p14:creationId xmlns:p14="http://schemas.microsoft.com/office/powerpoint/2010/main" val="16460209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xternal inform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External information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252" y="2436460"/>
            <a:ext cx="7919497" cy="309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External list of addresses"/>
          <p:cNvSpPr txBox="1"/>
          <p:nvPr/>
        </p:nvSpPr>
        <p:spPr>
          <a:xfrm>
            <a:off x="7696429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External list of addresses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9095" y="1272935"/>
            <a:ext cx="2854966" cy="107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1236" y="1322830"/>
            <a:ext cx="3806628" cy="97363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Matching dependencies"/>
          <p:cNvSpPr txBox="1"/>
          <p:nvPr/>
        </p:nvSpPr>
        <p:spPr>
          <a:xfrm>
            <a:off x="1674402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Matching dependencies</a:t>
            </a:r>
          </a:p>
        </p:txBody>
      </p:sp>
      <p:sp>
        <p:nvSpPr>
          <p:cNvPr id="248" name="Fan et al., 2009; Bertossi et al., 2010; Chu et al., 2015"/>
          <p:cNvSpPr txBox="1"/>
          <p:nvPr/>
        </p:nvSpPr>
        <p:spPr>
          <a:xfrm>
            <a:off x="3498601" y="5769980"/>
            <a:ext cx="5194799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821531">
              <a:defRPr sz="3200" i="1"/>
            </a:lvl1pPr>
          </a:lstStyle>
          <a:p>
            <a:r>
              <a:rPr sz="1600"/>
              <a:t>Fan et al., 2009; Bertossi et al., 2010; Chu et al., 2015</a:t>
            </a:r>
          </a:p>
        </p:txBody>
      </p:sp>
    </p:spTree>
    <p:extLst>
      <p:ext uri="{BB962C8B-B14F-4D97-AF65-F5344CB8AC3E}">
        <p14:creationId xmlns:p14="http://schemas.microsoft.com/office/powerpoint/2010/main" val="50850694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xternal inform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External information</a:t>
            </a:r>
          </a:p>
        </p:txBody>
      </p:sp>
      <p:sp>
        <p:nvSpPr>
          <p:cNvPr id="251" name="External list of addresses"/>
          <p:cNvSpPr txBox="1"/>
          <p:nvPr/>
        </p:nvSpPr>
        <p:spPr>
          <a:xfrm>
            <a:off x="7696429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External list of addresses</a:t>
            </a:r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9095" y="1272935"/>
            <a:ext cx="2854966" cy="107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236" y="1322830"/>
            <a:ext cx="3806628" cy="97363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Matching dependencies"/>
          <p:cNvSpPr txBox="1"/>
          <p:nvPr/>
        </p:nvSpPr>
        <p:spPr>
          <a:xfrm>
            <a:off x="1674402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Matching dependencies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Action: Map external information to input dataset using matching dependencies and repair disagreements"/>
          <p:cNvSpPr txBox="1"/>
          <p:nvPr/>
        </p:nvSpPr>
        <p:spPr>
          <a:xfrm>
            <a:off x="1341409" y="5648857"/>
            <a:ext cx="9501105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457200">
              <a:defRPr sz="5800" b="0" i="1"/>
            </a:lvl1pPr>
          </a:lstStyle>
          <a:p>
            <a:r>
              <a:rPr sz="2900"/>
              <a:t>Action: Map external information to input dataset using matching dependencies and repair disagreements</a:t>
            </a:r>
          </a:p>
        </p:txBody>
      </p:sp>
    </p:spTree>
    <p:extLst>
      <p:ext uri="{BB962C8B-B14F-4D97-AF65-F5344CB8AC3E}">
        <p14:creationId xmlns:p14="http://schemas.microsoft.com/office/powerpoint/2010/main" val="16387595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External inform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External information</a:t>
            </a:r>
          </a:p>
        </p:txBody>
      </p:sp>
      <p:sp>
        <p:nvSpPr>
          <p:cNvPr id="259" name="External list of addresses"/>
          <p:cNvSpPr txBox="1"/>
          <p:nvPr/>
        </p:nvSpPr>
        <p:spPr>
          <a:xfrm>
            <a:off x="7696429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External list of addresses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9095" y="1272935"/>
            <a:ext cx="2854966" cy="107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236" y="1322830"/>
            <a:ext cx="3806628" cy="97363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Matching dependencies"/>
          <p:cNvSpPr txBox="1"/>
          <p:nvPr/>
        </p:nvSpPr>
        <p:spPr>
          <a:xfrm>
            <a:off x="1674402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Matching dependencies</a:t>
            </a: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External dictionaries may have limited coverage or not exist altogether"/>
          <p:cNvSpPr txBox="1"/>
          <p:nvPr/>
        </p:nvSpPr>
        <p:spPr>
          <a:xfrm>
            <a:off x="2480893" y="5759728"/>
            <a:ext cx="7230215" cy="841577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>
                <a:solidFill>
                  <a:srgbClr val="FFFFFF"/>
                </a:solidFill>
              </a:defRPr>
            </a:lvl1pPr>
          </a:lstStyle>
          <a:p>
            <a:r>
              <a:rPr sz="2500"/>
              <a:t>External dictionaries may have limited coverage or not exist altogether</a:t>
            </a:r>
          </a:p>
        </p:txBody>
      </p:sp>
    </p:spTree>
    <p:extLst>
      <p:ext uri="{BB962C8B-B14F-4D97-AF65-F5344CB8AC3E}">
        <p14:creationId xmlns:p14="http://schemas.microsoft.com/office/powerpoint/2010/main" val="11546227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9642"/>
            <a:ext cx="8229600" cy="1042587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Dirty Data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6053"/>
            <a:ext cx="8229600" cy="481011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3366FF"/>
                </a:solidFill>
              </a:rPr>
              <a:t>Domain Expert’s</a:t>
            </a:r>
            <a:r>
              <a:rPr lang="en-US" dirty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/>
              <a:t>This Data Doesn’t look right</a:t>
            </a:r>
          </a:p>
          <a:p>
            <a:pPr lvl="1">
              <a:buFont typeface="Arial"/>
              <a:buChar char="•"/>
            </a:pPr>
            <a:r>
              <a:rPr lang="en-US" dirty="0"/>
              <a:t>This Answer Doesn’t look right</a:t>
            </a:r>
          </a:p>
          <a:p>
            <a:pPr lvl="1">
              <a:buFont typeface="Arial"/>
              <a:buChar char="•"/>
            </a:pPr>
            <a:r>
              <a:rPr lang="en-US" dirty="0"/>
              <a:t>What happened?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r>
              <a:rPr lang="en-US" dirty="0"/>
              <a:t>Domain experts have an implicit model of the data that they can test against…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Quantitative statistic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Quantitative statistics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252" y="2436460"/>
            <a:ext cx="7919497" cy="309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Reason about co-occurrence of values across cells in a tuple"/>
          <p:cNvSpPr txBox="1"/>
          <p:nvPr/>
        </p:nvSpPr>
        <p:spPr>
          <a:xfrm>
            <a:off x="886745" y="1412606"/>
            <a:ext cx="4995611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Reason about co-occurrence of values across cells in a tuple</a:t>
            </a:r>
          </a:p>
        </p:txBody>
      </p:sp>
      <p:sp>
        <p:nvSpPr>
          <p:cNvPr id="269" name="Estimate the distribution governing each attribute"/>
          <p:cNvSpPr txBox="1"/>
          <p:nvPr/>
        </p:nvSpPr>
        <p:spPr>
          <a:xfrm>
            <a:off x="7022787" y="1412606"/>
            <a:ext cx="4705058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Estimate the distribution governing each attribute</a:t>
            </a:r>
          </a:p>
        </p:txBody>
      </p:sp>
      <p:sp>
        <p:nvSpPr>
          <p:cNvPr id="270" name="Hellerstein, 2008; Mayfield et al., 2010; Yakout et al., 2013"/>
          <p:cNvSpPr txBox="1"/>
          <p:nvPr/>
        </p:nvSpPr>
        <p:spPr>
          <a:xfrm>
            <a:off x="3054355" y="6245998"/>
            <a:ext cx="6083291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821531">
              <a:defRPr sz="3200" i="1"/>
            </a:lvl1pPr>
          </a:lstStyle>
          <a:p>
            <a:r>
              <a:rPr sz="1600"/>
              <a:t>Hellerstein, 2008; Mayfield et al., 2010; Yakout et al., 2013</a:t>
            </a:r>
          </a:p>
        </p:txBody>
      </p:sp>
      <p:sp>
        <p:nvSpPr>
          <p:cNvPr id="271" name="Example: Chicago co-occurs with IL"/>
          <p:cNvSpPr txBox="1"/>
          <p:nvPr/>
        </p:nvSpPr>
        <p:spPr>
          <a:xfrm>
            <a:off x="3502184" y="5590527"/>
            <a:ext cx="4592925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 b="0" i="1"/>
            </a:lvl1pPr>
          </a:lstStyle>
          <a:p>
            <a:r>
              <a:rPr sz="2500"/>
              <a:t>Example: Chicago co-occurs with IL</a:t>
            </a:r>
          </a:p>
        </p:txBody>
      </p:sp>
    </p:spTree>
    <p:extLst>
      <p:ext uri="{BB962C8B-B14F-4D97-AF65-F5344CB8AC3E}">
        <p14:creationId xmlns:p14="http://schemas.microsoft.com/office/powerpoint/2010/main" val="108217369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Quantitative statistic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Quantitative statistics</a:t>
            </a:r>
          </a:p>
        </p:txBody>
      </p:sp>
      <p:sp>
        <p:nvSpPr>
          <p:cNvPr id="274" name="Reason about co-occurrence of values across cells in a tuple"/>
          <p:cNvSpPr txBox="1"/>
          <p:nvPr/>
        </p:nvSpPr>
        <p:spPr>
          <a:xfrm>
            <a:off x="886745" y="1412606"/>
            <a:ext cx="4995611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Reason about co-occurrence of values across cells in a tuple</a:t>
            </a:r>
          </a:p>
        </p:txBody>
      </p:sp>
      <p:sp>
        <p:nvSpPr>
          <p:cNvPr id="275" name="Estimate the distribution governing each attribute"/>
          <p:cNvSpPr txBox="1"/>
          <p:nvPr/>
        </p:nvSpPr>
        <p:spPr>
          <a:xfrm>
            <a:off x="7022787" y="1412606"/>
            <a:ext cx="4705058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Estimate the distribution governing each attribute</a:t>
            </a:r>
          </a:p>
        </p:txBody>
      </p:sp>
      <p:pic>
        <p:nvPicPr>
          <p:cNvPr id="2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Again, fails to repair the wrong zip code"/>
          <p:cNvSpPr txBox="1"/>
          <p:nvPr/>
        </p:nvSpPr>
        <p:spPr>
          <a:xfrm>
            <a:off x="2480893" y="5928451"/>
            <a:ext cx="7230215" cy="456856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>
                <a:solidFill>
                  <a:srgbClr val="FFFFFF"/>
                </a:solidFill>
              </a:defRPr>
            </a:lvl1pPr>
          </a:lstStyle>
          <a:p>
            <a:r>
              <a:rPr sz="2500"/>
              <a:t>Again, fails to repair the wrong zip code</a:t>
            </a:r>
          </a:p>
        </p:txBody>
      </p:sp>
    </p:spTree>
    <p:extLst>
      <p:ext uri="{BB962C8B-B14F-4D97-AF65-F5344CB8AC3E}">
        <p14:creationId xmlns:p14="http://schemas.microsoft.com/office/powerpoint/2010/main" val="105428542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et’s combine everyt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Let’s combine everything</a:t>
            </a: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777" y="4196166"/>
            <a:ext cx="4438056" cy="1733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7694" y="1788397"/>
            <a:ext cx="4436223" cy="173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65012" y="1775418"/>
            <a:ext cx="4502664" cy="1759207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Quantitative statistics"/>
          <p:cNvSpPr txBox="1"/>
          <p:nvPr/>
        </p:nvSpPr>
        <p:spPr>
          <a:xfrm>
            <a:off x="2470911" y="3771049"/>
            <a:ext cx="2887971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 b="0"/>
            </a:lvl1pPr>
          </a:lstStyle>
          <a:p>
            <a:r>
              <a:rPr sz="2500"/>
              <a:t>Quantitative statistics</a:t>
            </a:r>
          </a:p>
        </p:txBody>
      </p:sp>
      <p:sp>
        <p:nvSpPr>
          <p:cNvPr id="284" name="Constraints and minimality"/>
          <p:cNvSpPr txBox="1"/>
          <p:nvPr/>
        </p:nvSpPr>
        <p:spPr>
          <a:xfrm>
            <a:off x="2129865" y="1362565"/>
            <a:ext cx="3558668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 b="0"/>
            </a:lvl1pPr>
          </a:lstStyle>
          <a:p>
            <a:r>
              <a:rPr sz="2500"/>
              <a:t>Constraints and minimality</a:t>
            </a:r>
          </a:p>
        </p:txBody>
      </p:sp>
      <p:sp>
        <p:nvSpPr>
          <p:cNvPr id="285" name="External data"/>
          <p:cNvSpPr txBox="1"/>
          <p:nvPr/>
        </p:nvSpPr>
        <p:spPr>
          <a:xfrm>
            <a:off x="7596320" y="1362565"/>
            <a:ext cx="1790876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 b="0"/>
            </a:lvl1pPr>
          </a:lstStyle>
          <a:p>
            <a:r>
              <a:rPr sz="2500"/>
              <a:t>External data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5743721" y="2985489"/>
            <a:ext cx="4739620" cy="2455252"/>
            <a:chOff x="-1" y="0"/>
            <a:chExt cx="9479238" cy="4910501"/>
          </a:xfrm>
        </p:grpSpPr>
        <p:sp>
          <p:nvSpPr>
            <p:cNvPr id="286" name="Different solutions suggest different repairs"/>
            <p:cNvSpPr txBox="1"/>
            <p:nvPr/>
          </p:nvSpPr>
          <p:spPr>
            <a:xfrm>
              <a:off x="811249" y="3227348"/>
              <a:ext cx="8667988" cy="1683153"/>
            </a:xfrm>
            <a:prstGeom prst="rect">
              <a:avLst/>
            </a:prstGeom>
            <a:solidFill>
              <a:srgbClr val="FFFFFF"/>
            </a:solidFill>
            <a:ln w="889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defTabSz="821531">
                <a:defRPr sz="5000" b="0">
                  <a:solidFill>
                    <a:srgbClr val="FF2600"/>
                  </a:solidFill>
                </a:defRPr>
              </a:lvl1pPr>
            </a:lstStyle>
            <a:p>
              <a:r>
                <a:rPr sz="2500"/>
                <a:t>Different solutions suggest different repairs</a:t>
              </a:r>
            </a:p>
          </p:txBody>
        </p:sp>
        <p:sp>
          <p:nvSpPr>
            <p:cNvPr id="287" name="Line"/>
            <p:cNvSpPr/>
            <p:nvPr/>
          </p:nvSpPr>
          <p:spPr>
            <a:xfrm flipH="1" flipV="1">
              <a:off x="-1" y="146578"/>
              <a:ext cx="3974163" cy="3059960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410766"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88" name="Line"/>
            <p:cNvSpPr/>
            <p:nvPr/>
          </p:nvSpPr>
          <p:spPr>
            <a:xfrm flipV="1">
              <a:off x="5458002" y="0"/>
              <a:ext cx="3089459" cy="3143036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410766"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48751615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HoloClean’s model for data repai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rPr lang="en-US" sz="5400" dirty="0" smtClean="0"/>
              <a:t>A probabilistic </a:t>
            </a:r>
            <a:r>
              <a:rPr sz="5400" dirty="0" smtClean="0"/>
              <a:t>model </a:t>
            </a:r>
            <a:r>
              <a:rPr sz="5400" dirty="0"/>
              <a:t>for data repairs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0" y="1018920"/>
            <a:ext cx="12192000" cy="58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650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Learning HoloClean’s model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rPr lang="en-US" sz="4400" dirty="0" smtClean="0"/>
              <a:t>Learning the model</a:t>
            </a:r>
            <a:endParaRPr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0" y="821184"/>
            <a:ext cx="12192000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134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Data Scientist’s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Some Combination of all of the above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97" y="133109"/>
            <a:ext cx="2508822" cy="25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74"/>
            <a:ext cx="8229600" cy="819223"/>
          </a:xfrm>
        </p:spPr>
        <p:txBody>
          <a:bodyPr/>
          <a:lstStyle/>
          <a:p>
            <a:r>
              <a:rPr lang="en-US" dirty="0" smtClean="0"/>
              <a:t>Data Quality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9858"/>
            <a:ext cx="8229600" cy="53753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(Source) Data is dirty on its own.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Transformations corrupt the data (complexity of software pipelines).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Data sets are clean but </a:t>
            </a:r>
            <a:r>
              <a:rPr lang="en-US" dirty="0" smtClean="0">
                <a:solidFill>
                  <a:srgbClr val="FF0000"/>
                </a:solidFill>
              </a:rPr>
              <a:t>integration</a:t>
            </a:r>
            <a:r>
              <a:rPr lang="en-US" dirty="0" smtClean="0"/>
              <a:t> (i.e., combining them) screws them up.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“Rare” errors can become frequent after transformation or integration. 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Data sets are clean but suffer “bit rot”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Old data loses its value/accuracy over time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Any combination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0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724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P</a:t>
            </a:r>
            <a:r>
              <a:rPr lang="en-US" sz="4000" dirty="0"/>
              <a:t>icture: Where can Dirty Data Arise?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5805-9983-F146-8C95-E0F74EE02B7F}" type="slidenum">
              <a:rPr lang="en-US"/>
              <a:pPr/>
              <a:t>7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03" y="1270121"/>
            <a:ext cx="7463153" cy="536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490313" y="2071143"/>
            <a:ext cx="1406442" cy="3467506"/>
            <a:chOff x="2966313" y="2071143"/>
            <a:chExt cx="1406442" cy="3467506"/>
          </a:xfrm>
        </p:grpSpPr>
        <p:sp>
          <p:nvSpPr>
            <p:cNvPr id="4" name="Oval 3"/>
            <p:cNvSpPr/>
            <p:nvPr/>
          </p:nvSpPr>
          <p:spPr>
            <a:xfrm>
              <a:off x="2966313" y="2071143"/>
              <a:ext cx="1406442" cy="3460429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5315" y="4338320"/>
              <a:ext cx="11568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Extract</a:t>
              </a:r>
            </a:p>
            <a:p>
              <a:pPr algn="ctr"/>
              <a:r>
                <a:rPr lang="en-US" dirty="0"/>
                <a:t>Transform</a:t>
              </a:r>
            </a:p>
            <a:p>
              <a:pPr algn="ctr"/>
              <a:r>
                <a:rPr lang="en-US" dirty="0"/>
                <a:t>Load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69315" y="2425275"/>
            <a:ext cx="104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Integrate</a:t>
            </a:r>
            <a:endParaRPr lang="en-US" dirty="0"/>
          </a:p>
          <a:p>
            <a:pPr algn="ctr"/>
            <a:r>
              <a:rPr lang="en-US" dirty="0"/>
              <a:t>Clean</a:t>
            </a:r>
            <a:endParaRPr lang="en-US" dirty="0"/>
          </a:p>
        </p:txBody>
      </p:sp>
      <p:pic>
        <p:nvPicPr>
          <p:cNvPr id="8" name="Picture 7" descr="Screen Shot 2014-02-24 at 4.2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29" y="3074425"/>
            <a:ext cx="1083892" cy="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Outliers</a:t>
            </a:r>
            <a:endParaRPr lang="en-US" dirty="0"/>
          </a:p>
        </p:txBody>
      </p:sp>
      <p:pic>
        <p:nvPicPr>
          <p:cNvPr id="4" name="Content Placeholder 3" descr="Screen Shot 2014-02-24 at 5.02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 b="21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673127" y="6372204"/>
            <a:ext cx="567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Joe </a:t>
            </a:r>
            <a:r>
              <a:rPr lang="en-US" i="1" dirty="0" err="1"/>
              <a:t>Hellerstein’s</a:t>
            </a:r>
            <a:r>
              <a:rPr lang="en-US" i="1" dirty="0"/>
              <a:t>  2012 CS 194 Guest Lecture</a:t>
            </a:r>
            <a:endParaRPr lang="en-US" i="1" dirty="0"/>
          </a:p>
        </p:txBody>
      </p:sp>
      <p:pic>
        <p:nvPicPr>
          <p:cNvPr id="6" name="Picture 5" descr="Screen Shot 2014-02-24 at 5.0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36" y="3422650"/>
            <a:ext cx="1739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800" y="70553"/>
            <a:ext cx="8686800" cy="911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 Makes Everything Okay?</a:t>
            </a:r>
            <a:endParaRPr lang="en-US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5486400" cy="4267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	The appearance of a hole in the earth's ozone layer over Antarctica, first detected in 1976, was so unexpected that scientists didn't pay attention to what their instruments were telling them; they thought their instruments were malfunctioning.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dirty="0"/>
              <a:t>National Center for Atmospheric Research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623620" name="Picture 4" descr="antarctic_ozone_h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219201"/>
            <a:ext cx="32099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6934200" y="4572001"/>
            <a:ext cx="3505200" cy="202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In fact, the data were rejected as unreasonable by data quality control algorithms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963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  <p:bldP spid="6236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8936</TotalTime>
  <Words>2033</Words>
  <Application>Microsoft Macintosh PowerPoint</Application>
  <PresentationFormat>Widescreen</PresentationFormat>
  <Paragraphs>333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Calibri Light</vt:lpstr>
      <vt:lpstr>Helvetica Light</vt:lpstr>
      <vt:lpstr>ＭＳ Ｐゴシック</vt:lpstr>
      <vt:lpstr>Yu Gothic</vt:lpstr>
      <vt:lpstr>Arial</vt:lpstr>
      <vt:lpstr>Office Theme</vt:lpstr>
      <vt:lpstr> CS639:  Data Management for  Data Science</vt:lpstr>
      <vt:lpstr>Dirty Data</vt:lpstr>
      <vt:lpstr>Dirty Data</vt:lpstr>
      <vt:lpstr>Dirty Data</vt:lpstr>
      <vt:lpstr>Dirty Data</vt:lpstr>
      <vt:lpstr>Data Quality Problems</vt:lpstr>
      <vt:lpstr>Big Picture: Where can Dirty Data Arise?</vt:lpstr>
      <vt:lpstr>Numeric Outliers</vt:lpstr>
      <vt:lpstr>Data Cleaning Makes Everything Okay?</vt:lpstr>
      <vt:lpstr>Dirty Data Problems</vt:lpstr>
      <vt:lpstr>Conventional Definition of Data Quality</vt:lpstr>
      <vt:lpstr>Problems …</vt:lpstr>
      <vt:lpstr>Finding a modern definition</vt:lpstr>
      <vt:lpstr>Meaning of Data Quality (2)</vt:lpstr>
      <vt:lpstr>Meaning of Data Quality (2)</vt:lpstr>
      <vt:lpstr>The Data Quality Continuum</vt:lpstr>
      <vt:lpstr>Data Gathering</vt:lpstr>
      <vt:lpstr>Data Gathering - Solutions</vt:lpstr>
      <vt:lpstr>Data Delivery</vt:lpstr>
      <vt:lpstr>Data Delivery - Solutions</vt:lpstr>
      <vt:lpstr>Data Storage</vt:lpstr>
      <vt:lpstr>Data Storage - Solutions</vt:lpstr>
      <vt:lpstr>Data Retrieval</vt:lpstr>
      <vt:lpstr>Data Mining and Analysis</vt:lpstr>
      <vt:lpstr>Retrieval and Mining - Solutions</vt:lpstr>
      <vt:lpstr>Data Quality Constraints</vt:lpstr>
      <vt:lpstr>Data Quality Metrics</vt:lpstr>
      <vt:lpstr>Examples of Data Quality Metrics</vt:lpstr>
      <vt:lpstr>Technical Approaches</vt:lpstr>
      <vt:lpstr>Data cleaning for structured data</vt:lpstr>
      <vt:lpstr>Data cleaning for structured data</vt:lpstr>
      <vt:lpstr>Data cleaning for structured data</vt:lpstr>
      <vt:lpstr>A simple example</vt:lpstr>
      <vt:lpstr>Constraints and minimality</vt:lpstr>
      <vt:lpstr>Constraints and minimality</vt:lpstr>
      <vt:lpstr>Constraints and minimality</vt:lpstr>
      <vt:lpstr>External information</vt:lpstr>
      <vt:lpstr>External information</vt:lpstr>
      <vt:lpstr>External information</vt:lpstr>
      <vt:lpstr>Quantitative statistics</vt:lpstr>
      <vt:lpstr>Quantitative statistics</vt:lpstr>
      <vt:lpstr>Let’s combine everything</vt:lpstr>
      <vt:lpstr>A probabilistic model for data repairs</vt:lpstr>
      <vt:lpstr>Learning the model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1041</cp:revision>
  <cp:lastPrinted>2019-04-01T19:09:13Z</cp:lastPrinted>
  <dcterms:created xsi:type="dcterms:W3CDTF">2015-09-11T05:09:33Z</dcterms:created>
  <dcterms:modified xsi:type="dcterms:W3CDTF">2019-04-19T18:32:25Z</dcterms:modified>
</cp:coreProperties>
</file>