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1393"/>
  </p:normalViewPr>
  <p:slideViewPr>
    <p:cSldViewPr snapToGrid="0" snapToObjects="1">
      <p:cViewPr>
        <p:scale>
          <a:sx n="100" d="100"/>
          <a:sy n="100" d="100"/>
        </p:scale>
        <p:origin x="6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make these more exciting/precise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72119-C557-4604-92A6-830A5DE0F6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search </a:t>
            </a:r>
            <a:r>
              <a:rPr lang="en-US" i="1" dirty="0" smtClean="0"/>
              <a:t>– query disambiguation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72119-C557-4604-92A6-830A5DE0F6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E9ACE-BE92-44D3-AAEB-D28CFDC9ED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22: Entity Resolution</a:t>
            </a:r>
          </a:p>
          <a:p>
            <a:r>
              <a:rPr lang="en-US" dirty="0" smtClean="0"/>
              <a:t>[slides from </a:t>
            </a:r>
            <a:r>
              <a:rPr lang="en-US" dirty="0" err="1" smtClean="0"/>
              <a:t>Getoor</a:t>
            </a:r>
            <a:r>
              <a:rPr lang="en-US" dirty="0" smtClean="0"/>
              <a:t> and </a:t>
            </a:r>
            <a:r>
              <a:rPr lang="en-US" dirty="0" err="1" smtClean="0"/>
              <a:t>Machanavajjhala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06" y="1511012"/>
            <a:ext cx="9100587" cy="52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8" y="1577975"/>
            <a:ext cx="10898623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matching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27" y="1402555"/>
            <a:ext cx="8482545" cy="52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1" y="1447661"/>
            <a:ext cx="8735138" cy="51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Levenshtein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9" y="1457325"/>
            <a:ext cx="900982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83" y="1337292"/>
            <a:ext cx="9486017" cy="55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446780"/>
            <a:ext cx="9740900" cy="49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Cosine similarity and TF/IDF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72822"/>
            <a:ext cx="9575800" cy="51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47894"/>
            <a:ext cx="9944100" cy="53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Tokening and shingling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349864"/>
            <a:ext cx="9804400" cy="53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Entity Resolution?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Problem of identifying and linking/grouping  different manifestations of the same real world object.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2400" dirty="0"/>
              <a:t>Examples of manifestations and objects: </a:t>
            </a:r>
          </a:p>
          <a:p>
            <a:r>
              <a:rPr lang="en-US" sz="2400" dirty="0"/>
              <a:t>Different ways of addressing (names, email addresses, </a:t>
            </a:r>
            <a:r>
              <a:rPr lang="en-US" sz="2400" dirty="0" err="1"/>
              <a:t>FaceBook</a:t>
            </a:r>
            <a:r>
              <a:rPr lang="en-US" sz="2400" dirty="0"/>
              <a:t> accounts) the same person in text.</a:t>
            </a:r>
          </a:p>
          <a:p>
            <a:r>
              <a:rPr lang="en-US" sz="2400" dirty="0"/>
              <a:t>Web pages with differing descriptions of the same business.</a:t>
            </a:r>
          </a:p>
          <a:p>
            <a:r>
              <a:rPr lang="en-US" sz="2400" dirty="0"/>
              <a:t>Different photos of the same object.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Pairwise-ER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08" y="1340253"/>
            <a:ext cx="8582984" cy="53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Fellegi</a:t>
            </a:r>
            <a:r>
              <a:rPr lang="en-US" dirty="0" smtClean="0"/>
              <a:t> and </a:t>
            </a:r>
            <a:r>
              <a:rPr lang="en-US" dirty="0" err="1" smtClean="0"/>
              <a:t>Sunter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27" y="1463982"/>
            <a:ext cx="8849746" cy="5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ML for pairwise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61143"/>
            <a:ext cx="8645525" cy="5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365997"/>
            <a:ext cx="10604500" cy="49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under deduplication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30" y="1352959"/>
            <a:ext cx="8155540" cy="53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Clustering-based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96" y="1464678"/>
            <a:ext cx="10465407" cy="48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clustering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33733"/>
            <a:ext cx="11049000" cy="48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479"/>
            <a:ext cx="12192000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490921"/>
            <a:ext cx="8902700" cy="48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Ironically, Entity Resolution has many duplicate names</a:t>
            </a:r>
            <a:endParaRPr lang="en-US" sz="2800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00401" y="6172200"/>
            <a:ext cx="1095913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Doubles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799870" y="1219200"/>
            <a:ext cx="2286625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Duplicate detection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56977" y="1262540"/>
            <a:ext cx="1775188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Record linkage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52601" y="3429000"/>
            <a:ext cx="1703945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Deduplication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03711" y="2986326"/>
            <a:ext cx="2384578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Object identification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772400" y="2667000"/>
            <a:ext cx="2403352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Object consolidation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04292" y="1676400"/>
            <a:ext cx="2702646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Coreference</a:t>
            </a:r>
            <a:r>
              <a:rPr lang="en-US" sz="2000" b="1" dirty="0">
                <a:solidFill>
                  <a:schemeClr val="tx1"/>
                </a:solidFill>
              </a:rPr>
              <a:t> resolution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543800" y="3657600"/>
            <a:ext cx="1936236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Entity clustering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105401" y="1905000"/>
            <a:ext cx="2783831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Reference reconciliation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239001" y="5562600"/>
            <a:ext cx="2318477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Reference matching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029201" y="5562600"/>
            <a:ext cx="1684991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Householding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7239000" y="4648200"/>
            <a:ext cx="2396360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Household matching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2514504" y="2590800"/>
            <a:ext cx="1514007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Fuzzy match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724400" y="3886200"/>
            <a:ext cx="2307990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Approximate match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5029200" y="4648200"/>
            <a:ext cx="1630742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Merge/purge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905000" y="5334000"/>
            <a:ext cx="2916872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Hardening soft databases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828800" y="4343400"/>
            <a:ext cx="2322038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Identity uncertainty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Motivating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Linking Census Records</a:t>
            </a:r>
          </a:p>
          <a:p>
            <a:r>
              <a:rPr lang="en-US" i="1" dirty="0" smtClean="0"/>
              <a:t>Public Health</a:t>
            </a:r>
          </a:p>
          <a:p>
            <a:r>
              <a:rPr lang="en-US" i="1" dirty="0" smtClean="0"/>
              <a:t>Web search</a:t>
            </a:r>
          </a:p>
          <a:p>
            <a:r>
              <a:rPr lang="en-US" i="1" dirty="0" smtClean="0"/>
              <a:t>Comparison shopping</a:t>
            </a:r>
          </a:p>
          <a:p>
            <a:r>
              <a:rPr lang="en-US" i="1" dirty="0" smtClean="0"/>
              <a:t>Counter-terrorism</a:t>
            </a:r>
          </a:p>
          <a:p>
            <a:r>
              <a:rPr lang="en-US" i="1" dirty="0" smtClean="0"/>
              <a:t>Knowledge Graph Construction</a:t>
            </a:r>
          </a:p>
          <a:p>
            <a:r>
              <a:rPr lang="en-US" i="1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bef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4067" name="Freeform 3"/>
          <p:cNvSpPr>
            <a:spLocks/>
          </p:cNvSpPr>
          <p:nvPr/>
        </p:nvSpPr>
        <p:spPr bwMode="auto">
          <a:xfrm>
            <a:off x="4813301" y="2978151"/>
            <a:ext cx="1241425" cy="1243013"/>
          </a:xfrm>
          <a:custGeom>
            <a:avLst/>
            <a:gdLst/>
            <a:ahLst/>
            <a:cxnLst>
              <a:cxn ang="0">
                <a:pos x="292" y="41"/>
              </a:cxn>
              <a:cxn ang="0">
                <a:pos x="103" y="119"/>
              </a:cxn>
              <a:cxn ang="0">
                <a:pos x="77" y="170"/>
              </a:cxn>
              <a:cxn ang="0">
                <a:pos x="43" y="222"/>
              </a:cxn>
              <a:cxn ang="0">
                <a:pos x="0" y="402"/>
              </a:cxn>
              <a:cxn ang="0">
                <a:pos x="86" y="660"/>
              </a:cxn>
              <a:cxn ang="0">
                <a:pos x="189" y="737"/>
              </a:cxn>
              <a:cxn ang="0">
                <a:pos x="206" y="755"/>
              </a:cxn>
              <a:cxn ang="0">
                <a:pos x="309" y="780"/>
              </a:cxn>
              <a:cxn ang="0">
                <a:pos x="481" y="772"/>
              </a:cxn>
              <a:cxn ang="0">
                <a:pos x="559" y="720"/>
              </a:cxn>
              <a:cxn ang="0">
                <a:pos x="662" y="669"/>
              </a:cxn>
              <a:cxn ang="0">
                <a:pos x="756" y="583"/>
              </a:cxn>
              <a:cxn ang="0">
                <a:pos x="782" y="505"/>
              </a:cxn>
              <a:cxn ang="0">
                <a:pos x="774" y="376"/>
              </a:cxn>
              <a:cxn ang="0">
                <a:pos x="756" y="359"/>
              </a:cxn>
              <a:cxn ang="0">
                <a:pos x="722" y="290"/>
              </a:cxn>
              <a:cxn ang="0">
                <a:pos x="696" y="247"/>
              </a:cxn>
              <a:cxn ang="0">
                <a:pos x="688" y="222"/>
              </a:cxn>
              <a:cxn ang="0">
                <a:pos x="447" y="33"/>
              </a:cxn>
              <a:cxn ang="0">
                <a:pos x="327" y="15"/>
              </a:cxn>
              <a:cxn ang="0">
                <a:pos x="309" y="33"/>
              </a:cxn>
              <a:cxn ang="0">
                <a:pos x="292" y="41"/>
              </a:cxn>
            </a:cxnLst>
            <a:rect l="0" t="0" r="r" b="b"/>
            <a:pathLst>
              <a:path w="782" h="783">
                <a:moveTo>
                  <a:pt x="292" y="41"/>
                </a:moveTo>
                <a:cubicBezTo>
                  <a:pt x="216" y="48"/>
                  <a:pt x="153" y="56"/>
                  <a:pt x="103" y="119"/>
                </a:cubicBezTo>
                <a:cubicBezTo>
                  <a:pt x="63" y="170"/>
                  <a:pt x="106" y="118"/>
                  <a:pt x="77" y="170"/>
                </a:cubicBezTo>
                <a:cubicBezTo>
                  <a:pt x="67" y="188"/>
                  <a:pt x="43" y="222"/>
                  <a:pt x="43" y="222"/>
                </a:cubicBezTo>
                <a:cubicBezTo>
                  <a:pt x="27" y="282"/>
                  <a:pt x="10" y="341"/>
                  <a:pt x="0" y="402"/>
                </a:cubicBezTo>
                <a:cubicBezTo>
                  <a:pt x="3" y="461"/>
                  <a:pt x="2" y="634"/>
                  <a:pt x="86" y="660"/>
                </a:cubicBezTo>
                <a:cubicBezTo>
                  <a:pt x="111" y="698"/>
                  <a:pt x="151" y="712"/>
                  <a:pt x="189" y="737"/>
                </a:cubicBezTo>
                <a:cubicBezTo>
                  <a:pt x="196" y="742"/>
                  <a:pt x="199" y="751"/>
                  <a:pt x="206" y="755"/>
                </a:cubicBezTo>
                <a:cubicBezTo>
                  <a:pt x="234" y="769"/>
                  <a:pt x="279" y="773"/>
                  <a:pt x="309" y="780"/>
                </a:cubicBezTo>
                <a:cubicBezTo>
                  <a:pt x="366" y="777"/>
                  <a:pt x="425" y="783"/>
                  <a:pt x="481" y="772"/>
                </a:cubicBezTo>
                <a:cubicBezTo>
                  <a:pt x="512" y="766"/>
                  <a:pt x="533" y="737"/>
                  <a:pt x="559" y="720"/>
                </a:cubicBezTo>
                <a:cubicBezTo>
                  <a:pt x="591" y="698"/>
                  <a:pt x="633" y="695"/>
                  <a:pt x="662" y="669"/>
                </a:cubicBezTo>
                <a:cubicBezTo>
                  <a:pt x="697" y="637"/>
                  <a:pt x="719" y="608"/>
                  <a:pt x="756" y="583"/>
                </a:cubicBezTo>
                <a:cubicBezTo>
                  <a:pt x="777" y="522"/>
                  <a:pt x="769" y="549"/>
                  <a:pt x="782" y="505"/>
                </a:cubicBezTo>
                <a:cubicBezTo>
                  <a:pt x="779" y="462"/>
                  <a:pt x="782" y="418"/>
                  <a:pt x="774" y="376"/>
                </a:cubicBezTo>
                <a:cubicBezTo>
                  <a:pt x="773" y="368"/>
                  <a:pt x="760" y="366"/>
                  <a:pt x="756" y="359"/>
                </a:cubicBezTo>
                <a:cubicBezTo>
                  <a:pt x="741" y="334"/>
                  <a:pt x="744" y="313"/>
                  <a:pt x="722" y="290"/>
                </a:cubicBezTo>
                <a:cubicBezTo>
                  <a:pt x="695" y="214"/>
                  <a:pt x="734" y="312"/>
                  <a:pt x="696" y="247"/>
                </a:cubicBezTo>
                <a:cubicBezTo>
                  <a:pt x="692" y="239"/>
                  <a:pt x="693" y="229"/>
                  <a:pt x="688" y="222"/>
                </a:cubicBezTo>
                <a:cubicBezTo>
                  <a:pt x="640" y="143"/>
                  <a:pt x="538" y="54"/>
                  <a:pt x="447" y="33"/>
                </a:cubicBezTo>
                <a:cubicBezTo>
                  <a:pt x="400" y="0"/>
                  <a:pt x="390" y="8"/>
                  <a:pt x="327" y="15"/>
                </a:cubicBezTo>
                <a:cubicBezTo>
                  <a:pt x="321" y="21"/>
                  <a:pt x="316" y="29"/>
                  <a:pt x="309" y="33"/>
                </a:cubicBezTo>
                <a:cubicBezTo>
                  <a:pt x="294" y="42"/>
                  <a:pt x="271" y="41"/>
                  <a:pt x="292" y="41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4068" name="Freeform 4"/>
          <p:cNvSpPr>
            <a:spLocks/>
          </p:cNvSpPr>
          <p:nvPr/>
        </p:nvSpPr>
        <p:spPr bwMode="auto">
          <a:xfrm>
            <a:off x="7335839" y="4640264"/>
            <a:ext cx="1246187" cy="1133475"/>
          </a:xfrm>
          <a:custGeom>
            <a:avLst/>
            <a:gdLst/>
            <a:ahLst/>
            <a:cxnLst>
              <a:cxn ang="0">
                <a:pos x="380" y="9"/>
              </a:cxn>
              <a:cxn ang="0">
                <a:pos x="225" y="17"/>
              </a:cxn>
              <a:cxn ang="0">
                <a:pos x="147" y="69"/>
              </a:cxn>
              <a:cxn ang="0">
                <a:pos x="96" y="103"/>
              </a:cxn>
              <a:cxn ang="0">
                <a:pos x="44" y="172"/>
              </a:cxn>
              <a:cxn ang="0">
                <a:pos x="19" y="232"/>
              </a:cxn>
              <a:cxn ang="0">
                <a:pos x="27" y="473"/>
              </a:cxn>
              <a:cxn ang="0">
                <a:pos x="139" y="593"/>
              </a:cxn>
              <a:cxn ang="0">
                <a:pos x="397" y="714"/>
              </a:cxn>
              <a:cxn ang="0">
                <a:pos x="655" y="662"/>
              </a:cxn>
              <a:cxn ang="0">
                <a:pos x="758" y="567"/>
              </a:cxn>
              <a:cxn ang="0">
                <a:pos x="698" y="309"/>
              </a:cxn>
              <a:cxn ang="0">
                <a:pos x="620" y="198"/>
              </a:cxn>
              <a:cxn ang="0">
                <a:pos x="577" y="138"/>
              </a:cxn>
              <a:cxn ang="0">
                <a:pos x="534" y="103"/>
              </a:cxn>
              <a:cxn ang="0">
                <a:pos x="491" y="60"/>
              </a:cxn>
              <a:cxn ang="0">
                <a:pos x="474" y="34"/>
              </a:cxn>
              <a:cxn ang="0">
                <a:pos x="423" y="0"/>
              </a:cxn>
              <a:cxn ang="0">
                <a:pos x="380" y="9"/>
              </a:cxn>
            </a:cxnLst>
            <a:rect l="0" t="0" r="r" b="b"/>
            <a:pathLst>
              <a:path w="785" h="714">
                <a:moveTo>
                  <a:pt x="380" y="9"/>
                </a:moveTo>
                <a:cubicBezTo>
                  <a:pt x="328" y="12"/>
                  <a:pt x="276" y="6"/>
                  <a:pt x="225" y="17"/>
                </a:cubicBezTo>
                <a:cubicBezTo>
                  <a:pt x="194" y="23"/>
                  <a:pt x="173" y="52"/>
                  <a:pt x="147" y="69"/>
                </a:cubicBezTo>
                <a:cubicBezTo>
                  <a:pt x="130" y="80"/>
                  <a:pt x="96" y="103"/>
                  <a:pt x="96" y="103"/>
                </a:cubicBezTo>
                <a:cubicBezTo>
                  <a:pt x="79" y="126"/>
                  <a:pt x="51" y="144"/>
                  <a:pt x="44" y="172"/>
                </a:cubicBezTo>
                <a:cubicBezTo>
                  <a:pt x="34" y="216"/>
                  <a:pt x="42" y="196"/>
                  <a:pt x="19" y="232"/>
                </a:cubicBezTo>
                <a:cubicBezTo>
                  <a:pt x="10" y="310"/>
                  <a:pt x="0" y="397"/>
                  <a:pt x="27" y="473"/>
                </a:cubicBezTo>
                <a:cubicBezTo>
                  <a:pt x="46" y="526"/>
                  <a:pt x="95" y="561"/>
                  <a:pt x="139" y="593"/>
                </a:cubicBezTo>
                <a:cubicBezTo>
                  <a:pt x="220" y="651"/>
                  <a:pt x="299" y="693"/>
                  <a:pt x="397" y="714"/>
                </a:cubicBezTo>
                <a:cubicBezTo>
                  <a:pt x="477" y="708"/>
                  <a:pt x="579" y="701"/>
                  <a:pt x="655" y="662"/>
                </a:cubicBezTo>
                <a:cubicBezTo>
                  <a:pt x="696" y="641"/>
                  <a:pt x="727" y="600"/>
                  <a:pt x="758" y="567"/>
                </a:cubicBezTo>
                <a:cubicBezTo>
                  <a:pt x="785" y="481"/>
                  <a:pt x="760" y="373"/>
                  <a:pt x="698" y="309"/>
                </a:cubicBezTo>
                <a:cubicBezTo>
                  <a:pt x="683" y="266"/>
                  <a:pt x="648" y="233"/>
                  <a:pt x="620" y="198"/>
                </a:cubicBezTo>
                <a:cubicBezTo>
                  <a:pt x="592" y="163"/>
                  <a:pt x="614" y="176"/>
                  <a:pt x="577" y="138"/>
                </a:cubicBezTo>
                <a:cubicBezTo>
                  <a:pt x="564" y="125"/>
                  <a:pt x="547" y="116"/>
                  <a:pt x="534" y="103"/>
                </a:cubicBezTo>
                <a:cubicBezTo>
                  <a:pt x="520" y="89"/>
                  <a:pt x="502" y="77"/>
                  <a:pt x="491" y="60"/>
                </a:cubicBezTo>
                <a:cubicBezTo>
                  <a:pt x="485" y="51"/>
                  <a:pt x="482" y="41"/>
                  <a:pt x="474" y="34"/>
                </a:cubicBezTo>
                <a:cubicBezTo>
                  <a:pt x="459" y="20"/>
                  <a:pt x="423" y="0"/>
                  <a:pt x="423" y="0"/>
                </a:cubicBezTo>
                <a:cubicBezTo>
                  <a:pt x="409" y="3"/>
                  <a:pt x="380" y="9"/>
                  <a:pt x="380" y="9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800100"/>
            <a:ext cx="9144000" cy="6057900"/>
            <a:chOff x="0" y="504"/>
            <a:chExt cx="5760" cy="3816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0" y="528"/>
              <a:ext cx="5760" cy="36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504"/>
              <a:ext cx="4656" cy="3816"/>
              <a:chOff x="576" y="504"/>
              <a:chExt cx="4656" cy="3816"/>
            </a:xfrm>
          </p:grpSpPr>
          <p:pic>
            <p:nvPicPr>
              <p:cNvPr id="984072" name="Picture 8" descr="1merge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6" y="504"/>
                <a:ext cx="4656" cy="38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4073" name="Freeform 9"/>
              <p:cNvSpPr>
                <a:spLocks/>
              </p:cNvSpPr>
              <p:nvPr/>
            </p:nvSpPr>
            <p:spPr bwMode="auto">
              <a:xfrm>
                <a:off x="1118" y="1539"/>
                <a:ext cx="963" cy="817"/>
              </a:xfrm>
              <a:custGeom>
                <a:avLst/>
                <a:gdLst/>
                <a:ahLst/>
                <a:cxnLst>
                  <a:cxn ang="0">
                    <a:pos x="584" y="43"/>
                  </a:cxn>
                  <a:cxn ang="0">
                    <a:pos x="412" y="0"/>
                  </a:cxn>
                  <a:cxn ang="0">
                    <a:pos x="258" y="8"/>
                  </a:cxn>
                  <a:cxn ang="0">
                    <a:pos x="146" y="77"/>
                  </a:cxn>
                  <a:cxn ang="0">
                    <a:pos x="68" y="155"/>
                  </a:cxn>
                  <a:cxn ang="0">
                    <a:pos x="25" y="249"/>
                  </a:cxn>
                  <a:cxn ang="0">
                    <a:pos x="0" y="352"/>
                  </a:cxn>
                  <a:cxn ang="0">
                    <a:pos x="8" y="481"/>
                  </a:cxn>
                  <a:cxn ang="0">
                    <a:pos x="189" y="713"/>
                  </a:cxn>
                  <a:cxn ang="0">
                    <a:pos x="275" y="765"/>
                  </a:cxn>
                  <a:cxn ang="0">
                    <a:pos x="309" y="791"/>
                  </a:cxn>
                  <a:cxn ang="0">
                    <a:pos x="404" y="817"/>
                  </a:cxn>
                  <a:cxn ang="0">
                    <a:pos x="619" y="774"/>
                  </a:cxn>
                  <a:cxn ang="0">
                    <a:pos x="748" y="705"/>
                  </a:cxn>
                  <a:cxn ang="0">
                    <a:pos x="902" y="576"/>
                  </a:cxn>
                  <a:cxn ang="0">
                    <a:pos x="962" y="473"/>
                  </a:cxn>
                  <a:cxn ang="0">
                    <a:pos x="954" y="387"/>
                  </a:cxn>
                  <a:cxn ang="0">
                    <a:pos x="919" y="335"/>
                  </a:cxn>
                  <a:cxn ang="0">
                    <a:pos x="842" y="241"/>
                  </a:cxn>
                  <a:cxn ang="0">
                    <a:pos x="782" y="198"/>
                  </a:cxn>
                  <a:cxn ang="0">
                    <a:pos x="687" y="129"/>
                  </a:cxn>
                  <a:cxn ang="0">
                    <a:pos x="584" y="43"/>
                  </a:cxn>
                </a:cxnLst>
                <a:rect l="0" t="0" r="r" b="b"/>
                <a:pathLst>
                  <a:path w="963" h="817">
                    <a:moveTo>
                      <a:pt x="584" y="43"/>
                    </a:moveTo>
                    <a:cubicBezTo>
                      <a:pt x="526" y="28"/>
                      <a:pt x="471" y="9"/>
                      <a:pt x="412" y="0"/>
                    </a:cubicBezTo>
                    <a:cubicBezTo>
                      <a:pt x="361" y="3"/>
                      <a:pt x="309" y="3"/>
                      <a:pt x="258" y="8"/>
                    </a:cubicBezTo>
                    <a:cubicBezTo>
                      <a:pt x="215" y="12"/>
                      <a:pt x="183" y="59"/>
                      <a:pt x="146" y="77"/>
                    </a:cubicBezTo>
                    <a:cubicBezTo>
                      <a:pt x="122" y="110"/>
                      <a:pt x="97" y="126"/>
                      <a:pt x="68" y="155"/>
                    </a:cubicBezTo>
                    <a:cubicBezTo>
                      <a:pt x="59" y="192"/>
                      <a:pt x="43" y="215"/>
                      <a:pt x="25" y="249"/>
                    </a:cubicBezTo>
                    <a:cubicBezTo>
                      <a:pt x="17" y="283"/>
                      <a:pt x="8" y="318"/>
                      <a:pt x="0" y="352"/>
                    </a:cubicBezTo>
                    <a:cubicBezTo>
                      <a:pt x="3" y="395"/>
                      <a:pt x="4" y="438"/>
                      <a:pt x="8" y="481"/>
                    </a:cubicBezTo>
                    <a:cubicBezTo>
                      <a:pt x="18" y="575"/>
                      <a:pt x="108" y="674"/>
                      <a:pt x="189" y="713"/>
                    </a:cubicBezTo>
                    <a:cubicBezTo>
                      <a:pt x="217" y="755"/>
                      <a:pt x="234" y="739"/>
                      <a:pt x="275" y="765"/>
                    </a:cubicBezTo>
                    <a:cubicBezTo>
                      <a:pt x="287" y="773"/>
                      <a:pt x="296" y="786"/>
                      <a:pt x="309" y="791"/>
                    </a:cubicBezTo>
                    <a:cubicBezTo>
                      <a:pt x="339" y="804"/>
                      <a:pt x="373" y="806"/>
                      <a:pt x="404" y="817"/>
                    </a:cubicBezTo>
                    <a:cubicBezTo>
                      <a:pt x="482" y="810"/>
                      <a:pt x="546" y="797"/>
                      <a:pt x="619" y="774"/>
                    </a:cubicBezTo>
                    <a:cubicBezTo>
                      <a:pt x="655" y="736"/>
                      <a:pt x="702" y="727"/>
                      <a:pt x="748" y="705"/>
                    </a:cubicBezTo>
                    <a:cubicBezTo>
                      <a:pt x="796" y="657"/>
                      <a:pt x="846" y="614"/>
                      <a:pt x="902" y="576"/>
                    </a:cubicBezTo>
                    <a:cubicBezTo>
                      <a:pt x="926" y="539"/>
                      <a:pt x="930" y="505"/>
                      <a:pt x="962" y="473"/>
                    </a:cubicBezTo>
                    <a:cubicBezTo>
                      <a:pt x="959" y="444"/>
                      <a:pt x="963" y="414"/>
                      <a:pt x="954" y="387"/>
                    </a:cubicBezTo>
                    <a:cubicBezTo>
                      <a:pt x="948" y="367"/>
                      <a:pt x="931" y="352"/>
                      <a:pt x="919" y="335"/>
                    </a:cubicBezTo>
                    <a:cubicBezTo>
                      <a:pt x="893" y="296"/>
                      <a:pt x="876" y="275"/>
                      <a:pt x="842" y="241"/>
                    </a:cubicBezTo>
                    <a:cubicBezTo>
                      <a:pt x="825" y="224"/>
                      <a:pt x="799" y="215"/>
                      <a:pt x="782" y="198"/>
                    </a:cubicBezTo>
                    <a:cubicBezTo>
                      <a:pt x="748" y="164"/>
                      <a:pt x="732" y="143"/>
                      <a:pt x="687" y="129"/>
                    </a:cubicBezTo>
                    <a:cubicBezTo>
                      <a:pt x="651" y="105"/>
                      <a:pt x="617" y="72"/>
                      <a:pt x="584" y="43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74" name="Freeform 10"/>
              <p:cNvSpPr>
                <a:spLocks/>
              </p:cNvSpPr>
              <p:nvPr/>
            </p:nvSpPr>
            <p:spPr bwMode="auto">
              <a:xfrm>
                <a:off x="2631" y="3216"/>
                <a:ext cx="919" cy="825"/>
              </a:xfrm>
              <a:custGeom>
                <a:avLst/>
                <a:gdLst/>
                <a:ahLst/>
                <a:cxnLst>
                  <a:cxn ang="0">
                    <a:pos x="430" y="59"/>
                  </a:cxn>
                  <a:cxn ang="0">
                    <a:pos x="129" y="163"/>
                  </a:cxn>
                  <a:cxn ang="0">
                    <a:pos x="68" y="249"/>
                  </a:cxn>
                  <a:cxn ang="0">
                    <a:pos x="34" y="300"/>
                  </a:cxn>
                  <a:cxn ang="0">
                    <a:pos x="0" y="421"/>
                  </a:cxn>
                  <a:cxn ang="0">
                    <a:pos x="43" y="592"/>
                  </a:cxn>
                  <a:cxn ang="0">
                    <a:pos x="77" y="644"/>
                  </a:cxn>
                  <a:cxn ang="0">
                    <a:pos x="94" y="678"/>
                  </a:cxn>
                  <a:cxn ang="0">
                    <a:pos x="146" y="713"/>
                  </a:cxn>
                  <a:cxn ang="0">
                    <a:pos x="215" y="764"/>
                  </a:cxn>
                  <a:cxn ang="0">
                    <a:pos x="275" y="782"/>
                  </a:cxn>
                  <a:cxn ang="0">
                    <a:pos x="404" y="825"/>
                  </a:cxn>
                  <a:cxn ang="0">
                    <a:pos x="610" y="816"/>
                  </a:cxn>
                  <a:cxn ang="0">
                    <a:pos x="782" y="696"/>
                  </a:cxn>
                  <a:cxn ang="0">
                    <a:pos x="825" y="644"/>
                  </a:cxn>
                  <a:cxn ang="0">
                    <a:pos x="851" y="592"/>
                  </a:cxn>
                  <a:cxn ang="0">
                    <a:pos x="911" y="472"/>
                  </a:cxn>
                  <a:cxn ang="0">
                    <a:pos x="859" y="292"/>
                  </a:cxn>
                  <a:cxn ang="0">
                    <a:pos x="662" y="120"/>
                  </a:cxn>
                  <a:cxn ang="0">
                    <a:pos x="550" y="34"/>
                  </a:cxn>
                  <a:cxn ang="0">
                    <a:pos x="498" y="16"/>
                  </a:cxn>
                  <a:cxn ang="0">
                    <a:pos x="473" y="8"/>
                  </a:cxn>
                  <a:cxn ang="0">
                    <a:pos x="344" y="59"/>
                  </a:cxn>
                  <a:cxn ang="0">
                    <a:pos x="326" y="85"/>
                  </a:cxn>
                </a:cxnLst>
                <a:rect l="0" t="0" r="r" b="b"/>
                <a:pathLst>
                  <a:path w="919" h="825">
                    <a:moveTo>
                      <a:pt x="430" y="59"/>
                    </a:moveTo>
                    <a:cubicBezTo>
                      <a:pt x="316" y="24"/>
                      <a:pt x="215" y="101"/>
                      <a:pt x="129" y="163"/>
                    </a:cubicBezTo>
                    <a:cubicBezTo>
                      <a:pt x="110" y="198"/>
                      <a:pt x="92" y="218"/>
                      <a:pt x="68" y="249"/>
                    </a:cubicBezTo>
                    <a:cubicBezTo>
                      <a:pt x="55" y="265"/>
                      <a:pt x="34" y="300"/>
                      <a:pt x="34" y="300"/>
                    </a:cubicBezTo>
                    <a:cubicBezTo>
                      <a:pt x="24" y="341"/>
                      <a:pt x="9" y="380"/>
                      <a:pt x="0" y="421"/>
                    </a:cubicBezTo>
                    <a:cubicBezTo>
                      <a:pt x="7" y="481"/>
                      <a:pt x="7" y="542"/>
                      <a:pt x="43" y="592"/>
                    </a:cubicBezTo>
                    <a:cubicBezTo>
                      <a:pt x="60" y="646"/>
                      <a:pt x="38" y="589"/>
                      <a:pt x="77" y="644"/>
                    </a:cubicBezTo>
                    <a:cubicBezTo>
                      <a:pt x="84" y="654"/>
                      <a:pt x="85" y="669"/>
                      <a:pt x="94" y="678"/>
                    </a:cubicBezTo>
                    <a:cubicBezTo>
                      <a:pt x="109" y="693"/>
                      <a:pt x="129" y="701"/>
                      <a:pt x="146" y="713"/>
                    </a:cubicBezTo>
                    <a:cubicBezTo>
                      <a:pt x="167" y="727"/>
                      <a:pt x="193" y="753"/>
                      <a:pt x="215" y="764"/>
                    </a:cubicBezTo>
                    <a:cubicBezTo>
                      <a:pt x="234" y="773"/>
                      <a:pt x="256" y="773"/>
                      <a:pt x="275" y="782"/>
                    </a:cubicBezTo>
                    <a:cubicBezTo>
                      <a:pt x="318" y="804"/>
                      <a:pt x="355" y="815"/>
                      <a:pt x="404" y="825"/>
                    </a:cubicBezTo>
                    <a:cubicBezTo>
                      <a:pt x="473" y="822"/>
                      <a:pt x="541" y="821"/>
                      <a:pt x="610" y="816"/>
                    </a:cubicBezTo>
                    <a:cubicBezTo>
                      <a:pt x="674" y="811"/>
                      <a:pt x="734" y="732"/>
                      <a:pt x="782" y="696"/>
                    </a:cubicBezTo>
                    <a:cubicBezTo>
                      <a:pt x="824" y="632"/>
                      <a:pt x="770" y="711"/>
                      <a:pt x="825" y="644"/>
                    </a:cubicBezTo>
                    <a:cubicBezTo>
                      <a:pt x="855" y="608"/>
                      <a:pt x="832" y="630"/>
                      <a:pt x="851" y="592"/>
                    </a:cubicBezTo>
                    <a:cubicBezTo>
                      <a:pt x="871" y="552"/>
                      <a:pt x="896" y="515"/>
                      <a:pt x="911" y="472"/>
                    </a:cubicBezTo>
                    <a:cubicBezTo>
                      <a:pt x="906" y="404"/>
                      <a:pt x="919" y="331"/>
                      <a:pt x="859" y="292"/>
                    </a:cubicBezTo>
                    <a:cubicBezTo>
                      <a:pt x="825" y="240"/>
                      <a:pt x="725" y="140"/>
                      <a:pt x="662" y="120"/>
                    </a:cubicBezTo>
                    <a:cubicBezTo>
                      <a:pt x="629" y="87"/>
                      <a:pt x="589" y="60"/>
                      <a:pt x="550" y="34"/>
                    </a:cubicBezTo>
                    <a:cubicBezTo>
                      <a:pt x="535" y="24"/>
                      <a:pt x="515" y="22"/>
                      <a:pt x="498" y="16"/>
                    </a:cubicBezTo>
                    <a:cubicBezTo>
                      <a:pt x="490" y="13"/>
                      <a:pt x="473" y="8"/>
                      <a:pt x="473" y="8"/>
                    </a:cubicBezTo>
                    <a:cubicBezTo>
                      <a:pt x="364" y="17"/>
                      <a:pt x="392" y="0"/>
                      <a:pt x="344" y="59"/>
                    </a:cubicBezTo>
                    <a:cubicBezTo>
                      <a:pt x="324" y="83"/>
                      <a:pt x="326" y="67"/>
                      <a:pt x="326" y="85"/>
                    </a:cubicBez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0" y="762000"/>
            <a:ext cx="9144000" cy="6096000"/>
            <a:chOff x="0" y="480"/>
            <a:chExt cx="5760" cy="3840"/>
          </a:xfrm>
        </p:grpSpPr>
        <p:sp>
          <p:nvSpPr>
            <p:cNvPr id="984076" name="Rectangle 12"/>
            <p:cNvSpPr>
              <a:spLocks noChangeArrowheads="1"/>
            </p:cNvSpPr>
            <p:nvPr/>
          </p:nvSpPr>
          <p:spPr bwMode="auto">
            <a:xfrm>
              <a:off x="0" y="480"/>
              <a:ext cx="5760" cy="36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672" y="528"/>
              <a:ext cx="4272" cy="3792"/>
              <a:chOff x="672" y="528"/>
              <a:chExt cx="4272" cy="3792"/>
            </a:xfrm>
          </p:grpSpPr>
          <p:pic>
            <p:nvPicPr>
              <p:cNvPr id="984078" name="Picture 14" descr="2merges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72" y="528"/>
                <a:ext cx="4272" cy="37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4079" name="Freeform 15"/>
              <p:cNvSpPr>
                <a:spLocks/>
              </p:cNvSpPr>
              <p:nvPr/>
            </p:nvSpPr>
            <p:spPr bwMode="auto">
              <a:xfrm>
                <a:off x="705" y="1736"/>
                <a:ext cx="679" cy="697"/>
              </a:xfrm>
              <a:custGeom>
                <a:avLst/>
                <a:gdLst/>
                <a:ahLst/>
                <a:cxnLst>
                  <a:cxn ang="0">
                    <a:pos x="352" y="9"/>
                  </a:cxn>
                  <a:cxn ang="0">
                    <a:pos x="52" y="61"/>
                  </a:cxn>
                  <a:cxn ang="0">
                    <a:pos x="0" y="173"/>
                  </a:cxn>
                  <a:cxn ang="0">
                    <a:pos x="60" y="482"/>
                  </a:cxn>
                  <a:cxn ang="0">
                    <a:pos x="189" y="620"/>
                  </a:cxn>
                  <a:cxn ang="0">
                    <a:pos x="284" y="697"/>
                  </a:cxn>
                  <a:cxn ang="0">
                    <a:pos x="456" y="663"/>
                  </a:cxn>
                  <a:cxn ang="0">
                    <a:pos x="550" y="611"/>
                  </a:cxn>
                  <a:cxn ang="0">
                    <a:pos x="602" y="577"/>
                  </a:cxn>
                  <a:cxn ang="0">
                    <a:pos x="679" y="430"/>
                  </a:cxn>
                  <a:cxn ang="0">
                    <a:pos x="636" y="233"/>
                  </a:cxn>
                  <a:cxn ang="0">
                    <a:pos x="610" y="190"/>
                  </a:cxn>
                  <a:cxn ang="0">
                    <a:pos x="576" y="147"/>
                  </a:cxn>
                  <a:cxn ang="0">
                    <a:pos x="430" y="44"/>
                  </a:cxn>
                  <a:cxn ang="0">
                    <a:pos x="352" y="9"/>
                  </a:cxn>
                </a:cxnLst>
                <a:rect l="0" t="0" r="r" b="b"/>
                <a:pathLst>
                  <a:path w="679" h="697">
                    <a:moveTo>
                      <a:pt x="352" y="9"/>
                    </a:moveTo>
                    <a:cubicBezTo>
                      <a:pt x="244" y="14"/>
                      <a:pt x="142" y="0"/>
                      <a:pt x="52" y="61"/>
                    </a:cubicBezTo>
                    <a:cubicBezTo>
                      <a:pt x="39" y="99"/>
                      <a:pt x="18" y="136"/>
                      <a:pt x="0" y="173"/>
                    </a:cubicBezTo>
                    <a:cubicBezTo>
                      <a:pt x="3" y="235"/>
                      <a:pt x="6" y="415"/>
                      <a:pt x="60" y="482"/>
                    </a:cubicBezTo>
                    <a:cubicBezTo>
                      <a:pt x="98" y="530"/>
                      <a:pt x="155" y="569"/>
                      <a:pt x="189" y="620"/>
                    </a:cubicBezTo>
                    <a:cubicBezTo>
                      <a:pt x="212" y="653"/>
                      <a:pt x="246" y="684"/>
                      <a:pt x="284" y="697"/>
                    </a:cubicBezTo>
                    <a:cubicBezTo>
                      <a:pt x="426" y="685"/>
                      <a:pt x="363" y="684"/>
                      <a:pt x="456" y="663"/>
                    </a:cubicBezTo>
                    <a:cubicBezTo>
                      <a:pt x="479" y="638"/>
                      <a:pt x="518" y="622"/>
                      <a:pt x="550" y="611"/>
                    </a:cubicBezTo>
                    <a:cubicBezTo>
                      <a:pt x="621" y="540"/>
                      <a:pt x="536" y="617"/>
                      <a:pt x="602" y="577"/>
                    </a:cubicBezTo>
                    <a:cubicBezTo>
                      <a:pt x="649" y="548"/>
                      <a:pt x="664" y="478"/>
                      <a:pt x="679" y="430"/>
                    </a:cubicBezTo>
                    <a:cubicBezTo>
                      <a:pt x="674" y="349"/>
                      <a:pt x="678" y="297"/>
                      <a:pt x="636" y="233"/>
                    </a:cubicBezTo>
                    <a:cubicBezTo>
                      <a:pt x="614" y="160"/>
                      <a:pt x="646" y="249"/>
                      <a:pt x="610" y="190"/>
                    </a:cubicBezTo>
                    <a:cubicBezTo>
                      <a:pt x="581" y="143"/>
                      <a:pt x="630" y="182"/>
                      <a:pt x="576" y="147"/>
                    </a:cubicBezTo>
                    <a:cubicBezTo>
                      <a:pt x="542" y="95"/>
                      <a:pt x="489" y="62"/>
                      <a:pt x="430" y="44"/>
                    </a:cubicBezTo>
                    <a:cubicBezTo>
                      <a:pt x="404" y="26"/>
                      <a:pt x="382" y="19"/>
                      <a:pt x="352" y="9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80" name="Freeform 16"/>
              <p:cNvSpPr>
                <a:spLocks/>
              </p:cNvSpPr>
              <p:nvPr/>
            </p:nvSpPr>
            <p:spPr bwMode="auto">
              <a:xfrm>
                <a:off x="3508" y="1692"/>
                <a:ext cx="673" cy="560"/>
              </a:xfrm>
              <a:custGeom>
                <a:avLst/>
                <a:gdLst/>
                <a:ahLst/>
                <a:cxnLst>
                  <a:cxn ang="0">
                    <a:pos x="249" y="27"/>
                  </a:cxn>
                  <a:cxn ang="0">
                    <a:pos x="163" y="45"/>
                  </a:cxn>
                  <a:cxn ang="0">
                    <a:pos x="111" y="131"/>
                  </a:cxn>
                  <a:cxn ang="0">
                    <a:pos x="77" y="174"/>
                  </a:cxn>
                  <a:cxn ang="0">
                    <a:pos x="51" y="242"/>
                  </a:cxn>
                  <a:cxn ang="0">
                    <a:pos x="0" y="354"/>
                  </a:cxn>
                  <a:cxn ang="0">
                    <a:pos x="94" y="526"/>
                  </a:cxn>
                  <a:cxn ang="0">
                    <a:pos x="146" y="543"/>
                  </a:cxn>
                  <a:cxn ang="0">
                    <a:pos x="197" y="560"/>
                  </a:cxn>
                  <a:cxn ang="0">
                    <a:pos x="464" y="552"/>
                  </a:cxn>
                  <a:cxn ang="0">
                    <a:pos x="610" y="466"/>
                  </a:cxn>
                  <a:cxn ang="0">
                    <a:pos x="653" y="414"/>
                  </a:cxn>
                  <a:cxn ang="0">
                    <a:pos x="670" y="363"/>
                  </a:cxn>
                  <a:cxn ang="0">
                    <a:pos x="662" y="165"/>
                  </a:cxn>
                  <a:cxn ang="0">
                    <a:pos x="498" y="45"/>
                  </a:cxn>
                  <a:cxn ang="0">
                    <a:pos x="249" y="27"/>
                  </a:cxn>
                </a:cxnLst>
                <a:rect l="0" t="0" r="r" b="b"/>
                <a:pathLst>
                  <a:path w="673" h="560">
                    <a:moveTo>
                      <a:pt x="249" y="27"/>
                    </a:moveTo>
                    <a:cubicBezTo>
                      <a:pt x="220" y="31"/>
                      <a:pt x="186" y="26"/>
                      <a:pt x="163" y="45"/>
                    </a:cubicBezTo>
                    <a:cubicBezTo>
                      <a:pt x="135" y="68"/>
                      <a:pt x="126" y="101"/>
                      <a:pt x="111" y="131"/>
                    </a:cubicBezTo>
                    <a:cubicBezTo>
                      <a:pt x="82" y="188"/>
                      <a:pt x="107" y="128"/>
                      <a:pt x="77" y="174"/>
                    </a:cubicBezTo>
                    <a:cubicBezTo>
                      <a:pt x="43" y="226"/>
                      <a:pt x="74" y="189"/>
                      <a:pt x="51" y="242"/>
                    </a:cubicBezTo>
                    <a:cubicBezTo>
                      <a:pt x="35" y="280"/>
                      <a:pt x="12" y="314"/>
                      <a:pt x="0" y="354"/>
                    </a:cubicBezTo>
                    <a:cubicBezTo>
                      <a:pt x="8" y="432"/>
                      <a:pt x="18" y="488"/>
                      <a:pt x="94" y="526"/>
                    </a:cubicBezTo>
                    <a:cubicBezTo>
                      <a:pt x="102" y="530"/>
                      <a:pt x="138" y="540"/>
                      <a:pt x="146" y="543"/>
                    </a:cubicBezTo>
                    <a:cubicBezTo>
                      <a:pt x="163" y="549"/>
                      <a:pt x="197" y="560"/>
                      <a:pt x="197" y="560"/>
                    </a:cubicBezTo>
                    <a:cubicBezTo>
                      <a:pt x="286" y="557"/>
                      <a:pt x="375" y="557"/>
                      <a:pt x="464" y="552"/>
                    </a:cubicBezTo>
                    <a:cubicBezTo>
                      <a:pt x="521" y="549"/>
                      <a:pt x="559" y="482"/>
                      <a:pt x="610" y="466"/>
                    </a:cubicBezTo>
                    <a:cubicBezTo>
                      <a:pt x="627" y="449"/>
                      <a:pt x="643" y="436"/>
                      <a:pt x="653" y="414"/>
                    </a:cubicBezTo>
                    <a:cubicBezTo>
                      <a:pt x="660" y="398"/>
                      <a:pt x="670" y="363"/>
                      <a:pt x="670" y="363"/>
                    </a:cubicBezTo>
                    <a:cubicBezTo>
                      <a:pt x="667" y="297"/>
                      <a:pt x="673" y="230"/>
                      <a:pt x="662" y="165"/>
                    </a:cubicBezTo>
                    <a:cubicBezTo>
                      <a:pt x="651" y="102"/>
                      <a:pt x="550" y="61"/>
                      <a:pt x="498" y="45"/>
                    </a:cubicBezTo>
                    <a:cubicBezTo>
                      <a:pt x="433" y="0"/>
                      <a:pt x="133" y="27"/>
                      <a:pt x="249" y="27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24000" y="990600"/>
            <a:ext cx="9144000" cy="5486400"/>
            <a:chOff x="0" y="624"/>
            <a:chExt cx="5760" cy="3456"/>
          </a:xfrm>
        </p:grpSpPr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0" y="624"/>
              <a:ext cx="5760" cy="34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248" y="720"/>
              <a:ext cx="3216" cy="3216"/>
              <a:chOff x="1248" y="720"/>
              <a:chExt cx="3216" cy="3216"/>
            </a:xfrm>
          </p:grpSpPr>
          <p:pic>
            <p:nvPicPr>
              <p:cNvPr id="984084" name="Picture 20" descr="3merges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248" y="720"/>
                <a:ext cx="3216" cy="3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4085" name="Freeform 21"/>
              <p:cNvSpPr>
                <a:spLocks/>
              </p:cNvSpPr>
              <p:nvPr/>
            </p:nvSpPr>
            <p:spPr bwMode="auto">
              <a:xfrm>
                <a:off x="1290" y="1178"/>
                <a:ext cx="732" cy="619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154" y="17"/>
                  </a:cxn>
                  <a:cxn ang="0">
                    <a:pos x="34" y="172"/>
                  </a:cxn>
                  <a:cxn ang="0">
                    <a:pos x="17" y="232"/>
                  </a:cxn>
                  <a:cxn ang="0">
                    <a:pos x="0" y="283"/>
                  </a:cxn>
                  <a:cxn ang="0">
                    <a:pos x="77" y="498"/>
                  </a:cxn>
                  <a:cxn ang="0">
                    <a:pos x="120" y="541"/>
                  </a:cxn>
                  <a:cxn ang="0">
                    <a:pos x="206" y="584"/>
                  </a:cxn>
                  <a:cxn ang="0">
                    <a:pos x="283" y="619"/>
                  </a:cxn>
                  <a:cxn ang="0">
                    <a:pos x="567" y="610"/>
                  </a:cxn>
                  <a:cxn ang="0">
                    <a:pos x="670" y="559"/>
                  </a:cxn>
                  <a:cxn ang="0">
                    <a:pos x="713" y="498"/>
                  </a:cxn>
                  <a:cxn ang="0">
                    <a:pos x="696" y="275"/>
                  </a:cxn>
                  <a:cxn ang="0">
                    <a:pos x="619" y="189"/>
                  </a:cxn>
                  <a:cxn ang="0">
                    <a:pos x="567" y="163"/>
                  </a:cxn>
                  <a:cxn ang="0">
                    <a:pos x="232" y="0"/>
                  </a:cxn>
                </a:cxnLst>
                <a:rect l="0" t="0" r="r" b="b"/>
                <a:pathLst>
                  <a:path w="732" h="619">
                    <a:moveTo>
                      <a:pt x="232" y="0"/>
                    </a:moveTo>
                    <a:cubicBezTo>
                      <a:pt x="226" y="1"/>
                      <a:pt x="168" y="7"/>
                      <a:pt x="154" y="17"/>
                    </a:cubicBezTo>
                    <a:cubicBezTo>
                      <a:pt x="105" y="54"/>
                      <a:pt x="56" y="115"/>
                      <a:pt x="34" y="172"/>
                    </a:cubicBezTo>
                    <a:cubicBezTo>
                      <a:pt x="27" y="191"/>
                      <a:pt x="23" y="212"/>
                      <a:pt x="17" y="232"/>
                    </a:cubicBezTo>
                    <a:cubicBezTo>
                      <a:pt x="11" y="249"/>
                      <a:pt x="0" y="283"/>
                      <a:pt x="0" y="283"/>
                    </a:cubicBezTo>
                    <a:cubicBezTo>
                      <a:pt x="7" y="357"/>
                      <a:pt x="21" y="442"/>
                      <a:pt x="77" y="498"/>
                    </a:cubicBezTo>
                    <a:cubicBezTo>
                      <a:pt x="91" y="512"/>
                      <a:pt x="101" y="534"/>
                      <a:pt x="120" y="541"/>
                    </a:cubicBezTo>
                    <a:cubicBezTo>
                      <a:pt x="152" y="552"/>
                      <a:pt x="175" y="571"/>
                      <a:pt x="206" y="584"/>
                    </a:cubicBezTo>
                    <a:cubicBezTo>
                      <a:pt x="280" y="614"/>
                      <a:pt x="234" y="587"/>
                      <a:pt x="283" y="619"/>
                    </a:cubicBezTo>
                    <a:cubicBezTo>
                      <a:pt x="378" y="616"/>
                      <a:pt x="473" y="618"/>
                      <a:pt x="567" y="610"/>
                    </a:cubicBezTo>
                    <a:cubicBezTo>
                      <a:pt x="588" y="608"/>
                      <a:pt x="644" y="567"/>
                      <a:pt x="670" y="559"/>
                    </a:cubicBezTo>
                    <a:cubicBezTo>
                      <a:pt x="691" y="537"/>
                      <a:pt x="704" y="528"/>
                      <a:pt x="713" y="498"/>
                    </a:cubicBezTo>
                    <a:cubicBezTo>
                      <a:pt x="710" y="424"/>
                      <a:pt x="732" y="340"/>
                      <a:pt x="696" y="275"/>
                    </a:cubicBezTo>
                    <a:cubicBezTo>
                      <a:pt x="677" y="240"/>
                      <a:pt x="656" y="208"/>
                      <a:pt x="619" y="189"/>
                    </a:cubicBezTo>
                    <a:cubicBezTo>
                      <a:pt x="581" y="170"/>
                      <a:pt x="603" y="193"/>
                      <a:pt x="567" y="163"/>
                    </a:cubicBezTo>
                    <a:cubicBezTo>
                      <a:pt x="463" y="77"/>
                      <a:pt x="369" y="16"/>
                      <a:pt x="232" y="0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86" name="Freeform 22"/>
              <p:cNvSpPr>
                <a:spLocks/>
              </p:cNvSpPr>
              <p:nvPr/>
            </p:nvSpPr>
            <p:spPr bwMode="auto">
              <a:xfrm>
                <a:off x="2405" y="2206"/>
                <a:ext cx="845" cy="536"/>
              </a:xfrm>
              <a:custGeom>
                <a:avLst/>
                <a:gdLst/>
                <a:ahLst/>
                <a:cxnLst>
                  <a:cxn ang="0">
                    <a:pos x="501" y="3"/>
                  </a:cxn>
                  <a:cxn ang="0">
                    <a:pos x="251" y="29"/>
                  </a:cxn>
                  <a:cxn ang="0">
                    <a:pos x="123" y="115"/>
                  </a:cxn>
                  <a:cxn ang="0">
                    <a:pos x="62" y="167"/>
                  </a:cxn>
                  <a:cxn ang="0">
                    <a:pos x="166" y="476"/>
                  </a:cxn>
                  <a:cxn ang="0">
                    <a:pos x="337" y="536"/>
                  </a:cxn>
                  <a:cxn ang="0">
                    <a:pos x="630" y="528"/>
                  </a:cxn>
                  <a:cxn ang="0">
                    <a:pos x="742" y="468"/>
                  </a:cxn>
                  <a:cxn ang="0">
                    <a:pos x="784" y="442"/>
                  </a:cxn>
                  <a:cxn ang="0">
                    <a:pos x="845" y="356"/>
                  </a:cxn>
                  <a:cxn ang="0">
                    <a:pos x="827" y="236"/>
                  </a:cxn>
                  <a:cxn ang="0">
                    <a:pos x="673" y="107"/>
                  </a:cxn>
                  <a:cxn ang="0">
                    <a:pos x="552" y="38"/>
                  </a:cxn>
                  <a:cxn ang="0">
                    <a:pos x="501" y="3"/>
                  </a:cxn>
                </a:cxnLst>
                <a:rect l="0" t="0" r="r" b="b"/>
                <a:pathLst>
                  <a:path w="845" h="536">
                    <a:moveTo>
                      <a:pt x="501" y="3"/>
                    </a:moveTo>
                    <a:cubicBezTo>
                      <a:pt x="350" y="10"/>
                      <a:pt x="347" y="0"/>
                      <a:pt x="251" y="29"/>
                    </a:cubicBezTo>
                    <a:cubicBezTo>
                      <a:pt x="209" y="58"/>
                      <a:pt x="166" y="86"/>
                      <a:pt x="123" y="115"/>
                    </a:cubicBezTo>
                    <a:cubicBezTo>
                      <a:pt x="100" y="130"/>
                      <a:pt x="85" y="152"/>
                      <a:pt x="62" y="167"/>
                    </a:cubicBezTo>
                    <a:cubicBezTo>
                      <a:pt x="0" y="263"/>
                      <a:pt x="51" y="441"/>
                      <a:pt x="166" y="476"/>
                    </a:cubicBezTo>
                    <a:cubicBezTo>
                      <a:pt x="218" y="511"/>
                      <a:pt x="278" y="517"/>
                      <a:pt x="337" y="536"/>
                    </a:cubicBezTo>
                    <a:cubicBezTo>
                      <a:pt x="435" y="533"/>
                      <a:pt x="532" y="533"/>
                      <a:pt x="630" y="528"/>
                    </a:cubicBezTo>
                    <a:cubicBezTo>
                      <a:pt x="674" y="526"/>
                      <a:pt x="699" y="481"/>
                      <a:pt x="742" y="468"/>
                    </a:cubicBezTo>
                    <a:cubicBezTo>
                      <a:pt x="782" y="426"/>
                      <a:pt x="733" y="472"/>
                      <a:pt x="784" y="442"/>
                    </a:cubicBezTo>
                    <a:cubicBezTo>
                      <a:pt x="814" y="424"/>
                      <a:pt x="834" y="387"/>
                      <a:pt x="845" y="356"/>
                    </a:cubicBezTo>
                    <a:cubicBezTo>
                      <a:pt x="844" y="347"/>
                      <a:pt x="844" y="265"/>
                      <a:pt x="827" y="236"/>
                    </a:cubicBezTo>
                    <a:cubicBezTo>
                      <a:pt x="802" y="195"/>
                      <a:pt x="718" y="121"/>
                      <a:pt x="673" y="107"/>
                    </a:cubicBezTo>
                    <a:cubicBezTo>
                      <a:pt x="642" y="74"/>
                      <a:pt x="591" y="63"/>
                      <a:pt x="552" y="38"/>
                    </a:cubicBezTo>
                    <a:cubicBezTo>
                      <a:pt x="537" y="14"/>
                      <a:pt x="531" y="3"/>
                      <a:pt x="501" y="3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524000" y="1143000"/>
            <a:ext cx="8991600" cy="5029200"/>
            <a:chOff x="0" y="720"/>
            <a:chExt cx="5664" cy="3168"/>
          </a:xfrm>
        </p:grpSpPr>
        <p:sp>
          <p:nvSpPr>
            <p:cNvPr id="984088" name="Rectangle 24"/>
            <p:cNvSpPr>
              <a:spLocks noChangeArrowheads="1"/>
            </p:cNvSpPr>
            <p:nvPr/>
          </p:nvSpPr>
          <p:spPr bwMode="auto">
            <a:xfrm>
              <a:off x="0" y="720"/>
              <a:ext cx="5664" cy="3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84089" name="Picture 25" descr="4merges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9" y="807"/>
              <a:ext cx="3041" cy="3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090" name="Freeform 26"/>
            <p:cNvSpPr>
              <a:spLocks/>
            </p:cNvSpPr>
            <p:nvPr/>
          </p:nvSpPr>
          <p:spPr bwMode="auto">
            <a:xfrm>
              <a:off x="2072" y="1865"/>
              <a:ext cx="851" cy="773"/>
            </a:xfrm>
            <a:custGeom>
              <a:avLst/>
              <a:gdLst/>
              <a:ahLst/>
              <a:cxnLst>
                <a:cxn ang="0">
                  <a:pos x="232" y="9"/>
                </a:cxn>
                <a:cxn ang="0">
                  <a:pos x="163" y="18"/>
                </a:cxn>
                <a:cxn ang="0">
                  <a:pos x="51" y="138"/>
                </a:cxn>
                <a:cxn ang="0">
                  <a:pos x="26" y="190"/>
                </a:cxn>
                <a:cxn ang="0">
                  <a:pos x="0" y="276"/>
                </a:cxn>
                <a:cxn ang="0">
                  <a:pos x="8" y="422"/>
                </a:cxn>
                <a:cxn ang="0">
                  <a:pos x="120" y="637"/>
                </a:cxn>
                <a:cxn ang="0">
                  <a:pos x="232" y="723"/>
                </a:cxn>
                <a:cxn ang="0">
                  <a:pos x="266" y="748"/>
                </a:cxn>
                <a:cxn ang="0">
                  <a:pos x="318" y="766"/>
                </a:cxn>
                <a:cxn ang="0">
                  <a:pos x="602" y="740"/>
                </a:cxn>
                <a:cxn ang="0">
                  <a:pos x="688" y="680"/>
                </a:cxn>
                <a:cxn ang="0">
                  <a:pos x="851" y="482"/>
                </a:cxn>
                <a:cxn ang="0">
                  <a:pos x="842" y="396"/>
                </a:cxn>
                <a:cxn ang="0">
                  <a:pos x="808" y="344"/>
                </a:cxn>
                <a:cxn ang="0">
                  <a:pos x="722" y="224"/>
                </a:cxn>
                <a:cxn ang="0">
                  <a:pos x="653" y="164"/>
                </a:cxn>
                <a:cxn ang="0">
                  <a:pos x="602" y="147"/>
                </a:cxn>
                <a:cxn ang="0">
                  <a:pos x="559" y="112"/>
                </a:cxn>
                <a:cxn ang="0">
                  <a:pos x="473" y="87"/>
                </a:cxn>
                <a:cxn ang="0">
                  <a:pos x="318" y="26"/>
                </a:cxn>
                <a:cxn ang="0">
                  <a:pos x="232" y="9"/>
                </a:cxn>
              </a:cxnLst>
              <a:rect l="0" t="0" r="r" b="b"/>
              <a:pathLst>
                <a:path w="851" h="773">
                  <a:moveTo>
                    <a:pt x="232" y="9"/>
                  </a:moveTo>
                  <a:cubicBezTo>
                    <a:pt x="209" y="12"/>
                    <a:pt x="184" y="8"/>
                    <a:pt x="163" y="18"/>
                  </a:cubicBezTo>
                  <a:cubicBezTo>
                    <a:pt x="137" y="31"/>
                    <a:pt x="73" y="107"/>
                    <a:pt x="51" y="138"/>
                  </a:cubicBezTo>
                  <a:cubicBezTo>
                    <a:pt x="24" y="226"/>
                    <a:pt x="66" y="97"/>
                    <a:pt x="26" y="190"/>
                  </a:cubicBezTo>
                  <a:cubicBezTo>
                    <a:pt x="15" y="216"/>
                    <a:pt x="8" y="249"/>
                    <a:pt x="0" y="276"/>
                  </a:cubicBezTo>
                  <a:cubicBezTo>
                    <a:pt x="3" y="325"/>
                    <a:pt x="2" y="374"/>
                    <a:pt x="8" y="422"/>
                  </a:cubicBezTo>
                  <a:cubicBezTo>
                    <a:pt x="16" y="483"/>
                    <a:pt x="79" y="597"/>
                    <a:pt x="120" y="637"/>
                  </a:cubicBezTo>
                  <a:cubicBezTo>
                    <a:pt x="166" y="682"/>
                    <a:pt x="181" y="692"/>
                    <a:pt x="232" y="723"/>
                  </a:cubicBezTo>
                  <a:cubicBezTo>
                    <a:pt x="244" y="730"/>
                    <a:pt x="253" y="742"/>
                    <a:pt x="266" y="748"/>
                  </a:cubicBezTo>
                  <a:cubicBezTo>
                    <a:pt x="282" y="756"/>
                    <a:pt x="318" y="766"/>
                    <a:pt x="318" y="766"/>
                  </a:cubicBezTo>
                  <a:cubicBezTo>
                    <a:pt x="499" y="759"/>
                    <a:pt x="494" y="773"/>
                    <a:pt x="602" y="740"/>
                  </a:cubicBezTo>
                  <a:cubicBezTo>
                    <a:pt x="633" y="719"/>
                    <a:pt x="653" y="691"/>
                    <a:pt x="688" y="680"/>
                  </a:cubicBezTo>
                  <a:cubicBezTo>
                    <a:pt x="749" y="619"/>
                    <a:pt x="821" y="567"/>
                    <a:pt x="851" y="482"/>
                  </a:cubicBezTo>
                  <a:cubicBezTo>
                    <a:pt x="848" y="453"/>
                    <a:pt x="851" y="424"/>
                    <a:pt x="842" y="396"/>
                  </a:cubicBezTo>
                  <a:cubicBezTo>
                    <a:pt x="836" y="376"/>
                    <a:pt x="815" y="363"/>
                    <a:pt x="808" y="344"/>
                  </a:cubicBezTo>
                  <a:cubicBezTo>
                    <a:pt x="789" y="290"/>
                    <a:pt x="775" y="250"/>
                    <a:pt x="722" y="224"/>
                  </a:cubicBezTo>
                  <a:cubicBezTo>
                    <a:pt x="694" y="181"/>
                    <a:pt x="714" y="204"/>
                    <a:pt x="653" y="164"/>
                  </a:cubicBezTo>
                  <a:cubicBezTo>
                    <a:pt x="638" y="154"/>
                    <a:pt x="602" y="147"/>
                    <a:pt x="602" y="147"/>
                  </a:cubicBezTo>
                  <a:cubicBezTo>
                    <a:pt x="587" y="137"/>
                    <a:pt x="576" y="120"/>
                    <a:pt x="559" y="112"/>
                  </a:cubicBezTo>
                  <a:cubicBezTo>
                    <a:pt x="536" y="101"/>
                    <a:pt x="498" y="95"/>
                    <a:pt x="473" y="87"/>
                  </a:cubicBezTo>
                  <a:cubicBezTo>
                    <a:pt x="427" y="55"/>
                    <a:pt x="370" y="44"/>
                    <a:pt x="318" y="26"/>
                  </a:cubicBezTo>
                  <a:cubicBezTo>
                    <a:pt x="242" y="0"/>
                    <a:pt x="178" y="37"/>
                    <a:pt x="232" y="9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4091" name="Freeform 27"/>
            <p:cNvSpPr>
              <a:spLocks/>
            </p:cNvSpPr>
            <p:nvPr/>
          </p:nvSpPr>
          <p:spPr bwMode="auto">
            <a:xfrm>
              <a:off x="3283" y="2378"/>
              <a:ext cx="819" cy="566"/>
            </a:xfrm>
            <a:custGeom>
              <a:avLst/>
              <a:gdLst/>
              <a:ahLst/>
              <a:cxnLst>
                <a:cxn ang="0">
                  <a:pos x="457" y="3"/>
                </a:cxn>
                <a:cxn ang="0">
                  <a:pos x="199" y="38"/>
                </a:cxn>
                <a:cxn ang="0">
                  <a:pos x="147" y="81"/>
                </a:cxn>
                <a:cxn ang="0">
                  <a:pos x="53" y="193"/>
                </a:cxn>
                <a:cxn ang="0">
                  <a:pos x="35" y="244"/>
                </a:cxn>
                <a:cxn ang="0">
                  <a:pos x="130" y="468"/>
                </a:cxn>
                <a:cxn ang="0">
                  <a:pos x="182" y="528"/>
                </a:cxn>
                <a:cxn ang="0">
                  <a:pos x="319" y="562"/>
                </a:cxn>
                <a:cxn ang="0">
                  <a:pos x="560" y="554"/>
                </a:cxn>
                <a:cxn ang="0">
                  <a:pos x="637" y="511"/>
                </a:cxn>
                <a:cxn ang="0">
                  <a:pos x="740" y="442"/>
                </a:cxn>
                <a:cxn ang="0">
                  <a:pos x="801" y="356"/>
                </a:cxn>
                <a:cxn ang="0">
                  <a:pos x="801" y="218"/>
                </a:cxn>
                <a:cxn ang="0">
                  <a:pos x="783" y="201"/>
                </a:cxn>
                <a:cxn ang="0">
                  <a:pos x="740" y="158"/>
                </a:cxn>
                <a:cxn ang="0">
                  <a:pos x="620" y="72"/>
                </a:cxn>
                <a:cxn ang="0">
                  <a:pos x="482" y="21"/>
                </a:cxn>
                <a:cxn ang="0">
                  <a:pos x="457" y="3"/>
                </a:cxn>
              </a:cxnLst>
              <a:rect l="0" t="0" r="r" b="b"/>
              <a:pathLst>
                <a:path w="819" h="566">
                  <a:moveTo>
                    <a:pt x="457" y="3"/>
                  </a:moveTo>
                  <a:cubicBezTo>
                    <a:pt x="265" y="12"/>
                    <a:pt x="309" y="0"/>
                    <a:pt x="199" y="38"/>
                  </a:cubicBezTo>
                  <a:cubicBezTo>
                    <a:pt x="183" y="54"/>
                    <a:pt x="163" y="65"/>
                    <a:pt x="147" y="81"/>
                  </a:cubicBezTo>
                  <a:cubicBezTo>
                    <a:pt x="113" y="115"/>
                    <a:pt x="86" y="158"/>
                    <a:pt x="53" y="193"/>
                  </a:cubicBezTo>
                  <a:cubicBezTo>
                    <a:pt x="47" y="210"/>
                    <a:pt x="41" y="227"/>
                    <a:pt x="35" y="244"/>
                  </a:cubicBezTo>
                  <a:cubicBezTo>
                    <a:pt x="0" y="342"/>
                    <a:pt x="80" y="405"/>
                    <a:pt x="130" y="468"/>
                  </a:cubicBezTo>
                  <a:cubicBezTo>
                    <a:pt x="145" y="487"/>
                    <a:pt x="160" y="515"/>
                    <a:pt x="182" y="528"/>
                  </a:cubicBezTo>
                  <a:cubicBezTo>
                    <a:pt x="220" y="550"/>
                    <a:pt x="275" y="554"/>
                    <a:pt x="319" y="562"/>
                  </a:cubicBezTo>
                  <a:cubicBezTo>
                    <a:pt x="399" y="559"/>
                    <a:pt x="480" y="566"/>
                    <a:pt x="560" y="554"/>
                  </a:cubicBezTo>
                  <a:cubicBezTo>
                    <a:pt x="589" y="550"/>
                    <a:pt x="609" y="520"/>
                    <a:pt x="637" y="511"/>
                  </a:cubicBezTo>
                  <a:cubicBezTo>
                    <a:pt x="667" y="491"/>
                    <a:pt x="706" y="453"/>
                    <a:pt x="740" y="442"/>
                  </a:cubicBezTo>
                  <a:cubicBezTo>
                    <a:pt x="774" y="410"/>
                    <a:pt x="776" y="392"/>
                    <a:pt x="801" y="356"/>
                  </a:cubicBezTo>
                  <a:cubicBezTo>
                    <a:pt x="818" y="302"/>
                    <a:pt x="819" y="308"/>
                    <a:pt x="801" y="218"/>
                  </a:cubicBezTo>
                  <a:cubicBezTo>
                    <a:pt x="799" y="210"/>
                    <a:pt x="789" y="207"/>
                    <a:pt x="783" y="201"/>
                  </a:cubicBezTo>
                  <a:cubicBezTo>
                    <a:pt x="769" y="187"/>
                    <a:pt x="757" y="169"/>
                    <a:pt x="740" y="158"/>
                  </a:cubicBezTo>
                  <a:cubicBezTo>
                    <a:pt x="699" y="130"/>
                    <a:pt x="665" y="94"/>
                    <a:pt x="620" y="72"/>
                  </a:cubicBezTo>
                  <a:cubicBezTo>
                    <a:pt x="589" y="25"/>
                    <a:pt x="536" y="27"/>
                    <a:pt x="482" y="21"/>
                  </a:cubicBezTo>
                  <a:cubicBezTo>
                    <a:pt x="463" y="1"/>
                    <a:pt x="473" y="3"/>
                    <a:pt x="457" y="3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752600" y="1219200"/>
            <a:ext cx="8915400" cy="4876800"/>
            <a:chOff x="144" y="768"/>
            <a:chExt cx="5616" cy="3072"/>
          </a:xfrm>
        </p:grpSpPr>
        <p:sp>
          <p:nvSpPr>
            <p:cNvPr id="984093" name="Rectangle 29"/>
            <p:cNvSpPr>
              <a:spLocks noChangeArrowheads="1"/>
            </p:cNvSpPr>
            <p:nvPr/>
          </p:nvSpPr>
          <p:spPr bwMode="auto">
            <a:xfrm>
              <a:off x="144" y="768"/>
              <a:ext cx="5616" cy="3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84094" name="Picture 30" descr="after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9" y="847"/>
              <a:ext cx="2961" cy="29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524000" y="914400"/>
            <a:ext cx="9067800" cy="5711826"/>
            <a:chOff x="0" y="576"/>
            <a:chExt cx="5712" cy="3598"/>
          </a:xfrm>
        </p:grpSpPr>
        <p:sp>
          <p:nvSpPr>
            <p:cNvPr id="984096" name="Rectangle 32"/>
            <p:cNvSpPr>
              <a:spLocks noChangeArrowheads="1"/>
            </p:cNvSpPr>
            <p:nvPr/>
          </p:nvSpPr>
          <p:spPr bwMode="auto">
            <a:xfrm>
              <a:off x="0" y="576"/>
              <a:ext cx="5712" cy="35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84097" name="Picture 33" descr="befor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8" y="895"/>
              <a:ext cx="2544" cy="28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84098" name="Picture 34" descr="after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893"/>
              <a:ext cx="2544" cy="28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84099" name="Text Box 35"/>
            <p:cNvSpPr txBox="1">
              <a:spLocks noChangeArrowheads="1"/>
            </p:cNvSpPr>
            <p:nvPr/>
          </p:nvSpPr>
          <p:spPr bwMode="auto">
            <a:xfrm>
              <a:off x="1142" y="3843"/>
              <a:ext cx="7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before</a:t>
              </a:r>
            </a:p>
          </p:txBody>
        </p:sp>
        <p:sp>
          <p:nvSpPr>
            <p:cNvPr id="984100" name="Text Box 36"/>
            <p:cNvSpPr txBox="1">
              <a:spLocks noChangeArrowheads="1"/>
            </p:cNvSpPr>
            <p:nvPr/>
          </p:nvSpPr>
          <p:spPr bwMode="auto">
            <a:xfrm>
              <a:off x="3859" y="3844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after</a:t>
              </a: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ER and Network Analysis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animBg="1"/>
      <p:bldP spid="9840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ER and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the topology of the internet … using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traceroute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438400"/>
            <a:ext cx="647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Aliasing Problem   </a:t>
            </a:r>
            <a:r>
              <a:rPr lang="en-US" sz="3100" dirty="0"/>
              <a:t>[</a:t>
            </a:r>
            <a:r>
              <a:rPr lang="en-US" sz="3100" dirty="0" err="1"/>
              <a:t>Willinger</a:t>
            </a:r>
            <a:r>
              <a:rPr lang="en-US" sz="3100" dirty="0"/>
              <a:t> et al. 2009]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8609" t="21875" r="3953"/>
          <a:stretch>
            <a:fillRect/>
          </a:stretch>
        </p:blipFill>
        <p:spPr bwMode="auto">
          <a:xfrm>
            <a:off x="3048000" y="1720144"/>
            <a:ext cx="5219700" cy="483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Aliasing Problem   </a:t>
            </a:r>
            <a:r>
              <a:rPr lang="en-US" sz="3100" dirty="0"/>
              <a:t>[</a:t>
            </a:r>
            <a:r>
              <a:rPr lang="en-US" sz="3100" dirty="0" err="1"/>
              <a:t>Willinger</a:t>
            </a:r>
            <a:r>
              <a:rPr lang="en-US" sz="3100" dirty="0"/>
              <a:t> et al. 2009]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l="27745" t="10417" r="11933"/>
          <a:stretch>
            <a:fillRect/>
          </a:stretch>
        </p:blipFill>
        <p:spPr bwMode="auto">
          <a:xfrm>
            <a:off x="2667000" y="1889958"/>
            <a:ext cx="5689600" cy="4750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Aliasing Problem   </a:t>
            </a:r>
            <a:r>
              <a:rPr lang="en-US" sz="3100" dirty="0"/>
              <a:t>[</a:t>
            </a:r>
            <a:r>
              <a:rPr lang="en-US" sz="3100" dirty="0" err="1"/>
              <a:t>Willinger</a:t>
            </a:r>
            <a:r>
              <a:rPr lang="en-US" sz="3100" dirty="0"/>
              <a:t> et al. 2009]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950" y="1385889"/>
            <a:ext cx="4610100" cy="408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8929</TotalTime>
  <Words>271</Words>
  <Application>Microsoft Macintosh PowerPoint</Application>
  <PresentationFormat>Widescreen</PresentationFormat>
  <Paragraphs>100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Consolas</vt:lpstr>
      <vt:lpstr>Arial</vt:lpstr>
      <vt:lpstr>Office Theme</vt:lpstr>
      <vt:lpstr> CS639:  Data Management for  Data Science</vt:lpstr>
      <vt:lpstr>What is Entity Resolution?</vt:lpstr>
      <vt:lpstr>Ironically, Entity Resolution has many duplicate names</vt:lpstr>
      <vt:lpstr>ER Motivating Examples</vt:lpstr>
      <vt:lpstr>Motivation: ER and Network Analysis</vt:lpstr>
      <vt:lpstr>Motivation: ER and Network Analysis</vt:lpstr>
      <vt:lpstr>IP Aliasing Problem   [Willinger et al. 2009]</vt:lpstr>
      <vt:lpstr>IP Aliasing Problem   [Willinger et al. 2009]</vt:lpstr>
      <vt:lpstr>IP Aliasing Problem   [Willinger et al. 2009]</vt:lpstr>
      <vt:lpstr>Normalization</vt:lpstr>
      <vt:lpstr>Matching Features</vt:lpstr>
      <vt:lpstr>Examples of matching features</vt:lpstr>
      <vt:lpstr>Jaro</vt:lpstr>
      <vt:lpstr>Levenshtein</vt:lpstr>
      <vt:lpstr>Computing Levenshtein</vt:lpstr>
      <vt:lpstr>Set similarity</vt:lpstr>
      <vt:lpstr>Cosine similarity and TF/IDF</vt:lpstr>
      <vt:lpstr>TF/IDF</vt:lpstr>
      <vt:lpstr>Tokening and shingling</vt:lpstr>
      <vt:lpstr>Pairwise-ER</vt:lpstr>
      <vt:lpstr>Fellegi and Sunter</vt:lpstr>
      <vt:lpstr>Supervised ML for pairwise ER</vt:lpstr>
      <vt:lpstr>Active learning</vt:lpstr>
      <vt:lpstr>Constraints under deduplication</vt:lpstr>
      <vt:lpstr>Clustering-based ER</vt:lpstr>
      <vt:lpstr>Possible clustering approaches</vt:lpstr>
      <vt:lpstr>Correlation clustering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1037</cp:revision>
  <cp:lastPrinted>2019-04-01T19:09:13Z</cp:lastPrinted>
  <dcterms:created xsi:type="dcterms:W3CDTF">2015-09-11T05:09:33Z</dcterms:created>
  <dcterms:modified xsi:type="dcterms:W3CDTF">2019-04-17T19:05:59Z</dcterms:modified>
</cp:coreProperties>
</file>