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662ED46-BD09-47C1-A043-DD45CC0E87FD}">
          <p14:sldIdLst>
            <p14:sldId id="256"/>
            <p14:sldId id="257"/>
            <p14:sldId id="261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F21-39B7-4313-83EE-1CDD65A1E1DE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25C-C518-4C49-BF11-E25043784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92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F21-39B7-4313-83EE-1CDD65A1E1DE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25C-C518-4C49-BF11-E25043784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02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F21-39B7-4313-83EE-1CDD65A1E1DE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25C-C518-4C49-BF11-E25043784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31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F21-39B7-4313-83EE-1CDD65A1E1DE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25C-C518-4C49-BF11-E25043784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07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F21-39B7-4313-83EE-1CDD65A1E1DE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25C-C518-4C49-BF11-E25043784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71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F21-39B7-4313-83EE-1CDD65A1E1DE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25C-C518-4C49-BF11-E25043784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3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F21-39B7-4313-83EE-1CDD65A1E1DE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25C-C518-4C49-BF11-E25043784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70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F21-39B7-4313-83EE-1CDD65A1E1DE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25C-C518-4C49-BF11-E25043784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8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F21-39B7-4313-83EE-1CDD65A1E1DE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25C-C518-4C49-BF11-E25043784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08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F21-39B7-4313-83EE-1CDD65A1E1DE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25C-C518-4C49-BF11-E25043784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85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F21-39B7-4313-83EE-1CDD65A1E1DE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25C-C518-4C49-BF11-E25043784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05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1F21-39B7-4313-83EE-1CDD65A1E1DE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225C-C518-4C49-BF11-E25043784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77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50503"/>
            <a:ext cx="8653670" cy="1959459"/>
          </a:xfrm>
        </p:spPr>
        <p:txBody>
          <a:bodyPr>
            <a:normAutofit/>
          </a:bodyPr>
          <a:lstStyle/>
          <a:p>
            <a:r>
              <a:rPr lang="pt-BR" sz="5400" dirty="0"/>
              <a:t>Modelagem e Simulação do Mundo Físico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68299"/>
            <a:ext cx="9144000" cy="612153"/>
          </a:xfrm>
        </p:spPr>
        <p:txBody>
          <a:bodyPr>
            <a:normAutofit/>
          </a:bodyPr>
          <a:lstStyle/>
          <a:p>
            <a:r>
              <a:rPr lang="pt-BR" sz="3200" dirty="0"/>
              <a:t>Sistema de interação entre tubarões, arraias e vieiras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31805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/>
              <a:t>Insper</a:t>
            </a:r>
            <a:r>
              <a:rPr lang="pt-BR" sz="2000" dirty="0"/>
              <a:t> – Instituto de Ensino e Pesquisa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" y="5813768"/>
            <a:ext cx="1219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André Franco </a:t>
            </a:r>
            <a:r>
              <a:rPr lang="pt-BR" dirty="0" err="1"/>
              <a:t>Annunziato</a:t>
            </a:r>
            <a:endParaRPr lang="pt-BR" dirty="0"/>
          </a:p>
          <a:p>
            <a:pPr algn="ctr"/>
            <a:r>
              <a:rPr lang="pt-BR" dirty="0"/>
              <a:t>Engenharia 1A</a:t>
            </a:r>
          </a:p>
        </p:txBody>
      </p:sp>
    </p:spTree>
    <p:extLst>
      <p:ext uri="{BB962C8B-B14F-4D97-AF65-F5344CB8AC3E}">
        <p14:creationId xmlns:p14="http://schemas.microsoft.com/office/powerpoint/2010/main" val="244884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 pesca ilegal de tubarões afeta, indiretamente, a população de vieiras?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7,9% dos tubarões do mundo são pescados ilegalmente por ano.</a:t>
            </a:r>
          </a:p>
          <a:p>
            <a:pPr>
              <a:buFontTx/>
              <a:buChar char="-"/>
            </a:pPr>
            <a:r>
              <a:rPr lang="pt-BR" dirty="0"/>
              <a:t>Os tubarões se alimentam de arraias, que por sua vez, se alimentam de vieiras.</a:t>
            </a:r>
          </a:p>
        </p:txBody>
      </p:sp>
    </p:spTree>
    <p:extLst>
      <p:ext uri="{BB962C8B-B14F-4D97-AF65-F5344CB8AC3E}">
        <p14:creationId xmlns:p14="http://schemas.microsoft.com/office/powerpoint/2010/main" val="274249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172" y="234497"/>
            <a:ext cx="10515600" cy="1325563"/>
          </a:xfrm>
        </p:spPr>
        <p:txBody>
          <a:bodyPr/>
          <a:lstStyle/>
          <a:p>
            <a:r>
              <a:rPr lang="pt-BR" dirty="0"/>
              <a:t>Diagrama de estoques e fluxos:</a:t>
            </a:r>
          </a:p>
        </p:txBody>
      </p:sp>
      <p:sp useBgFill="1">
        <p:nvSpPr>
          <p:cNvPr id="7" name="CaixaDeTexto 6"/>
          <p:cNvSpPr txBox="1"/>
          <p:nvPr/>
        </p:nvSpPr>
        <p:spPr>
          <a:xfrm>
            <a:off x="4601026" y="1871886"/>
            <a:ext cx="21771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População de Tubarões</a:t>
            </a:r>
          </a:p>
        </p:txBody>
      </p:sp>
      <p:sp useBgFill="1">
        <p:nvSpPr>
          <p:cNvPr id="9" name="CaixaDeTexto 8"/>
          <p:cNvSpPr txBox="1"/>
          <p:nvPr/>
        </p:nvSpPr>
        <p:spPr>
          <a:xfrm>
            <a:off x="4601026" y="3786132"/>
            <a:ext cx="21771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População de</a:t>
            </a:r>
          </a:p>
          <a:p>
            <a:pPr algn="ctr"/>
            <a:r>
              <a:rPr lang="pt-BR" dirty="0"/>
              <a:t>Arraias</a:t>
            </a:r>
          </a:p>
        </p:txBody>
      </p:sp>
      <p:sp useBgFill="1">
        <p:nvSpPr>
          <p:cNvPr id="10" name="CaixaDeTexto 9"/>
          <p:cNvSpPr txBox="1"/>
          <p:nvPr/>
        </p:nvSpPr>
        <p:spPr>
          <a:xfrm>
            <a:off x="4601026" y="5606143"/>
            <a:ext cx="21771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População de </a:t>
            </a:r>
          </a:p>
          <a:p>
            <a:pPr algn="ctr"/>
            <a:r>
              <a:rPr lang="pt-BR" dirty="0"/>
              <a:t>Vieiras</a:t>
            </a:r>
          </a:p>
        </p:txBody>
      </p:sp>
      <p:sp useBgFill="1">
        <p:nvSpPr>
          <p:cNvPr id="11" name="Nuvem 10"/>
          <p:cNvSpPr/>
          <p:nvPr/>
        </p:nvSpPr>
        <p:spPr>
          <a:xfrm>
            <a:off x="1596571" y="1799256"/>
            <a:ext cx="1219200" cy="79159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3" name="Nuvem 12"/>
          <p:cNvSpPr/>
          <p:nvPr/>
        </p:nvSpPr>
        <p:spPr>
          <a:xfrm>
            <a:off x="1596571" y="3713501"/>
            <a:ext cx="1219200" cy="79159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4" name="Nuvem 13"/>
          <p:cNvSpPr/>
          <p:nvPr/>
        </p:nvSpPr>
        <p:spPr>
          <a:xfrm>
            <a:off x="1596571" y="5533512"/>
            <a:ext cx="1219200" cy="79159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5" name="Nuvem 14"/>
          <p:cNvSpPr/>
          <p:nvPr/>
        </p:nvSpPr>
        <p:spPr>
          <a:xfrm>
            <a:off x="8563424" y="1799256"/>
            <a:ext cx="1219200" cy="79159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6" name="Nuvem 15"/>
          <p:cNvSpPr/>
          <p:nvPr/>
        </p:nvSpPr>
        <p:spPr>
          <a:xfrm>
            <a:off x="8563424" y="3786132"/>
            <a:ext cx="1219200" cy="79159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7" name="Nuvem 16"/>
          <p:cNvSpPr/>
          <p:nvPr/>
        </p:nvSpPr>
        <p:spPr>
          <a:xfrm>
            <a:off x="8563424" y="5475396"/>
            <a:ext cx="1219200" cy="79159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8" name="Seta: para a Direita 17"/>
          <p:cNvSpPr/>
          <p:nvPr/>
        </p:nvSpPr>
        <p:spPr>
          <a:xfrm>
            <a:off x="3062512" y="1966122"/>
            <a:ext cx="1291772" cy="3231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9" name="Seta: para a Direita 18"/>
          <p:cNvSpPr/>
          <p:nvPr/>
        </p:nvSpPr>
        <p:spPr>
          <a:xfrm>
            <a:off x="3062512" y="4020345"/>
            <a:ext cx="1291772" cy="3231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20" name="Seta: para a Direita 19"/>
          <p:cNvSpPr/>
          <p:nvPr/>
        </p:nvSpPr>
        <p:spPr>
          <a:xfrm>
            <a:off x="3062512" y="5767725"/>
            <a:ext cx="1291772" cy="3231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21" name="Seta: para a Direita 20"/>
          <p:cNvSpPr/>
          <p:nvPr/>
        </p:nvSpPr>
        <p:spPr>
          <a:xfrm>
            <a:off x="7024911" y="1947638"/>
            <a:ext cx="1291772" cy="3231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23" name="Seta: para a Direita 22"/>
          <p:cNvSpPr/>
          <p:nvPr/>
        </p:nvSpPr>
        <p:spPr>
          <a:xfrm>
            <a:off x="7024910" y="3929289"/>
            <a:ext cx="1291772" cy="3231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24" name="Seta: para a Direita 23"/>
          <p:cNvSpPr/>
          <p:nvPr/>
        </p:nvSpPr>
        <p:spPr>
          <a:xfrm>
            <a:off x="7024909" y="5657455"/>
            <a:ext cx="1291772" cy="3231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orma Livre: Forma 41"/>
          <p:cNvSpPr/>
          <p:nvPr/>
        </p:nvSpPr>
        <p:spPr>
          <a:xfrm>
            <a:off x="3947886" y="1335236"/>
            <a:ext cx="725714" cy="464535"/>
          </a:xfrm>
          <a:custGeom>
            <a:avLst/>
            <a:gdLst>
              <a:gd name="connsiteX0" fmla="*/ 725714 w 725714"/>
              <a:gd name="connsiteY0" fmla="*/ 464535 h 464535"/>
              <a:gd name="connsiteX1" fmla="*/ 478971 w 725714"/>
              <a:gd name="connsiteY1" fmla="*/ 78 h 464535"/>
              <a:gd name="connsiteX2" fmla="*/ 0 w 725714"/>
              <a:gd name="connsiteY2" fmla="*/ 435507 h 46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464535">
                <a:moveTo>
                  <a:pt x="725714" y="464535"/>
                </a:moveTo>
                <a:cubicBezTo>
                  <a:pt x="662818" y="234725"/>
                  <a:pt x="599923" y="4916"/>
                  <a:pt x="478971" y="78"/>
                </a:cubicBezTo>
                <a:cubicBezTo>
                  <a:pt x="358019" y="-4760"/>
                  <a:pt x="179009" y="215373"/>
                  <a:pt x="0" y="4355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>
            <a:cxnSpLocks/>
          </p:cNvCxnSpPr>
          <p:nvPr/>
        </p:nvCxnSpPr>
        <p:spPr>
          <a:xfrm flipH="1">
            <a:off x="3947886" y="1472758"/>
            <a:ext cx="261258" cy="32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orma Livre: Forma 48"/>
          <p:cNvSpPr/>
          <p:nvPr/>
        </p:nvSpPr>
        <p:spPr>
          <a:xfrm>
            <a:off x="6415312" y="3158816"/>
            <a:ext cx="725714" cy="464535"/>
          </a:xfrm>
          <a:custGeom>
            <a:avLst/>
            <a:gdLst>
              <a:gd name="connsiteX0" fmla="*/ 725714 w 725714"/>
              <a:gd name="connsiteY0" fmla="*/ 464535 h 464535"/>
              <a:gd name="connsiteX1" fmla="*/ 478971 w 725714"/>
              <a:gd name="connsiteY1" fmla="*/ 78 h 464535"/>
              <a:gd name="connsiteX2" fmla="*/ 0 w 725714"/>
              <a:gd name="connsiteY2" fmla="*/ 435507 h 46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464535">
                <a:moveTo>
                  <a:pt x="725714" y="464535"/>
                </a:moveTo>
                <a:cubicBezTo>
                  <a:pt x="662818" y="234725"/>
                  <a:pt x="599923" y="4916"/>
                  <a:pt x="478971" y="78"/>
                </a:cubicBezTo>
                <a:cubicBezTo>
                  <a:pt x="358019" y="-4760"/>
                  <a:pt x="179009" y="215373"/>
                  <a:pt x="0" y="4355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0" name="Conector de Seta Reta 49"/>
          <p:cNvCxnSpPr>
            <a:cxnSpLocks/>
          </p:cNvCxnSpPr>
          <p:nvPr/>
        </p:nvCxnSpPr>
        <p:spPr>
          <a:xfrm>
            <a:off x="7082967" y="3377071"/>
            <a:ext cx="58059" cy="33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orma Livre: Forma 50"/>
          <p:cNvSpPr/>
          <p:nvPr/>
        </p:nvSpPr>
        <p:spPr>
          <a:xfrm rot="11210909">
            <a:off x="4260233" y="6386944"/>
            <a:ext cx="725714" cy="464535"/>
          </a:xfrm>
          <a:custGeom>
            <a:avLst/>
            <a:gdLst>
              <a:gd name="connsiteX0" fmla="*/ 725714 w 725714"/>
              <a:gd name="connsiteY0" fmla="*/ 464535 h 464535"/>
              <a:gd name="connsiteX1" fmla="*/ 478971 w 725714"/>
              <a:gd name="connsiteY1" fmla="*/ 78 h 464535"/>
              <a:gd name="connsiteX2" fmla="*/ 0 w 725714"/>
              <a:gd name="connsiteY2" fmla="*/ 435507 h 46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464535">
                <a:moveTo>
                  <a:pt x="725714" y="464535"/>
                </a:moveTo>
                <a:cubicBezTo>
                  <a:pt x="662818" y="234725"/>
                  <a:pt x="599923" y="4916"/>
                  <a:pt x="478971" y="78"/>
                </a:cubicBezTo>
                <a:cubicBezTo>
                  <a:pt x="358019" y="-4760"/>
                  <a:pt x="179009" y="215373"/>
                  <a:pt x="0" y="4355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: Forma 54"/>
          <p:cNvSpPr/>
          <p:nvPr/>
        </p:nvSpPr>
        <p:spPr>
          <a:xfrm>
            <a:off x="4143827" y="3270740"/>
            <a:ext cx="725714" cy="464535"/>
          </a:xfrm>
          <a:custGeom>
            <a:avLst/>
            <a:gdLst>
              <a:gd name="connsiteX0" fmla="*/ 725714 w 725714"/>
              <a:gd name="connsiteY0" fmla="*/ 464535 h 464535"/>
              <a:gd name="connsiteX1" fmla="*/ 478971 w 725714"/>
              <a:gd name="connsiteY1" fmla="*/ 78 h 464535"/>
              <a:gd name="connsiteX2" fmla="*/ 0 w 725714"/>
              <a:gd name="connsiteY2" fmla="*/ 435507 h 46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464535">
                <a:moveTo>
                  <a:pt x="725714" y="464535"/>
                </a:moveTo>
                <a:cubicBezTo>
                  <a:pt x="662818" y="234725"/>
                  <a:pt x="599923" y="4916"/>
                  <a:pt x="478971" y="78"/>
                </a:cubicBezTo>
                <a:cubicBezTo>
                  <a:pt x="358019" y="-4760"/>
                  <a:pt x="179009" y="215373"/>
                  <a:pt x="0" y="4355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>
            <a:cxnSpLocks/>
          </p:cNvCxnSpPr>
          <p:nvPr/>
        </p:nvCxnSpPr>
        <p:spPr>
          <a:xfrm flipH="1">
            <a:off x="4056743" y="3480832"/>
            <a:ext cx="261258" cy="32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3893277" y="12893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3928474" y="33427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7056297" y="3037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688772" y="2287894"/>
            <a:ext cx="138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Tx</a:t>
            </a:r>
            <a:r>
              <a:rPr lang="pt-BR" sz="1400" dirty="0"/>
              <a:t>. de nascimento (</a:t>
            </a:r>
            <a:r>
              <a:rPr lang="pt-BR" sz="1400" dirty="0" err="1"/>
              <a:t>Tn</a:t>
            </a:r>
            <a:r>
              <a:rPr lang="pt-BR" sz="1400" dirty="0"/>
              <a:t>)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2931886" y="6090890"/>
            <a:ext cx="1422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Tx</a:t>
            </a:r>
            <a:r>
              <a:rPr lang="pt-BR" sz="1400" dirty="0"/>
              <a:t>. de nascimento (</a:t>
            </a:r>
            <a:r>
              <a:rPr lang="pt-BR" sz="1400" dirty="0" err="1"/>
              <a:t>Vn</a:t>
            </a:r>
            <a:r>
              <a:rPr lang="pt-BR" sz="1400" dirty="0"/>
              <a:t>)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2775851" y="4334708"/>
            <a:ext cx="136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Tx</a:t>
            </a:r>
            <a:r>
              <a:rPr lang="pt-BR" sz="1400" dirty="0"/>
              <a:t>. de nascimento (</a:t>
            </a:r>
            <a:r>
              <a:rPr lang="pt-BR" sz="1400" dirty="0" err="1"/>
              <a:t>An</a:t>
            </a:r>
            <a:r>
              <a:rPr lang="pt-BR" sz="1400" dirty="0"/>
              <a:t>)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504530" y="1118231"/>
            <a:ext cx="148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Tx</a:t>
            </a:r>
            <a:r>
              <a:rPr lang="pt-BR" sz="1400" dirty="0"/>
              <a:t>. de mortalidade (</a:t>
            </a:r>
            <a:r>
              <a:rPr lang="pt-BR" sz="1400" dirty="0" err="1"/>
              <a:t>Tm</a:t>
            </a:r>
            <a:r>
              <a:rPr lang="pt-BR" sz="1400" dirty="0"/>
              <a:t>)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948710" y="4210127"/>
            <a:ext cx="146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Tx</a:t>
            </a:r>
            <a:r>
              <a:rPr lang="pt-BR" sz="1400" dirty="0"/>
              <a:t>. de mortalidade (</a:t>
            </a:r>
            <a:r>
              <a:rPr lang="pt-BR" sz="1400" dirty="0" err="1"/>
              <a:t>Am</a:t>
            </a:r>
            <a:r>
              <a:rPr lang="pt-BR" sz="1400" dirty="0"/>
              <a:t>)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7518399" y="6113102"/>
            <a:ext cx="152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Tx</a:t>
            </a:r>
            <a:r>
              <a:rPr lang="pt-BR" sz="1400" dirty="0"/>
              <a:t>. de mortalidade (</a:t>
            </a:r>
            <a:r>
              <a:rPr lang="pt-BR" sz="1400" dirty="0" err="1"/>
              <a:t>Vm</a:t>
            </a:r>
            <a:r>
              <a:rPr lang="pt-BR" sz="1400" dirty="0"/>
              <a:t>) </a:t>
            </a:r>
          </a:p>
        </p:txBody>
      </p:sp>
      <p:sp>
        <p:nvSpPr>
          <p:cNvPr id="80" name="Forma Livre: Forma 79"/>
          <p:cNvSpPr/>
          <p:nvPr/>
        </p:nvSpPr>
        <p:spPr>
          <a:xfrm>
            <a:off x="6226629" y="2612571"/>
            <a:ext cx="1712685" cy="1190172"/>
          </a:xfrm>
          <a:custGeom>
            <a:avLst/>
            <a:gdLst>
              <a:gd name="connsiteX0" fmla="*/ 0 w 1712685"/>
              <a:gd name="connsiteY0" fmla="*/ 0 h 1190172"/>
              <a:gd name="connsiteX1" fmla="*/ 1422400 w 1712685"/>
              <a:gd name="connsiteY1" fmla="*/ 362858 h 1190172"/>
              <a:gd name="connsiteX2" fmla="*/ 1712685 w 1712685"/>
              <a:gd name="connsiteY2" fmla="*/ 1190172 h 119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685" h="1190172">
                <a:moveTo>
                  <a:pt x="0" y="0"/>
                </a:moveTo>
                <a:cubicBezTo>
                  <a:pt x="568476" y="82248"/>
                  <a:pt x="1136953" y="164496"/>
                  <a:pt x="1422400" y="362858"/>
                </a:cubicBezTo>
                <a:cubicBezTo>
                  <a:pt x="1707847" y="561220"/>
                  <a:pt x="1710266" y="875696"/>
                  <a:pt x="1712685" y="1190172"/>
                </a:cubicBez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de Seta Reta 82"/>
          <p:cNvCxnSpPr>
            <a:cxnSpLocks/>
          </p:cNvCxnSpPr>
          <p:nvPr/>
        </p:nvCxnSpPr>
        <p:spPr>
          <a:xfrm flipH="1" flipV="1">
            <a:off x="4143828" y="2394858"/>
            <a:ext cx="1313543" cy="132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7939314" y="3802743"/>
            <a:ext cx="0" cy="12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4219845" y="22410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7919893" y="34020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662077" y="2726835"/>
            <a:ext cx="51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871866" y="2820515"/>
            <a:ext cx="51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</a:t>
            </a:r>
          </a:p>
        </p:txBody>
      </p:sp>
      <p:sp>
        <p:nvSpPr>
          <p:cNvPr id="90" name="Forma Livre: Forma 89"/>
          <p:cNvSpPr/>
          <p:nvPr/>
        </p:nvSpPr>
        <p:spPr>
          <a:xfrm>
            <a:off x="6045198" y="4603775"/>
            <a:ext cx="1826668" cy="925611"/>
          </a:xfrm>
          <a:custGeom>
            <a:avLst/>
            <a:gdLst>
              <a:gd name="connsiteX0" fmla="*/ 0 w 1712685"/>
              <a:gd name="connsiteY0" fmla="*/ 0 h 1190172"/>
              <a:gd name="connsiteX1" fmla="*/ 1422400 w 1712685"/>
              <a:gd name="connsiteY1" fmla="*/ 362858 h 1190172"/>
              <a:gd name="connsiteX2" fmla="*/ 1712685 w 1712685"/>
              <a:gd name="connsiteY2" fmla="*/ 1190172 h 119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685" h="1190172">
                <a:moveTo>
                  <a:pt x="0" y="0"/>
                </a:moveTo>
                <a:cubicBezTo>
                  <a:pt x="568476" y="82248"/>
                  <a:pt x="1136953" y="164496"/>
                  <a:pt x="1422400" y="362858"/>
                </a:cubicBezTo>
                <a:cubicBezTo>
                  <a:pt x="1707847" y="561220"/>
                  <a:pt x="1710266" y="875696"/>
                  <a:pt x="1712685" y="1190172"/>
                </a:cubicBez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1" name="Conector de Seta Reta 90"/>
          <p:cNvCxnSpPr>
            <a:cxnSpLocks/>
          </p:cNvCxnSpPr>
          <p:nvPr/>
        </p:nvCxnSpPr>
        <p:spPr>
          <a:xfrm flipH="1">
            <a:off x="7871863" y="5425999"/>
            <a:ext cx="6" cy="22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7897263" y="51803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cxnSp>
        <p:nvCxnSpPr>
          <p:cNvPr id="99" name="Conector de Seta Reta 98"/>
          <p:cNvCxnSpPr>
            <a:cxnSpLocks/>
          </p:cNvCxnSpPr>
          <p:nvPr/>
        </p:nvCxnSpPr>
        <p:spPr>
          <a:xfrm flipH="1" flipV="1">
            <a:off x="4235126" y="6171682"/>
            <a:ext cx="82875" cy="44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Forma Livre: Forma 105"/>
          <p:cNvSpPr/>
          <p:nvPr/>
        </p:nvSpPr>
        <p:spPr>
          <a:xfrm rot="9918885">
            <a:off x="6622284" y="6292017"/>
            <a:ext cx="725714" cy="464535"/>
          </a:xfrm>
          <a:custGeom>
            <a:avLst/>
            <a:gdLst>
              <a:gd name="connsiteX0" fmla="*/ 725714 w 725714"/>
              <a:gd name="connsiteY0" fmla="*/ 464535 h 464535"/>
              <a:gd name="connsiteX1" fmla="*/ 478971 w 725714"/>
              <a:gd name="connsiteY1" fmla="*/ 78 h 464535"/>
              <a:gd name="connsiteX2" fmla="*/ 0 w 725714"/>
              <a:gd name="connsiteY2" fmla="*/ 435507 h 46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464535">
                <a:moveTo>
                  <a:pt x="725714" y="464535"/>
                </a:moveTo>
                <a:cubicBezTo>
                  <a:pt x="662818" y="234725"/>
                  <a:pt x="599923" y="4916"/>
                  <a:pt x="478971" y="78"/>
                </a:cubicBezTo>
                <a:cubicBezTo>
                  <a:pt x="358019" y="-4760"/>
                  <a:pt x="179009" y="215373"/>
                  <a:pt x="0" y="4355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7" name="Conector de Seta Reta 106"/>
          <p:cNvCxnSpPr>
            <a:cxnSpLocks/>
          </p:cNvCxnSpPr>
          <p:nvPr/>
        </p:nvCxnSpPr>
        <p:spPr>
          <a:xfrm flipV="1">
            <a:off x="7164234" y="6088344"/>
            <a:ext cx="171126" cy="39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aixaDeTexto 109"/>
          <p:cNvSpPr txBox="1"/>
          <p:nvPr/>
        </p:nvSpPr>
        <p:spPr>
          <a:xfrm>
            <a:off x="7185319" y="6339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4403984" y="6339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6544032" y="4697248"/>
            <a:ext cx="51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AV</a:t>
            </a:r>
          </a:p>
        </p:txBody>
      </p:sp>
      <p:cxnSp>
        <p:nvCxnSpPr>
          <p:cNvPr id="113" name="Conector de Seta Reta 112"/>
          <p:cNvCxnSpPr/>
          <p:nvPr/>
        </p:nvCxnSpPr>
        <p:spPr>
          <a:xfrm flipH="1" flipV="1">
            <a:off x="4114162" y="4473573"/>
            <a:ext cx="1095830" cy="10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4136473" y="46450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4754924" y="4798906"/>
            <a:ext cx="51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</a:t>
            </a:r>
          </a:p>
        </p:txBody>
      </p:sp>
      <p:sp>
        <p:nvSpPr>
          <p:cNvPr id="120" name="Fluxograma: Decisão 119"/>
          <p:cNvSpPr/>
          <p:nvPr/>
        </p:nvSpPr>
        <p:spPr>
          <a:xfrm>
            <a:off x="7024909" y="1289343"/>
            <a:ext cx="493490" cy="509913"/>
          </a:xfrm>
          <a:prstGeom prst="flowChartDecision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7143588" y="1375298"/>
            <a:ext cx="2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</a:p>
        </p:txBody>
      </p:sp>
      <p:cxnSp>
        <p:nvCxnSpPr>
          <p:cNvPr id="123" name="Conector de Seta Reta 122"/>
          <p:cNvCxnSpPr>
            <a:endCxn id="120" idx="1"/>
          </p:cNvCxnSpPr>
          <p:nvPr/>
        </p:nvCxnSpPr>
        <p:spPr>
          <a:xfrm flipV="1">
            <a:off x="6544032" y="1544300"/>
            <a:ext cx="480877" cy="20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cxnSpLocks/>
          </p:cNvCxnSpPr>
          <p:nvPr/>
        </p:nvCxnSpPr>
        <p:spPr>
          <a:xfrm flipH="1">
            <a:off x="7551060" y="1364484"/>
            <a:ext cx="777382" cy="20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aixaDeTexto 127"/>
          <p:cNvSpPr txBox="1"/>
          <p:nvPr/>
        </p:nvSpPr>
        <p:spPr>
          <a:xfrm>
            <a:off x="6803573" y="1513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129" name="CaixaDeTexto 128"/>
          <p:cNvSpPr txBox="1"/>
          <p:nvPr/>
        </p:nvSpPr>
        <p:spPr>
          <a:xfrm>
            <a:off x="7603047" y="14567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130" name="CaixaDeTexto 129"/>
          <p:cNvSpPr txBox="1"/>
          <p:nvPr/>
        </p:nvSpPr>
        <p:spPr>
          <a:xfrm>
            <a:off x="8382845" y="1079349"/>
            <a:ext cx="51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75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Equações a diferenças: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	Para modelar a situação em questão, utilizaremos das seguintes equações:</a:t>
                </a:r>
              </a:p>
              <a:p>
                <a:pPr lvl="1"/>
                <a:r>
                  <a:rPr lang="pt-BR" dirty="0"/>
                  <a:t>Vieras: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+1) 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pt-BR" i="1" dirty="0" err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pt-BR" i="1" dirty="0" err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 –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𝐴𝑉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914400" lvl="2" indent="0">
                  <a:buNone/>
                </a:pPr>
                <a:endParaRPr lang="pt-BR" dirty="0"/>
              </a:p>
              <a:p>
                <a:pPr lvl="1"/>
                <a:r>
                  <a:rPr lang="pt-BR" dirty="0"/>
                  <a:t>Arraias: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err="1" smtClean="0">
                              <a:latin typeface="Cambria Math" panose="02040503050406030204" pitchFamily="18" charset="0"/>
                            </a:rPr>
                            <m:t>𝐴𝑛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– </m:t>
                          </m:r>
                          <m:r>
                            <a:rPr lang="pt-BR" i="1" dirty="0" err="1" smtClean="0">
                              <a:latin typeface="Cambria Math" panose="02040503050406030204" pitchFamily="18" charset="0"/>
                            </a:rPr>
                            <m:t>𝐴𝑚</m:t>
                          </m:r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BR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dirty="0" smtClean="0">
                          <a:latin typeface="Cambria Math" panose="02040503050406030204" pitchFamily="18" charset="0"/>
                        </a:rPr>
                        <m:t>VA</m:t>
                      </m:r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BR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BR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b="0" i="0" dirty="0" smtClean="0">
                          <a:latin typeface="Cambria Math" panose="02040503050406030204" pitchFamily="18" charset="0"/>
                        </a:rPr>
                        <m:t>TA</m:t>
                      </m:r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pt-BR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BR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 lvl="1"/>
                <a:endParaRPr lang="pt-BR" b="0" dirty="0"/>
              </a:p>
              <a:p>
                <a:pPr lvl="1"/>
                <a:r>
                  <a:rPr lang="pt-BR" b="0" dirty="0"/>
                  <a:t>Tubarões: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𝑇𝑚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 marL="914400" lvl="2" indent="0">
                  <a:buNone/>
                </a:pPr>
                <a:endParaRPr lang="pt-BR" b="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82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998" y="2492879"/>
            <a:ext cx="6352003" cy="4365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Previsões: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Sem a pesca ilegal:</a:t>
            </a:r>
          </a:p>
        </p:txBody>
      </p:sp>
    </p:spTree>
    <p:extLst>
      <p:ext uri="{BB962C8B-B14F-4D97-AF65-F5344CB8AC3E}">
        <p14:creationId xmlns:p14="http://schemas.microsoft.com/office/powerpoint/2010/main" val="324746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19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Com a pesca: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00" y="1365473"/>
            <a:ext cx="6350400" cy="43604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8519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do Office</vt:lpstr>
      <vt:lpstr>Modelagem e Simulação do Mundo Físico</vt:lpstr>
      <vt:lpstr>Como a pesca ilegal de tubarões afeta, indiretamente, a população de vieiras?</vt:lpstr>
      <vt:lpstr>Diagrama de estoques e fluxos:</vt:lpstr>
      <vt:lpstr>Equações a diferenças:</vt:lpstr>
      <vt:lpstr>Previsões: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Simulação do Mundo Físico</dc:title>
  <dc:creator>Raphael</dc:creator>
  <cp:lastModifiedBy>Raphael</cp:lastModifiedBy>
  <cp:revision>12</cp:revision>
  <dcterms:created xsi:type="dcterms:W3CDTF">2017-03-21T23:18:55Z</dcterms:created>
  <dcterms:modified xsi:type="dcterms:W3CDTF">2017-03-23T12:08:13Z</dcterms:modified>
</cp:coreProperties>
</file>