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Tobias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Tobias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Tobias	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Tobias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André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André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Attila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Tobias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Tobias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Tobias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Tobias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André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André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Attila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André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location information</a:t>
            </a:r>
            <a:endParaRPr sz="8000"/>
          </a:p>
          <a:p>
            <a:pPr lvl="0">
              <a:defRPr sz="1800"/>
            </a:pPr>
            <a:r>
              <a:rPr sz="8000"/>
              <a:t> for consumers 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1689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app providing local conditions</a:t>
            </a:r>
          </a:p>
        </p:txBody>
      </p:sp>
      <p:sp>
        <p:nvSpPr>
          <p:cNvPr id="34" name="Shape 34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implementation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Data Update Mechanism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Checks for new data once a week and invokes a download if necessary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Stores / caches data in SQLite database</a:t>
            </a: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Settings Activity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Uses a custom slider control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Stores settings in shared preferences</a:t>
            </a:r>
          </a:p>
        </p:txBody>
      </p:sp>
      <p:sp>
        <p:nvSpPr>
          <p:cNvPr id="119" name="Shape 119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implementation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513395" indent="-513395" defTabSz="449833">
              <a:spcBef>
                <a:spcPts val="3200"/>
              </a:spcBef>
              <a:defRPr sz="2700"/>
            </a:lvl1pPr>
          </a:lstStyle>
          <a:p>
            <a:pPr lvl="0">
              <a:defRPr sz="1800"/>
            </a:pPr>
            <a:r>
              <a:rPr sz="2700"/>
              <a:t>v1</a:t>
            </a:r>
          </a:p>
        </p:txBody>
      </p:sp>
      <p:sp>
        <p:nvSpPr>
          <p:cNvPr id="125" name="Shape 125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challenges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513395" indent="-513395" defTabSz="449833">
              <a:spcBef>
                <a:spcPts val="3200"/>
              </a:spcBef>
              <a:defRPr sz="2700"/>
            </a:lvl1pPr>
          </a:lstStyle>
          <a:p>
            <a:pPr lvl="0">
              <a:defRPr sz="1800"/>
            </a:pPr>
            <a:r>
              <a:rPr sz="2700"/>
              <a:t>google heatmap</a:t>
            </a:r>
          </a:p>
        </p:txBody>
      </p:sp>
      <p:sp>
        <p:nvSpPr>
          <p:cNvPr id="131" name="Shape 131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  <p:pic>
        <p:nvPicPr>
          <p:cNvPr id="132" name="device-2015-04-08-19472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890" y="3187069"/>
            <a:ext cx="3470748" cy="5784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device-2015-04-08-19481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8613" y="3187069"/>
            <a:ext cx="3470749" cy="5784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device-2015-04-08-19492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26161" y="3187069"/>
            <a:ext cx="3470750" cy="5784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challenges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513395" indent="-513395" defTabSz="449833">
              <a:spcBef>
                <a:spcPts val="3200"/>
              </a:spcBef>
              <a:defRPr sz="2700"/>
            </a:lvl1pPr>
          </a:lstStyle>
          <a:p>
            <a:pPr lvl="0">
              <a:defRPr sz="1800"/>
            </a:pPr>
            <a:r>
              <a:rPr sz="2700"/>
              <a:t>google circle</a:t>
            </a:r>
          </a:p>
        </p:txBody>
      </p:sp>
      <p:sp>
        <p:nvSpPr>
          <p:cNvPr id="140" name="Shape 140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  <p:pic>
        <p:nvPicPr>
          <p:cNvPr id="141" name="device-2015-04-08-19512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576" y="3172548"/>
            <a:ext cx="3573121" cy="595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device-2015-04-08-19514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94876" y="3172548"/>
            <a:ext cx="3573121" cy="595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device-2015-04-08-195209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61103" y="3172548"/>
            <a:ext cx="3573121" cy="595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challenges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513395" indent="-513395" defTabSz="449833">
              <a:spcBef>
                <a:spcPts val="3200"/>
              </a:spcBef>
              <a:defRPr sz="2700"/>
            </a:lvl1pPr>
          </a:lstStyle>
          <a:p>
            <a:pPr lvl="0">
              <a:defRPr sz="1800"/>
            </a:pPr>
            <a:r>
              <a:rPr sz="2700"/>
              <a:t>mapbox</a:t>
            </a:r>
          </a:p>
        </p:txBody>
      </p:sp>
      <p:sp>
        <p:nvSpPr>
          <p:cNvPr id="149" name="Shape 149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evaluation / testing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During Development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Run on different Android devices such as Samsung Galaxy S2, Nexus 2, Nexus 7 Tablet, ...</a:t>
            </a: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Manual / explorative testing by end users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Watch them as the use the app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Collect feedback</a:t>
            </a:r>
          </a:p>
        </p:txBody>
      </p:sp>
      <p:sp>
        <p:nvSpPr>
          <p:cNvPr id="155" name="Shape 155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discussion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Summary</a:t>
            </a:r>
            <a:endParaRPr sz="2700"/>
          </a:p>
          <a:p>
            <a:pPr lvl="1" marL="684529" indent="-342263" defTabSz="449833">
              <a:spcBef>
                <a:spcPts val="3200"/>
              </a:spcBef>
              <a:defRPr sz="1800"/>
            </a:pP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Lesson Learned</a:t>
            </a:r>
            <a:endParaRPr sz="2700"/>
          </a:p>
        </p:txBody>
      </p:sp>
      <p:sp>
        <p:nvSpPr>
          <p:cNvPr id="161" name="Shape 161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motivation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38841" indent="-338841" defTabSz="445334">
              <a:spcBef>
                <a:spcPts val="3100"/>
              </a:spcBef>
              <a:defRPr sz="1800"/>
            </a:pPr>
            <a:r>
              <a:rPr sz="3168"/>
              <a:t>the idea</a:t>
            </a:r>
            <a:endParaRPr sz="3168"/>
          </a:p>
          <a:p>
            <a:pPr lvl="1" marL="677683" indent="-338841" defTabSz="445334">
              <a:spcBef>
                <a:spcPts val="3100"/>
              </a:spcBef>
              <a:defRPr sz="1800"/>
            </a:pPr>
            <a:r>
              <a:rPr sz="3168"/>
              <a:t>app that provides environmental information </a:t>
            </a:r>
            <a:endParaRPr sz="3168"/>
          </a:p>
          <a:p>
            <a:pPr lvl="1" marL="677683" indent="-338841" defTabSz="445334">
              <a:spcBef>
                <a:spcPts val="3100"/>
              </a:spcBef>
              <a:defRPr sz="1800"/>
            </a:pPr>
            <a:r>
              <a:rPr sz="3168"/>
              <a:t>such as: nuclear power plants, train stations, shopping malls, motorways, …</a:t>
            </a:r>
            <a:endParaRPr sz="3168"/>
          </a:p>
          <a:p>
            <a:pPr lvl="1" marL="677683" indent="-338841" defTabSz="445334">
              <a:spcBef>
                <a:spcPts val="3100"/>
              </a:spcBef>
              <a:defRPr sz="1800"/>
            </a:pPr>
            <a:r>
              <a:rPr sz="3168"/>
              <a:t>based on personal preferences, the app generates a heat map</a:t>
            </a:r>
            <a:endParaRPr sz="3168"/>
          </a:p>
          <a:p>
            <a:pPr lvl="0" marL="338841" indent="-338841" defTabSz="445334">
              <a:spcBef>
                <a:spcPts val="3100"/>
              </a:spcBef>
              <a:defRPr sz="1800"/>
            </a:pPr>
            <a:r>
              <a:rPr sz="3168"/>
              <a:t>e.g.: user is looking for a new place of residence</a:t>
            </a:r>
            <a:endParaRPr sz="3168"/>
          </a:p>
          <a:p>
            <a:pPr lvl="1" marL="677683" indent="-338841" defTabSz="445334">
              <a:spcBef>
                <a:spcPts val="3100"/>
              </a:spcBef>
              <a:defRPr sz="1800"/>
            </a:pPr>
            <a:r>
              <a:rPr sz="3168"/>
              <a:t>he wishes motorway exits and shopping malls nearby and nuclear power plants far away</a:t>
            </a:r>
          </a:p>
        </p:txBody>
      </p:sp>
      <p:sp>
        <p:nvSpPr>
          <p:cNvPr id="38" name="Shape 38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3683446" y="3797300"/>
            <a:ext cx="6108254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stakeholders 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1016000" y="1121444"/>
            <a:ext cx="11077486" cy="7743145"/>
            <a:chOff x="0" y="0"/>
            <a:chExt cx="11077484" cy="7743144"/>
          </a:xfrm>
        </p:grpSpPr>
        <p:sp>
          <p:nvSpPr>
            <p:cNvPr id="43" name="Shape 43"/>
            <p:cNvSpPr/>
            <p:nvPr/>
          </p:nvSpPr>
          <p:spPr>
            <a:xfrm>
              <a:off x="0" y="5323359"/>
              <a:ext cx="4397426" cy="8672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408940">
                <a:spcBef>
                  <a:spcPts val="2900"/>
                </a:spcBef>
                <a:defRPr sz="3300"/>
              </a:lvl1pPr>
            </a:lstStyle>
            <a:p>
              <a:pPr lvl="0">
                <a:defRPr sz="1800"/>
              </a:pPr>
              <a:r>
                <a:rPr sz="3300"/>
                <a:t>find a new place to go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6063902" y="5902394"/>
              <a:ext cx="3664547" cy="656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426466">
                <a:spcBef>
                  <a:spcPts val="3000"/>
                </a:spcBef>
                <a:defRPr sz="2900"/>
              </a:lvl1pPr>
            </a:lstStyle>
            <a:p>
              <a:pPr lvl="0">
                <a:defRPr sz="1800"/>
              </a:pPr>
              <a:r>
                <a:rPr sz="2900"/>
                <a:t>relocating living area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8302352" y="7176108"/>
              <a:ext cx="911127" cy="4774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368045">
                <a:spcBef>
                  <a:spcPts val="2600"/>
                </a:spcBef>
                <a:defRPr sz="2500"/>
              </a:lvl1pPr>
            </a:lstStyle>
            <a:p>
              <a:pPr lvl="0">
                <a:defRPr sz="1800"/>
              </a:pPr>
              <a:r>
                <a:rPr sz="2500"/>
                <a:t>men</a:t>
              </a:r>
            </a:p>
          </p:txBody>
        </p:sp>
        <p:sp>
          <p:nvSpPr>
            <p:cNvPr id="46" name="Shape 46"/>
            <p:cNvSpPr/>
            <p:nvPr/>
          </p:nvSpPr>
          <p:spPr>
            <a:xfrm>
              <a:off x="1710680" y="1410183"/>
              <a:ext cx="1324274" cy="4774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368045">
                <a:spcBef>
                  <a:spcPts val="2600"/>
                </a:spcBef>
                <a:defRPr sz="2500"/>
              </a:lvl1pPr>
            </a:lstStyle>
            <a:p>
              <a:pPr lvl="0">
                <a:defRPr sz="1800"/>
              </a:pPr>
              <a:r>
                <a:rPr sz="2500"/>
                <a:t>women</a:t>
              </a:r>
            </a:p>
          </p:txBody>
        </p:sp>
        <p:sp>
          <p:nvSpPr>
            <p:cNvPr id="47" name="Shape 47"/>
            <p:cNvSpPr/>
            <p:nvPr/>
          </p:nvSpPr>
          <p:spPr>
            <a:xfrm>
              <a:off x="2227858" y="0"/>
              <a:ext cx="5805886" cy="113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>
                <a:spcBef>
                  <a:spcPts val="4200"/>
                </a:spcBef>
                <a:defRPr sz="5300"/>
              </a:lvl1pPr>
            </a:lstStyle>
            <a:p>
              <a:pPr lvl="0">
                <a:defRPr sz="1800"/>
              </a:pPr>
              <a:r>
                <a:rPr sz="5300"/>
                <a:t>house builders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2247900" y="7086563"/>
              <a:ext cx="2776241" cy="656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537462">
                <a:spcBef>
                  <a:spcPts val="3800"/>
                </a:spcBef>
              </a:lvl1pPr>
            </a:lstStyle>
            <a:p>
              <a:pPr lvl="0">
                <a:defRPr sz="1800"/>
              </a:pPr>
              <a:r>
                <a:rPr sz="3600"/>
                <a:t>companies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5144120" y="1803883"/>
              <a:ext cx="2553991" cy="995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>
                <a:spcBef>
                  <a:spcPts val="4200"/>
                </a:spcBef>
                <a:defRPr sz="5300"/>
              </a:lvl1pPr>
            </a:lstStyle>
            <a:p>
              <a:pPr lvl="0">
                <a:defRPr sz="1800"/>
              </a:pPr>
              <a:r>
                <a:rPr sz="5300"/>
                <a:t>tourists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415280" y="2222983"/>
              <a:ext cx="1226494" cy="1139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>
                <a:spcBef>
                  <a:spcPts val="4200"/>
                </a:spcBef>
                <a:defRPr sz="5700"/>
              </a:lvl1pPr>
            </a:lstStyle>
            <a:p>
              <a:pPr lvl="0">
                <a:defRPr sz="1800"/>
              </a:pPr>
              <a:r>
                <a:rPr sz="5700"/>
                <a:t>we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8278043" y="1011808"/>
              <a:ext cx="1919786" cy="582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280415">
                <a:spcBef>
                  <a:spcPts val="2000"/>
                </a:spcBef>
                <a:defRPr sz="2400"/>
              </a:lvl1pPr>
            </a:lstStyle>
            <a:p>
              <a:pPr lvl="0">
                <a:defRPr sz="1800"/>
              </a:pPr>
              <a:r>
                <a:rPr sz="2400"/>
                <a:t>gis company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8655208" y="4802659"/>
              <a:ext cx="187928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estate agent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615797" y="3691408"/>
              <a:ext cx="119410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 lvl="0"/>
              <a:r>
                <a:t>	state</a:t>
              </a:r>
            </a:p>
          </p:txBody>
        </p:sp>
        <p:sp>
          <p:nvSpPr>
            <p:cNvPr id="54" name="Shape 54"/>
            <p:cNvSpPr/>
            <p:nvPr/>
          </p:nvSpPr>
          <p:spPr>
            <a:xfrm>
              <a:off x="9331412" y="2478391"/>
              <a:ext cx="174607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pPr lvl="0">
                <a:defRPr sz="1800"/>
              </a:pPr>
              <a:r>
                <a:rPr sz="3400"/>
                <a:t>all ages </a:t>
              </a:r>
            </a:p>
          </p:txBody>
        </p:sp>
      </p:grpSp>
      <p:sp>
        <p:nvSpPr>
          <p:cNvPr id="56" name="Shape 56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" grpId="2"/>
      <p:bldP build="whole" bldLvl="1" animBg="1" rev="0" advAuto="0" spid="4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goals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Build a simple prototype within 7 weeks</a:t>
            </a: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Features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Fetch basic data set from a cloud web service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Store/cache data locally to save bandwidth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Visualize data on a heatmap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Allow the user to set his own preferences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Store personal preferences</a:t>
            </a:r>
          </a:p>
        </p:txBody>
      </p:sp>
      <p:sp>
        <p:nvSpPr>
          <p:cNvPr id="62" name="Shape 62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08026" defTabSz="531622">
              <a:defRPr sz="1800"/>
            </a:pPr>
            <a:r>
              <a:rPr sz="7280"/>
              <a:t>background / related work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42263" indent="-342263" defTabSz="449833">
              <a:spcBef>
                <a:spcPts val="3200"/>
              </a:spcBef>
              <a:defRPr sz="1800"/>
            </a:pPr>
            <a:r>
              <a:rPr sz="2700"/>
              <a:t>huge amount of geographic information</a:t>
            </a:r>
            <a:endParaRPr sz="2700"/>
          </a:p>
          <a:p>
            <a:pPr lvl="1" marL="684528" indent="-342263" defTabSz="449833">
              <a:spcBef>
                <a:spcPts val="3200"/>
              </a:spcBef>
              <a:defRPr sz="1800"/>
            </a:pPr>
            <a:r>
              <a:rPr sz="2700"/>
              <a:t>Example database: www.geo.admin.ch, www.swisstopo.admin.ch, www.datahub.io</a:t>
            </a: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Google Maps API developers.google.com/maps</a:t>
            </a: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MapBox API www.mapbox.com </a:t>
            </a: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Google Places </a:t>
            </a:r>
          </a:p>
        </p:txBody>
      </p:sp>
      <p:sp>
        <p:nvSpPr>
          <p:cNvPr id="68" name="Shape 68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3984202" y="4079028"/>
            <a:ext cx="5036396" cy="1595545"/>
          </a:xfrm>
          <a:prstGeom prst="rect">
            <a:avLst/>
          </a:prstGeom>
        </p:spPr>
        <p:txBody>
          <a:bodyPr/>
          <a:lstStyle>
            <a:lvl1pPr defTabSz="566673">
              <a:defRPr sz="9700"/>
            </a:lvl1pPr>
          </a:lstStyle>
          <a:p>
            <a:pPr lvl="0">
              <a:defRPr sz="1800"/>
            </a:pPr>
            <a:r>
              <a:rPr sz="9700"/>
              <a:t>locations</a:t>
            </a:r>
          </a:p>
        </p:txBody>
      </p:sp>
      <p:grpSp>
        <p:nvGrpSpPr>
          <p:cNvPr id="94" name="Group 94"/>
          <p:cNvGrpSpPr/>
          <p:nvPr/>
        </p:nvGrpSpPr>
        <p:grpSpPr>
          <a:xfrm>
            <a:off x="784769" y="714161"/>
            <a:ext cx="12105211" cy="8323038"/>
            <a:chOff x="0" y="-1"/>
            <a:chExt cx="12105209" cy="8323036"/>
          </a:xfrm>
        </p:grpSpPr>
        <p:sp>
          <p:nvSpPr>
            <p:cNvPr id="73" name="Shape 73"/>
            <p:cNvSpPr/>
            <p:nvPr/>
          </p:nvSpPr>
          <p:spPr>
            <a:xfrm>
              <a:off x="7026981" y="7855466"/>
              <a:ext cx="1137510" cy="46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297940">
                <a:spcBef>
                  <a:spcPts val="2100"/>
                </a:spcBef>
                <a:defRPr sz="2300"/>
              </a:lvl1pPr>
            </a:lstStyle>
            <a:p>
              <a:pPr lvl="0">
                <a:defRPr sz="1800"/>
              </a:pPr>
              <a:r>
                <a:rPr sz="2300"/>
                <a:t>shops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8567663" y="3593030"/>
              <a:ext cx="3537547" cy="485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408940">
                <a:spcBef>
                  <a:spcPts val="2900"/>
                </a:spcBef>
                <a:defRPr sz="2500"/>
              </a:lvl1pPr>
            </a:lstStyle>
            <a:p>
              <a:pPr lvl="0">
                <a:defRPr sz="1800"/>
              </a:pPr>
              <a:r>
                <a:rPr sz="2500"/>
                <a:t>power supply lines</a:t>
              </a:r>
            </a:p>
          </p:txBody>
        </p:sp>
        <p:sp>
          <p:nvSpPr>
            <p:cNvPr id="75" name="Shape 75"/>
            <p:cNvSpPr/>
            <p:nvPr/>
          </p:nvSpPr>
          <p:spPr>
            <a:xfrm>
              <a:off x="6549721" y="1623445"/>
              <a:ext cx="1092578" cy="433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525779">
                <a:spcBef>
                  <a:spcPts val="3700"/>
                </a:spcBef>
                <a:defRPr sz="2200"/>
              </a:lvl1pPr>
            </a:lstStyle>
            <a:p>
              <a:pPr lvl="0">
                <a:defRPr sz="1800"/>
              </a:pPr>
              <a:r>
                <a:rPr sz="2200"/>
                <a:t>rivers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5165893" y="6634295"/>
              <a:ext cx="4859686" cy="656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479044">
                <a:spcBef>
                  <a:spcPts val="3400"/>
                </a:spcBef>
              </a:lvl1pPr>
            </a:lstStyle>
            <a:p>
              <a:pPr lvl="0">
                <a:defRPr sz="1800"/>
              </a:pPr>
              <a:r>
                <a:rPr sz="3600"/>
                <a:t>particulate matter</a:t>
              </a:r>
            </a:p>
          </p:txBody>
        </p:sp>
        <p:sp>
          <p:nvSpPr>
            <p:cNvPr id="77" name="Shape 77"/>
            <p:cNvSpPr/>
            <p:nvPr/>
          </p:nvSpPr>
          <p:spPr>
            <a:xfrm>
              <a:off x="36614" y="3598221"/>
              <a:ext cx="1548623" cy="4774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292100">
                <a:spcBef>
                  <a:spcPts val="2100"/>
                </a:spcBef>
                <a:defRPr sz="2000"/>
              </a:lvl1pPr>
            </a:lstStyle>
            <a:p>
              <a:pPr lvl="0">
                <a:defRPr sz="1800"/>
              </a:pPr>
              <a:r>
                <a:rPr sz="2000"/>
                <a:t>water quality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9912556" y="4661850"/>
              <a:ext cx="1174802" cy="605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397256">
                <a:spcBef>
                  <a:spcPts val="28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ports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2326779" y="5244748"/>
              <a:ext cx="6934102" cy="862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549148">
                <a:spcBef>
                  <a:spcPts val="3900"/>
                </a:spcBef>
                <a:defRPr sz="4900"/>
              </a:lvl1pPr>
            </a:lstStyle>
            <a:p>
              <a:pPr lvl="0">
                <a:defRPr sz="1800"/>
              </a:pPr>
              <a:r>
                <a:rPr sz="4900"/>
                <a:t>nuclear power plants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434429" y="4348747"/>
              <a:ext cx="2776241" cy="711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>
                <a:spcBef>
                  <a:spcPts val="4200"/>
                </a:spcBef>
                <a:defRPr sz="4000"/>
              </a:lvl1pPr>
            </a:lstStyle>
            <a:p>
              <a:pPr lvl="0">
                <a:defRPr sz="1800"/>
              </a:pPr>
              <a:r>
                <a:rPr sz="4000"/>
                <a:t>airports 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5057386" y="2362883"/>
              <a:ext cx="4077248" cy="9271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>
                <a:spcBef>
                  <a:spcPts val="4200"/>
                </a:spcBef>
                <a:defRPr sz="4600"/>
              </a:lvl1pPr>
            </a:lstStyle>
            <a:p>
              <a:pPr lvl="0">
                <a:defRPr sz="1800"/>
              </a:pPr>
              <a:r>
                <a:rPr sz="4600"/>
                <a:t>train stations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1456660" y="7153361"/>
              <a:ext cx="244600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2900"/>
              </a:lvl1pPr>
            </a:lstStyle>
            <a:p>
              <a:pPr lvl="0">
                <a:defRPr sz="1800"/>
              </a:pPr>
              <a:r>
                <a:rPr sz="2900"/>
                <a:t>ship lines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4111508" y="375172"/>
              <a:ext cx="384724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4800"/>
              </a:lvl1pPr>
            </a:lstStyle>
            <a:p>
              <a:pPr lvl="0">
                <a:defRPr sz="1800"/>
              </a:pPr>
              <a:r>
                <a:rPr sz="4800"/>
                <a:t> flight routes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5728760"/>
              <a:ext cx="1941711" cy="1490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531622">
                <a:spcBef>
                  <a:spcPts val="3800"/>
                </a:spcBef>
                <a:defRPr sz="6000"/>
              </a:lvl1pPr>
            </a:lstStyle>
            <a:p>
              <a:pPr lvl="0">
                <a:defRPr sz="1800"/>
              </a:pPr>
              <a:r>
                <a:rPr sz="6000"/>
                <a:t>noise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9281790" y="6018904"/>
              <a:ext cx="210929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700"/>
              </a:lvl1pPr>
            </a:lstStyle>
            <a:p>
              <a:pPr lvl="0">
                <a:defRPr sz="1800"/>
              </a:pPr>
              <a:r>
                <a:rPr sz="2700"/>
                <a:t>ozonosphere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7763676" y="908881"/>
              <a:ext cx="392632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700"/>
              </a:lvl1pPr>
            </a:lstStyle>
            <a:p>
              <a:pPr lvl="0">
                <a:defRPr sz="1800"/>
              </a:pPr>
              <a:r>
                <a:rPr sz="2700"/>
                <a:t>population concentration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3030116" y="1623445"/>
              <a:ext cx="1277790" cy="6318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414780">
                <a:spcBef>
                  <a:spcPts val="29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nature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736191" y="2667736"/>
              <a:ext cx="298551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national parks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9784142" y="2361109"/>
              <a:ext cx="1431629" cy="656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385572">
                <a:spcBef>
                  <a:spcPts val="2700"/>
                </a:spcBef>
                <a:defRPr sz="3400"/>
              </a:lvl1pPr>
            </a:lstStyle>
            <a:p>
              <a:pPr lvl="0">
                <a:defRPr sz="1800"/>
              </a:pPr>
              <a:r>
                <a:rPr sz="3400"/>
                <a:t>streets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388244" y="950640"/>
              <a:ext cx="18669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000"/>
              </a:lvl1pPr>
            </a:lstStyle>
            <a:p>
              <a:pPr lvl="0">
                <a:defRPr sz="1800"/>
              </a:pPr>
              <a:r>
                <a:rPr sz="5000"/>
                <a:t>crime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404444" y="7637011"/>
              <a:ext cx="127779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300"/>
              </a:lvl1pPr>
            </a:lstStyle>
            <a:p>
              <a:pPr lvl="0">
                <a:defRPr sz="1800"/>
              </a:pPr>
              <a:r>
                <a:rPr sz="3300"/>
                <a:t>gdb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8038427" y="-2"/>
              <a:ext cx="1897381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/>
              </a:lvl1pPr>
            </a:lstStyle>
            <a:p>
              <a:pPr lvl="0">
                <a:defRPr sz="1800"/>
              </a:pPr>
              <a:r>
                <a:rPr sz="2000"/>
                <a:t>genetic farming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1468016" y="268704"/>
              <a:ext cx="1966517" cy="504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350520">
                <a:spcBef>
                  <a:spcPts val="2500"/>
                </a:spcBef>
                <a:defRPr sz="2700"/>
              </a:lvl1pPr>
            </a:lstStyle>
            <a:p>
              <a:pPr lvl="0">
                <a:defRPr sz="1800"/>
              </a:pPr>
              <a:r>
                <a:rPr sz="2700"/>
                <a:t>motorways</a:t>
              </a:r>
            </a:p>
          </p:txBody>
        </p:sp>
      </p:grpSp>
      <p:sp>
        <p:nvSpPr>
          <p:cNvPr id="95" name="Shape 95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1"/>
      <p:bldP build="whole" bldLvl="1" animBg="1" rev="0" advAuto="0" spid="9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design / architecture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513395" indent="-513395" defTabSz="449833">
              <a:spcBef>
                <a:spcPts val="3200"/>
              </a:spcBef>
              <a:defRPr sz="2700"/>
            </a:lvl1pPr>
          </a:lstStyle>
          <a:p>
            <a:pPr lvl="0">
              <a:defRPr sz="1800"/>
            </a:pPr>
            <a:r>
              <a:rPr sz="2700"/>
              <a:t>UML</a:t>
            </a:r>
          </a:p>
        </p:txBody>
      </p:sp>
      <p:sp>
        <p:nvSpPr>
          <p:cNvPr id="101" name="Shape 101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design / architecture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513395" indent="-513395" defTabSz="449833">
              <a:spcBef>
                <a:spcPts val="3200"/>
              </a:spcBef>
              <a:defRPr sz="2700"/>
            </a:lvl1pPr>
          </a:lstStyle>
          <a:p>
            <a:pPr lvl="0">
              <a:defRPr sz="1800"/>
            </a:pPr>
            <a:r>
              <a:rPr sz="2700"/>
              <a:t>schema</a:t>
            </a:r>
          </a:p>
        </p:txBody>
      </p:sp>
      <p:sp>
        <p:nvSpPr>
          <p:cNvPr id="107" name="Shape 107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design / architecture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513395" indent="-513395" defTabSz="449833">
              <a:spcBef>
                <a:spcPts val="3200"/>
              </a:spcBef>
              <a:defRPr sz="2700"/>
            </a:lvl1pPr>
            <a:lvl2pPr marL="855660" indent="-513395" defTabSz="449833">
              <a:spcBef>
                <a:spcPts val="3200"/>
              </a:spcBef>
              <a:defRPr sz="2700"/>
            </a:lvl2pPr>
          </a:lstStyle>
          <a:p>
            <a:pPr lvl="0">
              <a:defRPr sz="1800"/>
            </a:pPr>
            <a:r>
              <a:rPr sz="2700"/>
              <a:t>code</a:t>
            </a:r>
            <a:endParaRPr sz="2700"/>
          </a:p>
          <a:p>
            <a:pPr lvl="1">
              <a:defRPr sz="1800"/>
            </a:pPr>
            <a:r>
              <a:rPr sz="2700"/>
              <a:t>Pref</a:t>
            </a:r>
          </a:p>
        </p:txBody>
      </p:sp>
      <p:sp>
        <p:nvSpPr>
          <p:cNvPr id="113" name="Shape 113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