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7df88ad55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7df88ad5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097aeb9f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097aeb9f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097aeb9f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097aeb9f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8097aeb9f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097aeb9f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8097aeb9f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097aeb9f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097aeb9f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097aeb9f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861c7958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861c7958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097aeb9f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097aeb9f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097aeb9f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097aeb9f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097aeb9fd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097aeb9fd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097aeb9fd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097aeb9fd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7df88ad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7df88ad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7df88ad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7df88ad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7df88ad5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7df88ad5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7df88ad5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7df88ad5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PT"/>
              <a:t>Projeto 2 Engenharia de Segurança</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Code Coverage</a:t>
            </a:r>
            <a:endParaRPr/>
          </a:p>
        </p:txBody>
      </p:sp>
      <p:sp>
        <p:nvSpPr>
          <p:cNvPr id="279" name="Google Shape;279;p13"/>
          <p:cNvSpPr txBox="1"/>
          <p:nvPr>
            <p:ph idx="1" type="subTitle"/>
          </p:nvPr>
        </p:nvSpPr>
        <p:spPr>
          <a:xfrm>
            <a:off x="824000" y="4070175"/>
            <a:ext cx="4255500" cy="10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400"/>
              <a:t>André Gonçalves</a:t>
            </a:r>
            <a:endParaRPr sz="1400"/>
          </a:p>
          <a:p>
            <a:pPr indent="0" lvl="0" marL="0" rtl="0" algn="l">
              <a:spcBef>
                <a:spcPts val="0"/>
              </a:spcBef>
              <a:spcAft>
                <a:spcPts val="0"/>
              </a:spcAft>
              <a:buNone/>
            </a:pPr>
            <a:r>
              <a:rPr lang="pt-PT" sz="1400"/>
              <a:t>Nelson Sousa</a:t>
            </a:r>
            <a:endParaRPr sz="1400"/>
          </a:p>
          <a:p>
            <a:pPr indent="0" lvl="0" marL="0" rtl="0" algn="l">
              <a:spcBef>
                <a:spcPts val="0"/>
              </a:spcBef>
              <a:spcAft>
                <a:spcPts val="0"/>
              </a:spcAft>
              <a:buNone/>
            </a:pPr>
            <a:r>
              <a:rPr lang="pt-PT" sz="1400"/>
              <a:t>Pedro Freitas</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17150"/>
            <a:ext cx="7030500" cy="4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Técnicas de Testing para Code Coverage</a:t>
            </a:r>
            <a:endParaRPr/>
          </a:p>
        </p:txBody>
      </p:sp>
      <p:sp>
        <p:nvSpPr>
          <p:cNvPr id="333" name="Google Shape;333;p22"/>
          <p:cNvSpPr txBox="1"/>
          <p:nvPr>
            <p:ph idx="1" type="body"/>
          </p:nvPr>
        </p:nvSpPr>
        <p:spPr>
          <a:xfrm>
            <a:off x="3595225" y="927225"/>
            <a:ext cx="5467200" cy="4085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PT"/>
              <a:t>Neste exemplo ao lado vemos que se o cenário de teste for composto apenas por um caso de teste onde </a:t>
            </a:r>
            <a:r>
              <a:rPr b="1" lang="pt-PT"/>
              <a:t>a</a:t>
            </a:r>
            <a:r>
              <a:rPr lang="pt-PT"/>
              <a:t> e </a:t>
            </a:r>
            <a:r>
              <a:rPr b="1" lang="pt-PT"/>
              <a:t>b </a:t>
            </a:r>
            <a:r>
              <a:rPr lang="pt-PT"/>
              <a:t>são verdadeiros, então temos </a:t>
            </a:r>
            <a:r>
              <a:rPr b="1" lang="pt-PT"/>
              <a:t>100% de Statement Coverage</a:t>
            </a:r>
            <a:r>
              <a:rPr lang="pt-PT"/>
              <a:t>, mas apenas </a:t>
            </a:r>
            <a:r>
              <a:rPr b="1" lang="pt-PT"/>
              <a:t>50% de Branch Coverage </a:t>
            </a:r>
            <a:r>
              <a:rPr lang="pt-PT"/>
              <a:t>(apesar da outra ramificação não ter nenhuma instrução, existe uma ramificação e esta não é coberta)</a:t>
            </a:r>
            <a:endParaRPr/>
          </a:p>
          <a:p>
            <a:pPr indent="-311150" lvl="0" marL="457200" rtl="0" algn="l">
              <a:spcBef>
                <a:spcPts val="0"/>
              </a:spcBef>
              <a:spcAft>
                <a:spcPts val="0"/>
              </a:spcAft>
              <a:buSzPts val="1300"/>
              <a:buChar char="●"/>
            </a:pPr>
            <a:r>
              <a:rPr lang="pt-PT"/>
              <a:t>Para obtermos 100% de Statement Coverage e 100% de Branch Coverage, seria </a:t>
            </a:r>
            <a:r>
              <a:rPr b="1" lang="pt-PT"/>
              <a:t>necessário a criação de mais um teste.</a:t>
            </a:r>
            <a:endParaRPr b="1"/>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pt-PT"/>
              <a:t>O que nos leva à questão de “será que vale a pena”? </a:t>
            </a:r>
            <a:endParaRPr/>
          </a:p>
          <a:p>
            <a:pPr indent="-298450" lvl="1" marL="914400" rtl="0" algn="l">
              <a:spcBef>
                <a:spcPts val="0"/>
              </a:spcBef>
              <a:spcAft>
                <a:spcPts val="0"/>
              </a:spcAft>
              <a:buSzPts val="1100"/>
              <a:buChar char="○"/>
            </a:pPr>
            <a:r>
              <a:rPr lang="pt-PT"/>
              <a:t>A resposta a esta pergunta depende muito dos objetivos da empresa.</a:t>
            </a:r>
            <a:endParaRPr/>
          </a:p>
          <a:p>
            <a:pPr indent="-298450" lvl="1" marL="914400" rtl="0" algn="l">
              <a:spcBef>
                <a:spcPts val="0"/>
              </a:spcBef>
              <a:spcAft>
                <a:spcPts val="0"/>
              </a:spcAft>
              <a:buSzPts val="1100"/>
              <a:buChar char="○"/>
            </a:pPr>
            <a:r>
              <a:rPr lang="pt-PT"/>
              <a:t>Mais uma vez isto direciona o problema à maturidade da empresa e à interpretação que a experiência que ela lhes dá </a:t>
            </a:r>
            <a:endParaRPr/>
          </a:p>
        </p:txBody>
      </p:sp>
      <p:pic>
        <p:nvPicPr>
          <p:cNvPr id="334" name="Google Shape;334;p22"/>
          <p:cNvPicPr preferRelativeResize="0"/>
          <p:nvPr/>
        </p:nvPicPr>
        <p:blipFill>
          <a:blip r:embed="rId3">
            <a:alphaModFix/>
          </a:blip>
          <a:stretch>
            <a:fillRect/>
          </a:stretch>
        </p:blipFill>
        <p:spPr>
          <a:xfrm>
            <a:off x="148725" y="599625"/>
            <a:ext cx="1838900" cy="977250"/>
          </a:xfrm>
          <a:prstGeom prst="rect">
            <a:avLst/>
          </a:prstGeom>
          <a:noFill/>
          <a:ln>
            <a:noFill/>
          </a:ln>
        </p:spPr>
      </p:pic>
      <p:pic>
        <p:nvPicPr>
          <p:cNvPr id="335" name="Google Shape;335;p22"/>
          <p:cNvPicPr preferRelativeResize="0"/>
          <p:nvPr/>
        </p:nvPicPr>
        <p:blipFill>
          <a:blip r:embed="rId4">
            <a:alphaModFix/>
          </a:blip>
          <a:stretch>
            <a:fillRect/>
          </a:stretch>
        </p:blipFill>
        <p:spPr>
          <a:xfrm>
            <a:off x="495500" y="1489400"/>
            <a:ext cx="1896275" cy="37451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Ferramentas</a:t>
            </a:r>
            <a:endParaRPr/>
          </a:p>
        </p:txBody>
      </p:sp>
      <p:pic>
        <p:nvPicPr>
          <p:cNvPr id="341" name="Google Shape;341;p23"/>
          <p:cNvPicPr preferRelativeResize="0"/>
          <p:nvPr/>
        </p:nvPicPr>
        <p:blipFill>
          <a:blip r:embed="rId3">
            <a:alphaModFix/>
          </a:blip>
          <a:stretch>
            <a:fillRect/>
          </a:stretch>
        </p:blipFill>
        <p:spPr>
          <a:xfrm>
            <a:off x="242825" y="1720925"/>
            <a:ext cx="2323350" cy="1701650"/>
          </a:xfrm>
          <a:prstGeom prst="rect">
            <a:avLst/>
          </a:prstGeom>
          <a:noFill/>
          <a:ln>
            <a:noFill/>
          </a:ln>
        </p:spPr>
      </p:pic>
      <p:pic>
        <p:nvPicPr>
          <p:cNvPr id="342" name="Google Shape;342;p23"/>
          <p:cNvPicPr preferRelativeResize="0"/>
          <p:nvPr/>
        </p:nvPicPr>
        <p:blipFill>
          <a:blip r:embed="rId4">
            <a:alphaModFix/>
          </a:blip>
          <a:stretch>
            <a:fillRect/>
          </a:stretch>
        </p:blipFill>
        <p:spPr>
          <a:xfrm>
            <a:off x="2711300" y="2451225"/>
            <a:ext cx="1388550" cy="2539900"/>
          </a:xfrm>
          <a:prstGeom prst="rect">
            <a:avLst/>
          </a:prstGeom>
          <a:noFill/>
          <a:ln>
            <a:noFill/>
          </a:ln>
        </p:spPr>
      </p:pic>
      <p:pic>
        <p:nvPicPr>
          <p:cNvPr id="343" name="Google Shape;343;p23"/>
          <p:cNvPicPr preferRelativeResize="0"/>
          <p:nvPr/>
        </p:nvPicPr>
        <p:blipFill>
          <a:blip r:embed="rId5">
            <a:alphaModFix/>
          </a:blip>
          <a:stretch>
            <a:fillRect/>
          </a:stretch>
        </p:blipFill>
        <p:spPr>
          <a:xfrm>
            <a:off x="4572000" y="1008450"/>
            <a:ext cx="2023674" cy="2023674"/>
          </a:xfrm>
          <a:prstGeom prst="rect">
            <a:avLst/>
          </a:prstGeom>
          <a:noFill/>
          <a:ln>
            <a:noFill/>
          </a:ln>
        </p:spPr>
      </p:pic>
      <p:pic>
        <p:nvPicPr>
          <p:cNvPr id="344" name="Google Shape;344;p23"/>
          <p:cNvPicPr preferRelativeResize="0"/>
          <p:nvPr/>
        </p:nvPicPr>
        <p:blipFill>
          <a:blip r:embed="rId6">
            <a:alphaModFix/>
          </a:blip>
          <a:stretch>
            <a:fillRect/>
          </a:stretch>
        </p:blipFill>
        <p:spPr>
          <a:xfrm>
            <a:off x="6831200" y="3076350"/>
            <a:ext cx="1656375" cy="165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Coco</a:t>
            </a:r>
            <a:endParaRPr/>
          </a:p>
        </p:txBody>
      </p:sp>
      <p:pic>
        <p:nvPicPr>
          <p:cNvPr id="350" name="Google Shape;350;p24"/>
          <p:cNvPicPr preferRelativeResize="0"/>
          <p:nvPr/>
        </p:nvPicPr>
        <p:blipFill>
          <a:blip r:embed="rId3">
            <a:alphaModFix/>
          </a:blip>
          <a:stretch>
            <a:fillRect/>
          </a:stretch>
        </p:blipFill>
        <p:spPr>
          <a:xfrm>
            <a:off x="3828025" y="1471250"/>
            <a:ext cx="4506276" cy="3310599"/>
          </a:xfrm>
          <a:prstGeom prst="rect">
            <a:avLst/>
          </a:prstGeom>
          <a:noFill/>
          <a:ln>
            <a:noFill/>
          </a:ln>
        </p:spPr>
      </p:pic>
      <p:sp>
        <p:nvSpPr>
          <p:cNvPr id="351" name="Google Shape;351;p24"/>
          <p:cNvSpPr txBox="1"/>
          <p:nvPr/>
        </p:nvSpPr>
        <p:spPr>
          <a:xfrm>
            <a:off x="30196" y="1910950"/>
            <a:ext cx="3687300" cy="2431200"/>
          </a:xfrm>
          <a:prstGeom prst="rect">
            <a:avLst/>
          </a:prstGeom>
          <a:noFill/>
          <a:ln>
            <a:noFill/>
          </a:ln>
        </p:spPr>
        <p:txBody>
          <a:bodyPr anchorCtr="0" anchor="t" bIns="91425" lIns="91425" spcFirstLastPara="1" rIns="91425" wrap="square" tIns="91425">
            <a:noAutofit/>
          </a:bodyPr>
          <a:lstStyle/>
          <a:p>
            <a:pPr indent="-311150" lvl="0" marL="914400" rtl="0" algn="l">
              <a:spcBef>
                <a:spcPts val="0"/>
              </a:spcBef>
              <a:spcAft>
                <a:spcPts val="0"/>
              </a:spcAft>
              <a:buSzPts val="1300"/>
              <a:buFont typeface="Nunito"/>
              <a:buChar char="●"/>
            </a:pPr>
            <a:r>
              <a:rPr lang="pt-PT" sz="1300">
                <a:latin typeface="Nunito"/>
                <a:ea typeface="Nunito"/>
                <a:cs typeface="Nunito"/>
                <a:sym typeface="Nunito"/>
              </a:rPr>
              <a:t>Continuous Integration</a:t>
            </a:r>
            <a:endParaRPr sz="1300">
              <a:solidFill>
                <a:srgbClr val="2B362B"/>
              </a:solidFill>
              <a:highlight>
                <a:srgbClr val="FFFFFF"/>
              </a:highlight>
            </a:endParaRPr>
          </a:p>
          <a:p>
            <a:pPr indent="-311150" lvl="0" marL="914400" rtl="0" algn="l">
              <a:spcBef>
                <a:spcPts val="0"/>
              </a:spcBef>
              <a:spcAft>
                <a:spcPts val="0"/>
              </a:spcAft>
              <a:buClr>
                <a:srgbClr val="2B362B"/>
              </a:buClr>
              <a:buSzPts val="1300"/>
              <a:buChar char="●"/>
            </a:pPr>
            <a:r>
              <a:rPr lang="pt-PT" sz="1300">
                <a:solidFill>
                  <a:srgbClr val="2B362B"/>
                </a:solidFill>
                <a:highlight>
                  <a:srgbClr val="FFFFFF"/>
                </a:highlight>
              </a:rPr>
              <a:t>Embedded Compilers </a:t>
            </a:r>
            <a:endParaRPr sz="1300">
              <a:solidFill>
                <a:srgbClr val="2B362B"/>
              </a:solidFill>
              <a:highlight>
                <a:srgbClr val="FFFFFF"/>
              </a:highlight>
            </a:endParaRPr>
          </a:p>
          <a:p>
            <a:pPr indent="-311150" lvl="0" marL="914400" rtl="0" algn="l">
              <a:spcBef>
                <a:spcPts val="0"/>
              </a:spcBef>
              <a:spcAft>
                <a:spcPts val="0"/>
              </a:spcAft>
              <a:buClr>
                <a:srgbClr val="2B362B"/>
              </a:buClr>
              <a:buSzPts val="1300"/>
              <a:buChar char="●"/>
            </a:pPr>
            <a:r>
              <a:rPr lang="pt-PT" sz="1300">
                <a:solidFill>
                  <a:srgbClr val="2B362B"/>
                </a:solidFill>
                <a:highlight>
                  <a:srgbClr val="FFFFFF"/>
                </a:highlight>
              </a:rPr>
              <a:t>Various Coverage Levels</a:t>
            </a:r>
            <a:endParaRPr sz="1300">
              <a:solidFill>
                <a:srgbClr val="2B362B"/>
              </a:solidFill>
              <a:highlight>
                <a:srgbClr val="FFFFFF"/>
              </a:highlight>
            </a:endParaRPr>
          </a:p>
          <a:p>
            <a:pPr indent="-311150" lvl="0" marL="914400" rtl="0" algn="l">
              <a:spcBef>
                <a:spcPts val="0"/>
              </a:spcBef>
              <a:spcAft>
                <a:spcPts val="0"/>
              </a:spcAft>
              <a:buClr>
                <a:srgbClr val="2B362B"/>
              </a:buClr>
              <a:buSzPts val="1300"/>
              <a:buChar char="●"/>
            </a:pPr>
            <a:r>
              <a:rPr lang="pt-PT" sz="1300">
                <a:solidFill>
                  <a:srgbClr val="2B362B"/>
                </a:solidFill>
                <a:highlight>
                  <a:srgbClr val="FFFFFF"/>
                </a:highlight>
              </a:rPr>
              <a:t>Reporting in </a:t>
            </a:r>
            <a:r>
              <a:rPr lang="pt-PT" sz="1200">
                <a:solidFill>
                  <a:srgbClr val="2B362B"/>
                </a:solidFill>
                <a:highlight>
                  <a:srgbClr val="FFFFFF"/>
                </a:highlight>
              </a:rPr>
              <a:t>HTML, XML, JUnit</a:t>
            </a:r>
            <a:endParaRPr sz="1300">
              <a:solidFill>
                <a:srgbClr val="2B362B"/>
              </a:solidFill>
              <a:highlight>
                <a:srgbClr val="FFFFFF"/>
              </a:highlight>
            </a:endParaRPr>
          </a:p>
          <a:p>
            <a:pPr indent="0" lvl="0" marL="0" rtl="0" algn="l">
              <a:spcBef>
                <a:spcPts val="0"/>
              </a:spcBef>
              <a:spcAft>
                <a:spcPts val="0"/>
              </a:spcAft>
              <a:buNone/>
            </a:pPr>
            <a:r>
              <a:rPr lang="pt-PT" sz="1300">
                <a:solidFill>
                  <a:srgbClr val="2B362B"/>
                </a:solidFill>
                <a:highlight>
                  <a:srgbClr val="FFFFFF"/>
                </a:highlight>
              </a:rPr>
              <a:t>	  </a:t>
            </a:r>
            <a:endParaRPr sz="1300">
              <a:solidFill>
                <a:srgbClr val="2B362B"/>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Jacoco</a:t>
            </a:r>
            <a:endParaRPr/>
          </a:p>
        </p:txBody>
      </p:sp>
      <p:sp>
        <p:nvSpPr>
          <p:cNvPr id="357" name="Google Shape;357;p25"/>
          <p:cNvSpPr txBox="1"/>
          <p:nvPr/>
        </p:nvSpPr>
        <p:spPr>
          <a:xfrm>
            <a:off x="30196" y="1910950"/>
            <a:ext cx="3687300" cy="2431200"/>
          </a:xfrm>
          <a:prstGeom prst="rect">
            <a:avLst/>
          </a:prstGeom>
          <a:noFill/>
          <a:ln>
            <a:noFill/>
          </a:ln>
        </p:spPr>
        <p:txBody>
          <a:bodyPr anchorCtr="0" anchor="t" bIns="91425" lIns="91425" spcFirstLastPara="1" rIns="91425" wrap="square" tIns="91425">
            <a:noAutofit/>
          </a:bodyPr>
          <a:lstStyle/>
          <a:p>
            <a:pPr indent="-311150" lvl="0" marL="914400" rtl="0" algn="l">
              <a:spcBef>
                <a:spcPts val="0"/>
              </a:spcBef>
              <a:spcAft>
                <a:spcPts val="0"/>
              </a:spcAft>
              <a:buSzPts val="1300"/>
              <a:buFont typeface="Nunito"/>
              <a:buChar char="●"/>
            </a:pPr>
            <a:r>
              <a:rPr lang="pt-PT" sz="1300">
                <a:latin typeface="Nunito"/>
                <a:ea typeface="Nunito"/>
                <a:cs typeface="Nunito"/>
                <a:sym typeface="Nunito"/>
              </a:rPr>
              <a:t>Available for Eclipse IDE</a:t>
            </a:r>
            <a:endParaRPr sz="1300">
              <a:solidFill>
                <a:srgbClr val="2B362B"/>
              </a:solidFill>
              <a:highlight>
                <a:srgbClr val="FFFFFF"/>
              </a:highlight>
            </a:endParaRPr>
          </a:p>
          <a:p>
            <a:pPr indent="-311150" lvl="0" marL="914400" rtl="0" algn="l">
              <a:spcBef>
                <a:spcPts val="0"/>
              </a:spcBef>
              <a:spcAft>
                <a:spcPts val="0"/>
              </a:spcAft>
              <a:buClr>
                <a:srgbClr val="2B362B"/>
              </a:buClr>
              <a:buSzPts val="1300"/>
              <a:buChar char="●"/>
            </a:pPr>
            <a:r>
              <a:rPr lang="pt-PT" sz="1300">
                <a:solidFill>
                  <a:srgbClr val="2B362B"/>
                </a:solidFill>
                <a:highlight>
                  <a:srgbClr val="FFFFFF"/>
                </a:highlight>
              </a:rPr>
              <a:t>Various Coverage Levels</a:t>
            </a:r>
            <a:endParaRPr sz="1300">
              <a:solidFill>
                <a:srgbClr val="2B362B"/>
              </a:solidFill>
              <a:highlight>
                <a:srgbClr val="FFFFFF"/>
              </a:highlight>
            </a:endParaRPr>
          </a:p>
          <a:p>
            <a:pPr indent="-311150" lvl="0" marL="914400" rtl="0" algn="l">
              <a:spcBef>
                <a:spcPts val="0"/>
              </a:spcBef>
              <a:spcAft>
                <a:spcPts val="0"/>
              </a:spcAft>
              <a:buClr>
                <a:srgbClr val="2B362B"/>
              </a:buClr>
              <a:buSzPts val="1300"/>
              <a:buChar char="●"/>
            </a:pPr>
            <a:r>
              <a:rPr lang="pt-PT" sz="1300">
                <a:solidFill>
                  <a:srgbClr val="2B362B"/>
                </a:solidFill>
                <a:highlight>
                  <a:srgbClr val="FFFFFF"/>
                </a:highlight>
              </a:rPr>
              <a:t>Code highlighting </a:t>
            </a:r>
            <a:endParaRPr sz="1300">
              <a:solidFill>
                <a:srgbClr val="2B362B"/>
              </a:solidFill>
              <a:highlight>
                <a:srgbClr val="FFFFFF"/>
              </a:highlight>
            </a:endParaRPr>
          </a:p>
          <a:p>
            <a:pPr indent="-311150" lvl="0" marL="914400" rtl="0" algn="l">
              <a:spcBef>
                <a:spcPts val="0"/>
              </a:spcBef>
              <a:spcAft>
                <a:spcPts val="0"/>
              </a:spcAft>
              <a:buClr>
                <a:srgbClr val="2B362B"/>
              </a:buClr>
              <a:buSzPts val="1300"/>
              <a:buChar char="●"/>
            </a:pPr>
            <a:r>
              <a:rPr lang="pt-PT" sz="1300">
                <a:solidFill>
                  <a:srgbClr val="2B362B"/>
                </a:solidFill>
                <a:highlight>
                  <a:srgbClr val="FFFFFF"/>
                </a:highlight>
              </a:rPr>
              <a:t>Reporting in </a:t>
            </a:r>
            <a:r>
              <a:rPr lang="pt-PT" sz="1200">
                <a:solidFill>
                  <a:srgbClr val="2B362B"/>
                </a:solidFill>
                <a:highlight>
                  <a:srgbClr val="FFFFFF"/>
                </a:highlight>
              </a:rPr>
              <a:t>HTML</a:t>
            </a:r>
            <a:r>
              <a:rPr lang="pt-PT" sz="1300">
                <a:solidFill>
                  <a:srgbClr val="2B362B"/>
                </a:solidFill>
                <a:highlight>
                  <a:srgbClr val="FFFFFF"/>
                </a:highlight>
              </a:rPr>
              <a:t>	  </a:t>
            </a:r>
            <a:endParaRPr sz="1300">
              <a:solidFill>
                <a:srgbClr val="2B362B"/>
              </a:solidFill>
              <a:highlight>
                <a:srgbClr val="FFFFFF"/>
              </a:highlight>
            </a:endParaRPr>
          </a:p>
        </p:txBody>
      </p:sp>
      <p:pic>
        <p:nvPicPr>
          <p:cNvPr id="358" name="Google Shape;358;p25"/>
          <p:cNvPicPr preferRelativeResize="0"/>
          <p:nvPr/>
        </p:nvPicPr>
        <p:blipFill>
          <a:blip r:embed="rId3">
            <a:alphaModFix/>
          </a:blip>
          <a:stretch>
            <a:fillRect/>
          </a:stretch>
        </p:blipFill>
        <p:spPr>
          <a:xfrm>
            <a:off x="3595900" y="1062025"/>
            <a:ext cx="4782375" cy="1421425"/>
          </a:xfrm>
          <a:prstGeom prst="rect">
            <a:avLst/>
          </a:prstGeom>
          <a:noFill/>
          <a:ln>
            <a:noFill/>
          </a:ln>
        </p:spPr>
      </p:pic>
      <p:pic>
        <p:nvPicPr>
          <p:cNvPr id="359" name="Google Shape;359;p25"/>
          <p:cNvPicPr preferRelativeResize="0"/>
          <p:nvPr/>
        </p:nvPicPr>
        <p:blipFill>
          <a:blip r:embed="rId4">
            <a:alphaModFix/>
          </a:blip>
          <a:stretch>
            <a:fillRect/>
          </a:stretch>
        </p:blipFill>
        <p:spPr>
          <a:xfrm>
            <a:off x="3595896" y="2655950"/>
            <a:ext cx="5121705" cy="18450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Coverage.py</a:t>
            </a:r>
            <a:endParaRPr/>
          </a:p>
        </p:txBody>
      </p:sp>
      <p:pic>
        <p:nvPicPr>
          <p:cNvPr id="365" name="Google Shape;365;p26"/>
          <p:cNvPicPr preferRelativeResize="0"/>
          <p:nvPr/>
        </p:nvPicPr>
        <p:blipFill>
          <a:blip r:embed="rId3">
            <a:alphaModFix/>
          </a:blip>
          <a:stretch>
            <a:fillRect/>
          </a:stretch>
        </p:blipFill>
        <p:spPr>
          <a:xfrm>
            <a:off x="3530025" y="652952"/>
            <a:ext cx="4584399" cy="3098474"/>
          </a:xfrm>
          <a:prstGeom prst="rect">
            <a:avLst/>
          </a:prstGeom>
          <a:noFill/>
          <a:ln>
            <a:noFill/>
          </a:ln>
        </p:spPr>
      </p:pic>
      <p:pic>
        <p:nvPicPr>
          <p:cNvPr id="366" name="Google Shape;366;p26"/>
          <p:cNvPicPr preferRelativeResize="0"/>
          <p:nvPr/>
        </p:nvPicPr>
        <p:blipFill>
          <a:blip r:embed="rId4">
            <a:alphaModFix/>
          </a:blip>
          <a:stretch>
            <a:fillRect/>
          </a:stretch>
        </p:blipFill>
        <p:spPr>
          <a:xfrm>
            <a:off x="5213499" y="2350241"/>
            <a:ext cx="3850125" cy="2602239"/>
          </a:xfrm>
          <a:prstGeom prst="rect">
            <a:avLst/>
          </a:prstGeom>
          <a:noFill/>
          <a:ln>
            <a:noFill/>
          </a:ln>
        </p:spPr>
      </p:pic>
      <p:sp>
        <p:nvSpPr>
          <p:cNvPr id="367" name="Google Shape;367;p26"/>
          <p:cNvSpPr txBox="1"/>
          <p:nvPr/>
        </p:nvSpPr>
        <p:spPr>
          <a:xfrm>
            <a:off x="-4" y="1860725"/>
            <a:ext cx="3687300" cy="2431200"/>
          </a:xfrm>
          <a:prstGeom prst="rect">
            <a:avLst/>
          </a:prstGeom>
          <a:noFill/>
          <a:ln>
            <a:noFill/>
          </a:ln>
        </p:spPr>
        <p:txBody>
          <a:bodyPr anchorCtr="0" anchor="t" bIns="91425" lIns="91425" spcFirstLastPara="1" rIns="91425" wrap="square" tIns="91425">
            <a:noAutofit/>
          </a:bodyPr>
          <a:lstStyle/>
          <a:p>
            <a:pPr indent="-311150" lvl="0" marL="914400" rtl="0" algn="l">
              <a:spcBef>
                <a:spcPts val="0"/>
              </a:spcBef>
              <a:spcAft>
                <a:spcPts val="0"/>
              </a:spcAft>
              <a:buClr>
                <a:srgbClr val="2B362B"/>
              </a:buClr>
              <a:buSzPts val="1300"/>
              <a:buChar char="●"/>
            </a:pPr>
            <a:r>
              <a:rPr lang="pt-PT" sz="1300">
                <a:solidFill>
                  <a:srgbClr val="2B362B"/>
                </a:solidFill>
                <a:highlight>
                  <a:srgbClr val="FFFFFF"/>
                </a:highlight>
              </a:rPr>
              <a:t>Code highlighting </a:t>
            </a:r>
            <a:endParaRPr sz="1300">
              <a:solidFill>
                <a:srgbClr val="2B362B"/>
              </a:solidFill>
              <a:highlight>
                <a:srgbClr val="FFFFFF"/>
              </a:highlight>
            </a:endParaRPr>
          </a:p>
          <a:p>
            <a:pPr indent="-311150" lvl="0" marL="914400" rtl="0" algn="l">
              <a:spcBef>
                <a:spcPts val="0"/>
              </a:spcBef>
              <a:spcAft>
                <a:spcPts val="0"/>
              </a:spcAft>
              <a:buClr>
                <a:srgbClr val="2B362B"/>
              </a:buClr>
              <a:buSzPts val="1300"/>
              <a:buChar char="●"/>
            </a:pPr>
            <a:r>
              <a:rPr lang="pt-PT" sz="1300">
                <a:solidFill>
                  <a:srgbClr val="2B362B"/>
                </a:solidFill>
                <a:highlight>
                  <a:srgbClr val="FFFFFF"/>
                </a:highlight>
              </a:rPr>
              <a:t>Reporting in </a:t>
            </a:r>
            <a:r>
              <a:rPr lang="pt-PT" sz="1200">
                <a:solidFill>
                  <a:srgbClr val="2B362B"/>
                </a:solidFill>
                <a:highlight>
                  <a:srgbClr val="FFFFFF"/>
                </a:highlight>
              </a:rPr>
              <a:t>HTML</a:t>
            </a:r>
            <a:r>
              <a:rPr lang="pt-PT" sz="1300">
                <a:solidFill>
                  <a:srgbClr val="2B362B"/>
                </a:solidFill>
                <a:highlight>
                  <a:srgbClr val="FFFFFF"/>
                </a:highlight>
              </a:rPr>
              <a:t>	  </a:t>
            </a:r>
            <a:endParaRPr sz="1300">
              <a:solidFill>
                <a:srgbClr val="2B362B"/>
              </a:solidFill>
              <a:highlight>
                <a:srgbClr val="FFFFFF"/>
              </a:highlight>
            </a:endParaRPr>
          </a:p>
          <a:p>
            <a:pPr indent="-311150" lvl="0" marL="914400" rtl="0" algn="l">
              <a:spcBef>
                <a:spcPts val="0"/>
              </a:spcBef>
              <a:spcAft>
                <a:spcPts val="0"/>
              </a:spcAft>
              <a:buSzPts val="1300"/>
              <a:buFont typeface="Nunito"/>
              <a:buChar char="●"/>
            </a:pPr>
            <a:r>
              <a:rPr lang="pt-PT" sz="1300">
                <a:latin typeface="Nunito"/>
                <a:ea typeface="Nunito"/>
                <a:cs typeface="Nunito"/>
                <a:sym typeface="Nunito"/>
              </a:rPr>
              <a:t>Easy to install (with pip)</a:t>
            </a:r>
            <a:endParaRPr sz="1300">
              <a:solidFill>
                <a:srgbClr val="2B362B"/>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Istanbul</a:t>
            </a:r>
            <a:endParaRPr/>
          </a:p>
        </p:txBody>
      </p:sp>
      <p:pic>
        <p:nvPicPr>
          <p:cNvPr id="373" name="Google Shape;373;p27"/>
          <p:cNvPicPr preferRelativeResize="0"/>
          <p:nvPr/>
        </p:nvPicPr>
        <p:blipFill>
          <a:blip r:embed="rId3">
            <a:alphaModFix/>
          </a:blip>
          <a:stretch>
            <a:fillRect/>
          </a:stretch>
        </p:blipFill>
        <p:spPr>
          <a:xfrm>
            <a:off x="3576325" y="919600"/>
            <a:ext cx="5471252" cy="1652150"/>
          </a:xfrm>
          <a:prstGeom prst="rect">
            <a:avLst/>
          </a:prstGeom>
          <a:noFill/>
          <a:ln>
            <a:noFill/>
          </a:ln>
        </p:spPr>
      </p:pic>
      <p:sp>
        <p:nvSpPr>
          <p:cNvPr id="374" name="Google Shape;374;p27"/>
          <p:cNvSpPr txBox="1"/>
          <p:nvPr/>
        </p:nvSpPr>
        <p:spPr>
          <a:xfrm>
            <a:off x="-4" y="1860725"/>
            <a:ext cx="3687300" cy="2431200"/>
          </a:xfrm>
          <a:prstGeom prst="rect">
            <a:avLst/>
          </a:prstGeom>
          <a:noFill/>
          <a:ln>
            <a:noFill/>
          </a:ln>
        </p:spPr>
        <p:txBody>
          <a:bodyPr anchorCtr="0" anchor="t" bIns="91425" lIns="91425" spcFirstLastPara="1" rIns="91425" wrap="square" tIns="91425">
            <a:noAutofit/>
          </a:bodyPr>
          <a:lstStyle/>
          <a:p>
            <a:pPr indent="-311150" lvl="0" marL="914400" rtl="0" algn="l">
              <a:spcBef>
                <a:spcPts val="0"/>
              </a:spcBef>
              <a:spcAft>
                <a:spcPts val="0"/>
              </a:spcAft>
              <a:buSzPts val="1300"/>
              <a:buFont typeface="Nunito"/>
              <a:buChar char="●"/>
            </a:pPr>
            <a:r>
              <a:rPr lang="pt-PT" sz="1300">
                <a:latin typeface="Nunito"/>
                <a:ea typeface="Nunito"/>
                <a:cs typeface="Nunito"/>
                <a:sym typeface="Nunito"/>
              </a:rPr>
              <a:t>Various Coverage Levels</a:t>
            </a:r>
            <a:endParaRPr sz="1300">
              <a:solidFill>
                <a:srgbClr val="2B362B"/>
              </a:solidFill>
              <a:highlight>
                <a:srgbClr val="FFFFFF"/>
              </a:highlight>
            </a:endParaRPr>
          </a:p>
          <a:p>
            <a:pPr indent="-311150" lvl="0" marL="914400" rtl="0" algn="l">
              <a:spcBef>
                <a:spcPts val="0"/>
              </a:spcBef>
              <a:spcAft>
                <a:spcPts val="0"/>
              </a:spcAft>
              <a:buClr>
                <a:srgbClr val="2B362B"/>
              </a:buClr>
              <a:buSzPts val="1300"/>
              <a:buChar char="●"/>
            </a:pPr>
            <a:r>
              <a:rPr lang="pt-PT" sz="1300">
                <a:solidFill>
                  <a:srgbClr val="2B362B"/>
                </a:solidFill>
                <a:highlight>
                  <a:srgbClr val="FFFFFF"/>
                </a:highlight>
              </a:rPr>
              <a:t>Code highlighting </a:t>
            </a:r>
            <a:endParaRPr sz="1300">
              <a:solidFill>
                <a:srgbClr val="2B362B"/>
              </a:solidFill>
              <a:highlight>
                <a:srgbClr val="FFFFFF"/>
              </a:highlight>
            </a:endParaRPr>
          </a:p>
          <a:p>
            <a:pPr indent="-311150" lvl="0" marL="914400" rtl="0" algn="l">
              <a:spcBef>
                <a:spcPts val="0"/>
              </a:spcBef>
              <a:spcAft>
                <a:spcPts val="0"/>
              </a:spcAft>
              <a:buClr>
                <a:srgbClr val="2B362B"/>
              </a:buClr>
              <a:buSzPts val="1300"/>
              <a:buChar char="●"/>
            </a:pPr>
            <a:r>
              <a:rPr lang="pt-PT" sz="1300">
                <a:solidFill>
                  <a:srgbClr val="2B362B"/>
                </a:solidFill>
                <a:highlight>
                  <a:srgbClr val="FFFFFF"/>
                </a:highlight>
              </a:rPr>
              <a:t>Reporting in </a:t>
            </a:r>
            <a:r>
              <a:rPr lang="pt-PT" sz="1200">
                <a:solidFill>
                  <a:srgbClr val="2B362B"/>
                </a:solidFill>
                <a:highlight>
                  <a:srgbClr val="FFFFFF"/>
                </a:highlight>
              </a:rPr>
              <a:t>HTML</a:t>
            </a:r>
            <a:r>
              <a:rPr lang="pt-PT" sz="1300">
                <a:solidFill>
                  <a:srgbClr val="2B362B"/>
                </a:solidFill>
                <a:highlight>
                  <a:srgbClr val="FFFFFF"/>
                </a:highlight>
              </a:rPr>
              <a:t>	  </a:t>
            </a:r>
            <a:endParaRPr sz="1300">
              <a:solidFill>
                <a:srgbClr val="2B362B"/>
              </a:solidFill>
              <a:highlight>
                <a:srgbClr val="FFFFFF"/>
              </a:highlight>
            </a:endParaRPr>
          </a:p>
        </p:txBody>
      </p:sp>
      <p:pic>
        <p:nvPicPr>
          <p:cNvPr id="375" name="Google Shape;375;p27"/>
          <p:cNvPicPr preferRelativeResize="0"/>
          <p:nvPr/>
        </p:nvPicPr>
        <p:blipFill>
          <a:blip r:embed="rId4">
            <a:alphaModFix/>
          </a:blip>
          <a:stretch>
            <a:fillRect/>
          </a:stretch>
        </p:blipFill>
        <p:spPr>
          <a:xfrm>
            <a:off x="532425" y="2782725"/>
            <a:ext cx="4312876" cy="2188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8"/>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PT"/>
              <a:t>Projeto 2 Engenharia de Segurança</a:t>
            </a:r>
            <a:endParaRPr/>
          </a:p>
        </p:txBody>
      </p:sp>
      <p:sp>
        <p:nvSpPr>
          <p:cNvPr id="381" name="Google Shape;381;p2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Code Coverage</a:t>
            </a:r>
            <a:endParaRPr/>
          </a:p>
        </p:txBody>
      </p:sp>
      <p:sp>
        <p:nvSpPr>
          <p:cNvPr id="382" name="Google Shape;382;p28"/>
          <p:cNvSpPr txBox="1"/>
          <p:nvPr>
            <p:ph idx="1" type="subTitle"/>
          </p:nvPr>
        </p:nvSpPr>
        <p:spPr>
          <a:xfrm>
            <a:off x="824000" y="4070175"/>
            <a:ext cx="4255500" cy="10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400"/>
              <a:t>André Gonçalves</a:t>
            </a:r>
            <a:endParaRPr sz="1400"/>
          </a:p>
          <a:p>
            <a:pPr indent="0" lvl="0" marL="0" rtl="0" algn="l">
              <a:spcBef>
                <a:spcPts val="0"/>
              </a:spcBef>
              <a:spcAft>
                <a:spcPts val="0"/>
              </a:spcAft>
              <a:buNone/>
            </a:pPr>
            <a:r>
              <a:rPr lang="pt-PT" sz="1400"/>
              <a:t>Nelson Sousa</a:t>
            </a:r>
            <a:endParaRPr sz="1400"/>
          </a:p>
          <a:p>
            <a:pPr indent="0" lvl="0" marL="0" rtl="0" algn="l">
              <a:spcBef>
                <a:spcPts val="0"/>
              </a:spcBef>
              <a:spcAft>
                <a:spcPts val="0"/>
              </a:spcAft>
              <a:buNone/>
            </a:pPr>
            <a:r>
              <a:rPr lang="pt-PT" sz="1400"/>
              <a:t>Pedro Freitas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4200"/>
              <a:t>Índice</a:t>
            </a:r>
            <a:endParaRPr sz="5600"/>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200"/>
              </a:spcBef>
              <a:spcAft>
                <a:spcPts val="0"/>
              </a:spcAft>
              <a:buNone/>
            </a:pPr>
            <a:r>
              <a:rPr lang="pt-PT" sz="1400">
                <a:solidFill>
                  <a:srgbClr val="000000"/>
                </a:solidFill>
                <a:latin typeface="Arial"/>
                <a:ea typeface="Arial"/>
                <a:cs typeface="Arial"/>
                <a:sym typeface="Arial"/>
              </a:rPr>
              <a:t>• Introdução</a:t>
            </a:r>
            <a:endParaRPr sz="1400">
              <a:solidFill>
                <a:srgbClr val="000000"/>
              </a:solidFill>
              <a:latin typeface="Arial"/>
              <a:ea typeface="Arial"/>
              <a:cs typeface="Arial"/>
              <a:sym typeface="Arial"/>
            </a:endParaRPr>
          </a:p>
          <a:p>
            <a:pPr indent="0" lvl="0" marL="0" rtl="0" algn="l">
              <a:lnSpc>
                <a:spcPct val="150000"/>
              </a:lnSpc>
              <a:spcBef>
                <a:spcPts val="200"/>
              </a:spcBef>
              <a:spcAft>
                <a:spcPts val="0"/>
              </a:spcAft>
              <a:buNone/>
            </a:pPr>
            <a:r>
              <a:rPr lang="pt-PT" sz="1400">
                <a:solidFill>
                  <a:srgbClr val="000000"/>
                </a:solidFill>
                <a:latin typeface="Arial"/>
                <a:ea typeface="Arial"/>
                <a:cs typeface="Arial"/>
                <a:sym typeface="Arial"/>
              </a:rPr>
              <a:t>• Code coverage</a:t>
            </a:r>
            <a:endParaRPr sz="1400">
              <a:solidFill>
                <a:srgbClr val="000000"/>
              </a:solidFill>
              <a:latin typeface="Arial"/>
              <a:ea typeface="Arial"/>
              <a:cs typeface="Arial"/>
              <a:sym typeface="Arial"/>
            </a:endParaRPr>
          </a:p>
          <a:p>
            <a:pPr indent="0" lvl="0" marL="0" rtl="0" algn="l">
              <a:lnSpc>
                <a:spcPct val="150000"/>
              </a:lnSpc>
              <a:spcBef>
                <a:spcPts val="200"/>
              </a:spcBef>
              <a:spcAft>
                <a:spcPts val="0"/>
              </a:spcAft>
              <a:buNone/>
            </a:pPr>
            <a:r>
              <a:rPr lang="pt-PT" sz="1400">
                <a:solidFill>
                  <a:srgbClr val="000000"/>
                </a:solidFill>
                <a:latin typeface="Arial"/>
                <a:ea typeface="Arial"/>
                <a:cs typeface="Arial"/>
                <a:sym typeface="Arial"/>
              </a:rPr>
              <a:t>• Motivos para se usar Code Coverage</a:t>
            </a:r>
            <a:endParaRPr sz="1400">
              <a:solidFill>
                <a:srgbClr val="000000"/>
              </a:solidFill>
              <a:latin typeface="Arial"/>
              <a:ea typeface="Arial"/>
              <a:cs typeface="Arial"/>
              <a:sym typeface="Arial"/>
            </a:endParaRPr>
          </a:p>
          <a:p>
            <a:pPr indent="0" lvl="0" marL="0" rtl="0" algn="l">
              <a:lnSpc>
                <a:spcPct val="150000"/>
              </a:lnSpc>
              <a:spcBef>
                <a:spcPts val="200"/>
              </a:spcBef>
              <a:spcAft>
                <a:spcPts val="0"/>
              </a:spcAft>
              <a:buNone/>
            </a:pPr>
            <a:r>
              <a:rPr lang="pt-PT" sz="1400">
                <a:solidFill>
                  <a:srgbClr val="000000"/>
                </a:solidFill>
                <a:latin typeface="Arial"/>
                <a:ea typeface="Arial"/>
                <a:cs typeface="Arial"/>
                <a:sym typeface="Arial"/>
              </a:rPr>
              <a:t>• Técnicas de Testing - Code Coverage</a:t>
            </a:r>
            <a:endParaRPr sz="1400">
              <a:solidFill>
                <a:srgbClr val="000000"/>
              </a:solidFill>
              <a:latin typeface="Arial"/>
              <a:ea typeface="Arial"/>
              <a:cs typeface="Arial"/>
              <a:sym typeface="Arial"/>
            </a:endParaRPr>
          </a:p>
          <a:p>
            <a:pPr indent="0" lvl="0" marL="0" rtl="0" algn="l">
              <a:lnSpc>
                <a:spcPct val="150000"/>
              </a:lnSpc>
              <a:spcBef>
                <a:spcPts val="200"/>
              </a:spcBef>
              <a:spcAft>
                <a:spcPts val="200"/>
              </a:spcAft>
              <a:buNone/>
            </a:pPr>
            <a:r>
              <a:rPr lang="pt-PT" sz="1400">
                <a:solidFill>
                  <a:srgbClr val="000000"/>
                </a:solidFill>
                <a:latin typeface="Arial"/>
                <a:ea typeface="Arial"/>
                <a:cs typeface="Arial"/>
                <a:sym typeface="Arial"/>
              </a:rPr>
              <a:t>• Ferramentas</a:t>
            </a: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Introdução</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400">
                <a:solidFill>
                  <a:srgbClr val="000000"/>
                </a:solidFill>
                <a:latin typeface="Arial"/>
                <a:ea typeface="Arial"/>
                <a:cs typeface="Arial"/>
                <a:sym typeface="Arial"/>
              </a:rPr>
              <a:t>No segundo projeto da unidade curricular de Engenharia de Segurança foi-nos proposto </a:t>
            </a:r>
            <a:r>
              <a:rPr lang="pt-PT" sz="1400">
                <a:solidFill>
                  <a:srgbClr val="24292E"/>
                </a:solidFill>
                <a:highlight>
                  <a:srgbClr val="FFFFFF"/>
                </a:highlight>
                <a:latin typeface="Arial"/>
                <a:ea typeface="Arial"/>
                <a:cs typeface="Arial"/>
                <a:sym typeface="Arial"/>
              </a:rPr>
              <a:t>efetuar uma investigação sobre ferramentas de qualidade de software e/ou testes de software.</a:t>
            </a:r>
            <a:endParaRPr sz="14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pt-PT" sz="1400">
                <a:solidFill>
                  <a:srgbClr val="24292E"/>
                </a:solidFill>
                <a:highlight>
                  <a:srgbClr val="FFFFFF"/>
                </a:highlight>
                <a:latin typeface="Arial"/>
                <a:ea typeface="Arial"/>
                <a:cs typeface="Arial"/>
                <a:sym typeface="Arial"/>
              </a:rPr>
              <a:t>O principal objetivo do nosso trabalho é explicar o Code Coverage</a:t>
            </a:r>
            <a:r>
              <a:rPr lang="pt-PT" sz="1400">
                <a:solidFill>
                  <a:srgbClr val="000000"/>
                </a:solidFill>
                <a:latin typeface="Arial"/>
                <a:ea typeface="Arial"/>
                <a:cs typeface="Arial"/>
                <a:sym typeface="Arial"/>
              </a:rPr>
              <a:t>, qual o seu propósito e quais as ferramentas utilizadas consoante a linguagem de programação.</a:t>
            </a:r>
            <a:endParaRPr sz="14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Code Coverage</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400">
                <a:latin typeface="Arial"/>
                <a:ea typeface="Arial"/>
                <a:cs typeface="Arial"/>
                <a:sym typeface="Arial"/>
              </a:rPr>
              <a:t>Code coverage pode ser definido como uma medida usada para descrever a percentagem de código que é executado quando um determinado conjunto de testes automatizados é executado.</a:t>
            </a:r>
            <a:endParaRPr sz="1400">
              <a:latin typeface="Arial"/>
              <a:ea typeface="Arial"/>
              <a:cs typeface="Arial"/>
              <a:sym typeface="Arial"/>
            </a:endParaRPr>
          </a:p>
          <a:p>
            <a:pPr indent="0" lvl="0" marL="0" rtl="0" algn="l">
              <a:spcBef>
                <a:spcPts val="1600"/>
              </a:spcBef>
              <a:spcAft>
                <a:spcPts val="1600"/>
              </a:spcAft>
              <a:buNone/>
            </a:pPr>
            <a:r>
              <a:rPr lang="pt-PT" sz="1400">
                <a:latin typeface="Arial"/>
                <a:ea typeface="Arial"/>
                <a:cs typeface="Arial"/>
                <a:sym typeface="Arial"/>
              </a:rPr>
              <a:t> À medida que os testes são desenvolvidos, a code coverage  destaca os aspectos do código que podem não ser estar a ser adequadamente testados e que exigem testes adicionais.</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Motivos para se usar Code Coverage</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000000"/>
              </a:buClr>
              <a:buSzPts val="1300"/>
              <a:buFont typeface="Arial"/>
              <a:buChar char="●"/>
            </a:pPr>
            <a:r>
              <a:rPr lang="pt-PT">
                <a:solidFill>
                  <a:srgbClr val="000000"/>
                </a:solidFill>
                <a:latin typeface="Arial"/>
                <a:ea typeface="Arial"/>
                <a:cs typeface="Arial"/>
                <a:sym typeface="Arial"/>
              </a:rPr>
              <a:t>Um programa com elevado code coverage sugere uma menor chance de conter erros de software não detectados em comparação com um programa com baixa percentagem uma vez que teve mais do seu código-fonte testado.</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pt-PT">
                <a:solidFill>
                  <a:srgbClr val="000000"/>
                </a:solidFill>
                <a:latin typeface="Arial"/>
                <a:ea typeface="Arial"/>
                <a:cs typeface="Arial"/>
                <a:sym typeface="Arial"/>
              </a:rPr>
              <a:t>Coverage mostra que código foi executado, e o maior benefício imediato disso é a exposição de mau código.</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pt-PT">
                <a:solidFill>
                  <a:srgbClr val="000000"/>
                </a:solidFill>
                <a:latin typeface="Arial"/>
                <a:ea typeface="Arial"/>
                <a:cs typeface="Arial"/>
                <a:sym typeface="Arial"/>
              </a:rPr>
              <a:t>Torna o processo de refatorização de código bastante mais fácil.</a:t>
            </a:r>
            <a:endParaRPr>
              <a:solidFill>
                <a:srgbClr val="000000"/>
              </a:solidFill>
              <a:latin typeface="Arial"/>
              <a:ea typeface="Arial"/>
              <a:cs typeface="Arial"/>
              <a:sym typeface="Arial"/>
            </a:endParaRPr>
          </a:p>
          <a:p>
            <a:pPr indent="0" lvl="0" marL="457200" rtl="0" algn="l">
              <a:lnSpc>
                <a:spcPct val="15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Técnicas de Testing para Code Coverage</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PT"/>
              <a:t>Existem várias técnicas de testing de forma a obter inúmeros valores e indicadores de qualidade do produto incluindo o Code Coverage.</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pt-PT"/>
              <a:t>Estas técnicas assentam em técnicas no tipo </a:t>
            </a:r>
            <a:r>
              <a:rPr b="1" lang="pt-PT"/>
              <a:t>White</a:t>
            </a:r>
            <a:r>
              <a:rPr b="1" lang="pt-PT"/>
              <a:t> Box. </a:t>
            </a:r>
            <a:r>
              <a:rPr lang="pt-PT"/>
              <a:t>Este tipo de técnicas têm conhecimento da estrutura e do código do produto e começam por identificar as estruturas a serem alvo do teste.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Técnicas de Testing para Code Coverage</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PT"/>
              <a:t>As estruturas podem ser divididas em três:</a:t>
            </a:r>
            <a:endParaRPr/>
          </a:p>
          <a:p>
            <a:pPr indent="-298450" lvl="1" marL="914400" rtl="0" algn="l">
              <a:spcBef>
                <a:spcPts val="0"/>
              </a:spcBef>
              <a:spcAft>
                <a:spcPts val="0"/>
              </a:spcAft>
              <a:buSzPts val="1100"/>
              <a:buChar char="○"/>
            </a:pPr>
            <a:r>
              <a:rPr b="1" lang="pt-PT"/>
              <a:t>Componente - </a:t>
            </a:r>
            <a:r>
              <a:rPr lang="pt-PT"/>
              <a:t>Onde avaliamos:</a:t>
            </a:r>
            <a:endParaRPr/>
          </a:p>
          <a:p>
            <a:pPr indent="-298450" lvl="2" marL="1371600" rtl="0" algn="l">
              <a:spcBef>
                <a:spcPts val="0"/>
              </a:spcBef>
              <a:spcAft>
                <a:spcPts val="0"/>
              </a:spcAft>
              <a:buSzPts val="1100"/>
              <a:buChar char="■"/>
            </a:pPr>
            <a:r>
              <a:rPr i="1" lang="pt-PT" u="sng"/>
              <a:t>Statements</a:t>
            </a:r>
            <a:r>
              <a:rPr lang="pt-PT"/>
              <a:t> - linhas de código</a:t>
            </a:r>
            <a:endParaRPr/>
          </a:p>
          <a:p>
            <a:pPr indent="-298450" lvl="2" marL="1371600" rtl="0" algn="l">
              <a:spcBef>
                <a:spcPts val="0"/>
              </a:spcBef>
              <a:spcAft>
                <a:spcPts val="0"/>
              </a:spcAft>
              <a:buSzPts val="1100"/>
              <a:buChar char="■"/>
            </a:pPr>
            <a:r>
              <a:rPr i="1" lang="pt-PT" u="sng"/>
              <a:t>Decisions</a:t>
            </a:r>
            <a:r>
              <a:rPr lang="pt-PT"/>
              <a:t> - comparações (if’s)</a:t>
            </a:r>
            <a:endParaRPr/>
          </a:p>
          <a:p>
            <a:pPr indent="-298450" lvl="2" marL="1371600" rtl="0" algn="l">
              <a:spcBef>
                <a:spcPts val="0"/>
              </a:spcBef>
              <a:spcAft>
                <a:spcPts val="0"/>
              </a:spcAft>
              <a:buSzPts val="1100"/>
              <a:buChar char="■"/>
            </a:pPr>
            <a:r>
              <a:rPr i="1" lang="pt-PT" u="sng"/>
              <a:t>Branches</a:t>
            </a:r>
            <a:r>
              <a:rPr lang="pt-PT"/>
              <a:t> - ramificações do programa derivados das decisões</a:t>
            </a:r>
            <a:endParaRPr sz="1100"/>
          </a:p>
          <a:p>
            <a:pPr indent="-298450" lvl="1" marL="914400" rtl="0" algn="l">
              <a:spcBef>
                <a:spcPts val="0"/>
              </a:spcBef>
              <a:spcAft>
                <a:spcPts val="0"/>
              </a:spcAft>
              <a:buSzPts val="1100"/>
              <a:buChar char="○"/>
            </a:pPr>
            <a:r>
              <a:rPr b="1" lang="pt-PT"/>
              <a:t>Integração - </a:t>
            </a:r>
            <a:r>
              <a:rPr lang="pt-PT"/>
              <a:t>Avalia o sistema em </a:t>
            </a:r>
            <a:r>
              <a:rPr i="1" lang="pt-PT"/>
              <a:t>call tree </a:t>
            </a:r>
            <a:r>
              <a:rPr lang="pt-PT"/>
              <a:t>(módulos que chamam outros módulos)</a:t>
            </a:r>
            <a:endParaRPr/>
          </a:p>
          <a:p>
            <a:pPr indent="-298450" lvl="1" marL="914400" rtl="0" algn="l">
              <a:spcBef>
                <a:spcPts val="0"/>
              </a:spcBef>
              <a:spcAft>
                <a:spcPts val="0"/>
              </a:spcAft>
              <a:buSzPts val="1100"/>
              <a:buChar char="○"/>
            </a:pPr>
            <a:r>
              <a:rPr b="1" lang="pt-PT"/>
              <a:t>Sistema - </a:t>
            </a:r>
            <a:r>
              <a:rPr lang="pt-PT"/>
              <a:t>a estrutura pode ser uma estrutura de menus ou processos em alguma camada da arquitetura.</a:t>
            </a:r>
            <a:endParaRPr/>
          </a:p>
          <a:p>
            <a:pPr indent="0" lvl="0" marL="457200" rtl="0" algn="l">
              <a:spcBef>
                <a:spcPts val="1600"/>
              </a:spcBef>
              <a:spcAft>
                <a:spcPts val="0"/>
              </a:spcAft>
              <a:buNone/>
            </a:pPr>
            <a:r>
              <a:t/>
            </a:r>
            <a:endParaRPr sz="11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Técnicas de Testing para Code Coverage</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PT"/>
              <a:t>Sendo o Code Coverage um fator de elevada importância na garantia de qualidade de software, e visto que este está diretamente relacionada com a atividade de testing, é exigida às entidades responsáveis pela produção de software uma boa qualidade desses mesmo testes.</a:t>
            </a:r>
            <a:endParaRPr/>
          </a:p>
          <a:p>
            <a:pPr indent="-311150" lvl="0" marL="457200" rtl="0" algn="l">
              <a:spcBef>
                <a:spcPts val="0"/>
              </a:spcBef>
              <a:spcAft>
                <a:spcPts val="0"/>
              </a:spcAft>
              <a:buSzPts val="1300"/>
              <a:buChar char="●"/>
            </a:pPr>
            <a:r>
              <a:rPr lang="pt-PT"/>
              <a:t>Assim é necessário perceber a relação entre custo/benefício dos testes, isto é, quanto custará automatizar um teste e quanto percentagem de código é que esta poderá atingir.</a:t>
            </a:r>
            <a:endParaRPr/>
          </a:p>
          <a:p>
            <a:pPr indent="-311150" lvl="0" marL="457200" rtl="0" algn="l">
              <a:spcBef>
                <a:spcPts val="0"/>
              </a:spcBef>
              <a:spcAft>
                <a:spcPts val="0"/>
              </a:spcAft>
              <a:buSzPts val="1300"/>
              <a:buChar char="●"/>
            </a:pPr>
            <a:r>
              <a:rPr lang="pt-PT"/>
              <a:t>Quanto maior for a maturidade de uma empresa, melhor se torna esta relação.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Técnicas de Testing para Code Coverage</a:t>
            </a:r>
            <a:endParaRPr/>
          </a:p>
        </p:txBody>
      </p:sp>
      <p:sp>
        <p:nvSpPr>
          <p:cNvPr id="327" name="Google Shape;327;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PT"/>
              <a:t>Outro aspeto a ter em conta nos testes é que por vezes, numa mesma estrutura, não podemos esperar 100% de Code Coverage para todos os parâmetros. </a:t>
            </a:r>
            <a:endParaRPr/>
          </a:p>
          <a:p>
            <a:pPr indent="0" lvl="0" marL="457200" rtl="0" algn="l">
              <a:spcBef>
                <a:spcPts val="1600"/>
              </a:spcBef>
              <a:spcAft>
                <a:spcPts val="0"/>
              </a:spcAft>
              <a:buNone/>
            </a:pPr>
            <a:r>
              <a:rPr lang="pt-PT"/>
              <a:t>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pt-PT"/>
              <a:t>Como vimos uma componente é dividida em </a:t>
            </a:r>
            <a:r>
              <a:rPr i="1" lang="pt-PT" u="sng"/>
              <a:t>Statements</a:t>
            </a:r>
            <a:r>
              <a:rPr lang="pt-PT"/>
              <a:t>, </a:t>
            </a:r>
            <a:r>
              <a:rPr i="1" lang="pt-PT" u="sng"/>
              <a:t>Decision</a:t>
            </a:r>
            <a:r>
              <a:rPr lang="pt-PT"/>
              <a:t> e </a:t>
            </a:r>
            <a:r>
              <a:rPr i="1" lang="pt-PT" u="sng"/>
              <a:t>Branches</a:t>
            </a:r>
            <a:r>
              <a:rPr lang="pt-PT"/>
              <a:t>, no exemplo seguinte vamos ver as incompatibilidades que eles apresentam</a:t>
            </a:r>
            <a:r>
              <a:rPr lang="pt-PT"/>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