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3411" r:id="rId4"/>
    <p:sldId id="262" r:id="rId5"/>
    <p:sldId id="3432" r:id="rId6"/>
    <p:sldId id="3430" r:id="rId7"/>
    <p:sldId id="3431" r:id="rId8"/>
    <p:sldId id="265" r:id="rId9"/>
    <p:sldId id="3412" r:id="rId10"/>
    <p:sldId id="3409" r:id="rId11"/>
    <p:sldId id="3413" r:id="rId12"/>
    <p:sldId id="3414" r:id="rId13"/>
    <p:sldId id="3415" r:id="rId14"/>
    <p:sldId id="3416" r:id="rId15"/>
    <p:sldId id="3417" r:id="rId16"/>
    <p:sldId id="3418" r:id="rId17"/>
    <p:sldId id="3419" r:id="rId18"/>
    <p:sldId id="3420" r:id="rId19"/>
    <p:sldId id="3421" r:id="rId20"/>
    <p:sldId id="3422" r:id="rId21"/>
    <p:sldId id="3423" r:id="rId22"/>
    <p:sldId id="3424" r:id="rId23"/>
    <p:sldId id="3425" r:id="rId24"/>
    <p:sldId id="3426" r:id="rId25"/>
    <p:sldId id="3427" r:id="rId26"/>
    <p:sldId id="3428" r:id="rId27"/>
    <p:sldId id="3429"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38FF"/>
    <a:srgbClr val="4A2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77" autoAdjust="0"/>
  </p:normalViewPr>
  <p:slideViewPr>
    <p:cSldViewPr snapToGrid="0">
      <p:cViewPr>
        <p:scale>
          <a:sx n="100" d="100"/>
          <a:sy n="100" d="100"/>
        </p:scale>
        <p:origin x="87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2D903-E770-467D-B844-C5C517C09390}" type="datetimeFigureOut">
              <a:rPr lang="pt-BR" smtClean="0"/>
              <a:t>13/07/2023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4E72-F55D-42E6-BCA3-9DFE47EC505F}" type="slidenum">
              <a:rPr lang="pt-BR" smtClean="0"/>
              <a:t>‹nº›</a:t>
            </a:fld>
            <a:endParaRPr lang="pt-BR"/>
          </a:p>
        </p:txBody>
      </p:sp>
    </p:spTree>
    <p:extLst>
      <p:ext uri="{BB962C8B-B14F-4D97-AF65-F5344CB8AC3E}">
        <p14:creationId xmlns:p14="http://schemas.microsoft.com/office/powerpoint/2010/main" val="174649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3</a:t>
            </a:fld>
            <a:endParaRPr lang="pt-BR"/>
          </a:p>
        </p:txBody>
      </p:sp>
    </p:spTree>
    <p:extLst>
      <p:ext uri="{BB962C8B-B14F-4D97-AF65-F5344CB8AC3E}">
        <p14:creationId xmlns:p14="http://schemas.microsoft.com/office/powerpoint/2010/main" val="19398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12</a:t>
            </a:fld>
            <a:endParaRPr lang="pt-BR"/>
          </a:p>
        </p:txBody>
      </p:sp>
    </p:spTree>
    <p:extLst>
      <p:ext uri="{BB962C8B-B14F-4D97-AF65-F5344CB8AC3E}">
        <p14:creationId xmlns:p14="http://schemas.microsoft.com/office/powerpoint/2010/main" val="305761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13</a:t>
            </a:fld>
            <a:endParaRPr lang="pt-BR"/>
          </a:p>
        </p:txBody>
      </p:sp>
    </p:spTree>
    <p:extLst>
      <p:ext uri="{BB962C8B-B14F-4D97-AF65-F5344CB8AC3E}">
        <p14:creationId xmlns:p14="http://schemas.microsoft.com/office/powerpoint/2010/main" val="122161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14</a:t>
            </a:fld>
            <a:endParaRPr lang="pt-BR"/>
          </a:p>
        </p:txBody>
      </p:sp>
    </p:spTree>
    <p:extLst>
      <p:ext uri="{BB962C8B-B14F-4D97-AF65-F5344CB8AC3E}">
        <p14:creationId xmlns:p14="http://schemas.microsoft.com/office/powerpoint/2010/main" val="104904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15</a:t>
            </a:fld>
            <a:endParaRPr lang="pt-BR"/>
          </a:p>
        </p:txBody>
      </p:sp>
    </p:spTree>
    <p:extLst>
      <p:ext uri="{BB962C8B-B14F-4D97-AF65-F5344CB8AC3E}">
        <p14:creationId xmlns:p14="http://schemas.microsoft.com/office/powerpoint/2010/main" val="355866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16</a:t>
            </a:fld>
            <a:endParaRPr lang="pt-BR"/>
          </a:p>
        </p:txBody>
      </p:sp>
    </p:spTree>
    <p:extLst>
      <p:ext uri="{BB962C8B-B14F-4D97-AF65-F5344CB8AC3E}">
        <p14:creationId xmlns:p14="http://schemas.microsoft.com/office/powerpoint/2010/main" val="139102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17</a:t>
            </a:fld>
            <a:endParaRPr lang="pt-BR"/>
          </a:p>
        </p:txBody>
      </p:sp>
    </p:spTree>
    <p:extLst>
      <p:ext uri="{BB962C8B-B14F-4D97-AF65-F5344CB8AC3E}">
        <p14:creationId xmlns:p14="http://schemas.microsoft.com/office/powerpoint/2010/main" val="421834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18</a:t>
            </a:fld>
            <a:endParaRPr lang="pt-BR"/>
          </a:p>
        </p:txBody>
      </p:sp>
    </p:spTree>
    <p:extLst>
      <p:ext uri="{BB962C8B-B14F-4D97-AF65-F5344CB8AC3E}">
        <p14:creationId xmlns:p14="http://schemas.microsoft.com/office/powerpoint/2010/main" val="380447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19</a:t>
            </a:fld>
            <a:endParaRPr lang="pt-BR"/>
          </a:p>
        </p:txBody>
      </p:sp>
    </p:spTree>
    <p:extLst>
      <p:ext uri="{BB962C8B-B14F-4D97-AF65-F5344CB8AC3E}">
        <p14:creationId xmlns:p14="http://schemas.microsoft.com/office/powerpoint/2010/main" val="7729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20</a:t>
            </a:fld>
            <a:endParaRPr lang="pt-BR"/>
          </a:p>
        </p:txBody>
      </p:sp>
    </p:spTree>
    <p:extLst>
      <p:ext uri="{BB962C8B-B14F-4D97-AF65-F5344CB8AC3E}">
        <p14:creationId xmlns:p14="http://schemas.microsoft.com/office/powerpoint/2010/main" val="1387587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21</a:t>
            </a:fld>
            <a:endParaRPr lang="pt-BR"/>
          </a:p>
        </p:txBody>
      </p:sp>
    </p:spTree>
    <p:extLst>
      <p:ext uri="{BB962C8B-B14F-4D97-AF65-F5344CB8AC3E}">
        <p14:creationId xmlns:p14="http://schemas.microsoft.com/office/powerpoint/2010/main" val="36740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4</a:t>
            </a:fld>
            <a:endParaRPr lang="pt-BR"/>
          </a:p>
        </p:txBody>
      </p:sp>
    </p:spTree>
    <p:extLst>
      <p:ext uri="{BB962C8B-B14F-4D97-AF65-F5344CB8AC3E}">
        <p14:creationId xmlns:p14="http://schemas.microsoft.com/office/powerpoint/2010/main" val="184671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22</a:t>
            </a:fld>
            <a:endParaRPr lang="pt-BR"/>
          </a:p>
        </p:txBody>
      </p:sp>
    </p:spTree>
    <p:extLst>
      <p:ext uri="{BB962C8B-B14F-4D97-AF65-F5344CB8AC3E}">
        <p14:creationId xmlns:p14="http://schemas.microsoft.com/office/powerpoint/2010/main" val="191401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23</a:t>
            </a:fld>
            <a:endParaRPr lang="pt-BR"/>
          </a:p>
        </p:txBody>
      </p:sp>
    </p:spTree>
    <p:extLst>
      <p:ext uri="{BB962C8B-B14F-4D97-AF65-F5344CB8AC3E}">
        <p14:creationId xmlns:p14="http://schemas.microsoft.com/office/powerpoint/2010/main" val="266836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24</a:t>
            </a:fld>
            <a:endParaRPr lang="pt-BR"/>
          </a:p>
        </p:txBody>
      </p:sp>
    </p:spTree>
    <p:extLst>
      <p:ext uri="{BB962C8B-B14F-4D97-AF65-F5344CB8AC3E}">
        <p14:creationId xmlns:p14="http://schemas.microsoft.com/office/powerpoint/2010/main" val="70047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25</a:t>
            </a:fld>
            <a:endParaRPr lang="pt-BR"/>
          </a:p>
        </p:txBody>
      </p:sp>
    </p:spTree>
    <p:extLst>
      <p:ext uri="{BB962C8B-B14F-4D97-AF65-F5344CB8AC3E}">
        <p14:creationId xmlns:p14="http://schemas.microsoft.com/office/powerpoint/2010/main" val="688623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26</a:t>
            </a:fld>
            <a:endParaRPr lang="pt-BR"/>
          </a:p>
        </p:txBody>
      </p:sp>
    </p:spTree>
    <p:extLst>
      <p:ext uri="{BB962C8B-B14F-4D97-AF65-F5344CB8AC3E}">
        <p14:creationId xmlns:p14="http://schemas.microsoft.com/office/powerpoint/2010/main" val="1153843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27</a:t>
            </a:fld>
            <a:endParaRPr lang="pt-BR"/>
          </a:p>
        </p:txBody>
      </p:sp>
    </p:spTree>
    <p:extLst>
      <p:ext uri="{BB962C8B-B14F-4D97-AF65-F5344CB8AC3E}">
        <p14:creationId xmlns:p14="http://schemas.microsoft.com/office/powerpoint/2010/main" val="121581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5</a:t>
            </a:fld>
            <a:endParaRPr lang="pt-BR"/>
          </a:p>
        </p:txBody>
      </p:sp>
    </p:spTree>
    <p:extLst>
      <p:ext uri="{BB962C8B-B14F-4D97-AF65-F5344CB8AC3E}">
        <p14:creationId xmlns:p14="http://schemas.microsoft.com/office/powerpoint/2010/main" val="194652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6</a:t>
            </a:fld>
            <a:endParaRPr lang="pt-BR"/>
          </a:p>
        </p:txBody>
      </p:sp>
    </p:spTree>
    <p:extLst>
      <p:ext uri="{BB962C8B-B14F-4D97-AF65-F5344CB8AC3E}">
        <p14:creationId xmlns:p14="http://schemas.microsoft.com/office/powerpoint/2010/main" val="53738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7</a:t>
            </a:fld>
            <a:endParaRPr lang="pt-BR"/>
          </a:p>
        </p:txBody>
      </p:sp>
    </p:spTree>
    <p:extLst>
      <p:ext uri="{BB962C8B-B14F-4D97-AF65-F5344CB8AC3E}">
        <p14:creationId xmlns:p14="http://schemas.microsoft.com/office/powerpoint/2010/main" val="77890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8</a:t>
            </a:fld>
            <a:endParaRPr lang="pt-BR"/>
          </a:p>
        </p:txBody>
      </p:sp>
    </p:spTree>
    <p:extLst>
      <p:ext uri="{BB962C8B-B14F-4D97-AF65-F5344CB8AC3E}">
        <p14:creationId xmlns:p14="http://schemas.microsoft.com/office/powerpoint/2010/main" val="264208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9</a:t>
            </a:fld>
            <a:endParaRPr lang="pt-BR"/>
          </a:p>
        </p:txBody>
      </p:sp>
    </p:spTree>
    <p:extLst>
      <p:ext uri="{BB962C8B-B14F-4D97-AF65-F5344CB8AC3E}">
        <p14:creationId xmlns:p14="http://schemas.microsoft.com/office/powerpoint/2010/main" val="75393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10</a:t>
            </a:fld>
            <a:endParaRPr lang="pt-BR"/>
          </a:p>
        </p:txBody>
      </p:sp>
    </p:spTree>
    <p:extLst>
      <p:ext uri="{BB962C8B-B14F-4D97-AF65-F5344CB8AC3E}">
        <p14:creationId xmlns:p14="http://schemas.microsoft.com/office/powerpoint/2010/main" val="191123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11</a:t>
            </a:fld>
            <a:endParaRPr lang="pt-BR"/>
          </a:p>
        </p:txBody>
      </p:sp>
    </p:spTree>
    <p:extLst>
      <p:ext uri="{BB962C8B-B14F-4D97-AF65-F5344CB8AC3E}">
        <p14:creationId xmlns:p14="http://schemas.microsoft.com/office/powerpoint/2010/main" val="127461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4CCA9-B811-C55C-4902-D01CBAA953B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B427684-B65A-DF57-D750-EA379A3DC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DF0E2B-D301-0B2C-ADD3-B4190467CA9C}"/>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83EAE547-944F-65B2-5228-5D790C711A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9D2AC6-6822-7434-E080-49654B083E4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1581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27909-E518-66EC-A8D0-21DC2F423C8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C9A5CEF-2FAA-CDA5-DEA2-2B8A7083590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EF5FA8-09E6-7DBB-CAEB-A1A971B1B329}"/>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7D03585A-73AB-0633-6710-CAAB008F41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C214E3-7D8F-B461-696B-C3F90B70C12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40216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EF48EE-ACB8-8ABF-3945-8F816EFF35E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8B9494-E319-E992-A7C3-462231AC91E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DCFA37-129F-7CBA-8323-25C593D01F15}"/>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6B92A224-212E-CDE6-07DA-1CFD629B8E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17FE156-CC32-E191-5B8A-B65CF82050C3}"/>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58744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2903B-526C-5F4D-2FFC-B02F3002DBA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E2DF001-135A-1E1F-94BF-E9F17807EAB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53FCB9-3B19-18CB-6417-AEE0181B4984}"/>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B56D1E8D-F181-5D2D-E2A3-C0BF37BBDF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7C7DBE-A688-345D-1003-C5A56F1FAF2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22359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9E57B-E855-5182-5EA8-B667A41BF70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DF0D657-96D5-7A1E-67A2-E3D87BE14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0F18F21-4E98-EE55-CC36-279FCCE5E1E9}"/>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2D634579-C551-14F2-4CD8-C8CD6B51A6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D5FF1A-57D5-C635-923A-A3894805B39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08784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83A3C-570C-A627-F1A8-29E9C1255F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F0A1FD4-490B-A2BD-6503-5386CA8BFAF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4593CCE-BAC4-3B2D-BC80-74F479C94DF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8512C76-0978-65C5-ACF6-E451F14EF452}"/>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9CADA2C6-EF61-764E-BD45-BAA27CE22A7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4F5F966-F65F-23B4-84EF-B08328459569}"/>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90355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6C5FB-D0D0-CB15-BC2D-CFBCEB39A76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49B7BBE-5AFC-000B-2118-AD994B679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1A8EE58-1609-E245-F6CD-D14DCF0AAE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409FB9-A503-BF15-A7BB-A03A0D5A7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D0FE0DB-56D6-0235-35CF-ECC569039D0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07FFFD5-3D6C-1E7E-E644-6B57BA665505}"/>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8" name="Espaço Reservado para Rodapé 7">
            <a:extLst>
              <a:ext uri="{FF2B5EF4-FFF2-40B4-BE49-F238E27FC236}">
                <a16:creationId xmlns:a16="http://schemas.microsoft.com/office/drawing/2014/main" id="{805EDFA3-7535-9EA9-5054-E81CEF57DA9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1F2729D-D4F2-C4B6-C924-3E76EBE15FB6}"/>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8347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4A0EC-A6AF-E4AE-8CAB-0184CE955E3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3982F88-6B2E-138F-20E4-494526D12DD6}"/>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4" name="Espaço Reservado para Rodapé 3">
            <a:extLst>
              <a:ext uri="{FF2B5EF4-FFF2-40B4-BE49-F238E27FC236}">
                <a16:creationId xmlns:a16="http://schemas.microsoft.com/office/drawing/2014/main" id="{00797C7E-0A8F-C198-D3C1-F12B3BD0B5C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EB9A36F-EB29-F564-E24B-DEC3088F9900}"/>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57465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A682A9F-135C-0238-E994-68BBD7F12802}"/>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3" name="Espaço Reservado para Rodapé 2">
            <a:extLst>
              <a:ext uri="{FF2B5EF4-FFF2-40B4-BE49-F238E27FC236}">
                <a16:creationId xmlns:a16="http://schemas.microsoft.com/office/drawing/2014/main" id="{92B5D424-DBE2-A2D1-6BC1-DF6F33E710C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0E82453-8C54-5603-7B33-2EF6E78822D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17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A6210-69E6-7FFA-F880-E629AF70B4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0FF6073-633A-1708-A891-1580A780E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4DF5505-F8C6-3E50-E7AD-EAFCA8722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10A716-A960-1EAD-B136-1E8B2BD57E0A}"/>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55BDBA8C-DE2B-EBD8-CB54-935A85F3E6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3848C5-7BE7-4597-C180-CA58C8D45F7D}"/>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1866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319E6-E668-736E-7D4D-90B51321E62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A060302-5F9F-3EA7-3B1C-25748AF64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52DE71-DCB6-000C-D3F8-E1369AF2B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3906BB9-C6B0-F884-7394-0007C7EC9943}"/>
              </a:ext>
            </a:extLst>
          </p:cNvPr>
          <p:cNvSpPr>
            <a:spLocks noGrp="1"/>
          </p:cNvSpPr>
          <p:nvPr>
            <p:ph type="dt" sz="half" idx="10"/>
          </p:nvPr>
        </p:nvSpPr>
        <p:spPr/>
        <p:txBody>
          <a:bodyPr/>
          <a:lstStyle/>
          <a:p>
            <a:fld id="{ED656DDB-5230-4CDC-A413-192224C710AD}" type="datetimeFigureOut">
              <a:rPr lang="pt-BR" smtClean="0"/>
              <a:t>13/07/2023</a:t>
            </a:fld>
            <a:endParaRPr lang="pt-BR"/>
          </a:p>
        </p:txBody>
      </p:sp>
      <p:sp>
        <p:nvSpPr>
          <p:cNvPr id="6" name="Espaço Reservado para Rodapé 5">
            <a:extLst>
              <a:ext uri="{FF2B5EF4-FFF2-40B4-BE49-F238E27FC236}">
                <a16:creationId xmlns:a16="http://schemas.microsoft.com/office/drawing/2014/main" id="{E8ECBFAB-6601-5792-5971-1543A87D1DF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52BD539-75F3-9686-57F0-38F7425DEE6A}"/>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76441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2E5453C-2488-90F7-5E01-161FD7172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0940580-4018-2AA3-2A25-415C3C093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FC9254-42D5-EDDC-C31D-AC74840E0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56DDB-5230-4CDC-A413-192224C710AD}" type="datetimeFigureOut">
              <a:rPr lang="pt-BR" smtClean="0"/>
              <a:t>13/07/2023</a:t>
            </a:fld>
            <a:endParaRPr lang="pt-BR"/>
          </a:p>
        </p:txBody>
      </p:sp>
      <p:sp>
        <p:nvSpPr>
          <p:cNvPr id="5" name="Espaço Reservado para Rodapé 4">
            <a:extLst>
              <a:ext uri="{FF2B5EF4-FFF2-40B4-BE49-F238E27FC236}">
                <a16:creationId xmlns:a16="http://schemas.microsoft.com/office/drawing/2014/main" id="{C5519501-94E1-2F61-A9D4-FF293AB73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A68875D-CA1B-F9D2-A88C-45C10B7C4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10317-B248-484A-928F-A177D4C6CD44}" type="slidenum">
              <a:rPr lang="pt-BR" smtClean="0"/>
              <a:t>‹nº›</a:t>
            </a:fld>
            <a:endParaRPr lang="pt-BR"/>
          </a:p>
        </p:txBody>
      </p:sp>
    </p:spTree>
    <p:extLst>
      <p:ext uri="{BB962C8B-B14F-4D97-AF65-F5344CB8AC3E}">
        <p14:creationId xmlns:p14="http://schemas.microsoft.com/office/powerpoint/2010/main" val="39551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D725E-EC54-D723-A375-169432AC2C38}"/>
              </a:ext>
            </a:extLst>
          </p:cNvPr>
          <p:cNvSpPr>
            <a:spLocks noGrp="1"/>
          </p:cNvSpPr>
          <p:nvPr>
            <p:ph type="ctrTitle"/>
          </p:nvPr>
        </p:nvSpPr>
        <p:spPr/>
        <p:txBody>
          <a:bodyPr/>
          <a:lstStyle/>
          <a:p>
            <a:endParaRPr lang="pt-BR" dirty="0"/>
          </a:p>
        </p:txBody>
      </p:sp>
      <p:sp>
        <p:nvSpPr>
          <p:cNvPr id="3" name="Subtítulo 2">
            <a:extLst>
              <a:ext uri="{FF2B5EF4-FFF2-40B4-BE49-F238E27FC236}">
                <a16:creationId xmlns:a16="http://schemas.microsoft.com/office/drawing/2014/main" id="{5FB0BD4A-4DDA-57BF-15DD-DBDC42100028}"/>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504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Valores </a:t>
            </a:r>
            <a:endParaRPr lang="pt-BR" sz="2800" spc="-10" dirty="0"/>
          </a:p>
        </p:txBody>
      </p:sp>
      <p:pic>
        <p:nvPicPr>
          <p:cNvPr id="15" name="Imagem 14">
            <a:extLst>
              <a:ext uri="{FF2B5EF4-FFF2-40B4-BE49-F238E27FC236}">
                <a16:creationId xmlns:a16="http://schemas.microsoft.com/office/drawing/2014/main" id="{6043211B-A740-3E0F-67E7-8EA58FD55FE0}"/>
              </a:ext>
            </a:extLst>
          </p:cNvPr>
          <p:cNvPicPr>
            <a:picLocks noChangeAspect="1"/>
          </p:cNvPicPr>
          <p:nvPr/>
        </p:nvPicPr>
        <p:blipFill>
          <a:blip r:embed="rId3"/>
          <a:stretch>
            <a:fillRect/>
          </a:stretch>
        </p:blipFill>
        <p:spPr>
          <a:xfrm>
            <a:off x="385689" y="1334608"/>
            <a:ext cx="5476875" cy="4362450"/>
          </a:xfrm>
          <a:prstGeom prst="rect">
            <a:avLst/>
          </a:prstGeom>
        </p:spPr>
      </p:pic>
      <p:pic>
        <p:nvPicPr>
          <p:cNvPr id="17" name="Imagem 16">
            <a:extLst>
              <a:ext uri="{FF2B5EF4-FFF2-40B4-BE49-F238E27FC236}">
                <a16:creationId xmlns:a16="http://schemas.microsoft.com/office/drawing/2014/main" id="{4DD6DEBE-3ECD-40F4-E7BA-00CD58034DE2}"/>
              </a:ext>
            </a:extLst>
          </p:cNvPr>
          <p:cNvPicPr>
            <a:picLocks noChangeAspect="1"/>
          </p:cNvPicPr>
          <p:nvPr/>
        </p:nvPicPr>
        <p:blipFill>
          <a:blip r:embed="rId4"/>
          <a:stretch>
            <a:fillRect/>
          </a:stretch>
        </p:blipFill>
        <p:spPr>
          <a:xfrm>
            <a:off x="6243711" y="1344133"/>
            <a:ext cx="5562600" cy="4352925"/>
          </a:xfrm>
          <a:prstGeom prst="rect">
            <a:avLst/>
          </a:prstGeom>
        </p:spPr>
      </p:pic>
    </p:spTree>
    <p:extLst>
      <p:ext uri="{BB962C8B-B14F-4D97-AF65-F5344CB8AC3E}">
        <p14:creationId xmlns:p14="http://schemas.microsoft.com/office/powerpoint/2010/main" val="27977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Valores </a:t>
            </a:r>
            <a:endParaRPr lang="pt-BR" sz="2800" spc="-10" dirty="0"/>
          </a:p>
        </p:txBody>
      </p:sp>
      <p:sp>
        <p:nvSpPr>
          <p:cNvPr id="4" name="CaixaDeTexto 3">
            <a:extLst>
              <a:ext uri="{FF2B5EF4-FFF2-40B4-BE49-F238E27FC236}">
                <a16:creationId xmlns:a16="http://schemas.microsoft.com/office/drawing/2014/main" id="{FBA295BF-083F-739C-D803-FEFB4DCCB3E3}"/>
              </a:ext>
            </a:extLst>
          </p:cNvPr>
          <p:cNvSpPr txBox="1"/>
          <p:nvPr/>
        </p:nvSpPr>
        <p:spPr>
          <a:xfrm>
            <a:off x="6096000" y="2638670"/>
            <a:ext cx="5710311" cy="2031325"/>
          </a:xfrm>
          <a:prstGeom prst="rect">
            <a:avLst/>
          </a:prstGeom>
          <a:noFill/>
        </p:spPr>
        <p:txBody>
          <a:bodyPr wrap="square" rtlCol="0">
            <a:spAutoFit/>
          </a:bodyPr>
          <a:lstStyle/>
          <a:p>
            <a:r>
              <a:rPr lang="pt-BR" i="0" dirty="0">
                <a:solidFill>
                  <a:srgbClr val="00112C"/>
                </a:solidFill>
                <a:effectLst/>
                <a:latin typeface="Fakt"/>
              </a:rPr>
              <a:t>Quando isolamos os </a:t>
            </a:r>
            <a:r>
              <a:rPr lang="pt-BR" b="1" i="0" dirty="0" err="1">
                <a:solidFill>
                  <a:srgbClr val="00112C"/>
                </a:solidFill>
                <a:effectLst/>
                <a:latin typeface="Fakt"/>
              </a:rPr>
              <a:t>user_id</a:t>
            </a:r>
            <a:r>
              <a:rPr lang="pt-BR" b="1" i="0" dirty="0">
                <a:solidFill>
                  <a:srgbClr val="00112C"/>
                </a:solidFill>
                <a:effectLst/>
                <a:latin typeface="Fakt"/>
              </a:rPr>
              <a:t> </a:t>
            </a:r>
            <a:r>
              <a:rPr lang="pt-BR" i="0" dirty="0">
                <a:solidFill>
                  <a:srgbClr val="00112C"/>
                </a:solidFill>
                <a:effectLst/>
                <a:latin typeface="Fakt"/>
              </a:rPr>
              <a:t>que possuem um histórico de </a:t>
            </a:r>
            <a:r>
              <a:rPr lang="pt-BR" b="1" i="0" dirty="0" err="1">
                <a:solidFill>
                  <a:srgbClr val="00112C"/>
                </a:solidFill>
                <a:effectLst/>
                <a:latin typeface="Fakt"/>
              </a:rPr>
              <a:t>has_cbk</a:t>
            </a:r>
            <a:r>
              <a:rPr lang="pt-BR" b="1" i="0" dirty="0">
                <a:solidFill>
                  <a:srgbClr val="00112C"/>
                </a:solidFill>
                <a:effectLst/>
                <a:latin typeface="Fakt"/>
              </a:rPr>
              <a:t> </a:t>
            </a:r>
            <a:r>
              <a:rPr lang="pt-BR" i="0" dirty="0" err="1">
                <a:solidFill>
                  <a:srgbClr val="00112C"/>
                </a:solidFill>
                <a:effectLst/>
                <a:latin typeface="Fakt"/>
              </a:rPr>
              <a:t>True</a:t>
            </a:r>
            <a:r>
              <a:rPr lang="pt-BR" i="0" dirty="0">
                <a:solidFill>
                  <a:srgbClr val="00112C"/>
                </a:solidFill>
                <a:effectLst/>
                <a:latin typeface="Fakt"/>
              </a:rPr>
              <a:t>, o padrão </a:t>
            </a:r>
            <a:r>
              <a:rPr lang="pt-BR" i="0" dirty="0" err="1">
                <a:solidFill>
                  <a:srgbClr val="00112C"/>
                </a:solidFill>
                <a:effectLst/>
                <a:latin typeface="Fakt"/>
              </a:rPr>
              <a:t>boxplot</a:t>
            </a:r>
            <a:r>
              <a:rPr lang="pt-BR" i="0" dirty="0">
                <a:solidFill>
                  <a:srgbClr val="00112C"/>
                </a:solidFill>
                <a:effectLst/>
                <a:latin typeface="Fakt"/>
              </a:rPr>
              <a:t> é mantido.</a:t>
            </a:r>
          </a:p>
          <a:p>
            <a:r>
              <a:rPr lang="pt-BR" i="0" dirty="0">
                <a:solidFill>
                  <a:srgbClr val="00112C"/>
                </a:solidFill>
                <a:effectLst/>
                <a:latin typeface="Fakt"/>
              </a:rPr>
              <a:t>Podemos ver que a média de transações de </a:t>
            </a:r>
            <a:r>
              <a:rPr lang="pt-BR" i="0" dirty="0" err="1">
                <a:solidFill>
                  <a:srgbClr val="00112C"/>
                </a:solidFill>
                <a:effectLst/>
                <a:latin typeface="Fakt"/>
              </a:rPr>
              <a:t>chargeback</a:t>
            </a:r>
            <a:r>
              <a:rPr lang="pt-BR" i="0" dirty="0">
                <a:solidFill>
                  <a:srgbClr val="00112C"/>
                </a:solidFill>
                <a:effectLst/>
                <a:latin typeface="Fakt"/>
              </a:rPr>
              <a:t> é maior. </a:t>
            </a:r>
          </a:p>
          <a:p>
            <a:r>
              <a:rPr lang="pt-BR" i="0" dirty="0">
                <a:solidFill>
                  <a:srgbClr val="00112C"/>
                </a:solidFill>
                <a:effectLst/>
                <a:latin typeface="Fakt"/>
              </a:rPr>
              <a:t>Temos </a:t>
            </a:r>
            <a:r>
              <a:rPr lang="pt-BR" i="0" dirty="0" err="1">
                <a:solidFill>
                  <a:srgbClr val="00112C"/>
                </a:solidFill>
                <a:effectLst/>
                <a:latin typeface="Fakt"/>
              </a:rPr>
              <a:t>chargeback</a:t>
            </a:r>
            <a:r>
              <a:rPr lang="pt-BR" i="0" dirty="0">
                <a:solidFill>
                  <a:srgbClr val="00112C"/>
                </a:solidFill>
                <a:effectLst/>
                <a:latin typeface="Fakt"/>
              </a:rPr>
              <a:t> em toda a faixa de valores, mas é necessário ficar atento as transações com valores </a:t>
            </a:r>
            <a:r>
              <a:rPr lang="pt-BR" dirty="0">
                <a:solidFill>
                  <a:srgbClr val="00112C"/>
                </a:solidFill>
                <a:latin typeface="Fakt"/>
              </a:rPr>
              <a:t>acima do 3º quartil.</a:t>
            </a:r>
          </a:p>
        </p:txBody>
      </p:sp>
      <p:pic>
        <p:nvPicPr>
          <p:cNvPr id="8" name="Imagem 7">
            <a:extLst>
              <a:ext uri="{FF2B5EF4-FFF2-40B4-BE49-F238E27FC236}">
                <a16:creationId xmlns:a16="http://schemas.microsoft.com/office/drawing/2014/main" id="{D9F7C11B-B5C2-08B7-C52F-9C8E2784A193}"/>
              </a:ext>
            </a:extLst>
          </p:cNvPr>
          <p:cNvPicPr>
            <a:picLocks noChangeAspect="1"/>
          </p:cNvPicPr>
          <p:nvPr/>
        </p:nvPicPr>
        <p:blipFill>
          <a:blip r:embed="rId3"/>
          <a:stretch>
            <a:fillRect/>
          </a:stretch>
        </p:blipFill>
        <p:spPr>
          <a:xfrm>
            <a:off x="385689" y="1339370"/>
            <a:ext cx="5562600" cy="4352925"/>
          </a:xfrm>
          <a:prstGeom prst="rect">
            <a:avLst/>
          </a:prstGeom>
        </p:spPr>
      </p:pic>
    </p:spTree>
    <p:extLst>
      <p:ext uri="{BB962C8B-B14F-4D97-AF65-F5344CB8AC3E}">
        <p14:creationId xmlns:p14="http://schemas.microsoft.com/office/powerpoint/2010/main" val="29817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pic>
        <p:nvPicPr>
          <p:cNvPr id="6" name="Imagem 5">
            <a:extLst>
              <a:ext uri="{FF2B5EF4-FFF2-40B4-BE49-F238E27FC236}">
                <a16:creationId xmlns:a16="http://schemas.microsoft.com/office/drawing/2014/main" id="{B24EDB9E-114D-50D2-0A33-D97626662365}"/>
              </a:ext>
            </a:extLst>
          </p:cNvPr>
          <p:cNvPicPr>
            <a:picLocks noChangeAspect="1"/>
          </p:cNvPicPr>
          <p:nvPr/>
        </p:nvPicPr>
        <p:blipFill>
          <a:blip r:embed="rId3"/>
          <a:stretch>
            <a:fillRect/>
          </a:stretch>
        </p:blipFill>
        <p:spPr>
          <a:xfrm>
            <a:off x="773906" y="1211497"/>
            <a:ext cx="10644187" cy="4683442"/>
          </a:xfrm>
          <a:prstGeom prst="rect">
            <a:avLst/>
          </a:prstGeom>
        </p:spPr>
      </p:pic>
      <p:sp>
        <p:nvSpPr>
          <p:cNvPr id="9" name="CaixaDeTexto 8">
            <a:extLst>
              <a:ext uri="{FF2B5EF4-FFF2-40B4-BE49-F238E27FC236}">
                <a16:creationId xmlns:a16="http://schemas.microsoft.com/office/drawing/2014/main" id="{FDD39925-5175-5EBF-E459-9CF3DEAC01FB}"/>
              </a:ext>
            </a:extLst>
          </p:cNvPr>
          <p:cNvSpPr txBox="1"/>
          <p:nvPr/>
        </p:nvSpPr>
        <p:spPr>
          <a:xfrm>
            <a:off x="876300" y="5911550"/>
            <a:ext cx="10461640" cy="369332"/>
          </a:xfrm>
          <a:prstGeom prst="rect">
            <a:avLst/>
          </a:prstGeom>
          <a:noFill/>
        </p:spPr>
        <p:txBody>
          <a:bodyPr wrap="square" rtlCol="0">
            <a:spAutoFit/>
          </a:bodyPr>
          <a:lstStyle/>
          <a:p>
            <a:r>
              <a:rPr lang="pt-BR" i="0" dirty="0">
                <a:solidFill>
                  <a:srgbClr val="00112C"/>
                </a:solidFill>
                <a:effectLst/>
                <a:latin typeface="Fakt"/>
              </a:rPr>
              <a:t>Nota-se uma grande concentração de transações na última semana de novembro, devido a </a:t>
            </a:r>
            <a:r>
              <a:rPr lang="pt-BR" i="0" dirty="0" err="1">
                <a:solidFill>
                  <a:srgbClr val="00112C"/>
                </a:solidFill>
                <a:effectLst/>
                <a:latin typeface="Fakt"/>
              </a:rPr>
              <a:t>BlackFriday</a:t>
            </a:r>
            <a:r>
              <a:rPr lang="pt-BR" i="0" dirty="0">
                <a:solidFill>
                  <a:srgbClr val="00112C"/>
                </a:solidFill>
                <a:effectLst/>
                <a:latin typeface="Fakt"/>
              </a:rPr>
              <a:t>.</a:t>
            </a:r>
            <a:endParaRPr lang="pt-BR" dirty="0">
              <a:solidFill>
                <a:srgbClr val="00112C"/>
              </a:solidFill>
              <a:latin typeface="Fakt"/>
            </a:endParaRPr>
          </a:p>
        </p:txBody>
      </p:sp>
    </p:spTree>
    <p:extLst>
      <p:ext uri="{BB962C8B-B14F-4D97-AF65-F5344CB8AC3E}">
        <p14:creationId xmlns:p14="http://schemas.microsoft.com/office/powerpoint/2010/main" val="27585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pic>
        <p:nvPicPr>
          <p:cNvPr id="13" name="Imagem 12">
            <a:extLst>
              <a:ext uri="{FF2B5EF4-FFF2-40B4-BE49-F238E27FC236}">
                <a16:creationId xmlns:a16="http://schemas.microsoft.com/office/drawing/2014/main" id="{78724E45-D21B-31C6-A29F-ABD9F1FCD05D}"/>
              </a:ext>
            </a:extLst>
          </p:cNvPr>
          <p:cNvPicPr>
            <a:picLocks noChangeAspect="1"/>
          </p:cNvPicPr>
          <p:nvPr/>
        </p:nvPicPr>
        <p:blipFill>
          <a:blip r:embed="rId3"/>
          <a:stretch>
            <a:fillRect/>
          </a:stretch>
        </p:blipFill>
        <p:spPr>
          <a:xfrm>
            <a:off x="658820" y="1511887"/>
            <a:ext cx="5448300" cy="3834225"/>
          </a:xfrm>
          <a:prstGeom prst="rect">
            <a:avLst/>
          </a:prstGeom>
        </p:spPr>
      </p:pic>
      <p:sp>
        <p:nvSpPr>
          <p:cNvPr id="14" name="CaixaDeTexto 13">
            <a:extLst>
              <a:ext uri="{FF2B5EF4-FFF2-40B4-BE49-F238E27FC236}">
                <a16:creationId xmlns:a16="http://schemas.microsoft.com/office/drawing/2014/main" id="{66762C4C-0FE1-41B3-02DA-0CBE7336A1F9}"/>
              </a:ext>
            </a:extLst>
          </p:cNvPr>
          <p:cNvSpPr txBox="1"/>
          <p:nvPr/>
        </p:nvSpPr>
        <p:spPr>
          <a:xfrm>
            <a:off x="6107120" y="1511887"/>
            <a:ext cx="5710311" cy="5078313"/>
          </a:xfrm>
          <a:prstGeom prst="rect">
            <a:avLst/>
          </a:prstGeom>
          <a:noFill/>
        </p:spPr>
        <p:txBody>
          <a:bodyPr wrap="square" rtlCol="0">
            <a:spAutoFit/>
          </a:bodyPr>
          <a:lstStyle/>
          <a:p>
            <a:r>
              <a:rPr lang="pt-BR" dirty="0">
                <a:solidFill>
                  <a:srgbClr val="00112C"/>
                </a:solidFill>
                <a:latin typeface="Fakt"/>
              </a:rPr>
              <a:t>Ao analisar o </a:t>
            </a:r>
            <a:r>
              <a:rPr lang="pt-BR" dirty="0" err="1">
                <a:solidFill>
                  <a:srgbClr val="00112C"/>
                </a:solidFill>
                <a:latin typeface="Fakt"/>
              </a:rPr>
              <a:t>dataframe</a:t>
            </a:r>
            <a:r>
              <a:rPr lang="pt-BR" dirty="0">
                <a:solidFill>
                  <a:srgbClr val="00112C"/>
                </a:solidFill>
                <a:latin typeface="Fakt"/>
              </a:rPr>
              <a:t> no período de 24/11/2019 a 01/12/2019, constatamos que a quantidade de transações durante esses 8 dias representa aproximadamente 42,2% do total. Além disso, nesse mesmo período, ocorreu cerca de 58,8% de todas as transações com </a:t>
            </a:r>
            <a:r>
              <a:rPr lang="pt-BR" dirty="0" err="1">
                <a:solidFill>
                  <a:srgbClr val="00112C"/>
                </a:solidFill>
                <a:latin typeface="Fakt"/>
              </a:rPr>
              <a:t>chargeback</a:t>
            </a:r>
            <a:r>
              <a:rPr lang="pt-BR" dirty="0">
                <a:solidFill>
                  <a:srgbClr val="00112C"/>
                </a:solidFill>
                <a:latin typeface="Fakt"/>
              </a:rPr>
              <a:t>.</a:t>
            </a:r>
          </a:p>
          <a:p>
            <a:endParaRPr lang="pt-BR" dirty="0">
              <a:solidFill>
                <a:srgbClr val="00112C"/>
              </a:solidFill>
              <a:latin typeface="Fakt"/>
            </a:endParaRPr>
          </a:p>
          <a:p>
            <a:r>
              <a:rPr lang="pt-BR" dirty="0">
                <a:solidFill>
                  <a:srgbClr val="00112C"/>
                </a:solidFill>
                <a:latin typeface="Fakt"/>
              </a:rPr>
              <a:t>A incidência acima da média de estornos durante a Black Friday indica uma maior vulnerabilidade do sistema de pagamento nesse período. Isso requer uma atenção especial para garantir a segurança das transações e evitar prejuízos.</a:t>
            </a:r>
          </a:p>
          <a:p>
            <a:endParaRPr lang="pt-BR" dirty="0">
              <a:solidFill>
                <a:srgbClr val="00112C"/>
              </a:solidFill>
              <a:latin typeface="Fakt"/>
            </a:endParaRPr>
          </a:p>
          <a:p>
            <a:r>
              <a:rPr lang="pt-BR" dirty="0">
                <a:solidFill>
                  <a:srgbClr val="00112C"/>
                </a:solidFill>
                <a:latin typeface="Fakt"/>
              </a:rPr>
              <a:t>Essa análise ressalta a importância de avaliar o desempenho do sistema de pagamento durante períodos de alta demanda, como a Black Friday, e implementar estratégias para reduzir os </a:t>
            </a:r>
            <a:r>
              <a:rPr lang="pt-BR" dirty="0" err="1">
                <a:solidFill>
                  <a:srgbClr val="00112C"/>
                </a:solidFill>
                <a:latin typeface="Fakt"/>
              </a:rPr>
              <a:t>chargebacks</a:t>
            </a:r>
            <a:r>
              <a:rPr lang="pt-BR" dirty="0">
                <a:solidFill>
                  <a:srgbClr val="00112C"/>
                </a:solidFill>
                <a:latin typeface="Fakt"/>
              </a:rPr>
              <a:t> e garantir uma experiência de compra segura e satisfatória para os consumidores.</a:t>
            </a:r>
          </a:p>
        </p:txBody>
      </p:sp>
    </p:spTree>
    <p:extLst>
      <p:ext uri="{BB962C8B-B14F-4D97-AF65-F5344CB8AC3E}">
        <p14:creationId xmlns:p14="http://schemas.microsoft.com/office/powerpoint/2010/main" val="338757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sp>
        <p:nvSpPr>
          <p:cNvPr id="14" name="CaixaDeTexto 13">
            <a:extLst>
              <a:ext uri="{FF2B5EF4-FFF2-40B4-BE49-F238E27FC236}">
                <a16:creationId xmlns:a16="http://schemas.microsoft.com/office/drawing/2014/main" id="{66762C4C-0FE1-41B3-02DA-0CBE7336A1F9}"/>
              </a:ext>
            </a:extLst>
          </p:cNvPr>
          <p:cNvSpPr txBox="1"/>
          <p:nvPr/>
        </p:nvSpPr>
        <p:spPr>
          <a:xfrm>
            <a:off x="7424664" y="1483640"/>
            <a:ext cx="4321256" cy="3970318"/>
          </a:xfrm>
          <a:prstGeom prst="rect">
            <a:avLst/>
          </a:prstGeom>
          <a:noFill/>
        </p:spPr>
        <p:txBody>
          <a:bodyPr wrap="square" rtlCol="0">
            <a:spAutoFit/>
          </a:bodyPr>
          <a:lstStyle/>
          <a:p>
            <a:r>
              <a:rPr lang="pt-BR" dirty="0">
                <a:solidFill>
                  <a:srgbClr val="00112C"/>
                </a:solidFill>
                <a:latin typeface="Fakt"/>
              </a:rPr>
              <a:t>A análise por hora revela que a maioria dos </a:t>
            </a:r>
            <a:r>
              <a:rPr lang="pt-BR" dirty="0" err="1">
                <a:solidFill>
                  <a:srgbClr val="00112C"/>
                </a:solidFill>
                <a:latin typeface="Fakt"/>
              </a:rPr>
              <a:t>chargebacks</a:t>
            </a:r>
            <a:r>
              <a:rPr lang="pt-BR" dirty="0">
                <a:solidFill>
                  <a:srgbClr val="00112C"/>
                </a:solidFill>
                <a:latin typeface="Fakt"/>
              </a:rPr>
              <a:t> ocorre entre as 19h e as 3h, com um pico adicional às 6h.</a:t>
            </a:r>
          </a:p>
          <a:p>
            <a:endParaRPr lang="pt-BR" dirty="0">
              <a:solidFill>
                <a:srgbClr val="00112C"/>
              </a:solidFill>
              <a:latin typeface="Fakt"/>
            </a:endParaRPr>
          </a:p>
          <a:p>
            <a:r>
              <a:rPr lang="pt-BR" dirty="0">
                <a:solidFill>
                  <a:srgbClr val="00112C"/>
                </a:solidFill>
                <a:latin typeface="Fakt"/>
              </a:rPr>
              <a:t>Essa informação é crucial para uma melhor alocação de recursos e planejamento do time. </a:t>
            </a:r>
          </a:p>
          <a:p>
            <a:endParaRPr lang="pt-BR" dirty="0">
              <a:solidFill>
                <a:srgbClr val="00112C"/>
              </a:solidFill>
              <a:latin typeface="Fakt"/>
            </a:endParaRPr>
          </a:p>
          <a:p>
            <a:r>
              <a:rPr lang="pt-BR" dirty="0">
                <a:solidFill>
                  <a:srgbClr val="00112C"/>
                </a:solidFill>
                <a:latin typeface="Fakt"/>
              </a:rPr>
              <a:t>Com base nesses dados, é possível concentrar esforços durante esses horários de maior incidência de </a:t>
            </a:r>
            <a:r>
              <a:rPr lang="pt-BR" dirty="0" err="1">
                <a:solidFill>
                  <a:srgbClr val="00112C"/>
                </a:solidFill>
                <a:latin typeface="Fakt"/>
              </a:rPr>
              <a:t>chargebacks</a:t>
            </a:r>
            <a:r>
              <a:rPr lang="pt-BR" dirty="0">
                <a:solidFill>
                  <a:srgbClr val="00112C"/>
                </a:solidFill>
                <a:latin typeface="Fakt"/>
              </a:rPr>
              <a:t>, garantindo uma resposta mais eficiente e uma redução do impacto negativo dessas transações.</a:t>
            </a:r>
          </a:p>
        </p:txBody>
      </p:sp>
      <p:pic>
        <p:nvPicPr>
          <p:cNvPr id="4" name="Imagem 3">
            <a:extLst>
              <a:ext uri="{FF2B5EF4-FFF2-40B4-BE49-F238E27FC236}">
                <a16:creationId xmlns:a16="http://schemas.microsoft.com/office/drawing/2014/main" id="{03F79595-BFD2-38C7-2BCC-78F14C5E771D}"/>
              </a:ext>
            </a:extLst>
          </p:cNvPr>
          <p:cNvPicPr>
            <a:picLocks noChangeAspect="1"/>
          </p:cNvPicPr>
          <p:nvPr/>
        </p:nvPicPr>
        <p:blipFill>
          <a:blip r:embed="rId3"/>
          <a:stretch>
            <a:fillRect/>
          </a:stretch>
        </p:blipFill>
        <p:spPr>
          <a:xfrm>
            <a:off x="385689" y="1409712"/>
            <a:ext cx="7038975" cy="4558025"/>
          </a:xfrm>
          <a:prstGeom prst="rect">
            <a:avLst/>
          </a:prstGeom>
        </p:spPr>
      </p:pic>
    </p:spTree>
    <p:extLst>
      <p:ext uri="{BB962C8B-B14F-4D97-AF65-F5344CB8AC3E}">
        <p14:creationId xmlns:p14="http://schemas.microsoft.com/office/powerpoint/2010/main" val="72367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sp>
        <p:nvSpPr>
          <p:cNvPr id="14" name="CaixaDeTexto 13">
            <a:extLst>
              <a:ext uri="{FF2B5EF4-FFF2-40B4-BE49-F238E27FC236}">
                <a16:creationId xmlns:a16="http://schemas.microsoft.com/office/drawing/2014/main" id="{66762C4C-0FE1-41B3-02DA-0CBE7336A1F9}"/>
              </a:ext>
            </a:extLst>
          </p:cNvPr>
          <p:cNvSpPr txBox="1"/>
          <p:nvPr/>
        </p:nvSpPr>
        <p:spPr>
          <a:xfrm>
            <a:off x="6849983" y="1483640"/>
            <a:ext cx="4895937" cy="4524315"/>
          </a:xfrm>
          <a:prstGeom prst="rect">
            <a:avLst/>
          </a:prstGeom>
          <a:noFill/>
        </p:spPr>
        <p:txBody>
          <a:bodyPr wrap="square" rtlCol="0">
            <a:spAutoFit/>
          </a:bodyPr>
          <a:lstStyle/>
          <a:p>
            <a:r>
              <a:rPr lang="pt-BR" dirty="0">
                <a:solidFill>
                  <a:srgbClr val="00112C"/>
                </a:solidFill>
                <a:latin typeface="Fakt"/>
              </a:rPr>
              <a:t>A análise por dia revela que a maioria dos </a:t>
            </a:r>
            <a:r>
              <a:rPr lang="pt-BR" dirty="0" err="1">
                <a:solidFill>
                  <a:srgbClr val="00112C"/>
                </a:solidFill>
                <a:latin typeface="Fakt"/>
              </a:rPr>
              <a:t>chargebacks</a:t>
            </a:r>
            <a:r>
              <a:rPr lang="pt-BR" dirty="0">
                <a:solidFill>
                  <a:srgbClr val="00112C"/>
                </a:solidFill>
                <a:latin typeface="Fakt"/>
              </a:rPr>
              <a:t> ocorre durante os dias da semana, mais especificamente entre quarta-feira e sábado. Essa informação é crucial para uma melhor alocação de recursos e planejamento do time, pois indica os dias em que há uma maior incidência de </a:t>
            </a:r>
            <a:r>
              <a:rPr lang="pt-BR" dirty="0" err="1">
                <a:solidFill>
                  <a:srgbClr val="00112C"/>
                </a:solidFill>
                <a:latin typeface="Fakt"/>
              </a:rPr>
              <a:t>chargebacks</a:t>
            </a:r>
            <a:r>
              <a:rPr lang="pt-BR" dirty="0">
                <a:solidFill>
                  <a:srgbClr val="00112C"/>
                </a:solidFill>
                <a:latin typeface="Fakt"/>
              </a:rPr>
              <a:t>.</a:t>
            </a:r>
          </a:p>
          <a:p>
            <a:r>
              <a:rPr lang="pt-BR" dirty="0">
                <a:solidFill>
                  <a:srgbClr val="00112C"/>
                </a:solidFill>
                <a:latin typeface="Fakt"/>
              </a:rPr>
              <a:t>Com base nessa análise, é possível direcionar esforços adicionais e recursos para esses dias específicos, a fim de monitorar e mitigar os riscos de </a:t>
            </a:r>
            <a:r>
              <a:rPr lang="pt-BR" dirty="0" err="1">
                <a:solidFill>
                  <a:srgbClr val="00112C"/>
                </a:solidFill>
                <a:latin typeface="Fakt"/>
              </a:rPr>
              <a:t>chargebacks</a:t>
            </a:r>
            <a:r>
              <a:rPr lang="pt-BR" dirty="0">
                <a:solidFill>
                  <a:srgbClr val="00112C"/>
                </a:solidFill>
                <a:latin typeface="Fakt"/>
              </a:rPr>
              <a:t> de forma mais eficaz. Isso pode envolver o aumento da equipe de suporte ao cliente, reforço nas medidas de segurança e detecção de fraudes, além de melhorias nos processos de atendimento e resolução de disputas</a:t>
            </a:r>
          </a:p>
          <a:p>
            <a:r>
              <a:rPr lang="pt-BR" dirty="0">
                <a:solidFill>
                  <a:srgbClr val="00112C"/>
                </a:solidFill>
                <a:latin typeface="Fakt"/>
              </a:rPr>
              <a:t>problemáticas.</a:t>
            </a:r>
          </a:p>
        </p:txBody>
      </p:sp>
      <p:pic>
        <p:nvPicPr>
          <p:cNvPr id="12" name="Imagem 11">
            <a:extLst>
              <a:ext uri="{FF2B5EF4-FFF2-40B4-BE49-F238E27FC236}">
                <a16:creationId xmlns:a16="http://schemas.microsoft.com/office/drawing/2014/main" id="{77D40BED-A00D-C845-1DD8-2ED536701765}"/>
              </a:ext>
            </a:extLst>
          </p:cNvPr>
          <p:cNvPicPr>
            <a:picLocks noChangeAspect="1"/>
          </p:cNvPicPr>
          <p:nvPr/>
        </p:nvPicPr>
        <p:blipFill>
          <a:blip r:embed="rId3"/>
          <a:stretch>
            <a:fillRect/>
          </a:stretch>
        </p:blipFill>
        <p:spPr>
          <a:xfrm>
            <a:off x="385689" y="1321196"/>
            <a:ext cx="5962938" cy="4412853"/>
          </a:xfrm>
          <a:prstGeom prst="rect">
            <a:avLst/>
          </a:prstGeom>
        </p:spPr>
      </p:pic>
    </p:spTree>
    <p:extLst>
      <p:ext uri="{BB962C8B-B14F-4D97-AF65-F5344CB8AC3E}">
        <p14:creationId xmlns:p14="http://schemas.microsoft.com/office/powerpoint/2010/main" val="254965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a:t>
            </a:r>
            <a:r>
              <a:rPr lang="en-US" sz="2800" spc="-45" dirty="0"/>
              <a:t> merchant, user and </a:t>
            </a:r>
            <a:r>
              <a:rPr lang="en-US" sz="2800" spc="-45" dirty="0" err="1"/>
              <a:t>card_number</a:t>
            </a:r>
            <a:r>
              <a:rPr lang="pt-BR" sz="2800" spc="-45" dirty="0"/>
              <a:t> </a:t>
            </a:r>
            <a:endParaRPr lang="pt-BR" sz="2800" spc="-10" dirty="0"/>
          </a:p>
        </p:txBody>
      </p:sp>
      <p:pic>
        <p:nvPicPr>
          <p:cNvPr id="4" name="Imagem 3">
            <a:extLst>
              <a:ext uri="{FF2B5EF4-FFF2-40B4-BE49-F238E27FC236}">
                <a16:creationId xmlns:a16="http://schemas.microsoft.com/office/drawing/2014/main" id="{D0CA7B7E-2A46-2199-E199-3C93BADD1E25}"/>
              </a:ext>
            </a:extLst>
          </p:cNvPr>
          <p:cNvPicPr>
            <a:picLocks noChangeAspect="1"/>
          </p:cNvPicPr>
          <p:nvPr/>
        </p:nvPicPr>
        <p:blipFill>
          <a:blip r:embed="rId3"/>
          <a:stretch>
            <a:fillRect/>
          </a:stretch>
        </p:blipFill>
        <p:spPr>
          <a:xfrm>
            <a:off x="385689" y="1334608"/>
            <a:ext cx="5424937" cy="5160501"/>
          </a:xfrm>
          <a:prstGeom prst="rect">
            <a:avLst/>
          </a:prstGeom>
        </p:spPr>
      </p:pic>
      <p:sp>
        <p:nvSpPr>
          <p:cNvPr id="6" name="CaixaDeTexto 5">
            <a:extLst>
              <a:ext uri="{FF2B5EF4-FFF2-40B4-BE49-F238E27FC236}">
                <a16:creationId xmlns:a16="http://schemas.microsoft.com/office/drawing/2014/main" id="{C977B537-0998-A40E-8F5A-ED8EEDC5D085}"/>
              </a:ext>
            </a:extLst>
          </p:cNvPr>
          <p:cNvSpPr txBox="1"/>
          <p:nvPr/>
        </p:nvSpPr>
        <p:spPr>
          <a:xfrm>
            <a:off x="6096001" y="1483640"/>
            <a:ext cx="5649920" cy="5078313"/>
          </a:xfrm>
          <a:prstGeom prst="rect">
            <a:avLst/>
          </a:prstGeom>
          <a:noFill/>
        </p:spPr>
        <p:txBody>
          <a:bodyPr wrap="square" rtlCol="0">
            <a:spAutoFit/>
          </a:bodyPr>
          <a:lstStyle/>
          <a:p>
            <a:r>
              <a:rPr lang="pt-BR" dirty="0">
                <a:solidFill>
                  <a:srgbClr val="00112C"/>
                </a:solidFill>
                <a:latin typeface="Fakt"/>
              </a:rPr>
              <a:t>A primeira impressão é de que vários usuários estão tentando realizar diversas transações, e há semelhanças nos </a:t>
            </a:r>
            <a:r>
              <a:rPr lang="pt-BR" dirty="0" err="1">
                <a:solidFill>
                  <a:srgbClr val="00112C"/>
                </a:solidFill>
                <a:latin typeface="Fakt"/>
              </a:rPr>
              <a:t>Merchant_id</a:t>
            </a:r>
            <a:r>
              <a:rPr lang="pt-BR" dirty="0">
                <a:solidFill>
                  <a:srgbClr val="00112C"/>
                </a:solidFill>
                <a:latin typeface="Fakt"/>
              </a:rPr>
              <a:t> e </a:t>
            </a:r>
            <a:r>
              <a:rPr lang="pt-BR" dirty="0" err="1">
                <a:solidFill>
                  <a:srgbClr val="00112C"/>
                </a:solidFill>
                <a:latin typeface="Fakt"/>
              </a:rPr>
              <a:t>Device_id</a:t>
            </a:r>
            <a:r>
              <a:rPr lang="pt-BR" dirty="0">
                <a:solidFill>
                  <a:srgbClr val="00112C"/>
                </a:solidFill>
                <a:latin typeface="Fakt"/>
              </a:rPr>
              <a:t>, embora não necessariamente no mesmo dia ou em horários próximos.</a:t>
            </a:r>
          </a:p>
          <a:p>
            <a:endParaRPr lang="pt-BR" dirty="0">
              <a:solidFill>
                <a:srgbClr val="00112C"/>
              </a:solidFill>
              <a:latin typeface="Fakt"/>
            </a:endParaRPr>
          </a:p>
          <a:p>
            <a:r>
              <a:rPr lang="pt-BR" dirty="0">
                <a:solidFill>
                  <a:srgbClr val="00112C"/>
                </a:solidFill>
                <a:latin typeface="Fakt"/>
              </a:rPr>
              <a:t>Foi observado 63 </a:t>
            </a:r>
            <a:r>
              <a:rPr lang="pt-BR" dirty="0" err="1">
                <a:solidFill>
                  <a:srgbClr val="00112C"/>
                </a:solidFill>
                <a:latin typeface="Fakt"/>
              </a:rPr>
              <a:t>devices_id</a:t>
            </a:r>
            <a:r>
              <a:rPr lang="pt-BR" dirty="0">
                <a:solidFill>
                  <a:srgbClr val="00112C"/>
                </a:solidFill>
                <a:latin typeface="Fakt"/>
              </a:rPr>
              <a:t> com um </a:t>
            </a:r>
            <a:r>
              <a:rPr lang="pt-BR" dirty="0" err="1">
                <a:solidFill>
                  <a:srgbClr val="00112C"/>
                </a:solidFill>
                <a:latin typeface="Fakt"/>
              </a:rPr>
              <a:t>user_id</a:t>
            </a:r>
            <a:r>
              <a:rPr lang="pt-BR" dirty="0">
                <a:solidFill>
                  <a:srgbClr val="00112C"/>
                </a:solidFill>
                <a:latin typeface="Fakt"/>
              </a:rPr>
              <a:t> e 66 com mais de um </a:t>
            </a:r>
            <a:r>
              <a:rPr lang="pt-BR" dirty="0" err="1">
                <a:solidFill>
                  <a:srgbClr val="00112C"/>
                </a:solidFill>
                <a:latin typeface="Fakt"/>
              </a:rPr>
              <a:t>user_id</a:t>
            </a:r>
            <a:r>
              <a:rPr lang="pt-BR" dirty="0">
                <a:solidFill>
                  <a:srgbClr val="00112C"/>
                </a:solidFill>
                <a:latin typeface="Fakt"/>
              </a:rPr>
              <a:t>.</a:t>
            </a:r>
          </a:p>
          <a:p>
            <a:r>
              <a:rPr lang="pt-BR" dirty="0">
                <a:solidFill>
                  <a:srgbClr val="00112C"/>
                </a:solidFill>
                <a:latin typeface="Fakt"/>
              </a:rPr>
              <a:t>Foi observado 52 </a:t>
            </a:r>
            <a:r>
              <a:rPr lang="pt-BR" dirty="0" err="1">
                <a:solidFill>
                  <a:srgbClr val="00112C"/>
                </a:solidFill>
                <a:latin typeface="Fakt"/>
              </a:rPr>
              <a:t>comerciante_id</a:t>
            </a:r>
            <a:r>
              <a:rPr lang="pt-BR" dirty="0">
                <a:solidFill>
                  <a:srgbClr val="00112C"/>
                </a:solidFill>
                <a:latin typeface="Fakt"/>
              </a:rPr>
              <a:t> com um </a:t>
            </a:r>
            <a:r>
              <a:rPr lang="pt-BR" dirty="0" err="1">
                <a:solidFill>
                  <a:srgbClr val="00112C"/>
                </a:solidFill>
                <a:latin typeface="Fakt"/>
              </a:rPr>
              <a:t>user_id</a:t>
            </a:r>
            <a:r>
              <a:rPr lang="pt-BR" dirty="0">
                <a:solidFill>
                  <a:srgbClr val="00112C"/>
                </a:solidFill>
                <a:latin typeface="Fakt"/>
              </a:rPr>
              <a:t> e 66 com mais de um </a:t>
            </a:r>
            <a:r>
              <a:rPr lang="pt-BR" dirty="0" err="1">
                <a:solidFill>
                  <a:srgbClr val="00112C"/>
                </a:solidFill>
                <a:latin typeface="Fakt"/>
              </a:rPr>
              <a:t>user_id</a:t>
            </a:r>
            <a:r>
              <a:rPr lang="pt-BR" dirty="0">
                <a:solidFill>
                  <a:srgbClr val="00112C"/>
                </a:solidFill>
                <a:latin typeface="Fakt"/>
              </a:rPr>
              <a:t>.</a:t>
            </a:r>
          </a:p>
          <a:p>
            <a:endParaRPr lang="pt-BR" dirty="0">
              <a:solidFill>
                <a:srgbClr val="00112C"/>
              </a:solidFill>
              <a:latin typeface="Fakt"/>
            </a:endParaRPr>
          </a:p>
          <a:p>
            <a:r>
              <a:rPr lang="pt-BR" dirty="0">
                <a:solidFill>
                  <a:srgbClr val="00112C"/>
                </a:solidFill>
                <a:latin typeface="Fakt"/>
              </a:rPr>
              <a:t>Esse padrão de múltiplos </a:t>
            </a:r>
            <a:r>
              <a:rPr lang="pt-BR" dirty="0" err="1">
                <a:solidFill>
                  <a:srgbClr val="00112C"/>
                </a:solidFill>
                <a:latin typeface="Fakt"/>
              </a:rPr>
              <a:t>user_id</a:t>
            </a:r>
            <a:r>
              <a:rPr lang="pt-BR" dirty="0">
                <a:solidFill>
                  <a:srgbClr val="00112C"/>
                </a:solidFill>
                <a:latin typeface="Fakt"/>
              </a:rPr>
              <a:t> associados aos mesmos </a:t>
            </a:r>
            <a:r>
              <a:rPr lang="pt-BR" dirty="0" err="1">
                <a:solidFill>
                  <a:srgbClr val="00112C"/>
                </a:solidFill>
                <a:latin typeface="Fakt"/>
              </a:rPr>
              <a:t>devices_id</a:t>
            </a:r>
            <a:r>
              <a:rPr lang="pt-BR" dirty="0">
                <a:solidFill>
                  <a:srgbClr val="00112C"/>
                </a:solidFill>
                <a:latin typeface="Fakt"/>
              </a:rPr>
              <a:t> e </a:t>
            </a:r>
            <a:r>
              <a:rPr lang="pt-BR" dirty="0" err="1">
                <a:solidFill>
                  <a:srgbClr val="00112C"/>
                </a:solidFill>
                <a:latin typeface="Fakt"/>
              </a:rPr>
              <a:t>merchant_id</a:t>
            </a:r>
            <a:r>
              <a:rPr lang="pt-BR" dirty="0">
                <a:solidFill>
                  <a:srgbClr val="00112C"/>
                </a:solidFill>
                <a:latin typeface="Fakt"/>
              </a:rPr>
              <a:t> pode indicar a possibilidade de atividades suspeitas, como o uso de dispositivos compartilhados ou a utilização de identidades diferentes para realizar transações. Essa análise permite identificar usuários mais ofensores e estabelecer padrões de comportamento a partir dos dados observados.</a:t>
            </a:r>
          </a:p>
          <a:p>
            <a:endParaRPr lang="pt-BR" dirty="0">
              <a:solidFill>
                <a:srgbClr val="00112C"/>
              </a:solidFill>
              <a:latin typeface="Fakt"/>
            </a:endParaRPr>
          </a:p>
        </p:txBody>
      </p:sp>
    </p:spTree>
    <p:extLst>
      <p:ext uri="{BB962C8B-B14F-4D97-AF65-F5344CB8AC3E}">
        <p14:creationId xmlns:p14="http://schemas.microsoft.com/office/powerpoint/2010/main" val="381265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a:t>
            </a:r>
            <a:r>
              <a:rPr lang="en-US" sz="2800" spc="-45" dirty="0"/>
              <a:t> merchant, user and </a:t>
            </a:r>
            <a:r>
              <a:rPr lang="en-US" sz="2800" spc="-45" dirty="0" err="1"/>
              <a:t>card_number</a:t>
            </a:r>
            <a:r>
              <a:rPr lang="pt-BR" sz="2800" spc="-45" dirty="0"/>
              <a:t> </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7677149" y="1483640"/>
            <a:ext cx="4068771" cy="5078313"/>
          </a:xfrm>
          <a:prstGeom prst="rect">
            <a:avLst/>
          </a:prstGeom>
          <a:noFill/>
        </p:spPr>
        <p:txBody>
          <a:bodyPr wrap="square" rtlCol="0">
            <a:spAutoFit/>
          </a:bodyPr>
          <a:lstStyle/>
          <a:p>
            <a:r>
              <a:rPr lang="pt-BR" dirty="0">
                <a:solidFill>
                  <a:srgbClr val="00112C"/>
                </a:solidFill>
                <a:latin typeface="Fakt"/>
              </a:rPr>
              <a:t>É importante destacar que a identificação de padrões e usuários mais ofensores não indica necessariamente que essas transações sejam fraudulentas. Porém, essa análise inicial permite direcionar a atenção e os recursos para áreas específicas, a fim de garantir a segurança das transações e reduzir os riscos associados.</a:t>
            </a:r>
          </a:p>
          <a:p>
            <a:endParaRPr lang="pt-BR" dirty="0">
              <a:solidFill>
                <a:srgbClr val="00112C"/>
              </a:solidFill>
              <a:latin typeface="Fakt"/>
            </a:endParaRPr>
          </a:p>
          <a:p>
            <a:r>
              <a:rPr lang="pt-BR" dirty="0">
                <a:solidFill>
                  <a:srgbClr val="00112C"/>
                </a:solidFill>
                <a:latin typeface="Fakt"/>
              </a:rPr>
              <a:t>A partir dessas informações iniciais, é possível realizar análises mais aprofundadas e implementar estratégias personalizadas para mitigar riscos e prevenir atividades fraudulentas, com base nos padrões observados e nas características específicas dos usuários identificados.</a:t>
            </a:r>
          </a:p>
        </p:txBody>
      </p:sp>
      <p:pic>
        <p:nvPicPr>
          <p:cNvPr id="12" name="Imagem 11">
            <a:extLst>
              <a:ext uri="{FF2B5EF4-FFF2-40B4-BE49-F238E27FC236}">
                <a16:creationId xmlns:a16="http://schemas.microsoft.com/office/drawing/2014/main" id="{FFF79760-30A8-79D6-7ACF-DEC5328BD13C}"/>
              </a:ext>
            </a:extLst>
          </p:cNvPr>
          <p:cNvPicPr>
            <a:picLocks noChangeAspect="1"/>
          </p:cNvPicPr>
          <p:nvPr/>
        </p:nvPicPr>
        <p:blipFill>
          <a:blip r:embed="rId3"/>
          <a:stretch>
            <a:fillRect/>
          </a:stretch>
        </p:blipFill>
        <p:spPr>
          <a:xfrm>
            <a:off x="385689" y="1483621"/>
            <a:ext cx="7291460" cy="4327452"/>
          </a:xfrm>
          <a:prstGeom prst="rect">
            <a:avLst/>
          </a:prstGeom>
        </p:spPr>
      </p:pic>
    </p:spTree>
    <p:extLst>
      <p:ext uri="{BB962C8B-B14F-4D97-AF65-F5344CB8AC3E}">
        <p14:creationId xmlns:p14="http://schemas.microsoft.com/office/powerpoint/2010/main" val="383677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Conclusões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286363"/>
            <a:ext cx="11355395" cy="5232202"/>
          </a:xfrm>
          <a:prstGeom prst="rect">
            <a:avLst/>
          </a:prstGeom>
          <a:noFill/>
        </p:spPr>
        <p:txBody>
          <a:bodyPr wrap="square" rtlCol="0">
            <a:spAutoFit/>
          </a:bodyPr>
          <a:lstStyle/>
          <a:p>
            <a:r>
              <a:rPr lang="pt-BR" sz="1400" dirty="0">
                <a:solidFill>
                  <a:srgbClr val="00112C"/>
                </a:solidFill>
                <a:latin typeface="Fakt"/>
              </a:rPr>
              <a:t>Embora os dados sejam provenientes de um mês atípico com o evento da Black Friday, algumas observações importantes podem ser feitas: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É fundamental monitorar e analisar as transações que apresentam valores acima das médias históricas. Essas transações podem indicar um maior risco de estornos ou comportamentos fraudulentos.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Observou-se que o intervalo das 19h às 3h é o período com maior probabilidade de ocorrência de estornos. Durante esse período, é importante adotar medidas adicionais de segurança e monitoramento para mitigar os riscos.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Compras feitas de terça a sábado têm maior probabilidade de estorno: A análise indica que transações realizadas entre terça-feira e sábado têm maior probabilidade de resultar em estornos. Essa informação é valiosa para direcionar os esforços de prevenção de estornos e antifraude nesses dias específicos.</a:t>
            </a:r>
          </a:p>
          <a:p>
            <a:endParaRPr lang="pt-BR" sz="12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Condutas suspeitas envolvendo múltiplas transações e diferentes cartões: Foi observado que alguns usuários realizam várias transações com diferentes cartões em determinados estabelecimentos comerciais. Essa conduta suspeita pode indicar atividades fraudulentas ou comportamentos de alto risco. </a:t>
            </a:r>
          </a:p>
          <a:p>
            <a:pPr marL="285750" indent="-285750">
              <a:buFont typeface="Arial" panose="020B0604020202020204" pitchFamily="34" charset="0"/>
              <a:buChar char="•"/>
            </a:pPr>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Durante o evento da Black Friday, houve um aumento significativo na quantidade de estornos. Isso ressalta a importância de as empresas estarem preparadas para lidar com esse momento de alta demanda, reforçando os sistemas antifraude, aumentando a equipe de suporte e adotando estratégias proativas para minimizar os riscos de estornos.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Com base nessas observações, é fundamental que as empresas adotem medidas proativas para identificar e mitigar os riscos de estornos, garantindo uma experiência positiva aos clientes e protegendo a integridade financeira do negócio. Isso inclui investir em sistemas de segurança robustos, análise de dados para detecção de padrões suspeitos, monitoramento em tempo real das transações e oferecimento de suporte eficiente aos clientes durante momentos de alta demanda, como a Black Friday.</a:t>
            </a:r>
          </a:p>
        </p:txBody>
      </p:sp>
    </p:spTree>
    <p:extLst>
      <p:ext uri="{BB962C8B-B14F-4D97-AF65-F5344CB8AC3E}">
        <p14:creationId xmlns:p14="http://schemas.microsoft.com/office/powerpoint/2010/main" val="2317510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Mais informação para padrões de fraude</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970318"/>
          </a:xfrm>
          <a:prstGeom prst="rect">
            <a:avLst/>
          </a:prstGeom>
          <a:noFill/>
        </p:spPr>
        <p:txBody>
          <a:bodyPr wrap="square" rtlCol="0">
            <a:spAutoFit/>
          </a:bodyPr>
          <a:lstStyle/>
          <a:p>
            <a:r>
              <a:rPr lang="pt-BR" sz="1400" dirty="0">
                <a:solidFill>
                  <a:srgbClr val="00112C"/>
                </a:solidFill>
                <a:latin typeface="Fakt"/>
              </a:rPr>
              <a:t>Localização: pode considerar a localização geográfica da transação com base no endereço IP do dispositivo utilizado para a transação ou a localização física da transação presencial, como o endereço da loja ou estabelecimento comercial onde foi realizada a compra.</a:t>
            </a:r>
          </a:p>
          <a:p>
            <a:endParaRPr lang="pt-BR" sz="1400" dirty="0">
              <a:solidFill>
                <a:srgbClr val="00112C"/>
              </a:solidFill>
              <a:latin typeface="Fakt"/>
            </a:endParaRPr>
          </a:p>
          <a:p>
            <a:r>
              <a:rPr lang="pt-BR" sz="1400" dirty="0">
                <a:solidFill>
                  <a:srgbClr val="00112C"/>
                </a:solidFill>
                <a:latin typeface="Fakt"/>
              </a:rPr>
              <a:t>Dados de autenticação: Verifique se a transação foi autenticada usando autenticação adicional, como senha, código de autenticação enviado por SMS ou autenticação de dois fatores.</a:t>
            </a:r>
          </a:p>
          <a:p>
            <a:endParaRPr lang="pt-BR" sz="1400" dirty="0">
              <a:solidFill>
                <a:srgbClr val="00112C"/>
              </a:solidFill>
              <a:latin typeface="Fakt"/>
            </a:endParaRPr>
          </a:p>
          <a:p>
            <a:r>
              <a:rPr lang="pt-BR" sz="1400" dirty="0">
                <a:solidFill>
                  <a:srgbClr val="00112C"/>
                </a:solidFill>
                <a:latin typeface="Fakt"/>
              </a:rPr>
              <a:t>Análise de dispositivo: analise os padrões de uso do dispositivo, como o número de dispositivos usados por um usuário, alterações frequentes do dispositivo ou uso incomum do dispositivo pelo usuário.</a:t>
            </a:r>
          </a:p>
          <a:p>
            <a:endParaRPr lang="pt-BR" sz="1400" dirty="0">
              <a:solidFill>
                <a:srgbClr val="00112C"/>
              </a:solidFill>
              <a:latin typeface="Fakt"/>
            </a:endParaRPr>
          </a:p>
          <a:p>
            <a:r>
              <a:rPr lang="pt-BR" sz="1400" dirty="0">
                <a:solidFill>
                  <a:srgbClr val="00112C"/>
                </a:solidFill>
                <a:latin typeface="Fakt"/>
              </a:rPr>
              <a:t>Verificação do cartão de crédito: além do número parcial do cartão de crédito, você pode verificar o tipo do cartão, a data de validade e se o cartão foi registrado como roubado ou perdido.</a:t>
            </a:r>
          </a:p>
          <a:p>
            <a:endParaRPr lang="pt-BR" sz="1400" dirty="0">
              <a:solidFill>
                <a:srgbClr val="00112C"/>
              </a:solidFill>
              <a:latin typeface="Fakt"/>
            </a:endParaRPr>
          </a:p>
          <a:p>
            <a:r>
              <a:rPr lang="pt-BR" sz="1400" dirty="0">
                <a:solidFill>
                  <a:srgbClr val="00112C"/>
                </a:solidFill>
                <a:latin typeface="Fakt"/>
              </a:rPr>
              <a:t>Comportamento da transação: procure padrões no comportamento da transação, como padrões de compra incomuns, transações de alto valor, várias transações em um curto período de tempo ou transações fora dos hábitos normais de consumo do usuário.</a:t>
            </a:r>
          </a:p>
          <a:p>
            <a:endParaRPr lang="pt-BR" sz="1400" dirty="0">
              <a:solidFill>
                <a:srgbClr val="00112C"/>
              </a:solidFill>
              <a:latin typeface="Fakt"/>
            </a:endParaRPr>
          </a:p>
          <a:p>
            <a:r>
              <a:rPr lang="pt-BR" sz="1400" dirty="0">
                <a:solidFill>
                  <a:srgbClr val="00112C"/>
                </a:solidFill>
                <a:latin typeface="Fakt"/>
              </a:rPr>
              <a:t>Dados históricos: analise dados históricos de transações para identificar quaisquer padrões ou tendências recorrentes associados a transações fraudulentas, como dias específicos da semana, períodos de tempo ou valores de transações.</a:t>
            </a:r>
          </a:p>
          <a:p>
            <a:endParaRPr lang="pt-BR" sz="1400" dirty="0">
              <a:solidFill>
                <a:srgbClr val="00112C"/>
              </a:solidFill>
              <a:latin typeface="Fakt"/>
            </a:endParaRPr>
          </a:p>
        </p:txBody>
      </p:sp>
    </p:spTree>
    <p:extLst>
      <p:ext uri="{BB962C8B-B14F-4D97-AF65-F5344CB8AC3E}">
        <p14:creationId xmlns:p14="http://schemas.microsoft.com/office/powerpoint/2010/main" val="138799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32" name="object 32"/>
          <p:cNvSpPr txBox="1">
            <a:spLocks noGrp="1"/>
          </p:cNvSpPr>
          <p:nvPr>
            <p:ph type="title"/>
          </p:nvPr>
        </p:nvSpPr>
        <p:spPr>
          <a:xfrm>
            <a:off x="876300" y="197158"/>
            <a:ext cx="5973683" cy="689932"/>
          </a:xfrm>
          <a:prstGeom prst="rect">
            <a:avLst/>
          </a:prstGeom>
        </p:spPr>
        <p:txBody>
          <a:bodyPr vert="horz" wrap="square" lIns="0" tIns="12700" rIns="0" bIns="0" rtlCol="0">
            <a:spAutoFit/>
          </a:bodyPr>
          <a:lstStyle/>
          <a:p>
            <a:pPr marL="12700">
              <a:lnSpc>
                <a:spcPct val="100000"/>
              </a:lnSpc>
              <a:spcBef>
                <a:spcPts val="100"/>
              </a:spcBef>
            </a:pPr>
            <a:r>
              <a:rPr lang="pt-BR" spc="-45" dirty="0" err="1">
                <a:latin typeface="+mj-lt"/>
              </a:rPr>
              <a:t>Payment</a:t>
            </a:r>
            <a:r>
              <a:rPr lang="pt-BR" spc="-45" dirty="0">
                <a:latin typeface="+mj-lt"/>
              </a:rPr>
              <a:t> </a:t>
            </a:r>
            <a:r>
              <a:rPr lang="pt-BR" spc="-45" dirty="0" err="1">
                <a:latin typeface="+mj-lt"/>
              </a:rPr>
              <a:t>Analyst</a:t>
            </a:r>
            <a:r>
              <a:rPr lang="pt-BR" spc="-45" dirty="0">
                <a:latin typeface="+mj-lt"/>
              </a:rPr>
              <a:t> - Case</a:t>
            </a:r>
            <a:endParaRPr spc="-10" dirty="0">
              <a:latin typeface="+mj-lt"/>
            </a:endParaRPr>
          </a:p>
        </p:txBody>
      </p:sp>
      <p:grpSp>
        <p:nvGrpSpPr>
          <p:cNvPr id="5" name="Agrupar 4">
            <a:extLst>
              <a:ext uri="{FF2B5EF4-FFF2-40B4-BE49-F238E27FC236}">
                <a16:creationId xmlns:a16="http://schemas.microsoft.com/office/drawing/2014/main" id="{3569E702-9317-4EF0-91A0-002029EC36BF}"/>
              </a:ext>
            </a:extLst>
          </p:cNvPr>
          <p:cNvGrpSpPr/>
          <p:nvPr/>
        </p:nvGrpSpPr>
        <p:grpSpPr>
          <a:xfrm>
            <a:off x="1122202" y="2212675"/>
            <a:ext cx="9947595" cy="1416049"/>
            <a:chOff x="9393384" y="2391809"/>
            <a:chExt cx="1084312" cy="204929"/>
          </a:xfrm>
        </p:grpSpPr>
        <p:sp>
          <p:nvSpPr>
            <p:cNvPr id="6" name="Freeform 12">
              <a:extLst>
                <a:ext uri="{FF2B5EF4-FFF2-40B4-BE49-F238E27FC236}">
                  <a16:creationId xmlns:a16="http://schemas.microsoft.com/office/drawing/2014/main" id="{4389F406-E7B1-4785-A645-54387335FCB3}"/>
                </a:ext>
              </a:extLst>
            </p:cNvPr>
            <p:cNvSpPr>
              <a:spLocks/>
            </p:cNvSpPr>
            <p:nvPr/>
          </p:nvSpPr>
          <p:spPr bwMode="auto">
            <a:xfrm>
              <a:off x="9393384"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7" name="Freeform 12">
              <a:extLst>
                <a:ext uri="{FF2B5EF4-FFF2-40B4-BE49-F238E27FC236}">
                  <a16:creationId xmlns:a16="http://schemas.microsoft.com/office/drawing/2014/main" id="{7C76E3D2-36E1-4026-B43E-4BA95F40DACA}"/>
                </a:ext>
              </a:extLst>
            </p:cNvPr>
            <p:cNvSpPr>
              <a:spLocks/>
            </p:cNvSpPr>
            <p:nvPr/>
          </p:nvSpPr>
          <p:spPr bwMode="auto">
            <a:xfrm>
              <a:off x="9601497"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8" name="Freeform 12">
              <a:extLst>
                <a:ext uri="{FF2B5EF4-FFF2-40B4-BE49-F238E27FC236}">
                  <a16:creationId xmlns:a16="http://schemas.microsoft.com/office/drawing/2014/main" id="{7D36D14B-7153-4282-BCBA-58798E2EF392}"/>
                </a:ext>
              </a:extLst>
            </p:cNvPr>
            <p:cNvSpPr>
              <a:spLocks/>
            </p:cNvSpPr>
            <p:nvPr/>
          </p:nvSpPr>
          <p:spPr bwMode="auto">
            <a:xfrm>
              <a:off x="9809612"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9" name="Freeform 12">
              <a:extLst>
                <a:ext uri="{FF2B5EF4-FFF2-40B4-BE49-F238E27FC236}">
                  <a16:creationId xmlns:a16="http://schemas.microsoft.com/office/drawing/2014/main" id="{3C6CF9BB-42C3-492E-8F29-70A473169AF6}"/>
                </a:ext>
              </a:extLst>
            </p:cNvPr>
            <p:cNvSpPr>
              <a:spLocks/>
            </p:cNvSpPr>
            <p:nvPr/>
          </p:nvSpPr>
          <p:spPr bwMode="auto">
            <a:xfrm>
              <a:off x="10017726"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10" name="Freeform 12">
              <a:extLst>
                <a:ext uri="{FF2B5EF4-FFF2-40B4-BE49-F238E27FC236}">
                  <a16:creationId xmlns:a16="http://schemas.microsoft.com/office/drawing/2014/main" id="{337AE524-6CDC-4954-A1FD-B1871B061BBE}"/>
                </a:ext>
              </a:extLst>
            </p:cNvPr>
            <p:cNvSpPr>
              <a:spLocks/>
            </p:cNvSpPr>
            <p:nvPr/>
          </p:nvSpPr>
          <p:spPr bwMode="auto">
            <a:xfrm>
              <a:off x="10225838"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grpSp>
      <p:sp>
        <p:nvSpPr>
          <p:cNvPr id="2" name="CaixaDeTexto 1">
            <a:extLst>
              <a:ext uri="{FF2B5EF4-FFF2-40B4-BE49-F238E27FC236}">
                <a16:creationId xmlns:a16="http://schemas.microsoft.com/office/drawing/2014/main" id="{3F44CBA6-FDD1-4DB7-AEE4-6BE5CE70EEC0}"/>
              </a:ext>
            </a:extLst>
          </p:cNvPr>
          <p:cNvSpPr txBox="1"/>
          <p:nvPr/>
        </p:nvSpPr>
        <p:spPr>
          <a:xfrm>
            <a:off x="1772976" y="2653882"/>
            <a:ext cx="1410353" cy="523220"/>
          </a:xfrm>
          <a:prstGeom prst="rect">
            <a:avLst/>
          </a:prstGeom>
          <a:noFill/>
        </p:spPr>
        <p:txBody>
          <a:bodyPr wrap="square" rtlCol="0">
            <a:spAutoFit/>
          </a:bodyPr>
          <a:lstStyle/>
          <a:p>
            <a:r>
              <a:rPr lang="pt-BR" sz="1400" b="1" i="0" u="none" strike="noStrike" baseline="0" dirty="0">
                <a:latin typeface="Arial-BoldMT"/>
              </a:rPr>
              <a:t>Explicando a indústria</a:t>
            </a:r>
            <a:endParaRPr lang="pt-BR" sz="1400" b="1" dirty="0"/>
          </a:p>
        </p:txBody>
      </p:sp>
      <p:sp>
        <p:nvSpPr>
          <p:cNvPr id="3" name="Elipse 2">
            <a:extLst>
              <a:ext uri="{FF2B5EF4-FFF2-40B4-BE49-F238E27FC236}">
                <a16:creationId xmlns:a16="http://schemas.microsoft.com/office/drawing/2014/main" id="{8F9BFF1F-D018-ED43-432D-0600768BB4C0}"/>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8" name="CaixaDeTexto 17">
            <a:extLst>
              <a:ext uri="{FF2B5EF4-FFF2-40B4-BE49-F238E27FC236}">
                <a16:creationId xmlns:a16="http://schemas.microsoft.com/office/drawing/2014/main" id="{22B093F5-E2A2-AAE4-9A24-011620F9FCD3}"/>
              </a:ext>
            </a:extLst>
          </p:cNvPr>
          <p:cNvSpPr txBox="1"/>
          <p:nvPr/>
        </p:nvSpPr>
        <p:spPr>
          <a:xfrm>
            <a:off x="3682218" y="2546159"/>
            <a:ext cx="1410353" cy="738664"/>
          </a:xfrm>
          <a:prstGeom prst="rect">
            <a:avLst/>
          </a:prstGeom>
          <a:noFill/>
        </p:spPr>
        <p:txBody>
          <a:bodyPr wrap="square" rtlCol="0">
            <a:spAutoFit/>
          </a:bodyPr>
          <a:lstStyle/>
          <a:p>
            <a:r>
              <a:rPr lang="pt-BR" sz="1400" b="1" i="0" u="none" strike="noStrike" baseline="0" dirty="0">
                <a:latin typeface="Arial-BoldMT"/>
              </a:rPr>
              <a:t>Situação 01 – Email </a:t>
            </a:r>
            <a:r>
              <a:rPr lang="pt-BR" sz="1400" b="1" i="0" u="none" strike="noStrike" baseline="0" dirty="0" err="1">
                <a:latin typeface="Arial-BoldMT"/>
              </a:rPr>
              <a:t>Chargeback</a:t>
            </a:r>
            <a:endParaRPr lang="pt-BR" sz="1400" b="1" dirty="0"/>
          </a:p>
        </p:txBody>
      </p:sp>
      <p:sp>
        <p:nvSpPr>
          <p:cNvPr id="19" name="CaixaDeTexto 18">
            <a:extLst>
              <a:ext uri="{FF2B5EF4-FFF2-40B4-BE49-F238E27FC236}">
                <a16:creationId xmlns:a16="http://schemas.microsoft.com/office/drawing/2014/main" id="{24DC47AE-B25D-36CE-1233-6E5779D4D9B1}"/>
              </a:ext>
            </a:extLst>
          </p:cNvPr>
          <p:cNvSpPr txBox="1"/>
          <p:nvPr/>
        </p:nvSpPr>
        <p:spPr>
          <a:xfrm>
            <a:off x="5591469" y="2653882"/>
            <a:ext cx="1410353" cy="523220"/>
          </a:xfrm>
          <a:prstGeom prst="rect">
            <a:avLst/>
          </a:prstGeom>
          <a:noFill/>
        </p:spPr>
        <p:txBody>
          <a:bodyPr wrap="square" rtlCol="0">
            <a:spAutoFit/>
          </a:bodyPr>
          <a:lstStyle/>
          <a:p>
            <a:r>
              <a:rPr lang="pt-BR" sz="1400" b="1" i="0" u="none" strike="noStrike" baseline="0" dirty="0">
                <a:latin typeface="Arial-BoldMT"/>
              </a:rPr>
              <a:t>Análise de dados</a:t>
            </a:r>
            <a:endParaRPr lang="pt-BR" sz="1400" b="1" dirty="0"/>
          </a:p>
        </p:txBody>
      </p:sp>
      <p:sp>
        <p:nvSpPr>
          <p:cNvPr id="20" name="CaixaDeTexto 19">
            <a:extLst>
              <a:ext uri="{FF2B5EF4-FFF2-40B4-BE49-F238E27FC236}">
                <a16:creationId xmlns:a16="http://schemas.microsoft.com/office/drawing/2014/main" id="{FA4B5A9A-6120-4598-9E25-A78C7B0056BD}"/>
              </a:ext>
            </a:extLst>
          </p:cNvPr>
          <p:cNvSpPr txBox="1"/>
          <p:nvPr/>
        </p:nvSpPr>
        <p:spPr>
          <a:xfrm>
            <a:off x="7500738" y="2653882"/>
            <a:ext cx="1410353" cy="523220"/>
          </a:xfrm>
          <a:prstGeom prst="rect">
            <a:avLst/>
          </a:prstGeom>
          <a:noFill/>
        </p:spPr>
        <p:txBody>
          <a:bodyPr wrap="square" rtlCol="0">
            <a:spAutoFit/>
          </a:bodyPr>
          <a:lstStyle/>
          <a:p>
            <a:r>
              <a:rPr lang="pt-BR" sz="1400" b="1" i="0" u="none" strike="noStrike" baseline="0" dirty="0">
                <a:latin typeface="Arial-BoldMT"/>
              </a:rPr>
              <a:t>Situação 02 - </a:t>
            </a:r>
          </a:p>
          <a:p>
            <a:r>
              <a:rPr lang="pt-BR" sz="1400" b="1" i="0" u="none" strike="noStrike" baseline="0" dirty="0" err="1">
                <a:latin typeface="Arial-BoldMT"/>
              </a:rPr>
              <a:t>Anti-Fraude</a:t>
            </a:r>
            <a:endParaRPr lang="pt-BR" sz="1400" b="1" dirty="0"/>
          </a:p>
        </p:txBody>
      </p:sp>
      <p:sp>
        <p:nvSpPr>
          <p:cNvPr id="4" name="CaixaDeTexto 3">
            <a:extLst>
              <a:ext uri="{FF2B5EF4-FFF2-40B4-BE49-F238E27FC236}">
                <a16:creationId xmlns:a16="http://schemas.microsoft.com/office/drawing/2014/main" id="{AF5185B3-3807-90AC-3A14-DE6237C5E819}"/>
              </a:ext>
            </a:extLst>
          </p:cNvPr>
          <p:cNvSpPr txBox="1"/>
          <p:nvPr/>
        </p:nvSpPr>
        <p:spPr>
          <a:xfrm>
            <a:off x="9409999" y="2761603"/>
            <a:ext cx="1410353" cy="307777"/>
          </a:xfrm>
          <a:prstGeom prst="rect">
            <a:avLst/>
          </a:prstGeom>
          <a:noFill/>
        </p:spPr>
        <p:txBody>
          <a:bodyPr wrap="square" rtlCol="0">
            <a:spAutoFit/>
          </a:bodyPr>
          <a:lstStyle/>
          <a:p>
            <a:r>
              <a:rPr lang="pt-BR" sz="1400" b="1" i="0" u="none" strike="noStrike" baseline="0" dirty="0">
                <a:latin typeface="Arial-BoldMT"/>
              </a:rPr>
              <a:t>Conclusão</a:t>
            </a:r>
            <a:endParaRPr lang="pt-BR" sz="1400" b="1" dirty="0"/>
          </a:p>
        </p:txBody>
      </p:sp>
    </p:spTree>
    <p:extLst>
      <p:ext uri="{BB962C8B-B14F-4D97-AF65-F5344CB8AC3E}">
        <p14:creationId xmlns:p14="http://schemas.microsoft.com/office/powerpoint/2010/main" val="367048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Prevenindo fraudes e </a:t>
            </a:r>
            <a:r>
              <a:rPr lang="pt-BR" sz="2800" spc="-45" dirty="0" err="1"/>
              <a:t>chargebacks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108543"/>
          </a:xfrm>
          <a:prstGeom prst="rect">
            <a:avLst/>
          </a:prstGeom>
          <a:noFill/>
        </p:spPr>
        <p:txBody>
          <a:bodyPr wrap="square" rtlCol="0">
            <a:spAutoFit/>
          </a:bodyPr>
          <a:lstStyle/>
          <a:p>
            <a:r>
              <a:rPr lang="pt-BR" sz="1400" dirty="0">
                <a:solidFill>
                  <a:srgbClr val="00112C"/>
                </a:solidFill>
                <a:latin typeface="Fakt"/>
              </a:rPr>
              <a:t>Monitore as transações de alto risco: concentre-se no monitoramento e na revisão das transações que se enquadram no período crítico identificado como tendo o maior número de estornos. Aloque recursos para monitorar e analisar de perto as transações durante esse período para identificar e resolver rapidamente qualquer atividade fraudulenta em potencial.</a:t>
            </a:r>
          </a:p>
          <a:p>
            <a:endParaRPr lang="pt-BR" sz="1400" dirty="0">
              <a:solidFill>
                <a:srgbClr val="00112C"/>
              </a:solidFill>
              <a:latin typeface="Fakt"/>
            </a:endParaRPr>
          </a:p>
          <a:p>
            <a:r>
              <a:rPr lang="pt-BR" sz="1400" dirty="0">
                <a:solidFill>
                  <a:srgbClr val="00112C"/>
                </a:solidFill>
                <a:latin typeface="Fakt"/>
              </a:rPr>
              <a:t>Eduque os clientes: Forneça aos clientes informações claras sobre processos de transação, medidas de segurança e etapas que eles podem tomar para proteger suas contas. Eduque-os sobre a importância de manter suas credenciais de login seguras, monitorando regularmente seu histórico de transações e relatando qualquer atividade suspeita imediatamente.</a:t>
            </a:r>
          </a:p>
          <a:p>
            <a:endParaRPr lang="pt-BR" sz="1400" dirty="0">
              <a:solidFill>
                <a:srgbClr val="00112C"/>
              </a:solidFill>
              <a:latin typeface="Fakt"/>
            </a:endParaRPr>
          </a:p>
          <a:p>
            <a:r>
              <a:rPr lang="pt-BR" sz="1400" dirty="0">
                <a:solidFill>
                  <a:srgbClr val="00112C"/>
                </a:solidFill>
                <a:latin typeface="Fakt"/>
              </a:rPr>
              <a:t>Métodos de autenticação aprimorados: implemente métodos de autenticação fortes, como autenticação </a:t>
            </a:r>
            <a:r>
              <a:rPr lang="pt-BR" sz="1400" dirty="0" err="1">
                <a:solidFill>
                  <a:srgbClr val="00112C"/>
                </a:solidFill>
                <a:latin typeface="Fakt"/>
              </a:rPr>
              <a:t>multifator</a:t>
            </a:r>
            <a:r>
              <a:rPr lang="pt-BR" sz="1400" dirty="0">
                <a:solidFill>
                  <a:srgbClr val="00112C"/>
                </a:solidFill>
                <a:latin typeface="Fakt"/>
              </a:rPr>
              <a:t> (MFA), para verificar as identidades dos usuários durante as transações. Isso pode incluir o uso de códigos de verificação por SMS, autenticação biométrica ou autenticação baseada em token.</a:t>
            </a:r>
          </a:p>
          <a:p>
            <a:endParaRPr lang="pt-BR" sz="1400" dirty="0">
              <a:solidFill>
                <a:srgbClr val="00112C"/>
              </a:solidFill>
              <a:latin typeface="Fakt"/>
            </a:endParaRPr>
          </a:p>
          <a:p>
            <a:r>
              <a:rPr lang="pt-BR" sz="1400" dirty="0">
                <a:solidFill>
                  <a:srgbClr val="00112C"/>
                </a:solidFill>
                <a:latin typeface="Fakt"/>
              </a:rPr>
              <a:t>Preparando-se para feriados movimentados: como observado, a Black Friday traz um risco maior de estornos. Tome medidas proativas para se preparar para esse período, como aumentar os esforços de prevenção de fraudes, melhorar o suporte ao cliente e monitorar de perto as transações durante esse período de alta demanda.</a:t>
            </a:r>
          </a:p>
        </p:txBody>
      </p:sp>
    </p:spTree>
    <p:extLst>
      <p:ext uri="{BB962C8B-B14F-4D97-AF65-F5344CB8AC3E}">
        <p14:creationId xmlns:p14="http://schemas.microsoft.com/office/powerpoint/2010/main" val="32201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Monitorando padrões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539430"/>
          </a:xfrm>
          <a:prstGeom prst="rect">
            <a:avLst/>
          </a:prstGeom>
          <a:noFill/>
        </p:spPr>
        <p:txBody>
          <a:bodyPr wrap="square" rtlCol="0">
            <a:spAutoFit/>
          </a:bodyPr>
          <a:lstStyle/>
          <a:p>
            <a:r>
              <a:rPr lang="pt-BR" sz="1400" dirty="0">
                <a:solidFill>
                  <a:srgbClr val="00112C"/>
                </a:solidFill>
                <a:latin typeface="Fakt"/>
              </a:rPr>
              <a:t>Para monitorar padrões identificados: implementar uma combinação de métodos de monitoramento manuais e automatizados.</a:t>
            </a:r>
          </a:p>
          <a:p>
            <a:endParaRPr lang="pt-BR" sz="1400" dirty="0">
              <a:solidFill>
                <a:srgbClr val="00112C"/>
              </a:solidFill>
              <a:latin typeface="Fakt"/>
            </a:endParaRPr>
          </a:p>
          <a:p>
            <a:r>
              <a:rPr lang="pt-BR" sz="1400" dirty="0">
                <a:solidFill>
                  <a:srgbClr val="00112C"/>
                </a:solidFill>
                <a:latin typeface="Fakt"/>
              </a:rPr>
              <a:t>Monitoramento de transações em tempo real: utiliza sistemas de monitoramento em tempo real que analisam os dados da transação à medida que ocorrem.</a:t>
            </a:r>
          </a:p>
          <a:p>
            <a:endParaRPr lang="pt-BR" sz="1400" dirty="0">
              <a:solidFill>
                <a:srgbClr val="00112C"/>
              </a:solidFill>
              <a:latin typeface="Fakt"/>
            </a:endParaRPr>
          </a:p>
          <a:p>
            <a:r>
              <a:rPr lang="pt-BR" sz="1400" dirty="0">
                <a:solidFill>
                  <a:srgbClr val="00112C"/>
                </a:solidFill>
                <a:latin typeface="Fakt"/>
              </a:rPr>
              <a:t>Monitoramento de limites: defina limites ou regras específicas com base em padrões identificados ou comportamento suspeito</a:t>
            </a:r>
          </a:p>
          <a:p>
            <a:endParaRPr lang="pt-BR" sz="1400" dirty="0">
              <a:solidFill>
                <a:srgbClr val="00112C"/>
              </a:solidFill>
              <a:latin typeface="Fakt"/>
            </a:endParaRPr>
          </a:p>
          <a:p>
            <a:r>
              <a:rPr lang="pt-BR" sz="1400" dirty="0">
                <a:solidFill>
                  <a:srgbClr val="00112C"/>
                </a:solidFill>
                <a:latin typeface="Fakt"/>
              </a:rPr>
              <a:t>Detecção de anomalias: Empregar técnicas de detecção de anomalias para identificar transações que se desviam significativamente dos padrões ou padrões esperados</a:t>
            </a:r>
          </a:p>
          <a:p>
            <a:endParaRPr lang="pt-BR" sz="1400" dirty="0">
              <a:solidFill>
                <a:srgbClr val="00112C"/>
              </a:solidFill>
              <a:latin typeface="Fakt"/>
            </a:endParaRPr>
          </a:p>
          <a:p>
            <a:r>
              <a:rPr lang="pt-BR" sz="1400" dirty="0">
                <a:solidFill>
                  <a:srgbClr val="00112C"/>
                </a:solidFill>
                <a:latin typeface="Fakt"/>
              </a:rPr>
              <a:t>Análise do comportamento do cliente: analise o comportamento do cliente ao longo do tempo para estabelecer padrões básicos e identificar desvios do comportamento normal.</a:t>
            </a:r>
          </a:p>
          <a:p>
            <a:endParaRPr lang="pt-BR" sz="1400" dirty="0">
              <a:solidFill>
                <a:srgbClr val="00112C"/>
              </a:solidFill>
              <a:latin typeface="Fakt"/>
            </a:endParaRPr>
          </a:p>
          <a:p>
            <a:r>
              <a:rPr lang="pt-BR" sz="1400" dirty="0">
                <a:solidFill>
                  <a:srgbClr val="00112C"/>
                </a:solidFill>
                <a:latin typeface="Fakt"/>
              </a:rPr>
              <a:t>Revisão e investigação manuais: Aloque recursos para realizar revisão e investigação manuais com base em transações sinalizadas ou suspeitas.</a:t>
            </a:r>
          </a:p>
          <a:p>
            <a:r>
              <a:rPr lang="pt-BR" sz="1400" dirty="0">
                <a:solidFill>
                  <a:srgbClr val="00112C"/>
                </a:solidFill>
                <a:latin typeface="Fakt"/>
              </a:rPr>
              <a:t> </a:t>
            </a:r>
          </a:p>
          <a:p>
            <a:r>
              <a:rPr lang="pt-BR" sz="1400" dirty="0">
                <a:solidFill>
                  <a:srgbClr val="00112C"/>
                </a:solidFill>
                <a:latin typeface="Fakt"/>
              </a:rPr>
              <a:t>Análise periódica de dados: realiza análises regulares de dados para identificar tendências e padrões de longo prazo nas atividades de atividade.</a:t>
            </a:r>
          </a:p>
        </p:txBody>
      </p:sp>
    </p:spTree>
    <p:extLst>
      <p:ext uri="{BB962C8B-B14F-4D97-AF65-F5344CB8AC3E}">
        <p14:creationId xmlns:p14="http://schemas.microsoft.com/office/powerpoint/2010/main" val="133739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Implementar um conceito simples de antifraude</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1600438"/>
          </a:xfrm>
          <a:prstGeom prst="rect">
            <a:avLst/>
          </a:prstGeom>
          <a:noFill/>
        </p:spPr>
        <p:txBody>
          <a:bodyPr wrap="square" rtlCol="0">
            <a:spAutoFit/>
          </a:bodyPr>
          <a:lstStyle/>
          <a:p>
            <a:r>
              <a:rPr lang="pt-BR" sz="1400" dirty="0">
                <a:solidFill>
                  <a:srgbClr val="00112C"/>
                </a:solidFill>
                <a:latin typeface="Fakt"/>
              </a:rPr>
              <a:t>Para o problema do antifraude, seguem as etapas a serem realizadas:</a:t>
            </a:r>
          </a:p>
          <a:p>
            <a:pPr marL="342900" indent="-342900">
              <a:buFont typeface="+mj-lt"/>
              <a:buAutoNum type="arabicPeriod"/>
            </a:pPr>
            <a:r>
              <a:rPr lang="pt-BR" sz="1400" dirty="0">
                <a:solidFill>
                  <a:srgbClr val="00112C"/>
                </a:solidFill>
                <a:latin typeface="Fakt"/>
              </a:rPr>
              <a:t>Desenvolvimento de um modelo de </a:t>
            </a:r>
            <a:r>
              <a:rPr lang="pt-BR" sz="1400" dirty="0" err="1">
                <a:solidFill>
                  <a:srgbClr val="00112C"/>
                </a:solidFill>
                <a:latin typeface="Fakt"/>
              </a:rPr>
              <a:t>Machine</a:t>
            </a:r>
            <a:r>
              <a:rPr lang="pt-BR" sz="1400" dirty="0">
                <a:solidFill>
                  <a:srgbClr val="00112C"/>
                </a:solidFill>
                <a:latin typeface="Fakt"/>
              </a:rPr>
              <a:t> Learning para aprovar/recusar as transações;</a:t>
            </a:r>
          </a:p>
          <a:p>
            <a:pPr marL="342900" indent="-342900">
              <a:buFont typeface="+mj-lt"/>
              <a:buAutoNum type="arabicPeriod"/>
            </a:pPr>
            <a:r>
              <a:rPr lang="pt-BR" sz="1400" dirty="0">
                <a:solidFill>
                  <a:srgbClr val="00112C"/>
                </a:solidFill>
                <a:latin typeface="Fakt"/>
              </a:rPr>
              <a:t>Implementação dos requerimentos de antifraude solicitados;</a:t>
            </a:r>
          </a:p>
          <a:p>
            <a:pPr marL="342900" indent="-342900">
              <a:buFont typeface="+mj-lt"/>
              <a:buAutoNum type="arabicPeriod"/>
            </a:pPr>
            <a:r>
              <a:rPr lang="pt-BR" sz="1400" dirty="0" err="1">
                <a:solidFill>
                  <a:srgbClr val="00112C"/>
                </a:solidFill>
                <a:latin typeface="Fakt"/>
              </a:rPr>
              <a:t>Deploy</a:t>
            </a:r>
            <a:r>
              <a:rPr lang="pt-BR" sz="1400" dirty="0">
                <a:solidFill>
                  <a:srgbClr val="00112C"/>
                </a:solidFill>
                <a:latin typeface="Fakt"/>
              </a:rPr>
              <a:t> de um </a:t>
            </a:r>
            <a:r>
              <a:rPr lang="pt-BR" sz="1400" dirty="0" err="1">
                <a:solidFill>
                  <a:srgbClr val="00112C"/>
                </a:solidFill>
                <a:latin typeface="Fakt"/>
              </a:rPr>
              <a:t>endpoint</a:t>
            </a:r>
            <a:r>
              <a:rPr lang="pt-BR" sz="1400" dirty="0">
                <a:solidFill>
                  <a:srgbClr val="00112C"/>
                </a:solidFill>
                <a:latin typeface="Fakt"/>
              </a:rPr>
              <a:t> para receber as informações e retornar a recomendação da transação.</a:t>
            </a:r>
          </a:p>
          <a:p>
            <a:endParaRPr lang="pt-BR" sz="1400" dirty="0">
              <a:solidFill>
                <a:srgbClr val="00112C"/>
              </a:solidFill>
              <a:latin typeface="Fakt"/>
            </a:endParaRPr>
          </a:p>
        </p:txBody>
      </p:sp>
    </p:spTree>
    <p:extLst>
      <p:ext uri="{BB962C8B-B14F-4D97-AF65-F5344CB8AC3E}">
        <p14:creationId xmlns:p14="http://schemas.microsoft.com/office/powerpoint/2010/main" val="1902608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Machine</a:t>
            </a:r>
            <a:r>
              <a:rPr lang="pt-BR" sz="2800" spc="-45" dirty="0"/>
              <a:t> Learning</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3108543"/>
          </a:xfrm>
          <a:prstGeom prst="rect">
            <a:avLst/>
          </a:prstGeom>
          <a:noFill/>
        </p:spPr>
        <p:txBody>
          <a:bodyPr wrap="square" rtlCol="0">
            <a:spAutoFit/>
          </a:bodyPr>
          <a:lstStyle/>
          <a:p>
            <a:pPr marL="285750" indent="-285750">
              <a:buFont typeface="Arial" panose="020B0604020202020204" pitchFamily="34" charset="0"/>
              <a:buChar char="•"/>
            </a:pPr>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Foi realizado um trabalho de ajustar os dados do cartão e quebra da data para melhor análises;</a:t>
            </a:r>
          </a:p>
          <a:p>
            <a:pPr marL="285750" indent="-285750">
              <a:buFont typeface="Arial" panose="020B0604020202020204" pitchFamily="34" charset="0"/>
              <a:buChar char="•"/>
            </a:pPr>
            <a:r>
              <a:rPr lang="pt-BR" sz="1400" dirty="0">
                <a:solidFill>
                  <a:srgbClr val="00112C"/>
                </a:solidFill>
                <a:latin typeface="Fakt"/>
              </a:rPr>
              <a:t>Ao rodar um pipeline com diversos modelos, o XGBOOST obteve o melhor desempenho;</a:t>
            </a:r>
          </a:p>
          <a:p>
            <a:pPr marL="285750" indent="-285750">
              <a:buFont typeface="Arial" panose="020B0604020202020204" pitchFamily="34" charset="0"/>
              <a:buChar char="•"/>
            </a:pPr>
            <a:r>
              <a:rPr lang="pt-BR" sz="1400" dirty="0">
                <a:solidFill>
                  <a:srgbClr val="00112C"/>
                </a:solidFill>
                <a:latin typeface="Fakt"/>
              </a:rPr>
              <a:t>Foi realizado a busca de </a:t>
            </a:r>
            <a:r>
              <a:rPr lang="pt-BR" sz="1400" dirty="0" err="1">
                <a:solidFill>
                  <a:srgbClr val="00112C"/>
                </a:solidFill>
                <a:latin typeface="Fakt"/>
              </a:rPr>
              <a:t>hyperparametros</a:t>
            </a:r>
            <a:r>
              <a:rPr lang="pt-BR" sz="1400" dirty="0">
                <a:solidFill>
                  <a:srgbClr val="00112C"/>
                </a:solidFill>
                <a:latin typeface="Fakt"/>
              </a:rPr>
              <a:t> para melhorar o resultado do modelo;</a:t>
            </a:r>
          </a:p>
          <a:p>
            <a:pPr marL="285750" indent="-285750">
              <a:buFont typeface="Arial" panose="020B0604020202020204" pitchFamily="34" charset="0"/>
              <a:buChar char="•"/>
            </a:pPr>
            <a:r>
              <a:rPr lang="pt-BR" sz="1400" dirty="0">
                <a:solidFill>
                  <a:srgbClr val="00112C"/>
                </a:solidFill>
                <a:latin typeface="Fakt"/>
              </a:rPr>
              <a:t>Modelo foi salvo para usar no </a:t>
            </a:r>
            <a:r>
              <a:rPr lang="pt-BR" sz="1400" dirty="0" err="1">
                <a:solidFill>
                  <a:srgbClr val="00112C"/>
                </a:solidFill>
                <a:latin typeface="Fakt"/>
              </a:rPr>
              <a:t>endpoint</a:t>
            </a:r>
            <a:r>
              <a:rPr lang="pt-BR" sz="1400" dirty="0">
                <a:solidFill>
                  <a:srgbClr val="00112C"/>
                </a:solidFill>
                <a:latin typeface="Fakt"/>
              </a:rPr>
              <a:t>.</a:t>
            </a:r>
          </a:p>
          <a:p>
            <a:endParaRPr lang="pt-BR" sz="1400" dirty="0">
              <a:solidFill>
                <a:srgbClr val="00112C"/>
              </a:solidFill>
              <a:latin typeface="Fakt"/>
            </a:endParaRPr>
          </a:p>
          <a:p>
            <a:endParaRPr lang="pt-BR" sz="1400" dirty="0">
              <a:solidFill>
                <a:srgbClr val="00112C"/>
              </a:solidFill>
              <a:latin typeface="Fakt"/>
            </a:endParaRPr>
          </a:p>
          <a:p>
            <a:r>
              <a:rPr lang="pt-BR" sz="1400" dirty="0">
                <a:solidFill>
                  <a:srgbClr val="00112C"/>
                </a:solidFill>
                <a:latin typeface="Fakt"/>
              </a:rPr>
              <a:t>Métricas de interesse:</a:t>
            </a:r>
          </a:p>
          <a:p>
            <a:endParaRPr lang="pt-BR" sz="1400" dirty="0">
              <a:solidFill>
                <a:srgbClr val="00112C"/>
              </a:solidFill>
              <a:latin typeface="Fakt"/>
            </a:endParaRPr>
          </a:p>
          <a:p>
            <a:r>
              <a:rPr lang="pt-BR" sz="1400" dirty="0">
                <a:solidFill>
                  <a:srgbClr val="00112C"/>
                </a:solidFill>
                <a:latin typeface="Fakt"/>
              </a:rPr>
              <a:t>Taxa de Falsos Positivos (FPR): 0.021</a:t>
            </a:r>
          </a:p>
          <a:p>
            <a:r>
              <a:rPr lang="pt-BR" sz="1400" dirty="0">
                <a:solidFill>
                  <a:srgbClr val="00112C"/>
                </a:solidFill>
                <a:latin typeface="Fakt"/>
              </a:rPr>
              <a:t>Taxa de Verdadeiros Negativos (TNR): 0.978</a:t>
            </a:r>
          </a:p>
        </p:txBody>
      </p:sp>
      <p:pic>
        <p:nvPicPr>
          <p:cNvPr id="3" name="Imagem 2">
            <a:extLst>
              <a:ext uri="{FF2B5EF4-FFF2-40B4-BE49-F238E27FC236}">
                <a16:creationId xmlns:a16="http://schemas.microsoft.com/office/drawing/2014/main" id="{E9C4078F-0493-E5C3-427D-CFA6647D3274}"/>
              </a:ext>
            </a:extLst>
          </p:cNvPr>
          <p:cNvPicPr>
            <a:picLocks noChangeAspect="1"/>
          </p:cNvPicPr>
          <p:nvPr/>
        </p:nvPicPr>
        <p:blipFill>
          <a:blip r:embed="rId3"/>
          <a:stretch>
            <a:fillRect/>
          </a:stretch>
        </p:blipFill>
        <p:spPr>
          <a:xfrm>
            <a:off x="6772438" y="1463806"/>
            <a:ext cx="4695825" cy="3930388"/>
          </a:xfrm>
          <a:prstGeom prst="rect">
            <a:avLst/>
          </a:prstGeom>
        </p:spPr>
      </p:pic>
    </p:spTree>
    <p:extLst>
      <p:ext uri="{BB962C8B-B14F-4D97-AF65-F5344CB8AC3E}">
        <p14:creationId xmlns:p14="http://schemas.microsoft.com/office/powerpoint/2010/main" val="426038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Requerimentos antifraudes</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2462213"/>
          </a:xfrm>
          <a:prstGeom prst="rect">
            <a:avLst/>
          </a:prstGeom>
          <a:noFill/>
        </p:spPr>
        <p:txBody>
          <a:bodyPr wrap="square" rtlCol="0">
            <a:spAutoFit/>
          </a:bodyPr>
          <a:lstStyle/>
          <a:p>
            <a:r>
              <a:rPr lang="pt-BR" sz="1400" dirty="0">
                <a:solidFill>
                  <a:srgbClr val="00112C"/>
                </a:solidFill>
                <a:latin typeface="Fakt"/>
              </a:rPr>
              <a:t>Os parâmetros escolhidos para o sistema foram arbitrários e foram implementados apenas para fim de desenvolvimento do projeto:</a:t>
            </a:r>
          </a:p>
          <a:p>
            <a:pPr marL="285750" indent="-285750">
              <a:buFont typeface="Arial" panose="020B0604020202020204" pitchFamily="34" charset="0"/>
              <a:buChar char="•"/>
            </a:pPr>
            <a:r>
              <a:rPr lang="pt-BR" sz="1400" dirty="0">
                <a:solidFill>
                  <a:srgbClr val="00112C"/>
                </a:solidFill>
                <a:latin typeface="Fakt"/>
              </a:rPr>
              <a:t>Caso o usuário realize 3 transações em menos de 30minutos, a última transação será rejeitada;</a:t>
            </a:r>
          </a:p>
          <a:p>
            <a:pPr marL="285750" indent="-285750">
              <a:buFont typeface="Arial" panose="020B0604020202020204" pitchFamily="34" charset="0"/>
              <a:buChar char="•"/>
            </a:pPr>
            <a:r>
              <a:rPr lang="pt-BR" sz="1400" dirty="0">
                <a:solidFill>
                  <a:srgbClr val="00112C"/>
                </a:solidFill>
                <a:latin typeface="Fakt"/>
              </a:rPr>
              <a:t>Caso a transação seja superior a R$ 10.000,00 será rejeitada</a:t>
            </a:r>
          </a:p>
          <a:p>
            <a:pPr marL="285750" indent="-285750">
              <a:buFont typeface="Arial" panose="020B0604020202020204" pitchFamily="34" charset="0"/>
              <a:buChar char="•"/>
            </a:pPr>
            <a:r>
              <a:rPr lang="pt-BR" sz="1400" dirty="0">
                <a:solidFill>
                  <a:srgbClr val="00112C"/>
                </a:solidFill>
                <a:latin typeface="Fakt"/>
              </a:rPr>
              <a:t>Caso o usuário possua histórico de </a:t>
            </a:r>
            <a:r>
              <a:rPr lang="pt-BR" sz="1400" dirty="0" err="1">
                <a:solidFill>
                  <a:srgbClr val="00112C"/>
                </a:solidFill>
                <a:latin typeface="Fakt"/>
              </a:rPr>
              <a:t>chargeback</a:t>
            </a:r>
            <a:r>
              <a:rPr lang="pt-BR" sz="1400" dirty="0">
                <a:solidFill>
                  <a:srgbClr val="00112C"/>
                </a:solidFill>
                <a:latin typeface="Fakt"/>
              </a:rPr>
              <a:t>, á transação será rejeitada</a:t>
            </a:r>
          </a:p>
          <a:p>
            <a:pPr marL="285750" indent="-285750">
              <a:buFont typeface="Arial" panose="020B0604020202020204" pitchFamily="34" charset="0"/>
              <a:buChar char="•"/>
            </a:pPr>
            <a:r>
              <a:rPr lang="pt-BR" sz="1400" dirty="0">
                <a:solidFill>
                  <a:srgbClr val="00112C"/>
                </a:solidFill>
                <a:latin typeface="Fakt"/>
              </a:rPr>
              <a:t>Caso o modelo de </a:t>
            </a:r>
            <a:r>
              <a:rPr lang="pt-BR" sz="1400" dirty="0" err="1">
                <a:solidFill>
                  <a:srgbClr val="00112C"/>
                </a:solidFill>
                <a:latin typeface="Fakt"/>
              </a:rPr>
              <a:t>Machine</a:t>
            </a:r>
            <a:r>
              <a:rPr lang="pt-BR" sz="1400" dirty="0">
                <a:solidFill>
                  <a:srgbClr val="00112C"/>
                </a:solidFill>
                <a:latin typeface="Fakt"/>
              </a:rPr>
              <a:t> Learning declare a transação suspeita ela será rejeitada</a:t>
            </a:r>
          </a:p>
          <a:p>
            <a:endParaRPr lang="pt-BR" sz="1400" dirty="0">
              <a:solidFill>
                <a:srgbClr val="00112C"/>
              </a:solidFill>
              <a:latin typeface="Fakt"/>
            </a:endParaRPr>
          </a:p>
          <a:p>
            <a:endParaRPr lang="pt-BR" sz="1400" dirty="0">
              <a:solidFill>
                <a:srgbClr val="00112C"/>
              </a:solidFill>
              <a:latin typeface="Fakt"/>
            </a:endParaRPr>
          </a:p>
        </p:txBody>
      </p:sp>
    </p:spTree>
    <p:extLst>
      <p:ext uri="{BB962C8B-B14F-4D97-AF65-F5344CB8AC3E}">
        <p14:creationId xmlns:p14="http://schemas.microsoft.com/office/powerpoint/2010/main" val="246554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1384995"/>
          </a:xfrm>
          <a:prstGeom prst="rect">
            <a:avLst/>
          </a:prstGeom>
          <a:noFill/>
        </p:spPr>
        <p:txBody>
          <a:bodyPr wrap="square" rtlCol="0">
            <a:spAutoFit/>
          </a:bodyPr>
          <a:lstStyle/>
          <a:p>
            <a:r>
              <a:rPr lang="pt-BR" sz="1400" dirty="0">
                <a:solidFill>
                  <a:srgbClr val="00112C"/>
                </a:solidFill>
                <a:latin typeface="Fakt"/>
              </a:rPr>
              <a:t>Infraestrutura:</a:t>
            </a:r>
          </a:p>
          <a:p>
            <a:pPr marL="285750" indent="-285750">
              <a:buFont typeface="Arial" panose="020B0604020202020204" pitchFamily="34" charset="0"/>
              <a:buChar char="•"/>
            </a:pPr>
            <a:r>
              <a:rPr lang="pt-BR" sz="1400" dirty="0">
                <a:solidFill>
                  <a:srgbClr val="00112C"/>
                </a:solidFill>
                <a:latin typeface="Fakt"/>
              </a:rPr>
              <a:t>Foi utilizado </a:t>
            </a:r>
            <a:r>
              <a:rPr lang="pt-BR" sz="1400" dirty="0" err="1">
                <a:solidFill>
                  <a:srgbClr val="00112C"/>
                </a:solidFill>
                <a:latin typeface="Fakt"/>
              </a:rPr>
              <a:t>Uvicorn</a:t>
            </a:r>
            <a:r>
              <a:rPr lang="pt-BR" sz="1400" dirty="0">
                <a:solidFill>
                  <a:srgbClr val="00112C"/>
                </a:solidFill>
                <a:latin typeface="Fakt"/>
              </a:rPr>
              <a:t> como servidor web local </a:t>
            </a:r>
          </a:p>
          <a:p>
            <a:pPr marL="285750" indent="-285750">
              <a:buFont typeface="Arial" panose="020B0604020202020204" pitchFamily="34" charset="0"/>
              <a:buChar char="•"/>
            </a:pPr>
            <a:r>
              <a:rPr lang="pt-BR" sz="1400" dirty="0" err="1">
                <a:solidFill>
                  <a:srgbClr val="00112C"/>
                </a:solidFill>
                <a:latin typeface="Fakt"/>
              </a:rPr>
              <a:t>FastAPI</a:t>
            </a:r>
            <a:r>
              <a:rPr lang="pt-BR" sz="1400" dirty="0">
                <a:solidFill>
                  <a:srgbClr val="00112C"/>
                </a:solidFill>
                <a:latin typeface="Fakt"/>
              </a:rPr>
              <a:t> para a comunicação e processamento das transações</a:t>
            </a:r>
          </a:p>
          <a:p>
            <a:pPr marL="742950" lvl="1" indent="-285750">
              <a:buFont typeface="Arial" panose="020B0604020202020204" pitchFamily="34" charset="0"/>
              <a:buChar char="•"/>
            </a:pPr>
            <a:r>
              <a:rPr lang="pt-BR" sz="1400" dirty="0">
                <a:solidFill>
                  <a:srgbClr val="00112C"/>
                </a:solidFill>
                <a:latin typeface="Fakt"/>
              </a:rPr>
              <a:t>Através do método POST é feito o envio da transação ao servidor</a:t>
            </a:r>
          </a:p>
          <a:p>
            <a:endParaRPr lang="pt-BR" sz="1400" dirty="0">
              <a:solidFill>
                <a:srgbClr val="00112C"/>
              </a:solidFill>
              <a:latin typeface="Fakt"/>
            </a:endParaRPr>
          </a:p>
          <a:p>
            <a:endParaRPr lang="pt-BR" sz="1400" dirty="0">
              <a:solidFill>
                <a:srgbClr val="00112C"/>
              </a:solidFill>
              <a:latin typeface="Fakt"/>
            </a:endParaRPr>
          </a:p>
        </p:txBody>
      </p:sp>
      <p:pic>
        <p:nvPicPr>
          <p:cNvPr id="12" name="Imagem 11">
            <a:extLst>
              <a:ext uri="{FF2B5EF4-FFF2-40B4-BE49-F238E27FC236}">
                <a16:creationId xmlns:a16="http://schemas.microsoft.com/office/drawing/2014/main" id="{FB4817FD-DBE9-BDD9-53BA-3F24447EB942}"/>
              </a:ext>
            </a:extLst>
          </p:cNvPr>
          <p:cNvPicPr>
            <a:picLocks noChangeAspect="1"/>
          </p:cNvPicPr>
          <p:nvPr/>
        </p:nvPicPr>
        <p:blipFill>
          <a:blip r:embed="rId3"/>
          <a:stretch>
            <a:fillRect/>
          </a:stretch>
        </p:blipFill>
        <p:spPr>
          <a:xfrm>
            <a:off x="385689" y="2761152"/>
            <a:ext cx="7421011" cy="1428949"/>
          </a:xfrm>
          <a:prstGeom prst="rect">
            <a:avLst/>
          </a:prstGeom>
        </p:spPr>
      </p:pic>
    </p:spTree>
    <p:extLst>
      <p:ext uri="{BB962C8B-B14F-4D97-AF65-F5344CB8AC3E}">
        <p14:creationId xmlns:p14="http://schemas.microsoft.com/office/powerpoint/2010/main" val="267109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523220"/>
          </a:xfrm>
          <a:prstGeom prst="rect">
            <a:avLst/>
          </a:prstGeom>
          <a:noFill/>
        </p:spPr>
        <p:txBody>
          <a:bodyPr wrap="square" rtlCol="0">
            <a:spAutoFit/>
          </a:bodyPr>
          <a:lstStyle/>
          <a:p>
            <a:r>
              <a:rPr lang="pt-BR" sz="1400" dirty="0">
                <a:solidFill>
                  <a:srgbClr val="00112C"/>
                </a:solidFill>
                <a:latin typeface="Fakt"/>
              </a:rPr>
              <a:t>Outros retornos</a:t>
            </a:r>
          </a:p>
          <a:p>
            <a:endParaRPr lang="pt-BR" sz="1400" dirty="0">
              <a:solidFill>
                <a:srgbClr val="00112C"/>
              </a:solidFill>
              <a:latin typeface="Fakt"/>
            </a:endParaRPr>
          </a:p>
        </p:txBody>
      </p:sp>
      <p:pic>
        <p:nvPicPr>
          <p:cNvPr id="16" name="Imagem 15">
            <a:extLst>
              <a:ext uri="{FF2B5EF4-FFF2-40B4-BE49-F238E27FC236}">
                <a16:creationId xmlns:a16="http://schemas.microsoft.com/office/drawing/2014/main" id="{83711947-73B4-6F3A-C511-5C631F4F26E8}"/>
              </a:ext>
            </a:extLst>
          </p:cNvPr>
          <p:cNvPicPr>
            <a:picLocks noChangeAspect="1"/>
          </p:cNvPicPr>
          <p:nvPr/>
        </p:nvPicPr>
        <p:blipFill>
          <a:blip r:embed="rId3"/>
          <a:stretch>
            <a:fillRect/>
          </a:stretch>
        </p:blipFill>
        <p:spPr>
          <a:xfrm>
            <a:off x="385689" y="2317445"/>
            <a:ext cx="3458058" cy="1038370"/>
          </a:xfrm>
          <a:prstGeom prst="rect">
            <a:avLst/>
          </a:prstGeom>
        </p:spPr>
      </p:pic>
      <p:pic>
        <p:nvPicPr>
          <p:cNvPr id="18" name="Imagem 17">
            <a:extLst>
              <a:ext uri="{FF2B5EF4-FFF2-40B4-BE49-F238E27FC236}">
                <a16:creationId xmlns:a16="http://schemas.microsoft.com/office/drawing/2014/main" id="{637ABAB7-9A2B-BE16-510D-F08DB2C1CD53}"/>
              </a:ext>
            </a:extLst>
          </p:cNvPr>
          <p:cNvPicPr>
            <a:picLocks noChangeAspect="1"/>
          </p:cNvPicPr>
          <p:nvPr/>
        </p:nvPicPr>
        <p:blipFill>
          <a:blip r:embed="rId4"/>
          <a:stretch>
            <a:fillRect/>
          </a:stretch>
        </p:blipFill>
        <p:spPr>
          <a:xfrm>
            <a:off x="385689" y="3688022"/>
            <a:ext cx="3534268" cy="1047896"/>
          </a:xfrm>
          <a:prstGeom prst="rect">
            <a:avLst/>
          </a:prstGeom>
        </p:spPr>
      </p:pic>
      <p:pic>
        <p:nvPicPr>
          <p:cNvPr id="20" name="Imagem 19">
            <a:extLst>
              <a:ext uri="{FF2B5EF4-FFF2-40B4-BE49-F238E27FC236}">
                <a16:creationId xmlns:a16="http://schemas.microsoft.com/office/drawing/2014/main" id="{5A80A35A-3EC7-A2DB-559C-2A9FBB3286AF}"/>
              </a:ext>
            </a:extLst>
          </p:cNvPr>
          <p:cNvPicPr>
            <a:picLocks noChangeAspect="1"/>
          </p:cNvPicPr>
          <p:nvPr/>
        </p:nvPicPr>
        <p:blipFill>
          <a:blip r:embed="rId5"/>
          <a:stretch>
            <a:fillRect/>
          </a:stretch>
        </p:blipFill>
        <p:spPr>
          <a:xfrm>
            <a:off x="385689" y="5212866"/>
            <a:ext cx="5201376" cy="1019317"/>
          </a:xfrm>
          <a:prstGeom prst="rect">
            <a:avLst/>
          </a:prstGeom>
        </p:spPr>
      </p:pic>
      <p:pic>
        <p:nvPicPr>
          <p:cNvPr id="22" name="Imagem 21">
            <a:extLst>
              <a:ext uri="{FF2B5EF4-FFF2-40B4-BE49-F238E27FC236}">
                <a16:creationId xmlns:a16="http://schemas.microsoft.com/office/drawing/2014/main" id="{1BAA1906-00B2-7535-68B8-B452C97A3005}"/>
              </a:ext>
            </a:extLst>
          </p:cNvPr>
          <p:cNvPicPr>
            <a:picLocks noChangeAspect="1"/>
          </p:cNvPicPr>
          <p:nvPr/>
        </p:nvPicPr>
        <p:blipFill>
          <a:blip r:embed="rId6"/>
          <a:stretch>
            <a:fillRect/>
          </a:stretch>
        </p:blipFill>
        <p:spPr>
          <a:xfrm>
            <a:off x="6485470" y="2317445"/>
            <a:ext cx="3524742" cy="1057423"/>
          </a:xfrm>
          <a:prstGeom prst="rect">
            <a:avLst/>
          </a:prstGeom>
        </p:spPr>
      </p:pic>
      <p:pic>
        <p:nvPicPr>
          <p:cNvPr id="24" name="Imagem 23">
            <a:extLst>
              <a:ext uri="{FF2B5EF4-FFF2-40B4-BE49-F238E27FC236}">
                <a16:creationId xmlns:a16="http://schemas.microsoft.com/office/drawing/2014/main" id="{FDB4559F-9183-210E-4669-4D522BEE6CA7}"/>
              </a:ext>
            </a:extLst>
          </p:cNvPr>
          <p:cNvPicPr>
            <a:picLocks noChangeAspect="1"/>
          </p:cNvPicPr>
          <p:nvPr/>
        </p:nvPicPr>
        <p:blipFill>
          <a:blip r:embed="rId7"/>
          <a:stretch>
            <a:fillRect/>
          </a:stretch>
        </p:blipFill>
        <p:spPr>
          <a:xfrm>
            <a:off x="6485470" y="3700050"/>
            <a:ext cx="3496163" cy="1133633"/>
          </a:xfrm>
          <a:prstGeom prst="rect">
            <a:avLst/>
          </a:prstGeom>
        </p:spPr>
      </p:pic>
    </p:spTree>
    <p:extLst>
      <p:ext uri="{BB962C8B-B14F-4D97-AF65-F5344CB8AC3E}">
        <p14:creationId xmlns:p14="http://schemas.microsoft.com/office/powerpoint/2010/main" val="308144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Conclusão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523220"/>
          </a:xfrm>
          <a:prstGeom prst="rect">
            <a:avLst/>
          </a:prstGeom>
          <a:noFill/>
        </p:spPr>
        <p:txBody>
          <a:bodyPr wrap="square" rtlCol="0">
            <a:spAutoFit/>
          </a:bodyPr>
          <a:lstStyle/>
          <a:p>
            <a:r>
              <a:rPr lang="pt-BR" sz="1400" dirty="0">
                <a:solidFill>
                  <a:srgbClr val="00112C"/>
                </a:solidFill>
                <a:latin typeface="Fakt"/>
              </a:rPr>
              <a:t>Outros retornos</a:t>
            </a:r>
          </a:p>
          <a:p>
            <a:endParaRPr lang="pt-BR" sz="1400" dirty="0">
              <a:solidFill>
                <a:srgbClr val="00112C"/>
              </a:solidFill>
              <a:latin typeface="Fakt"/>
            </a:endParaRPr>
          </a:p>
        </p:txBody>
      </p:sp>
    </p:spTree>
    <p:extLst>
      <p:ext uri="{BB962C8B-B14F-4D97-AF65-F5344CB8AC3E}">
        <p14:creationId xmlns:p14="http://schemas.microsoft.com/office/powerpoint/2010/main" val="198756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EBFF1B88-0153-D217-0A9E-30F9D82CCEFC}"/>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Entidades </a:t>
            </a:r>
            <a:endParaRPr lang="pt-BR" sz="2800" spc="-10" dirty="0"/>
          </a:p>
        </p:txBody>
      </p:sp>
      <p:sp>
        <p:nvSpPr>
          <p:cNvPr id="7" name="CaixaDeTexto 6">
            <a:extLst>
              <a:ext uri="{FF2B5EF4-FFF2-40B4-BE49-F238E27FC236}">
                <a16:creationId xmlns:a16="http://schemas.microsoft.com/office/drawing/2014/main" id="{771AF5BA-A8D9-5CA1-B775-84893E8601FC}"/>
              </a:ext>
            </a:extLst>
          </p:cNvPr>
          <p:cNvSpPr txBox="1"/>
          <p:nvPr/>
        </p:nvSpPr>
        <p:spPr>
          <a:xfrm>
            <a:off x="385689" y="1674674"/>
            <a:ext cx="5710311" cy="1477328"/>
          </a:xfrm>
          <a:prstGeom prst="rect">
            <a:avLst/>
          </a:prstGeom>
          <a:noFill/>
        </p:spPr>
        <p:txBody>
          <a:bodyPr wrap="square" rtlCol="0">
            <a:spAutoFit/>
          </a:bodyPr>
          <a:lstStyle/>
          <a:p>
            <a:r>
              <a:rPr lang="pt-BR" b="1" i="0" dirty="0">
                <a:solidFill>
                  <a:srgbClr val="00112C"/>
                </a:solidFill>
                <a:effectLst/>
                <a:latin typeface="Fakt"/>
              </a:rPr>
              <a:t>Adquirentes </a:t>
            </a:r>
          </a:p>
          <a:p>
            <a:r>
              <a:rPr lang="pt-BR" dirty="0">
                <a:solidFill>
                  <a:srgbClr val="00112C"/>
                </a:solidFill>
                <a:latin typeface="Fakt"/>
              </a:rPr>
              <a:t> Seu papel é analisar, processar e liquidar as transações financeiras por meio de cartão de crédito e débito. </a:t>
            </a:r>
            <a:r>
              <a:rPr lang="pt-BR" i="0" dirty="0">
                <a:solidFill>
                  <a:srgbClr val="00112C"/>
                </a:solidFill>
                <a:effectLst/>
                <a:latin typeface="Fakt"/>
              </a:rPr>
              <a:t>Ou seja, eles fazem a comunicação com a bandeira ou com os bancos emissores.</a:t>
            </a:r>
          </a:p>
        </p:txBody>
      </p:sp>
      <p:sp>
        <p:nvSpPr>
          <p:cNvPr id="10" name="CaixaDeTexto 9">
            <a:extLst>
              <a:ext uri="{FF2B5EF4-FFF2-40B4-BE49-F238E27FC236}">
                <a16:creationId xmlns:a16="http://schemas.microsoft.com/office/drawing/2014/main" id="{B0D24FD4-0CF9-B3BD-17EA-4A02F2E60BF8}"/>
              </a:ext>
            </a:extLst>
          </p:cNvPr>
          <p:cNvSpPr txBox="1"/>
          <p:nvPr/>
        </p:nvSpPr>
        <p:spPr>
          <a:xfrm>
            <a:off x="6093519" y="3273088"/>
            <a:ext cx="5710311" cy="1200329"/>
          </a:xfrm>
          <a:prstGeom prst="rect">
            <a:avLst/>
          </a:prstGeom>
          <a:noFill/>
        </p:spPr>
        <p:txBody>
          <a:bodyPr wrap="square" rtlCol="0">
            <a:spAutoFit/>
          </a:bodyPr>
          <a:lstStyle/>
          <a:p>
            <a:r>
              <a:rPr lang="pt-BR" b="1" i="0" dirty="0">
                <a:solidFill>
                  <a:srgbClr val="00112C"/>
                </a:solidFill>
                <a:effectLst/>
                <a:latin typeface="Fakt"/>
              </a:rPr>
              <a:t>Bandeiras de cartão</a:t>
            </a:r>
          </a:p>
          <a:p>
            <a:r>
              <a:rPr lang="pt-BR" dirty="0">
                <a:solidFill>
                  <a:srgbClr val="00112C"/>
                </a:solidFill>
                <a:latin typeface="Fakt"/>
              </a:rPr>
              <a:t>Elas exercem um papel regulatório no setor, estabelecendo regras para as transações em si, como número de parcelamentos, e também no quesito de segurança.</a:t>
            </a:r>
            <a:endParaRPr lang="pt-BR" i="0" dirty="0">
              <a:solidFill>
                <a:srgbClr val="00112C"/>
              </a:solidFill>
              <a:effectLst/>
              <a:latin typeface="Fakt"/>
            </a:endParaRPr>
          </a:p>
        </p:txBody>
      </p:sp>
      <p:sp>
        <p:nvSpPr>
          <p:cNvPr id="11" name="CaixaDeTexto 10">
            <a:extLst>
              <a:ext uri="{FF2B5EF4-FFF2-40B4-BE49-F238E27FC236}">
                <a16:creationId xmlns:a16="http://schemas.microsoft.com/office/drawing/2014/main" id="{1FAE97A1-E95A-82F0-953B-ABB3C84835DA}"/>
              </a:ext>
            </a:extLst>
          </p:cNvPr>
          <p:cNvSpPr txBox="1"/>
          <p:nvPr/>
        </p:nvSpPr>
        <p:spPr>
          <a:xfrm>
            <a:off x="383209" y="3275888"/>
            <a:ext cx="5710311" cy="1477328"/>
          </a:xfrm>
          <a:prstGeom prst="rect">
            <a:avLst/>
          </a:prstGeom>
          <a:noFill/>
        </p:spPr>
        <p:txBody>
          <a:bodyPr wrap="square" rtlCol="0">
            <a:spAutoFit/>
          </a:bodyPr>
          <a:lstStyle/>
          <a:p>
            <a:r>
              <a:rPr lang="pt-BR" b="1" dirty="0">
                <a:solidFill>
                  <a:srgbClr val="00112C"/>
                </a:solidFill>
                <a:latin typeface="Fakt"/>
              </a:rPr>
              <a:t>S</a:t>
            </a:r>
            <a:r>
              <a:rPr lang="pt-BR" b="1" i="0" dirty="0">
                <a:solidFill>
                  <a:srgbClr val="00112C"/>
                </a:solidFill>
                <a:effectLst/>
                <a:latin typeface="Fakt"/>
              </a:rPr>
              <a:t>ubadquirentes </a:t>
            </a:r>
          </a:p>
          <a:p>
            <a:r>
              <a:rPr lang="pt-BR" dirty="0">
                <a:solidFill>
                  <a:srgbClr val="00112C"/>
                </a:solidFill>
                <a:latin typeface="Fakt"/>
              </a:rPr>
              <a:t>Fazem a conexão entre os clientes, os lojistas e as adquirentes. É responsável por transmitir os dados da transação ao adquirente e liquidar os recebíveis junto aos varejistas.</a:t>
            </a:r>
            <a:endParaRPr lang="pt-BR" i="0" dirty="0">
              <a:solidFill>
                <a:srgbClr val="00112C"/>
              </a:solidFill>
              <a:effectLst/>
              <a:latin typeface="Fakt"/>
            </a:endParaRPr>
          </a:p>
        </p:txBody>
      </p:sp>
      <p:sp>
        <p:nvSpPr>
          <p:cNvPr id="12" name="CaixaDeTexto 11">
            <a:extLst>
              <a:ext uri="{FF2B5EF4-FFF2-40B4-BE49-F238E27FC236}">
                <a16:creationId xmlns:a16="http://schemas.microsoft.com/office/drawing/2014/main" id="{1648B44C-ECAE-8A61-2BFE-6DA572D89E7C}"/>
              </a:ext>
            </a:extLst>
          </p:cNvPr>
          <p:cNvSpPr txBox="1"/>
          <p:nvPr/>
        </p:nvSpPr>
        <p:spPr>
          <a:xfrm>
            <a:off x="6093520" y="4874302"/>
            <a:ext cx="5710311" cy="1200329"/>
          </a:xfrm>
          <a:prstGeom prst="rect">
            <a:avLst/>
          </a:prstGeom>
          <a:noFill/>
        </p:spPr>
        <p:txBody>
          <a:bodyPr wrap="square" rtlCol="0">
            <a:spAutoFit/>
          </a:bodyPr>
          <a:lstStyle/>
          <a:p>
            <a:r>
              <a:rPr lang="pt-BR" b="1" i="0" dirty="0">
                <a:solidFill>
                  <a:srgbClr val="00112C"/>
                </a:solidFill>
                <a:effectLst/>
                <a:latin typeface="Fakt"/>
              </a:rPr>
              <a:t>Instituição emissora do cartão</a:t>
            </a:r>
          </a:p>
          <a:p>
            <a:r>
              <a:rPr lang="pt-BR" dirty="0">
                <a:solidFill>
                  <a:srgbClr val="00112C"/>
                </a:solidFill>
                <a:latin typeface="Fakt"/>
              </a:rPr>
              <a:t>Responsável pela emissão do cartão e conceder o crédito ao portador. Em uma transação, ao receber os dados de uma compra, é a instituição emissora que faz a autorização</a:t>
            </a:r>
            <a:endParaRPr lang="pt-BR" i="0" dirty="0">
              <a:solidFill>
                <a:srgbClr val="00112C"/>
              </a:solidFill>
              <a:effectLst/>
              <a:latin typeface="Fakt"/>
            </a:endParaRPr>
          </a:p>
        </p:txBody>
      </p:sp>
      <p:sp>
        <p:nvSpPr>
          <p:cNvPr id="13" name="CaixaDeTexto 12">
            <a:extLst>
              <a:ext uri="{FF2B5EF4-FFF2-40B4-BE49-F238E27FC236}">
                <a16:creationId xmlns:a16="http://schemas.microsoft.com/office/drawing/2014/main" id="{7F2FA1CD-8F2C-FF8E-3D47-8490994B84F0}"/>
              </a:ext>
            </a:extLst>
          </p:cNvPr>
          <p:cNvSpPr txBox="1"/>
          <p:nvPr/>
        </p:nvSpPr>
        <p:spPr>
          <a:xfrm>
            <a:off x="383209" y="4877102"/>
            <a:ext cx="5710311" cy="1477328"/>
          </a:xfrm>
          <a:prstGeom prst="rect">
            <a:avLst/>
          </a:prstGeom>
          <a:noFill/>
        </p:spPr>
        <p:txBody>
          <a:bodyPr wrap="square" rtlCol="0">
            <a:spAutoFit/>
          </a:bodyPr>
          <a:lstStyle/>
          <a:p>
            <a:r>
              <a:rPr lang="pt-BR" b="1" dirty="0">
                <a:solidFill>
                  <a:srgbClr val="00112C"/>
                </a:solidFill>
                <a:latin typeface="Fakt"/>
              </a:rPr>
              <a:t>Gateway de pagamento </a:t>
            </a:r>
            <a:r>
              <a:rPr lang="pt-BR" b="1" i="0" dirty="0">
                <a:solidFill>
                  <a:srgbClr val="00112C"/>
                </a:solidFill>
                <a:effectLst/>
                <a:latin typeface="Fakt"/>
              </a:rPr>
              <a:t> </a:t>
            </a:r>
          </a:p>
          <a:p>
            <a:r>
              <a:rPr lang="pt-BR" dirty="0">
                <a:solidFill>
                  <a:srgbClr val="00112C"/>
                </a:solidFill>
                <a:latin typeface="Fakt"/>
              </a:rPr>
              <a:t>É uma interface que transporta informações entre adquirentes, lojistas e bancos emissores. Seu papel é processar os dados no momento em que a compra é finalizada.</a:t>
            </a:r>
            <a:endParaRPr lang="pt-BR" i="0" dirty="0">
              <a:solidFill>
                <a:srgbClr val="00112C"/>
              </a:solidFill>
              <a:effectLst/>
              <a:latin typeface="Fakt"/>
            </a:endParaRPr>
          </a:p>
        </p:txBody>
      </p:sp>
      <p:sp>
        <p:nvSpPr>
          <p:cNvPr id="14" name="CaixaDeTexto 13">
            <a:extLst>
              <a:ext uri="{FF2B5EF4-FFF2-40B4-BE49-F238E27FC236}">
                <a16:creationId xmlns:a16="http://schemas.microsoft.com/office/drawing/2014/main" id="{DD34490B-9930-016B-91FC-46D4D853FBCA}"/>
              </a:ext>
            </a:extLst>
          </p:cNvPr>
          <p:cNvSpPr txBox="1"/>
          <p:nvPr/>
        </p:nvSpPr>
        <p:spPr>
          <a:xfrm>
            <a:off x="6093520" y="1674674"/>
            <a:ext cx="5710311" cy="923330"/>
          </a:xfrm>
          <a:prstGeom prst="rect">
            <a:avLst/>
          </a:prstGeom>
          <a:noFill/>
        </p:spPr>
        <p:txBody>
          <a:bodyPr wrap="square" rtlCol="0">
            <a:spAutoFit/>
          </a:bodyPr>
          <a:lstStyle/>
          <a:p>
            <a:r>
              <a:rPr lang="pt-BR" b="1" i="0" dirty="0">
                <a:solidFill>
                  <a:srgbClr val="00112C"/>
                </a:solidFill>
                <a:effectLst/>
                <a:latin typeface="Fakt"/>
              </a:rPr>
              <a:t>Antifraude</a:t>
            </a:r>
          </a:p>
          <a:p>
            <a:r>
              <a:rPr lang="pt-BR" dirty="0">
                <a:solidFill>
                  <a:srgbClr val="00112C"/>
                </a:solidFill>
                <a:latin typeface="Fakt"/>
              </a:rPr>
              <a:t>O antifraude é a tecnologia responsável por analisar o nível de risco da compra via internet</a:t>
            </a:r>
            <a:endParaRPr lang="pt-BR" i="0" dirty="0">
              <a:solidFill>
                <a:srgbClr val="00112C"/>
              </a:solidFill>
              <a:effectLst/>
              <a:latin typeface="Fakt"/>
            </a:endParaRPr>
          </a:p>
        </p:txBody>
      </p:sp>
    </p:spTree>
    <p:extLst>
      <p:ext uri="{BB962C8B-B14F-4D97-AF65-F5344CB8AC3E}">
        <p14:creationId xmlns:p14="http://schemas.microsoft.com/office/powerpoint/2010/main" val="13129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pic>
        <p:nvPicPr>
          <p:cNvPr id="6146" name="Picture 2">
            <a:extLst>
              <a:ext uri="{FF2B5EF4-FFF2-40B4-BE49-F238E27FC236}">
                <a16:creationId xmlns:a16="http://schemas.microsoft.com/office/drawing/2014/main" id="{34283879-D047-F548-EA1C-7F477C2B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95363"/>
            <a:ext cx="6667500" cy="231457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B1024CD-4E67-C652-3C02-501A92A0469A}"/>
              </a:ext>
            </a:extLst>
          </p:cNvPr>
          <p:cNvSpPr txBox="1"/>
          <p:nvPr/>
        </p:nvSpPr>
        <p:spPr>
          <a:xfrm>
            <a:off x="385689" y="2948891"/>
            <a:ext cx="5710311" cy="3139321"/>
          </a:xfrm>
          <a:prstGeom prst="rect">
            <a:avLst/>
          </a:prstGeom>
          <a:noFill/>
        </p:spPr>
        <p:txBody>
          <a:bodyPr wrap="square" rtlCol="0">
            <a:spAutoFit/>
          </a:bodyPr>
          <a:lstStyle/>
          <a:p>
            <a:pPr marL="285750" indent="-285750">
              <a:buFont typeface="Arial" panose="020B0604020202020204" pitchFamily="34" charset="0"/>
              <a:buChar char="•"/>
            </a:pPr>
            <a:r>
              <a:rPr lang="pt-BR" dirty="0"/>
              <a:t>Na transação presencial:</a:t>
            </a:r>
          </a:p>
          <a:p>
            <a:r>
              <a:rPr lang="pt-BR" dirty="0"/>
              <a:t>1- O cliente paga usando uma POS</a:t>
            </a:r>
          </a:p>
          <a:p>
            <a:r>
              <a:rPr lang="pt-BR" dirty="0"/>
              <a:t>2- O POS captura e envia as informações para a adquirente</a:t>
            </a:r>
          </a:p>
          <a:p>
            <a:r>
              <a:rPr lang="pt-BR" dirty="0"/>
              <a:t>3- A Adquirente envia para a Bandeira e solicita autorização</a:t>
            </a:r>
          </a:p>
          <a:p>
            <a:r>
              <a:rPr lang="pt-BR" dirty="0"/>
              <a:t>4- A bandeira envia as transações para o banco emissor do cartão para obter a autorização. </a:t>
            </a:r>
          </a:p>
          <a:p>
            <a:r>
              <a:rPr lang="pt-BR" dirty="0"/>
              <a:t>5- O banco emissor envia a autorização de volta a bandeira e a adquirente, autorizando a compra no POS.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2" name="CaixaDeTexto 1">
            <a:extLst>
              <a:ext uri="{FF2B5EF4-FFF2-40B4-BE49-F238E27FC236}">
                <a16:creationId xmlns:a16="http://schemas.microsoft.com/office/drawing/2014/main" id="{E157378B-55B6-1CE5-A1B2-7907C8E299E2}"/>
              </a:ext>
            </a:extLst>
          </p:cNvPr>
          <p:cNvSpPr txBox="1"/>
          <p:nvPr/>
        </p:nvSpPr>
        <p:spPr>
          <a:xfrm>
            <a:off x="6265195" y="2948890"/>
            <a:ext cx="5710311" cy="3139321"/>
          </a:xfrm>
          <a:prstGeom prst="rect">
            <a:avLst/>
          </a:prstGeom>
          <a:noFill/>
        </p:spPr>
        <p:txBody>
          <a:bodyPr wrap="square" rtlCol="0">
            <a:spAutoFit/>
          </a:bodyPr>
          <a:lstStyle/>
          <a:p>
            <a:pPr marL="285750" indent="-285750">
              <a:buFont typeface="Arial" panose="020B0604020202020204" pitchFamily="34" charset="0"/>
              <a:buChar char="•"/>
            </a:pPr>
            <a:r>
              <a:rPr lang="pt-BR" dirty="0"/>
              <a:t>Na liquidação:</a:t>
            </a:r>
          </a:p>
          <a:p>
            <a:r>
              <a:rPr lang="pt-BR" dirty="0"/>
              <a:t>- Dentro do prazo estabelecido pela forma da venda</a:t>
            </a:r>
          </a:p>
          <a:p>
            <a:r>
              <a:rPr lang="pt-BR" dirty="0"/>
              <a:t>- o banco emissor transfere o valor para a bandeira do cartão, já descontando a sua taxa de participação no processo.</a:t>
            </a:r>
          </a:p>
          <a:p>
            <a:r>
              <a:rPr lang="pt-BR" dirty="0"/>
              <a:t>- O emissor por sua vez, retira sua parcela e repassa ao adquirente</a:t>
            </a:r>
          </a:p>
          <a:p>
            <a:r>
              <a:rPr lang="pt-BR" dirty="0"/>
              <a:t>- Por fim o adquirente cobra a sua taxa e paga o comerciante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CaixaDeTexto 1">
            <a:extLst>
              <a:ext uri="{FF2B5EF4-FFF2-40B4-BE49-F238E27FC236}">
                <a16:creationId xmlns:a16="http://schemas.microsoft.com/office/drawing/2014/main" id="{E157378B-55B6-1CE5-A1B2-7907C8E299E2}"/>
              </a:ext>
            </a:extLst>
          </p:cNvPr>
          <p:cNvSpPr txBox="1"/>
          <p:nvPr/>
        </p:nvSpPr>
        <p:spPr>
          <a:xfrm>
            <a:off x="7508803" y="1931730"/>
            <a:ext cx="3993556" cy="3416320"/>
          </a:xfrm>
          <a:prstGeom prst="rect">
            <a:avLst/>
          </a:prstGeom>
          <a:noFill/>
        </p:spPr>
        <p:txBody>
          <a:bodyPr wrap="square" rtlCol="0">
            <a:spAutoFit/>
          </a:bodyPr>
          <a:lstStyle/>
          <a:p>
            <a:pPr marL="285750" indent="-285750">
              <a:buFont typeface="Arial" panose="020B0604020202020204" pitchFamily="34" charset="0"/>
              <a:buChar char="•"/>
            </a:pPr>
            <a:r>
              <a:rPr lang="pt-BR" dirty="0"/>
              <a:t>Na liquidação:</a:t>
            </a:r>
          </a:p>
          <a:p>
            <a:r>
              <a:rPr lang="pt-BR" dirty="0"/>
              <a:t>- Dentro do prazo estabelecido pela forma da venda</a:t>
            </a:r>
          </a:p>
          <a:p>
            <a:r>
              <a:rPr lang="pt-BR" dirty="0"/>
              <a:t>- o banco emissor transfere o valor para a bandeira do cartão, já descontando a sua taxa de participação no processo.</a:t>
            </a:r>
          </a:p>
          <a:p>
            <a:r>
              <a:rPr lang="pt-BR" dirty="0"/>
              <a:t>- O emissor por sua vez, retira sua parcela e repassa ao adquirente</a:t>
            </a:r>
          </a:p>
          <a:p>
            <a:r>
              <a:rPr lang="pt-BR" dirty="0"/>
              <a:t>- Por fim o adquirente cobra a sua taxa e paga o comerciante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pic>
        <p:nvPicPr>
          <p:cNvPr id="16" name="Imagem 15">
            <a:extLst>
              <a:ext uri="{FF2B5EF4-FFF2-40B4-BE49-F238E27FC236}">
                <a16:creationId xmlns:a16="http://schemas.microsoft.com/office/drawing/2014/main" id="{964B6F98-5B82-4653-7BD0-479099013631}"/>
              </a:ext>
            </a:extLst>
          </p:cNvPr>
          <p:cNvPicPr>
            <a:picLocks noChangeAspect="1"/>
          </p:cNvPicPr>
          <p:nvPr/>
        </p:nvPicPr>
        <p:blipFill>
          <a:blip r:embed="rId3"/>
          <a:stretch>
            <a:fillRect/>
          </a:stretch>
        </p:blipFill>
        <p:spPr>
          <a:xfrm>
            <a:off x="385689" y="1211725"/>
            <a:ext cx="6762750" cy="3848100"/>
          </a:xfrm>
          <a:prstGeom prst="rect">
            <a:avLst/>
          </a:prstGeom>
        </p:spPr>
      </p:pic>
      <p:sp>
        <p:nvSpPr>
          <p:cNvPr id="3" name="object 32">
            <a:extLst>
              <a:ext uri="{FF2B5EF4-FFF2-40B4-BE49-F238E27FC236}">
                <a16:creationId xmlns:a16="http://schemas.microsoft.com/office/drawing/2014/main" id="{F64398EA-53D0-8C20-6318-F860DE81DB8F}"/>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E-commerce players </a:t>
            </a:r>
            <a:endParaRPr lang="pt-BR" sz="2800" spc="-10" dirty="0"/>
          </a:p>
        </p:txBody>
      </p:sp>
    </p:spTree>
    <p:extLst>
      <p:ext uri="{BB962C8B-B14F-4D97-AF65-F5344CB8AC3E}">
        <p14:creationId xmlns:p14="http://schemas.microsoft.com/office/powerpoint/2010/main" val="23087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CaixaDeTexto 1">
            <a:extLst>
              <a:ext uri="{FF2B5EF4-FFF2-40B4-BE49-F238E27FC236}">
                <a16:creationId xmlns:a16="http://schemas.microsoft.com/office/drawing/2014/main" id="{E157378B-55B6-1CE5-A1B2-7907C8E299E2}"/>
              </a:ext>
            </a:extLst>
          </p:cNvPr>
          <p:cNvSpPr txBox="1"/>
          <p:nvPr/>
        </p:nvSpPr>
        <p:spPr>
          <a:xfrm>
            <a:off x="7508803" y="1931730"/>
            <a:ext cx="3993556" cy="3416320"/>
          </a:xfrm>
          <a:prstGeom prst="rect">
            <a:avLst/>
          </a:prstGeom>
          <a:noFill/>
        </p:spPr>
        <p:txBody>
          <a:bodyPr wrap="square" rtlCol="0">
            <a:spAutoFit/>
          </a:bodyPr>
          <a:lstStyle/>
          <a:p>
            <a:pPr marL="285750" indent="-285750">
              <a:buFont typeface="Arial" panose="020B0604020202020204" pitchFamily="34" charset="0"/>
              <a:buChar char="•"/>
            </a:pPr>
            <a:r>
              <a:rPr lang="pt-BR" dirty="0"/>
              <a:t>Na liquidação:</a:t>
            </a:r>
          </a:p>
          <a:p>
            <a:r>
              <a:rPr lang="pt-BR" dirty="0"/>
              <a:t>- Dentro do prazo estabelecido pela forma da venda</a:t>
            </a:r>
          </a:p>
          <a:p>
            <a:r>
              <a:rPr lang="pt-BR" dirty="0"/>
              <a:t>- o banco emissor transfere o valor para a bandeira do cartão, já descontando a sua taxa de participação no processo.</a:t>
            </a:r>
          </a:p>
          <a:p>
            <a:r>
              <a:rPr lang="pt-BR" dirty="0"/>
              <a:t>- O emissor por sua vez, retira sua parcela e repassa ao adquirente</a:t>
            </a:r>
          </a:p>
          <a:p>
            <a:r>
              <a:rPr lang="pt-BR" dirty="0"/>
              <a:t>- Por fim o adquirente cobra a sua taxa e paga o comerciante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17" name="object 32">
            <a:extLst>
              <a:ext uri="{FF2B5EF4-FFF2-40B4-BE49-F238E27FC236}">
                <a16:creationId xmlns:a16="http://schemas.microsoft.com/office/drawing/2014/main" id="{0A486548-939B-A224-C823-EEE6C6F1F0F5}"/>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E-commerce players </a:t>
            </a:r>
            <a:endParaRPr lang="pt-BR" sz="2800" spc="-10" dirty="0"/>
          </a:p>
        </p:txBody>
      </p:sp>
    </p:spTree>
    <p:extLst>
      <p:ext uri="{BB962C8B-B14F-4D97-AF65-F5344CB8AC3E}">
        <p14:creationId xmlns:p14="http://schemas.microsoft.com/office/powerpoint/2010/main" val="83792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3" name="object 32">
            <a:extLst>
              <a:ext uri="{FF2B5EF4-FFF2-40B4-BE49-F238E27FC236}">
                <a16:creationId xmlns:a16="http://schemas.microsoft.com/office/drawing/2014/main" id="{F64398EA-53D0-8C20-6318-F860DE81DB8F}"/>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Chargebacks</a:t>
            </a:r>
            <a:r>
              <a:rPr lang="pt-BR" sz="2800" spc="-45" dirty="0"/>
              <a:t> </a:t>
            </a:r>
            <a:endParaRPr lang="pt-BR" sz="2800" spc="-10" dirty="0"/>
          </a:p>
        </p:txBody>
      </p:sp>
      <p:sp>
        <p:nvSpPr>
          <p:cNvPr id="7" name="CaixaDeTexto 6">
            <a:extLst>
              <a:ext uri="{FF2B5EF4-FFF2-40B4-BE49-F238E27FC236}">
                <a16:creationId xmlns:a16="http://schemas.microsoft.com/office/drawing/2014/main" id="{1C4A07C9-AFDD-B9CF-41CE-E04DA0B3C147}"/>
              </a:ext>
            </a:extLst>
          </p:cNvPr>
          <p:cNvSpPr txBox="1"/>
          <p:nvPr/>
        </p:nvSpPr>
        <p:spPr>
          <a:xfrm>
            <a:off x="385689" y="2948891"/>
            <a:ext cx="5710311" cy="3139321"/>
          </a:xfrm>
          <a:prstGeom prst="rect">
            <a:avLst/>
          </a:prstGeom>
          <a:noFill/>
        </p:spPr>
        <p:txBody>
          <a:bodyPr wrap="square" rtlCol="0">
            <a:spAutoFit/>
          </a:bodyPr>
          <a:lstStyle/>
          <a:p>
            <a:pPr marL="285750" indent="-285750">
              <a:buFont typeface="Arial" panose="020B0604020202020204" pitchFamily="34" charset="0"/>
              <a:buChar char="•"/>
            </a:pPr>
            <a:r>
              <a:rPr lang="pt-BR" dirty="0"/>
              <a:t>Na transação presencial:</a:t>
            </a:r>
          </a:p>
          <a:p>
            <a:r>
              <a:rPr lang="pt-BR" dirty="0"/>
              <a:t>1- O cliente paga usando uma POS</a:t>
            </a:r>
          </a:p>
          <a:p>
            <a:r>
              <a:rPr lang="pt-BR" dirty="0"/>
              <a:t>2- O POS captura e envia as informações para a adquirente</a:t>
            </a:r>
          </a:p>
          <a:p>
            <a:r>
              <a:rPr lang="pt-BR" dirty="0"/>
              <a:t>3- A Adquirente envia para a Bandeira e solicita autorização</a:t>
            </a:r>
          </a:p>
          <a:p>
            <a:r>
              <a:rPr lang="pt-BR" dirty="0"/>
              <a:t>4- A bandeira envia as transações para o banco emissor do cartão para obter a autorização. </a:t>
            </a:r>
          </a:p>
          <a:p>
            <a:r>
              <a:rPr lang="pt-BR" dirty="0"/>
              <a:t>5- O banco emissor envia a autorização de volta a bandeira e a adquirente, autorizando a compra no POS.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8" name="CaixaDeTexto 7">
            <a:extLst>
              <a:ext uri="{FF2B5EF4-FFF2-40B4-BE49-F238E27FC236}">
                <a16:creationId xmlns:a16="http://schemas.microsoft.com/office/drawing/2014/main" id="{5BB45820-1EB1-0F2F-D2A8-2FF66697E70C}"/>
              </a:ext>
            </a:extLst>
          </p:cNvPr>
          <p:cNvSpPr txBox="1"/>
          <p:nvPr/>
        </p:nvSpPr>
        <p:spPr>
          <a:xfrm>
            <a:off x="6265195" y="2948890"/>
            <a:ext cx="5710311" cy="3139321"/>
          </a:xfrm>
          <a:prstGeom prst="rect">
            <a:avLst/>
          </a:prstGeom>
          <a:noFill/>
        </p:spPr>
        <p:txBody>
          <a:bodyPr wrap="square" rtlCol="0">
            <a:spAutoFit/>
          </a:bodyPr>
          <a:lstStyle/>
          <a:p>
            <a:pPr marL="285750" indent="-285750">
              <a:buFont typeface="Arial" panose="020B0604020202020204" pitchFamily="34" charset="0"/>
              <a:buChar char="•"/>
            </a:pPr>
            <a:r>
              <a:rPr lang="pt-BR" dirty="0"/>
              <a:t>Na liquidação:</a:t>
            </a:r>
          </a:p>
          <a:p>
            <a:r>
              <a:rPr lang="pt-BR" dirty="0"/>
              <a:t>- Dentro do prazo estabelecido pela forma da venda</a:t>
            </a:r>
          </a:p>
          <a:p>
            <a:r>
              <a:rPr lang="pt-BR" dirty="0"/>
              <a:t>- o banco emissor transfere o valor para a bandeira do cartão, já descontando a sua taxa de participação no processo.</a:t>
            </a:r>
          </a:p>
          <a:p>
            <a:r>
              <a:rPr lang="pt-BR" dirty="0"/>
              <a:t>- O emissor por sua vez, retira sua parcela e repassa ao adquirente</a:t>
            </a:r>
          </a:p>
          <a:p>
            <a:r>
              <a:rPr lang="pt-BR" dirty="0"/>
              <a:t>- Por fim o adquirente cobra a sua taxa e paga o comerciante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2144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E94D5D67-E7B3-5444-F3CE-B78CAB9767F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6" name="object 32">
            <a:extLst>
              <a:ext uri="{FF2B5EF4-FFF2-40B4-BE49-F238E27FC236}">
                <a16:creationId xmlns:a16="http://schemas.microsoft.com/office/drawing/2014/main" id="{0F1249FE-82B6-7D38-E8BC-DAED61D6AC02}"/>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01 – Email </a:t>
            </a:r>
            <a:r>
              <a:rPr lang="pt-BR" sz="3600" spc="-45" dirty="0" err="1"/>
              <a:t>Chargeback</a:t>
            </a:r>
            <a:endParaRPr lang="pt-BR" sz="3600" spc="-45" dirty="0"/>
          </a:p>
        </p:txBody>
      </p:sp>
      <p:sp>
        <p:nvSpPr>
          <p:cNvPr id="7" name="Elipse 6">
            <a:extLst>
              <a:ext uri="{FF2B5EF4-FFF2-40B4-BE49-F238E27FC236}">
                <a16:creationId xmlns:a16="http://schemas.microsoft.com/office/drawing/2014/main" id="{3A2CB059-3E9C-9877-A77A-FCD8F150BCE2}"/>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CaixaDeTexto 1">
            <a:extLst>
              <a:ext uri="{FF2B5EF4-FFF2-40B4-BE49-F238E27FC236}">
                <a16:creationId xmlns:a16="http://schemas.microsoft.com/office/drawing/2014/main" id="{A5BDDF63-874D-8BFB-A809-AAD773499306}"/>
              </a:ext>
            </a:extLst>
          </p:cNvPr>
          <p:cNvSpPr txBox="1"/>
          <p:nvPr/>
        </p:nvSpPr>
        <p:spPr>
          <a:xfrm>
            <a:off x="385689" y="1406441"/>
            <a:ext cx="5710311" cy="3693319"/>
          </a:xfrm>
          <a:prstGeom prst="rect">
            <a:avLst/>
          </a:prstGeom>
          <a:noFill/>
        </p:spPr>
        <p:txBody>
          <a:bodyPr wrap="square" rtlCol="0">
            <a:spAutoFit/>
          </a:bodyPr>
          <a:lstStyle/>
          <a:p>
            <a:r>
              <a:rPr lang="pt-BR" b="1" dirty="0"/>
              <a:t>Informações iniciais:</a:t>
            </a:r>
          </a:p>
          <a:p>
            <a:r>
              <a:rPr lang="pt-BR" dirty="0"/>
              <a:t>Cliente (lojista) está injuriado pois a documentação enviado ao emissor foi considerada insuficiente para a defesa do caso.  O dono do cartão informa que não recebeu o produto e a documentação não prova o oposto. A razão do </a:t>
            </a:r>
            <a:r>
              <a:rPr lang="pt-BR" dirty="0" err="1"/>
              <a:t>chargeback</a:t>
            </a:r>
            <a:r>
              <a:rPr lang="pt-BR" dirty="0"/>
              <a:t> está como “Produto/Serviço não provido”.</a:t>
            </a:r>
          </a:p>
          <a:p>
            <a:endParaRPr lang="pt-BR" dirty="0"/>
          </a:p>
          <a:p>
            <a:r>
              <a:rPr lang="pt-BR" b="1" dirty="0"/>
              <a:t>Fato ocorrido:</a:t>
            </a:r>
          </a:p>
          <a:p>
            <a:r>
              <a:rPr lang="pt-BR" dirty="0"/>
              <a:t>Em seguida o cliente, muito insatisfeito, informa que o produto foi entregue ao cliente.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4" name="CaixaDeTexto 3">
            <a:extLst>
              <a:ext uri="{FF2B5EF4-FFF2-40B4-BE49-F238E27FC236}">
                <a16:creationId xmlns:a16="http://schemas.microsoft.com/office/drawing/2014/main" id="{B232D474-E6B3-39C1-337F-8F52B2CC56A6}"/>
              </a:ext>
            </a:extLst>
          </p:cNvPr>
          <p:cNvSpPr txBox="1"/>
          <p:nvPr/>
        </p:nvSpPr>
        <p:spPr>
          <a:xfrm>
            <a:off x="6093520" y="1406441"/>
            <a:ext cx="5710311" cy="4524315"/>
          </a:xfrm>
          <a:prstGeom prst="rect">
            <a:avLst/>
          </a:prstGeom>
          <a:noFill/>
        </p:spPr>
        <p:txBody>
          <a:bodyPr wrap="square" rtlCol="0">
            <a:spAutoFit/>
          </a:bodyPr>
          <a:lstStyle/>
          <a:p>
            <a:r>
              <a:rPr lang="pt-BR" b="1" i="0" dirty="0">
                <a:solidFill>
                  <a:srgbClr val="00112C"/>
                </a:solidFill>
                <a:effectLst/>
                <a:latin typeface="Fakt"/>
              </a:rPr>
              <a:t>Ações a serem tomadas:</a:t>
            </a:r>
            <a:endParaRPr lang="pt-BR" dirty="0">
              <a:solidFill>
                <a:srgbClr val="00112C"/>
              </a:solidFill>
              <a:latin typeface="Fakt"/>
            </a:endParaRPr>
          </a:p>
          <a:p>
            <a:r>
              <a:rPr lang="pt-BR" dirty="0">
                <a:solidFill>
                  <a:srgbClr val="00112C"/>
                </a:solidFill>
                <a:latin typeface="Fakt"/>
              </a:rPr>
              <a:t>Entrar em contato com o emissor novamente, destacando que o cliente afirma ter entregado o produto conforme os registros e informações disponíveis.</a:t>
            </a:r>
          </a:p>
          <a:p>
            <a:endParaRPr lang="pt-BR" dirty="0">
              <a:solidFill>
                <a:srgbClr val="00112C"/>
              </a:solidFill>
              <a:latin typeface="Fakt"/>
            </a:endParaRPr>
          </a:p>
          <a:p>
            <a:r>
              <a:rPr lang="pt-BR" dirty="0">
                <a:solidFill>
                  <a:srgbClr val="00112C"/>
                </a:solidFill>
                <a:latin typeface="Fakt"/>
              </a:rPr>
              <a:t>Reavaliar a documentação que foi enviada anteriormente para identificar se há alguma lacuna ou informação adicional que possa ser fornecida para reforçar a defesa. </a:t>
            </a:r>
          </a:p>
          <a:p>
            <a:endParaRPr lang="pt-BR" dirty="0">
              <a:solidFill>
                <a:srgbClr val="00112C"/>
              </a:solidFill>
              <a:latin typeface="Fakt"/>
            </a:endParaRPr>
          </a:p>
          <a:p>
            <a:r>
              <a:rPr lang="pt-BR" dirty="0">
                <a:solidFill>
                  <a:srgbClr val="00112C"/>
                </a:solidFill>
                <a:latin typeface="Fakt"/>
              </a:rPr>
              <a:t>Entrar em contato diretamente com o titular do cartão e tente resolver a situação de forma amigável para o titular do cartão a reconsiderar a disputa de estorno.</a:t>
            </a:r>
          </a:p>
          <a:p>
            <a:endParaRPr lang="pt-BR" dirty="0">
              <a:solidFill>
                <a:srgbClr val="00112C"/>
              </a:solidFill>
              <a:latin typeface="Fakt"/>
            </a:endParaRPr>
          </a:p>
          <a:p>
            <a:r>
              <a:rPr lang="pt-BR" dirty="0">
                <a:solidFill>
                  <a:srgbClr val="00112C"/>
                </a:solidFill>
                <a:latin typeface="Fakt"/>
              </a:rPr>
              <a:t>Entrar em contato com o cliente, demonstrar o compromisso em resolver o problema com mediação ou arbitragem, para buscar uma solução justa.</a:t>
            </a:r>
          </a:p>
        </p:txBody>
      </p:sp>
      <p:sp>
        <p:nvSpPr>
          <p:cNvPr id="8" name="CaixaDeTexto 7">
            <a:extLst>
              <a:ext uri="{FF2B5EF4-FFF2-40B4-BE49-F238E27FC236}">
                <a16:creationId xmlns:a16="http://schemas.microsoft.com/office/drawing/2014/main" id="{7EF1B62A-7786-493A-90F2-AFF0D18BAEED}"/>
              </a:ext>
            </a:extLst>
          </p:cNvPr>
          <p:cNvSpPr txBox="1"/>
          <p:nvPr/>
        </p:nvSpPr>
        <p:spPr>
          <a:xfrm>
            <a:off x="1669600" y="6080741"/>
            <a:ext cx="8847840" cy="307777"/>
          </a:xfrm>
          <a:prstGeom prst="rect">
            <a:avLst/>
          </a:prstGeom>
          <a:noFill/>
        </p:spPr>
        <p:txBody>
          <a:bodyPr wrap="square" rtlCol="0">
            <a:spAutoFit/>
          </a:bodyPr>
          <a:lstStyle/>
          <a:p>
            <a:pPr algn="ctr"/>
            <a:r>
              <a:rPr lang="pt-BR" sz="1400" b="1" dirty="0"/>
              <a:t>As ações tomadas deve estar de acordo com os procedimentos e padrões da CloudWalk.</a:t>
            </a:r>
          </a:p>
        </p:txBody>
      </p:sp>
    </p:spTree>
    <p:extLst>
      <p:ext uri="{BB962C8B-B14F-4D97-AF65-F5344CB8AC3E}">
        <p14:creationId xmlns:p14="http://schemas.microsoft.com/office/powerpoint/2010/main" val="49740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3" name="CaixaDeTexto 2">
            <a:extLst>
              <a:ext uri="{FF2B5EF4-FFF2-40B4-BE49-F238E27FC236}">
                <a16:creationId xmlns:a16="http://schemas.microsoft.com/office/drawing/2014/main" id="{35DB3D28-A0E9-31C9-DF58-EEF6EC51AFB1}"/>
              </a:ext>
            </a:extLst>
          </p:cNvPr>
          <p:cNvSpPr txBox="1"/>
          <p:nvPr/>
        </p:nvSpPr>
        <p:spPr>
          <a:xfrm>
            <a:off x="385689" y="1406441"/>
            <a:ext cx="5710311" cy="2585323"/>
          </a:xfrm>
          <a:prstGeom prst="rect">
            <a:avLst/>
          </a:prstGeom>
          <a:noFill/>
        </p:spPr>
        <p:txBody>
          <a:bodyPr wrap="square" rtlCol="0">
            <a:spAutoFit/>
          </a:bodyPr>
          <a:lstStyle/>
          <a:p>
            <a:r>
              <a:rPr lang="pt-BR" b="1" dirty="0" err="1"/>
              <a:t>Dataset</a:t>
            </a:r>
            <a:r>
              <a:rPr lang="pt-BR" b="1" dirty="0"/>
              <a:t> fornecido:</a:t>
            </a:r>
          </a:p>
          <a:p>
            <a:pPr marL="285750" indent="-285750">
              <a:buFont typeface="Arial" panose="020B0604020202020204" pitchFamily="34" charset="0"/>
              <a:buChar char="•"/>
            </a:pPr>
            <a:r>
              <a:rPr lang="pt-BR" dirty="0" err="1"/>
              <a:t>Dataset</a:t>
            </a:r>
            <a:r>
              <a:rPr lang="pt-BR" dirty="0"/>
              <a:t> com 3199 transações e 8 </a:t>
            </a:r>
            <a:r>
              <a:rPr lang="pt-BR" dirty="0" err="1"/>
              <a:t>features</a:t>
            </a:r>
            <a:r>
              <a:rPr lang="pt-BR" dirty="0"/>
              <a:t>;</a:t>
            </a:r>
          </a:p>
          <a:p>
            <a:pPr marL="285750" indent="-285750">
              <a:buFont typeface="Arial" panose="020B0604020202020204" pitchFamily="34" charset="0"/>
              <a:buChar char="•"/>
            </a:pPr>
            <a:r>
              <a:rPr lang="pt-BR" dirty="0"/>
              <a:t>Transações entre 01/11/2019 a 01/12/2019;</a:t>
            </a:r>
          </a:p>
          <a:p>
            <a:pPr marL="285750" indent="-285750">
              <a:buFont typeface="Arial" panose="020B0604020202020204" pitchFamily="34" charset="0"/>
              <a:buChar char="•"/>
            </a:pPr>
            <a:r>
              <a:rPr lang="pt-BR" dirty="0"/>
              <a:t>Sem valores duplicados;</a:t>
            </a:r>
          </a:p>
          <a:p>
            <a:pPr marL="285750" indent="-285750">
              <a:buFont typeface="Arial" panose="020B0604020202020204" pitchFamily="34" charset="0"/>
              <a:buChar char="•"/>
            </a:pPr>
            <a:r>
              <a:rPr lang="pt-BR" b="1" dirty="0" err="1"/>
              <a:t>Device_id</a:t>
            </a:r>
            <a:r>
              <a:rPr lang="pt-BR" b="1" dirty="0"/>
              <a:t> </a:t>
            </a:r>
            <a:r>
              <a:rPr lang="pt-BR" dirty="0"/>
              <a:t>com 830 valores faltando;</a:t>
            </a:r>
          </a:p>
          <a:p>
            <a:pPr marL="285750" indent="-285750">
              <a:buFont typeface="Arial" panose="020B0604020202020204" pitchFamily="34" charset="0"/>
              <a:buChar char="•"/>
            </a:pPr>
            <a:r>
              <a:rPr lang="pt-BR" dirty="0"/>
              <a:t>12,2% das transações possuem </a:t>
            </a:r>
            <a:r>
              <a:rPr lang="pt-BR" dirty="0" err="1"/>
              <a:t>chargeback</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4" name="CaixaDeTexto 3">
            <a:extLst>
              <a:ext uri="{FF2B5EF4-FFF2-40B4-BE49-F238E27FC236}">
                <a16:creationId xmlns:a16="http://schemas.microsoft.com/office/drawing/2014/main" id="{D22C0B41-ACC3-4E0D-EE15-6975336AF7C8}"/>
              </a:ext>
            </a:extLst>
          </p:cNvPr>
          <p:cNvSpPr txBox="1"/>
          <p:nvPr/>
        </p:nvSpPr>
        <p:spPr>
          <a:xfrm>
            <a:off x="6093520" y="1406441"/>
            <a:ext cx="5710311" cy="3416320"/>
          </a:xfrm>
          <a:prstGeom prst="rect">
            <a:avLst/>
          </a:prstGeom>
          <a:noFill/>
        </p:spPr>
        <p:txBody>
          <a:bodyPr wrap="square" rtlCol="0">
            <a:spAutoFit/>
          </a:bodyPr>
          <a:lstStyle/>
          <a:p>
            <a:r>
              <a:rPr lang="pt-BR" i="0" dirty="0">
                <a:solidFill>
                  <a:srgbClr val="00112C"/>
                </a:solidFill>
                <a:effectLst/>
                <a:latin typeface="Fakt"/>
              </a:rPr>
              <a:t>Sobre as colunas do nosso conjunto de dados:</a:t>
            </a:r>
          </a:p>
          <a:p>
            <a:endParaRPr lang="pt-BR" i="0" dirty="0">
              <a:solidFill>
                <a:srgbClr val="00112C"/>
              </a:solidFill>
              <a:effectLst/>
              <a:latin typeface="Fakt"/>
            </a:endParaRPr>
          </a:p>
          <a:p>
            <a:r>
              <a:rPr lang="pt-BR" b="1" i="0" dirty="0" err="1">
                <a:solidFill>
                  <a:srgbClr val="00112C"/>
                </a:solidFill>
                <a:effectLst/>
                <a:latin typeface="Fakt"/>
              </a:rPr>
              <a:t>transaction_id</a:t>
            </a:r>
            <a:r>
              <a:rPr lang="pt-BR" i="0" dirty="0">
                <a:solidFill>
                  <a:srgbClr val="00112C"/>
                </a:solidFill>
                <a:effectLst/>
                <a:latin typeface="Fakt"/>
              </a:rPr>
              <a:t>: Número de identificação da transação;</a:t>
            </a:r>
          </a:p>
          <a:p>
            <a:r>
              <a:rPr lang="pt-BR" b="1" i="0" dirty="0" err="1">
                <a:solidFill>
                  <a:srgbClr val="00112C"/>
                </a:solidFill>
                <a:effectLst/>
                <a:latin typeface="Fakt"/>
              </a:rPr>
              <a:t>comerciante_id</a:t>
            </a:r>
            <a:r>
              <a:rPr lang="pt-BR" i="0" dirty="0">
                <a:solidFill>
                  <a:srgbClr val="00112C"/>
                </a:solidFill>
                <a:effectLst/>
                <a:latin typeface="Fakt"/>
              </a:rPr>
              <a:t>: Número de identificação do comerciante</a:t>
            </a:r>
          </a:p>
          <a:p>
            <a:r>
              <a:rPr lang="pt-BR" b="1" i="0" dirty="0" err="1">
                <a:solidFill>
                  <a:srgbClr val="00112C"/>
                </a:solidFill>
                <a:effectLst/>
                <a:latin typeface="Fakt"/>
              </a:rPr>
              <a:t>user_id</a:t>
            </a:r>
            <a:r>
              <a:rPr lang="pt-BR" i="0" dirty="0">
                <a:solidFill>
                  <a:srgbClr val="00112C"/>
                </a:solidFill>
                <a:effectLst/>
                <a:latin typeface="Fakt"/>
              </a:rPr>
              <a:t>: Número de identificação do usuário;</a:t>
            </a:r>
          </a:p>
          <a:p>
            <a:r>
              <a:rPr lang="pt-BR" b="1" i="0" dirty="0" err="1">
                <a:solidFill>
                  <a:srgbClr val="00112C"/>
                </a:solidFill>
                <a:effectLst/>
                <a:latin typeface="Fakt"/>
              </a:rPr>
              <a:t>card_number</a:t>
            </a:r>
            <a:r>
              <a:rPr lang="pt-BR" i="0" dirty="0">
                <a:solidFill>
                  <a:srgbClr val="00112C"/>
                </a:solidFill>
                <a:effectLst/>
                <a:latin typeface="Fakt"/>
              </a:rPr>
              <a:t>: Número do cartão de crédito que efetuou a compra (parcial);</a:t>
            </a:r>
          </a:p>
          <a:p>
            <a:r>
              <a:rPr lang="pt-BR" b="1" i="0" dirty="0" err="1">
                <a:solidFill>
                  <a:srgbClr val="00112C"/>
                </a:solidFill>
                <a:effectLst/>
                <a:latin typeface="Fakt"/>
              </a:rPr>
              <a:t>transaction_date</a:t>
            </a:r>
            <a:r>
              <a:rPr lang="pt-BR" i="0" dirty="0">
                <a:solidFill>
                  <a:srgbClr val="00112C"/>
                </a:solidFill>
                <a:effectLst/>
                <a:latin typeface="Fakt"/>
              </a:rPr>
              <a:t>: Data da transação;</a:t>
            </a:r>
          </a:p>
          <a:p>
            <a:r>
              <a:rPr lang="pt-BR" b="1" i="0" dirty="0" err="1">
                <a:solidFill>
                  <a:srgbClr val="00112C"/>
                </a:solidFill>
                <a:effectLst/>
                <a:latin typeface="Fakt"/>
              </a:rPr>
              <a:t>transaction_amount</a:t>
            </a:r>
            <a:r>
              <a:rPr lang="pt-BR" i="0" dirty="0">
                <a:solidFill>
                  <a:srgbClr val="00112C"/>
                </a:solidFill>
                <a:effectLst/>
                <a:latin typeface="Fakt"/>
              </a:rPr>
              <a:t>: Valor da transação;</a:t>
            </a:r>
          </a:p>
          <a:p>
            <a:r>
              <a:rPr lang="pt-BR" b="1" i="0" dirty="0" err="1">
                <a:solidFill>
                  <a:srgbClr val="00112C"/>
                </a:solidFill>
                <a:effectLst/>
                <a:latin typeface="Fakt"/>
              </a:rPr>
              <a:t>device_id</a:t>
            </a:r>
            <a:r>
              <a:rPr lang="pt-BR" i="0" dirty="0">
                <a:solidFill>
                  <a:srgbClr val="00112C"/>
                </a:solidFill>
                <a:effectLst/>
                <a:latin typeface="Fakt"/>
              </a:rPr>
              <a:t>: Número de identificação do dispositivo no qual a transação foi realizada;</a:t>
            </a:r>
          </a:p>
          <a:p>
            <a:r>
              <a:rPr lang="pt-BR" b="1" i="0" dirty="0" err="1">
                <a:solidFill>
                  <a:srgbClr val="00112C"/>
                </a:solidFill>
                <a:effectLst/>
                <a:latin typeface="Fakt"/>
              </a:rPr>
              <a:t>has_cbk</a:t>
            </a:r>
            <a:r>
              <a:rPr lang="pt-BR" i="0" dirty="0">
                <a:solidFill>
                  <a:srgbClr val="00112C"/>
                </a:solidFill>
                <a:effectLst/>
                <a:latin typeface="Fakt"/>
              </a:rPr>
              <a:t>: Sinalizador se o </a:t>
            </a:r>
            <a:r>
              <a:rPr lang="pt-BR" i="0" dirty="0" err="1">
                <a:solidFill>
                  <a:srgbClr val="00112C"/>
                </a:solidFill>
                <a:effectLst/>
                <a:latin typeface="Fakt"/>
              </a:rPr>
              <a:t>chargeback</a:t>
            </a:r>
            <a:r>
              <a:rPr lang="pt-BR" i="0" dirty="0">
                <a:solidFill>
                  <a:srgbClr val="00112C"/>
                </a:solidFill>
                <a:effectLst/>
                <a:latin typeface="Fakt"/>
              </a:rPr>
              <a:t> ocorreu ou não.</a:t>
            </a:r>
            <a:endParaRPr lang="pt-BR" dirty="0">
              <a:solidFill>
                <a:srgbClr val="00112C"/>
              </a:solidFill>
              <a:latin typeface="Fakt"/>
            </a:endParaRPr>
          </a:p>
        </p:txBody>
      </p:sp>
      <p:sp>
        <p:nvSpPr>
          <p:cNvPr id="10" name="CaixaDeTexto 9">
            <a:extLst>
              <a:ext uri="{FF2B5EF4-FFF2-40B4-BE49-F238E27FC236}">
                <a16:creationId xmlns:a16="http://schemas.microsoft.com/office/drawing/2014/main" id="{C59B6142-D38C-E298-68EA-1EF5EE07FB7C}"/>
              </a:ext>
            </a:extLst>
          </p:cNvPr>
          <p:cNvSpPr txBox="1"/>
          <p:nvPr/>
        </p:nvSpPr>
        <p:spPr>
          <a:xfrm>
            <a:off x="385688" y="3279975"/>
            <a:ext cx="5710311" cy="1754326"/>
          </a:xfrm>
          <a:prstGeom prst="rect">
            <a:avLst/>
          </a:prstGeom>
          <a:noFill/>
        </p:spPr>
        <p:txBody>
          <a:bodyPr wrap="square" rtlCol="0">
            <a:spAutoFit/>
          </a:bodyPr>
          <a:lstStyle/>
          <a:p>
            <a:r>
              <a:rPr lang="pt-BR" dirty="0"/>
              <a:t>Hipóteses a serem seguidas:</a:t>
            </a:r>
          </a:p>
          <a:p>
            <a:pPr marL="342900" indent="-342900">
              <a:buFont typeface="+mj-lt"/>
              <a:buAutoNum type="arabicPeriod"/>
            </a:pPr>
            <a:r>
              <a:rPr lang="pt-BR" dirty="0"/>
              <a:t>Compras suspeitas estão relacionadas a valores</a:t>
            </a:r>
          </a:p>
          <a:p>
            <a:pPr marL="342900" indent="-342900">
              <a:buFont typeface="+mj-lt"/>
              <a:buAutoNum type="arabicPeriod"/>
            </a:pPr>
            <a:r>
              <a:rPr lang="pt-BR" dirty="0"/>
              <a:t>Compras suspeitas em relação ao período</a:t>
            </a:r>
          </a:p>
          <a:p>
            <a:pPr marL="342900" indent="-342900">
              <a:buFont typeface="+mj-lt"/>
              <a:buAutoNum type="arabicPeriod"/>
            </a:pPr>
            <a:r>
              <a:rPr lang="pt-BR" dirty="0"/>
              <a:t>As compras suspeitas estão relacionadas à frequência do Usuário/Cartão/Estabelecimento</a:t>
            </a:r>
          </a:p>
          <a:p>
            <a:pPr marL="285750" indent="-285750">
              <a:buFont typeface="Arial" panose="020B0604020202020204" pitchFamily="34" charset="0"/>
              <a:buChar char="•"/>
            </a:pPr>
            <a:endParaRPr lang="pt-BR" dirty="0"/>
          </a:p>
        </p:txBody>
      </p:sp>
      <p:sp>
        <p:nvSpPr>
          <p:cNvPr id="6" name="object 32">
            <a:extLst>
              <a:ext uri="{FF2B5EF4-FFF2-40B4-BE49-F238E27FC236}">
                <a16:creationId xmlns:a16="http://schemas.microsoft.com/office/drawing/2014/main" id="{2FAD5063-D043-1798-E443-7804A36B8C0A}"/>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Entidades </a:t>
            </a:r>
            <a:endParaRPr lang="pt-BR" sz="2800" spc="-10" dirty="0"/>
          </a:p>
        </p:txBody>
      </p:sp>
    </p:spTree>
    <p:extLst>
      <p:ext uri="{BB962C8B-B14F-4D97-AF65-F5344CB8AC3E}">
        <p14:creationId xmlns:p14="http://schemas.microsoft.com/office/powerpoint/2010/main" val="207435939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3344</Words>
  <Application>Microsoft Office PowerPoint</Application>
  <PresentationFormat>Widescreen</PresentationFormat>
  <Paragraphs>272</Paragraphs>
  <Slides>27</Slides>
  <Notes>25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Arial-BoldMT</vt:lpstr>
      <vt:lpstr>Calibri</vt:lpstr>
      <vt:lpstr>Calibri Light</vt:lpstr>
      <vt:lpstr>Fakt</vt:lpstr>
      <vt:lpstr>Lato Light</vt:lpstr>
      <vt:lpstr>Tema do Office</vt:lpstr>
      <vt:lpstr>Apresentação do PowerPoint</vt:lpstr>
      <vt:lpstr>Payment Analyst - Case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Galvão</dc:creator>
  <cp:lastModifiedBy>André Galvão</cp:lastModifiedBy>
  <cp:revision>11</cp:revision>
  <dcterms:created xsi:type="dcterms:W3CDTF">2023-07-12T08:46:01Z</dcterms:created>
  <dcterms:modified xsi:type="dcterms:W3CDTF">2023-07-13T10:14:29Z</dcterms:modified>
</cp:coreProperties>
</file>