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3411" r:id="rId4"/>
    <p:sldId id="262" r:id="rId5"/>
    <p:sldId id="3431" r:id="rId6"/>
    <p:sldId id="265" r:id="rId7"/>
    <p:sldId id="3412" r:id="rId8"/>
    <p:sldId id="3413" r:id="rId9"/>
    <p:sldId id="3415" r:id="rId10"/>
    <p:sldId id="3416" r:id="rId11"/>
    <p:sldId id="3419" r:id="rId12"/>
    <p:sldId id="3420" r:id="rId13"/>
    <p:sldId id="3421" r:id="rId14"/>
    <p:sldId id="3422" r:id="rId15"/>
    <p:sldId id="3423" r:id="rId16"/>
    <p:sldId id="3425" r:id="rId17"/>
    <p:sldId id="3428" r:id="rId18"/>
    <p:sldId id="3429"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38FF"/>
    <a:srgbClr val="4A2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77" autoAdjust="0"/>
  </p:normalViewPr>
  <p:slideViewPr>
    <p:cSldViewPr snapToGrid="0">
      <p:cViewPr varScale="1">
        <p:scale>
          <a:sx n="81" d="100"/>
          <a:sy n="81" d="100"/>
        </p:scale>
        <p:origin x="1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2D903-E770-467D-B844-C5C517C09390}" type="datetimeFigureOut">
              <a:rPr lang="pt-BR" smtClean="0"/>
              <a:t>13/07/2023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4E72-F55D-42E6-BCA3-9DFE47EC505F}" type="slidenum">
              <a:rPr lang="pt-BR" smtClean="0"/>
              <a:t>‹nº›</a:t>
            </a:fld>
            <a:endParaRPr lang="pt-BR"/>
          </a:p>
        </p:txBody>
      </p:sp>
    </p:spTree>
    <p:extLst>
      <p:ext uri="{BB962C8B-B14F-4D97-AF65-F5344CB8AC3E}">
        <p14:creationId xmlns:p14="http://schemas.microsoft.com/office/powerpoint/2010/main" val="174649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3</a:t>
            </a:fld>
            <a:endParaRPr lang="pt-BR"/>
          </a:p>
        </p:txBody>
      </p:sp>
    </p:spTree>
    <p:extLst>
      <p:ext uri="{BB962C8B-B14F-4D97-AF65-F5344CB8AC3E}">
        <p14:creationId xmlns:p14="http://schemas.microsoft.com/office/powerpoint/2010/main" val="19398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12</a:t>
            </a:fld>
            <a:endParaRPr lang="pt-BR"/>
          </a:p>
        </p:txBody>
      </p:sp>
    </p:spTree>
    <p:extLst>
      <p:ext uri="{BB962C8B-B14F-4D97-AF65-F5344CB8AC3E}">
        <p14:creationId xmlns:p14="http://schemas.microsoft.com/office/powerpoint/2010/main" val="3804471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13</a:t>
            </a:fld>
            <a:endParaRPr lang="pt-BR"/>
          </a:p>
        </p:txBody>
      </p:sp>
    </p:spTree>
    <p:extLst>
      <p:ext uri="{BB962C8B-B14F-4D97-AF65-F5344CB8AC3E}">
        <p14:creationId xmlns:p14="http://schemas.microsoft.com/office/powerpoint/2010/main" val="7729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14</a:t>
            </a:fld>
            <a:endParaRPr lang="pt-BR"/>
          </a:p>
        </p:txBody>
      </p:sp>
    </p:spTree>
    <p:extLst>
      <p:ext uri="{BB962C8B-B14F-4D97-AF65-F5344CB8AC3E}">
        <p14:creationId xmlns:p14="http://schemas.microsoft.com/office/powerpoint/2010/main" val="138758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15</a:t>
            </a:fld>
            <a:endParaRPr lang="pt-BR"/>
          </a:p>
        </p:txBody>
      </p:sp>
    </p:spTree>
    <p:extLst>
      <p:ext uri="{BB962C8B-B14F-4D97-AF65-F5344CB8AC3E}">
        <p14:creationId xmlns:p14="http://schemas.microsoft.com/office/powerpoint/2010/main" val="367402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D1D5DB"/>
                </a:solidFill>
                <a:effectLst/>
                <a:latin typeface="Söhne"/>
              </a:rPr>
              <a:t>Taxa de falsos positivos = 15 / (15 + 59) ≈ 0.2027 ou 20.27%</a:t>
            </a:r>
          </a:p>
          <a:p>
            <a:pPr algn="l"/>
            <a:r>
              <a:rPr lang="pt-BR" b="0" i="0" dirty="0">
                <a:solidFill>
                  <a:srgbClr val="D1D5DB"/>
                </a:solidFill>
                <a:effectLst/>
                <a:latin typeface="Söhne"/>
              </a:rPr>
              <a:t>Taxa de falsos negativos = 39 / (39 + 687) ≈ 0.0531 ou 5.31%</a:t>
            </a:r>
          </a:p>
          <a:p>
            <a:pPr algn="l"/>
            <a:r>
              <a:rPr lang="pt-BR" b="0" i="0" dirty="0">
                <a:solidFill>
                  <a:srgbClr val="FFFFFF"/>
                </a:solidFill>
                <a:effectLst/>
                <a:latin typeface="Söhne Mono"/>
              </a:rPr>
              <a:t>Taxa de detecção </a:t>
            </a:r>
            <a:r>
              <a:rPr lang="pt-BR" b="0" i="0" dirty="0">
                <a:solidFill>
                  <a:srgbClr val="DF3079"/>
                </a:solidFill>
                <a:effectLst/>
                <a:latin typeface="Söhne Mono"/>
              </a:rPr>
              <a:t>de</a:t>
            </a:r>
            <a:r>
              <a:rPr lang="pt-BR" b="0" i="0" dirty="0">
                <a:solidFill>
                  <a:srgbClr val="FFFFFF"/>
                </a:solidFill>
                <a:effectLst/>
                <a:latin typeface="Söhne Mono"/>
              </a:rPr>
              <a:t> </a:t>
            </a:r>
            <a:r>
              <a:rPr lang="pt-BR" b="0" i="0" dirty="0">
                <a:solidFill>
                  <a:srgbClr val="DF3079"/>
                </a:solidFill>
                <a:effectLst/>
                <a:latin typeface="Söhne Mono"/>
              </a:rPr>
              <a:t>fraudes</a:t>
            </a:r>
            <a:r>
              <a:rPr lang="pt-BR" b="0" i="0" dirty="0">
                <a:solidFill>
                  <a:srgbClr val="FFFFFF"/>
                </a:solidFill>
                <a:effectLst/>
                <a:latin typeface="Söhne Mono"/>
              </a:rPr>
              <a:t> = </a:t>
            </a:r>
            <a:r>
              <a:rPr lang="pt-BR" b="0" i="0" dirty="0">
                <a:solidFill>
                  <a:srgbClr val="DF3079"/>
                </a:solidFill>
                <a:effectLst/>
                <a:latin typeface="Söhne Mono"/>
              </a:rPr>
              <a:t>687</a:t>
            </a:r>
            <a:r>
              <a:rPr lang="pt-BR" b="0" i="0" dirty="0">
                <a:solidFill>
                  <a:srgbClr val="FFFFFF"/>
                </a:solidFill>
                <a:effectLst/>
                <a:latin typeface="Söhne Mono"/>
              </a:rPr>
              <a:t> / (</a:t>
            </a:r>
            <a:r>
              <a:rPr lang="pt-BR" b="0" i="0" dirty="0">
                <a:solidFill>
                  <a:srgbClr val="DF3079"/>
                </a:solidFill>
                <a:effectLst/>
                <a:latin typeface="Söhne Mono"/>
              </a:rPr>
              <a:t>687</a:t>
            </a:r>
            <a:r>
              <a:rPr lang="pt-BR" b="0" i="0" dirty="0">
                <a:solidFill>
                  <a:srgbClr val="FFFFFF"/>
                </a:solidFill>
                <a:effectLst/>
                <a:latin typeface="Söhne Mono"/>
              </a:rPr>
              <a:t> + </a:t>
            </a:r>
            <a:r>
              <a:rPr lang="pt-BR" b="0" i="0" dirty="0">
                <a:solidFill>
                  <a:srgbClr val="DF3079"/>
                </a:solidFill>
                <a:effectLst/>
                <a:latin typeface="Söhne Mono"/>
              </a:rPr>
              <a:t>39</a:t>
            </a:r>
            <a:r>
              <a:rPr lang="pt-BR" b="0" i="0" dirty="0">
                <a:solidFill>
                  <a:srgbClr val="FFFFFF"/>
                </a:solidFill>
                <a:effectLst/>
                <a:latin typeface="Söhne Mono"/>
              </a:rPr>
              <a:t>) = </a:t>
            </a:r>
            <a:r>
              <a:rPr lang="pt-BR" b="0" i="0" dirty="0">
                <a:solidFill>
                  <a:srgbClr val="DF3079"/>
                </a:solidFill>
                <a:effectLst/>
                <a:latin typeface="Söhne Mono"/>
              </a:rPr>
              <a:t>0</a:t>
            </a:r>
            <a:r>
              <a:rPr lang="pt-BR" b="0" i="0" dirty="0">
                <a:solidFill>
                  <a:srgbClr val="FFFFFF"/>
                </a:solidFill>
                <a:effectLst/>
                <a:latin typeface="Söhne Mono"/>
              </a:rPr>
              <a:t>,</a:t>
            </a:r>
            <a:r>
              <a:rPr lang="pt-BR" b="0" i="0" dirty="0">
                <a:solidFill>
                  <a:srgbClr val="DF3079"/>
                </a:solidFill>
                <a:effectLst/>
                <a:latin typeface="Söhne Mono"/>
              </a:rPr>
              <a:t>9462</a:t>
            </a:r>
            <a:endParaRPr lang="pt-BR" b="0" i="0" dirty="0">
              <a:solidFill>
                <a:srgbClr val="D1D5DB"/>
              </a:solidFill>
              <a:effectLst/>
              <a:latin typeface="Söhne"/>
            </a:endParaRPr>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16</a:t>
            </a:fld>
            <a:endParaRPr lang="pt-BR"/>
          </a:p>
        </p:txBody>
      </p:sp>
    </p:spTree>
    <p:extLst>
      <p:ext uri="{BB962C8B-B14F-4D97-AF65-F5344CB8AC3E}">
        <p14:creationId xmlns:p14="http://schemas.microsoft.com/office/powerpoint/2010/main" val="266836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17</a:t>
            </a:fld>
            <a:endParaRPr lang="pt-BR"/>
          </a:p>
        </p:txBody>
      </p:sp>
    </p:spTree>
    <p:extLst>
      <p:ext uri="{BB962C8B-B14F-4D97-AF65-F5344CB8AC3E}">
        <p14:creationId xmlns:p14="http://schemas.microsoft.com/office/powerpoint/2010/main" val="115384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18</a:t>
            </a:fld>
            <a:endParaRPr lang="pt-BR"/>
          </a:p>
        </p:txBody>
      </p:sp>
    </p:spTree>
    <p:extLst>
      <p:ext uri="{BB962C8B-B14F-4D97-AF65-F5344CB8AC3E}">
        <p14:creationId xmlns:p14="http://schemas.microsoft.com/office/powerpoint/2010/main" val="121581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4</a:t>
            </a:fld>
            <a:endParaRPr lang="pt-BR"/>
          </a:p>
        </p:txBody>
      </p:sp>
    </p:spTree>
    <p:extLst>
      <p:ext uri="{BB962C8B-B14F-4D97-AF65-F5344CB8AC3E}">
        <p14:creationId xmlns:p14="http://schemas.microsoft.com/office/powerpoint/2010/main" val="184671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5</a:t>
            </a:fld>
            <a:endParaRPr lang="pt-BR"/>
          </a:p>
        </p:txBody>
      </p:sp>
    </p:spTree>
    <p:extLst>
      <p:ext uri="{BB962C8B-B14F-4D97-AF65-F5344CB8AC3E}">
        <p14:creationId xmlns:p14="http://schemas.microsoft.com/office/powerpoint/2010/main" val="77890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6</a:t>
            </a:fld>
            <a:endParaRPr lang="pt-BR"/>
          </a:p>
        </p:txBody>
      </p:sp>
    </p:spTree>
    <p:extLst>
      <p:ext uri="{BB962C8B-B14F-4D97-AF65-F5344CB8AC3E}">
        <p14:creationId xmlns:p14="http://schemas.microsoft.com/office/powerpoint/2010/main" val="264208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7</a:t>
            </a:fld>
            <a:endParaRPr lang="pt-BR"/>
          </a:p>
        </p:txBody>
      </p:sp>
    </p:spTree>
    <p:extLst>
      <p:ext uri="{BB962C8B-B14F-4D97-AF65-F5344CB8AC3E}">
        <p14:creationId xmlns:p14="http://schemas.microsoft.com/office/powerpoint/2010/main" val="75393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Não há nenhuma anormalidade nos valores e nas distribuições das transações,</a:t>
            </a:r>
          </a:p>
          <a:p>
            <a:r>
              <a:rPr lang="pt-BR" dirty="0"/>
              <a:t>Os valores após o 3ºquartil das transações normais (25%), representam mais da metade da quantidade de transações com </a:t>
            </a:r>
            <a:r>
              <a:rPr lang="pt-BR" dirty="0" err="1"/>
              <a:t>chargeback</a:t>
            </a:r>
            <a:endParaRPr lang="pt-BR" dirty="0"/>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8</a:t>
            </a:fld>
            <a:endParaRPr lang="pt-BR"/>
          </a:p>
        </p:txBody>
      </p:sp>
    </p:spTree>
    <p:extLst>
      <p:ext uri="{BB962C8B-B14F-4D97-AF65-F5344CB8AC3E}">
        <p14:creationId xmlns:p14="http://schemas.microsoft.com/office/powerpoint/2010/main" val="127461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9</a:t>
            </a:fld>
            <a:endParaRPr lang="pt-BR"/>
          </a:p>
        </p:txBody>
      </p:sp>
    </p:spTree>
    <p:extLst>
      <p:ext uri="{BB962C8B-B14F-4D97-AF65-F5344CB8AC3E}">
        <p14:creationId xmlns:p14="http://schemas.microsoft.com/office/powerpoint/2010/main" val="122161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10</a:t>
            </a:fld>
            <a:endParaRPr lang="pt-BR"/>
          </a:p>
        </p:txBody>
      </p:sp>
    </p:spTree>
    <p:extLst>
      <p:ext uri="{BB962C8B-B14F-4D97-AF65-F5344CB8AC3E}">
        <p14:creationId xmlns:p14="http://schemas.microsoft.com/office/powerpoint/2010/main" val="104904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00112C"/>
                </a:solidFill>
                <a:latin typeface="Segoe UI Light" panose="020B0502040204020203" pitchFamily="34" charset="0"/>
                <a:cs typeface="Segoe UI Light" panose="020B0502040204020203" pitchFamily="34" charset="0"/>
              </a:rPr>
              <a:t>É importante destacar que a identificação de padrões e usuários mais ofensores não indica necessariamente que essas transações sejam fraudulentas. Porém, essa análise inicial permite direcionar a atenção e os recursos para áreas específicas, a fim de garantir a segurança das transações e reduzir os riscos associados.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11</a:t>
            </a:fld>
            <a:endParaRPr lang="pt-BR"/>
          </a:p>
        </p:txBody>
      </p:sp>
    </p:spTree>
    <p:extLst>
      <p:ext uri="{BB962C8B-B14F-4D97-AF65-F5344CB8AC3E}">
        <p14:creationId xmlns:p14="http://schemas.microsoft.com/office/powerpoint/2010/main" val="421834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4CCA9-B811-C55C-4902-D01CBAA953B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B427684-B65A-DF57-D750-EA379A3DC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DF0E2B-D301-0B2C-ADD3-B4190467CA9C}"/>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83EAE547-944F-65B2-5228-5D790C711A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9D2AC6-6822-7434-E080-49654B083E4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1581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27909-E518-66EC-A8D0-21DC2F423C8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C9A5CEF-2FAA-CDA5-DEA2-2B8A7083590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EF5FA8-09E6-7DBB-CAEB-A1A971B1B329}"/>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7D03585A-73AB-0633-6710-CAAB008F41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C214E3-7D8F-B461-696B-C3F90B70C12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40216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EF48EE-ACB8-8ABF-3945-8F816EFF35E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8B9494-E319-E992-A7C3-462231AC91E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DCFA37-129F-7CBA-8323-25C593D01F15}"/>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6B92A224-212E-CDE6-07DA-1CFD629B8E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17FE156-CC32-E191-5B8A-B65CF82050C3}"/>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58744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2903B-526C-5F4D-2FFC-B02F3002DBA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E2DF001-135A-1E1F-94BF-E9F17807EAB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53FCB9-3B19-18CB-6417-AEE0181B4984}"/>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B56D1E8D-F181-5D2D-E2A3-C0BF37BBDF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7C7DBE-A688-345D-1003-C5A56F1FAF2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22359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9E57B-E855-5182-5EA8-B667A41BF70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DF0D657-96D5-7A1E-67A2-E3D87BE14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0F18F21-4E98-EE55-CC36-279FCCE5E1E9}"/>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2D634579-C551-14F2-4CD8-C8CD6B51A6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D5FF1A-57D5-C635-923A-A3894805B39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08784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83A3C-570C-A627-F1A8-29E9C1255F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F0A1FD4-490B-A2BD-6503-5386CA8BFAF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4593CCE-BAC4-3B2D-BC80-74F479C94DF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8512C76-0978-65C5-ACF6-E451F14EF452}"/>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9CADA2C6-EF61-764E-BD45-BAA27CE22A7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4F5F966-F65F-23B4-84EF-B08328459569}"/>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90355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6C5FB-D0D0-CB15-BC2D-CFBCEB39A76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49B7BBE-5AFC-000B-2118-AD994B679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1A8EE58-1609-E245-F6CD-D14DCF0AAE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409FB9-A503-BF15-A7BB-A03A0D5A7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D0FE0DB-56D6-0235-35CF-ECC569039D0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07FFFD5-3D6C-1E7E-E644-6B57BA665505}"/>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8" name="Espaço Reservado para Rodapé 7">
            <a:extLst>
              <a:ext uri="{FF2B5EF4-FFF2-40B4-BE49-F238E27FC236}">
                <a16:creationId xmlns:a16="http://schemas.microsoft.com/office/drawing/2014/main" id="{805EDFA3-7535-9EA9-5054-E81CEF57DA9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1F2729D-D4F2-C4B6-C924-3E76EBE15FB6}"/>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8347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4A0EC-A6AF-E4AE-8CAB-0184CE955E3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3982F88-6B2E-138F-20E4-494526D12DD6}"/>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4" name="Espaço Reservado para Rodapé 3">
            <a:extLst>
              <a:ext uri="{FF2B5EF4-FFF2-40B4-BE49-F238E27FC236}">
                <a16:creationId xmlns:a16="http://schemas.microsoft.com/office/drawing/2014/main" id="{00797C7E-0A8F-C198-D3C1-F12B3BD0B5C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EB9A36F-EB29-F564-E24B-DEC3088F9900}"/>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57465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A682A9F-135C-0238-E994-68BBD7F12802}"/>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3" name="Espaço Reservado para Rodapé 2">
            <a:extLst>
              <a:ext uri="{FF2B5EF4-FFF2-40B4-BE49-F238E27FC236}">
                <a16:creationId xmlns:a16="http://schemas.microsoft.com/office/drawing/2014/main" id="{92B5D424-DBE2-A2D1-6BC1-DF6F33E710C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0E82453-8C54-5603-7B33-2EF6E78822D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17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A6210-69E6-7FFA-F880-E629AF70B4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0FF6073-633A-1708-A891-1580A780E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4DF5505-F8C6-3E50-E7AD-EAFCA8722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10A716-A960-1EAD-B136-1E8B2BD57E0A}"/>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55BDBA8C-DE2B-EBD8-CB54-935A85F3E6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3848C5-7BE7-4597-C180-CA58C8D45F7D}"/>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1866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319E6-E668-736E-7D4D-90B51321E62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A060302-5F9F-3EA7-3B1C-25748AF64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52DE71-DCB6-000C-D3F8-E1369AF2B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3906BB9-C6B0-F884-7394-0007C7EC9943}"/>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E8ECBFAB-6601-5792-5971-1543A87D1DF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52BD539-75F3-9686-57F0-38F7425DEE6A}"/>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76441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2E5453C-2488-90F7-5E01-161FD7172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0940580-4018-2AA3-2A25-415C3C093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FC9254-42D5-EDDC-C31D-AC74840E0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C5519501-94E1-2F61-A9D4-FF293AB73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A68875D-CA1B-F9D2-A88C-45C10B7C4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10317-B248-484A-928F-A177D4C6CD44}" type="slidenum">
              <a:rPr lang="pt-BR" smtClean="0"/>
              <a:t>‹nº›</a:t>
            </a:fld>
            <a:endParaRPr lang="pt-BR"/>
          </a:p>
        </p:txBody>
      </p:sp>
    </p:spTree>
    <p:extLst>
      <p:ext uri="{BB962C8B-B14F-4D97-AF65-F5344CB8AC3E}">
        <p14:creationId xmlns:p14="http://schemas.microsoft.com/office/powerpoint/2010/main" val="39551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D725E-EC54-D723-A375-169432AC2C38}"/>
              </a:ext>
            </a:extLst>
          </p:cNvPr>
          <p:cNvSpPr>
            <a:spLocks noGrp="1"/>
          </p:cNvSpPr>
          <p:nvPr>
            <p:ph type="ctrTitle"/>
          </p:nvPr>
        </p:nvSpPr>
        <p:spPr/>
        <p:txBody>
          <a:bodyPr/>
          <a:lstStyle/>
          <a:p>
            <a:r>
              <a:rPr lang="pt-BR" dirty="0"/>
              <a:t>FAZER CAPA</a:t>
            </a:r>
          </a:p>
        </p:txBody>
      </p:sp>
      <p:sp>
        <p:nvSpPr>
          <p:cNvPr id="3" name="Subtítulo 2">
            <a:extLst>
              <a:ext uri="{FF2B5EF4-FFF2-40B4-BE49-F238E27FC236}">
                <a16:creationId xmlns:a16="http://schemas.microsoft.com/office/drawing/2014/main" id="{5FB0BD4A-4DDA-57BF-15DD-DBDC42100028}"/>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504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Chargeback</a:t>
            </a:r>
            <a:r>
              <a:rPr lang="pt-BR" sz="2800" spc="-45" dirty="0">
                <a:latin typeface="Segoe UI Light" panose="020B0502040204020203" pitchFamily="34" charset="0"/>
                <a:cs typeface="Segoe UI Light" panose="020B0502040204020203" pitchFamily="34" charset="0"/>
              </a:rPr>
              <a:t> &amp; Período </a:t>
            </a:r>
            <a:endParaRPr lang="pt-BR" sz="2800" spc="-10" dirty="0">
              <a:latin typeface="Segoe UI Light" panose="020B0502040204020203" pitchFamily="34" charset="0"/>
              <a:cs typeface="Segoe UI Light" panose="020B0502040204020203" pitchFamily="34" charset="0"/>
            </a:endParaRPr>
          </a:p>
        </p:txBody>
      </p:sp>
      <p:sp>
        <p:nvSpPr>
          <p:cNvPr id="14" name="CaixaDeTexto 13">
            <a:extLst>
              <a:ext uri="{FF2B5EF4-FFF2-40B4-BE49-F238E27FC236}">
                <a16:creationId xmlns:a16="http://schemas.microsoft.com/office/drawing/2014/main" id="{66762C4C-0FE1-41B3-02DA-0CBE7336A1F9}"/>
              </a:ext>
            </a:extLst>
          </p:cNvPr>
          <p:cNvSpPr txBox="1"/>
          <p:nvPr/>
        </p:nvSpPr>
        <p:spPr>
          <a:xfrm>
            <a:off x="5202945" y="1483640"/>
            <a:ext cx="6542975" cy="4847802"/>
          </a:xfrm>
          <a:prstGeom prst="rect">
            <a:avLst/>
          </a:prstGeom>
          <a:noFill/>
        </p:spPr>
        <p:txBody>
          <a:bodyPr wrap="square" rtlCol="0">
            <a:spAutoFit/>
          </a:bodyPr>
          <a:lstStyle/>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A análise por hora revela que a maioria dos </a:t>
            </a:r>
            <a:r>
              <a:rPr lang="pt-BR" sz="1600" dirty="0" err="1">
                <a:solidFill>
                  <a:srgbClr val="00112C"/>
                </a:solidFill>
                <a:latin typeface="Segoe UI Light" panose="020B0502040204020203" pitchFamily="34" charset="0"/>
                <a:cs typeface="Segoe UI Light" panose="020B0502040204020203" pitchFamily="34" charset="0"/>
              </a:rPr>
              <a:t>chargebacks</a:t>
            </a:r>
            <a:r>
              <a:rPr lang="pt-BR" sz="1600" dirty="0">
                <a:solidFill>
                  <a:srgbClr val="00112C"/>
                </a:solidFill>
                <a:latin typeface="Segoe UI Light" panose="020B0502040204020203" pitchFamily="34" charset="0"/>
                <a:cs typeface="Segoe UI Light" panose="020B0502040204020203" pitchFamily="34" charset="0"/>
              </a:rPr>
              <a:t> ocorre entre as 19h e as 3h, com um pico adicional às 6h, e por dia ocorre entre quarta-feira e sábado.</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Essa informação é crucial para uma melhor alocação de recursos e planejamento do time, pois indica turnos em que há uma maior incidência de </a:t>
            </a:r>
            <a:r>
              <a:rPr lang="pt-BR" sz="1600" dirty="0" err="1">
                <a:solidFill>
                  <a:srgbClr val="00112C"/>
                </a:solidFill>
                <a:latin typeface="Segoe UI Light" panose="020B0502040204020203" pitchFamily="34" charset="0"/>
                <a:cs typeface="Segoe UI Light" panose="020B0502040204020203" pitchFamily="34" charset="0"/>
              </a:rPr>
              <a:t>chargebacks</a:t>
            </a:r>
            <a:r>
              <a:rPr lang="pt-BR" sz="1600" dirty="0">
                <a:solidFill>
                  <a:srgbClr val="00112C"/>
                </a:solidFill>
                <a:latin typeface="Segoe UI Light" panose="020B0502040204020203" pitchFamily="34" charset="0"/>
                <a:cs typeface="Segoe UI Light" panose="020B0502040204020203" pitchFamily="34" charset="0"/>
              </a:rPr>
              <a:t>.</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Com base nessa análise, a empresa pode direcionar esforços adicionais e recursos para esses dias específicos, a fim de monitorar e mitigar os riscos de </a:t>
            </a:r>
            <a:r>
              <a:rPr lang="pt-BR" sz="1600" dirty="0" err="1">
                <a:solidFill>
                  <a:srgbClr val="00112C"/>
                </a:solidFill>
                <a:latin typeface="Segoe UI Light" panose="020B0502040204020203" pitchFamily="34" charset="0"/>
                <a:cs typeface="Segoe UI Light" panose="020B0502040204020203" pitchFamily="34" charset="0"/>
              </a:rPr>
              <a:t>chargebacks</a:t>
            </a:r>
            <a:r>
              <a:rPr lang="pt-BR" sz="1600" dirty="0">
                <a:solidFill>
                  <a:srgbClr val="00112C"/>
                </a:solidFill>
                <a:latin typeface="Segoe UI Light" panose="020B0502040204020203" pitchFamily="34" charset="0"/>
                <a:cs typeface="Segoe UI Light" panose="020B0502040204020203" pitchFamily="34" charset="0"/>
              </a:rPr>
              <a:t> de forma mais eficaz. Isso pode envolver o aumento da equipe de suporte ao cliente, reforço nas medidas de segurança e detecção de fraudes, além de melhorias nos processos de atendimento e resolução de disputas problemáticas.</a:t>
            </a:r>
          </a:p>
          <a:p>
            <a:pPr>
              <a:lnSpc>
                <a:spcPct val="150000"/>
              </a:lnSpc>
            </a:pPr>
            <a:endParaRPr lang="pt-BR" sz="1600" dirty="0">
              <a:solidFill>
                <a:srgbClr val="00112C"/>
              </a:solidFill>
              <a:latin typeface="Segoe UI Light" panose="020B0502040204020203" pitchFamily="34" charset="0"/>
              <a:cs typeface="Segoe UI Light" panose="020B0502040204020203" pitchFamily="34" charset="0"/>
            </a:endParaRPr>
          </a:p>
        </p:txBody>
      </p:sp>
      <p:pic>
        <p:nvPicPr>
          <p:cNvPr id="3" name="Imagem 2">
            <a:extLst>
              <a:ext uri="{FF2B5EF4-FFF2-40B4-BE49-F238E27FC236}">
                <a16:creationId xmlns:a16="http://schemas.microsoft.com/office/drawing/2014/main" id="{3DFDDD05-757A-A87A-03E2-F8EC877DAF2A}"/>
              </a:ext>
            </a:extLst>
          </p:cNvPr>
          <p:cNvPicPr>
            <a:picLocks noChangeAspect="1"/>
          </p:cNvPicPr>
          <p:nvPr/>
        </p:nvPicPr>
        <p:blipFill>
          <a:blip r:embed="rId3"/>
          <a:stretch>
            <a:fillRect/>
          </a:stretch>
        </p:blipFill>
        <p:spPr>
          <a:xfrm>
            <a:off x="446080" y="3716511"/>
            <a:ext cx="3905606" cy="2921116"/>
          </a:xfrm>
          <a:prstGeom prst="rect">
            <a:avLst/>
          </a:prstGeom>
        </p:spPr>
      </p:pic>
      <p:pic>
        <p:nvPicPr>
          <p:cNvPr id="8" name="Imagem 7">
            <a:extLst>
              <a:ext uri="{FF2B5EF4-FFF2-40B4-BE49-F238E27FC236}">
                <a16:creationId xmlns:a16="http://schemas.microsoft.com/office/drawing/2014/main" id="{B0FBE694-03BC-6AF2-7E79-D56ABF8C8D68}"/>
              </a:ext>
            </a:extLst>
          </p:cNvPr>
          <p:cNvPicPr>
            <a:picLocks noChangeAspect="1"/>
          </p:cNvPicPr>
          <p:nvPr/>
        </p:nvPicPr>
        <p:blipFill>
          <a:blip r:embed="rId4"/>
          <a:stretch>
            <a:fillRect/>
          </a:stretch>
        </p:blipFill>
        <p:spPr>
          <a:xfrm>
            <a:off x="446080" y="1186016"/>
            <a:ext cx="3905606" cy="2555977"/>
          </a:xfrm>
          <a:prstGeom prst="rect">
            <a:avLst/>
          </a:prstGeom>
        </p:spPr>
      </p:pic>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67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Chargeback</a:t>
            </a:r>
            <a:r>
              <a:rPr lang="pt-BR" sz="2800" spc="-45" dirty="0">
                <a:latin typeface="Segoe UI Light" panose="020B0502040204020203" pitchFamily="34" charset="0"/>
                <a:cs typeface="Segoe UI Light" panose="020B0502040204020203" pitchFamily="34" charset="0"/>
              </a:rPr>
              <a:t> &amp; </a:t>
            </a:r>
            <a:r>
              <a:rPr lang="en-US" sz="2800" spc="-45" dirty="0">
                <a:latin typeface="Segoe UI Light" panose="020B0502040204020203" pitchFamily="34" charset="0"/>
                <a:cs typeface="Segoe UI Light" panose="020B0502040204020203" pitchFamily="34" charset="0"/>
              </a:rPr>
              <a:t> merchant, user and </a:t>
            </a:r>
            <a:r>
              <a:rPr lang="en-US" sz="2800" spc="-45" dirty="0" err="1">
                <a:latin typeface="Segoe UI Light" panose="020B0502040204020203" pitchFamily="34" charset="0"/>
                <a:cs typeface="Segoe UI Light" panose="020B0502040204020203" pitchFamily="34" charset="0"/>
              </a:rPr>
              <a:t>card_number</a:t>
            </a:r>
            <a:r>
              <a:rPr lang="pt-BR" sz="2800" spc="-45" dirty="0">
                <a:latin typeface="Segoe UI Light" panose="020B0502040204020203" pitchFamily="34" charset="0"/>
                <a:cs typeface="Segoe UI Light" panose="020B0502040204020203" pitchFamily="34" charset="0"/>
              </a:rPr>
              <a:t> </a:t>
            </a:r>
            <a:endParaRPr lang="pt-BR" sz="2800" spc="-10" dirty="0">
              <a:latin typeface="Segoe UI Light" panose="020B0502040204020203" pitchFamily="34" charset="0"/>
              <a:cs typeface="Segoe UI Light" panose="020B0502040204020203" pitchFamily="34" charset="0"/>
            </a:endParaRPr>
          </a:p>
        </p:txBody>
      </p:sp>
      <p:sp>
        <p:nvSpPr>
          <p:cNvPr id="9" name="CaixaDeTexto 8">
            <a:extLst>
              <a:ext uri="{FF2B5EF4-FFF2-40B4-BE49-F238E27FC236}">
                <a16:creationId xmlns:a16="http://schemas.microsoft.com/office/drawing/2014/main" id="{F958992C-3302-6CEF-715A-8AD46836DD9F}"/>
              </a:ext>
            </a:extLst>
          </p:cNvPr>
          <p:cNvSpPr txBox="1"/>
          <p:nvPr/>
        </p:nvSpPr>
        <p:spPr>
          <a:xfrm>
            <a:off x="7196447" y="1483640"/>
            <a:ext cx="4549473" cy="3370474"/>
          </a:xfrm>
          <a:prstGeom prst="rect">
            <a:avLst/>
          </a:prstGeom>
          <a:noFill/>
        </p:spPr>
        <p:txBody>
          <a:bodyPr wrap="square" rtlCol="0">
            <a:spAutoFit/>
          </a:bodyPr>
          <a:lstStyle/>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Esse padrão de múltiplos </a:t>
            </a:r>
            <a:r>
              <a:rPr lang="pt-BR" sz="1600" dirty="0" err="1">
                <a:solidFill>
                  <a:srgbClr val="00112C"/>
                </a:solidFill>
                <a:latin typeface="Segoe UI Light" panose="020B0502040204020203" pitchFamily="34" charset="0"/>
                <a:cs typeface="Segoe UI Light" panose="020B0502040204020203" pitchFamily="34" charset="0"/>
              </a:rPr>
              <a:t>user_id</a:t>
            </a:r>
            <a:r>
              <a:rPr lang="pt-BR" sz="1600" dirty="0">
                <a:solidFill>
                  <a:srgbClr val="00112C"/>
                </a:solidFill>
                <a:latin typeface="Segoe UI Light" panose="020B0502040204020203" pitchFamily="34" charset="0"/>
                <a:cs typeface="Segoe UI Light" panose="020B0502040204020203" pitchFamily="34" charset="0"/>
              </a:rPr>
              <a:t> associados aos mesmos </a:t>
            </a:r>
            <a:r>
              <a:rPr lang="pt-BR" sz="1600" dirty="0" err="1">
                <a:solidFill>
                  <a:srgbClr val="00112C"/>
                </a:solidFill>
                <a:latin typeface="Segoe UI Light" panose="020B0502040204020203" pitchFamily="34" charset="0"/>
                <a:cs typeface="Segoe UI Light" panose="020B0502040204020203" pitchFamily="34" charset="0"/>
              </a:rPr>
              <a:t>merchant_id</a:t>
            </a:r>
            <a:r>
              <a:rPr lang="pt-BR" sz="1600" dirty="0">
                <a:solidFill>
                  <a:srgbClr val="00112C"/>
                </a:solidFill>
                <a:latin typeface="Segoe UI Light" panose="020B0502040204020203" pitchFamily="34" charset="0"/>
                <a:cs typeface="Segoe UI Light" panose="020B0502040204020203" pitchFamily="34" charset="0"/>
              </a:rPr>
              <a:t> pode indicar a possibilidade de atividades suspeitas, como o uso de dispositivos compartilhados ou a utilização de identidades diferentes para realizar transações. Essa análise permite identificar usuários mais ofensores e estabelecer padrões de comportamento a partir dos dados observados.</a:t>
            </a:r>
          </a:p>
          <a:p>
            <a:pPr>
              <a:lnSpc>
                <a:spcPct val="150000"/>
              </a:lnSpc>
            </a:pPr>
            <a:endParaRPr lang="pt-BR" sz="1600" dirty="0">
              <a:solidFill>
                <a:srgbClr val="00112C"/>
              </a:solidFill>
              <a:latin typeface="Segoe UI Light" panose="020B0502040204020203" pitchFamily="34" charset="0"/>
              <a:cs typeface="Segoe UI Light" panose="020B0502040204020203" pitchFamily="34" charset="0"/>
            </a:endParaRPr>
          </a:p>
        </p:txBody>
      </p:sp>
      <p:pic>
        <p:nvPicPr>
          <p:cNvPr id="12" name="Imagem 11">
            <a:extLst>
              <a:ext uri="{FF2B5EF4-FFF2-40B4-BE49-F238E27FC236}">
                <a16:creationId xmlns:a16="http://schemas.microsoft.com/office/drawing/2014/main" id="{FFF79760-30A8-79D6-7ACF-DEC5328BD13C}"/>
              </a:ext>
            </a:extLst>
          </p:cNvPr>
          <p:cNvPicPr>
            <a:picLocks noChangeAspect="1"/>
          </p:cNvPicPr>
          <p:nvPr/>
        </p:nvPicPr>
        <p:blipFill>
          <a:blip r:embed="rId3"/>
          <a:stretch>
            <a:fillRect/>
          </a:stretch>
        </p:blipFill>
        <p:spPr>
          <a:xfrm>
            <a:off x="385689" y="1483640"/>
            <a:ext cx="6810758" cy="4327452"/>
          </a:xfrm>
          <a:prstGeom prst="rect">
            <a:avLst/>
          </a:prstGeom>
        </p:spPr>
      </p:pic>
    </p:spTree>
    <p:extLst>
      <p:ext uri="{BB962C8B-B14F-4D97-AF65-F5344CB8AC3E}">
        <p14:creationId xmlns:p14="http://schemas.microsoft.com/office/powerpoint/2010/main" val="383677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Conclusões</a:t>
            </a:r>
            <a:endParaRPr lang="pt-BR" sz="2800" spc="-10" dirty="0">
              <a:latin typeface="Segoe UI Light" panose="020B0502040204020203" pitchFamily="34" charset="0"/>
              <a:cs typeface="Segoe UI Light" panose="020B0502040204020203" pitchFamily="34" charset="0"/>
            </a:endParaRPr>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286363"/>
            <a:ext cx="11355395" cy="5222840"/>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Embora os dados sejam provenientes de um mês atípico com o evento da Black Friday, algumas observações importantes podem ser feitas: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É fundamental monitorar e analisar as transações que apresentam valores acima das médias históricas. Essas transações podem indicar um maior risco de estornos ou comportamentos fraudulentos.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Observou-se que o intervalo das 19h às 3h é o período com maior probabilidade de ocorrência de estornos. Durante esse período, é importante adotar medidas adicionais de segurança e monitoramento para mitigar os riscos.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A análise indica que transações realizadas entre quarta-feira e sábado e nos intervalos de intervalo das 19h às 3h, além de um pico as 6hrs têm maior probabilidade de resultar em estornos. </a:t>
            </a:r>
            <a:endParaRPr lang="pt-BR" sz="1200" dirty="0">
              <a:solidFill>
                <a:srgbClr val="00112C"/>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Condutas suspeitas envolvendo múltiplas transações e diferentes cartões: Foi observado que alguns usuários realizam várias transações com diferentes cartões em determinados estabelecimentos comerciais. </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Durante o evento da Black Friday, houve um aumento significativo na quantidade de estornos. Isso ressalta a importância de as empresas estarem preparadas para lidar com esse momento de alta demanda, reforçando os sistemas antifraude, aumentando a equipe de suporte e adotando estratégias proativas para minimizar os riscos de estornos.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Com base nessas observações, é fundamental que as empresas adotem medidas proativas para identificar e mitigar os riscos de estornos, garantindo uma experiência positiva aos clientes e protegendo a integridade financeira do negócio. Isso inclui investir em sistemas de segurança robustos, análise de dados para detecção de padrões suspeitos, monitoramento em tempo real das transações e oferecimento de suporte eficiente aos clientes durante momentos de alta demanda, como a Black Friday.</a:t>
            </a:r>
          </a:p>
        </p:txBody>
      </p:sp>
    </p:spTree>
    <p:extLst>
      <p:ext uri="{BB962C8B-B14F-4D97-AF65-F5344CB8AC3E}">
        <p14:creationId xmlns:p14="http://schemas.microsoft.com/office/powerpoint/2010/main" val="231751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Mais informação para padrões de fraude</a:t>
            </a:r>
            <a:endParaRPr lang="pt-BR" sz="2800" spc="-10" dirty="0">
              <a:latin typeface="Segoe UI Light" panose="020B0502040204020203" pitchFamily="34" charset="0"/>
              <a:cs typeface="Segoe UI Light" panose="020B0502040204020203" pitchFamily="34" charset="0"/>
            </a:endParaRPr>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4899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Localização: pode considerar a localização geográfica da transação com base no endereço IP do dispositivo utilizado para a transação ou a localização física da transação presencial, como o endereço da loja ou estabelecimento comercial onde foi realizada a compra.</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Dados de autenticação: Verifique se a transação foi autenticada usando autenticação adicional, como senha, código de autenticação enviado por SMS ou autenticação de dois fatores.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Análise de dispositivo: analise os padrões de uso do dispositivo, como o número de dispositivos usados por um usuário, alterações frequentes do dispositivo ou uso incomum do dispositivo pelo usuário.</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Verificação do cartão de crédito: além do número parcial do cartão de crédito, você pode verificar o tipo do cartão, a data de validade e se o cartão foi registrado como roubado ou perdido.</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Comportamento da transação: procure padrões no comportamento da transação, como padrões de compra incomuns, transações de alto valor, várias transações em um curto período de tempo ou transações fora dos hábitos normais de consumo do usuário.</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Dados históricos: analise dados históricos de transações para identificar quaisquer padrões ou tendências recorrentes associados a transações fraudulentas, como dias específicos da semana, períodos de tempo ou valores de transações.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Tempo de casa: Se o cliente é antigo e possui histórico ou é novo.</a:t>
            </a:r>
          </a:p>
          <a:p>
            <a:pPr>
              <a:lnSpc>
                <a:spcPct val="150000"/>
              </a:lnSpc>
            </a:pPr>
            <a:endParaRPr lang="pt-BR" sz="1400" dirty="0">
              <a:solidFill>
                <a:srgbClr val="00112C"/>
              </a:solidFill>
              <a:latin typeface="Segoe UI Light" panose="020B0502040204020203" pitchFamily="34" charset="0"/>
              <a:cs typeface="Segoe UI Light" panose="020B0502040204020203" pitchFamily="34" charset="0"/>
            </a:endParaRPr>
          </a:p>
          <a:p>
            <a:pPr>
              <a:lnSpc>
                <a:spcPct val="150000"/>
              </a:lnSpc>
            </a:pPr>
            <a:endParaRPr lang="pt-BR" sz="1400" dirty="0">
              <a:solidFill>
                <a:srgbClr val="00112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799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Prevenindo fraudes e </a:t>
            </a:r>
            <a:r>
              <a:rPr lang="pt-BR" sz="2800" spc="-45" dirty="0" err="1">
                <a:latin typeface="Segoe UI Light" panose="020B0502040204020203" pitchFamily="34" charset="0"/>
                <a:cs typeface="Segoe UI Light" panose="020B0502040204020203" pitchFamily="34" charset="0"/>
              </a:rPr>
              <a:t>chargebacks</a:t>
            </a:r>
            <a:endParaRPr lang="pt-BR" sz="2800" spc="-10" dirty="0">
              <a:latin typeface="Segoe UI Light" panose="020B0502040204020203" pitchFamily="34" charset="0"/>
              <a:cs typeface="Segoe UI Light" panose="020B0502040204020203" pitchFamily="34" charset="0"/>
            </a:endParaRPr>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9301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Monitore as transações de alto risco: concentre-se no monitoramento e na revisão das transações que se enquadram no período crítico identificado como tendo o maior número de estornos. Aloque recursos para monitorar e analisar de perto as transações durante esse período para identificar e resolver rapidamente qualquer atividade fraudulenta em potencial.</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Eduque os clientes: Forneça aos clientes informações claras sobre processos de transação, medidas de segurança e etapas que eles podem tomar para proteger suas contas. Eduque-os sobre a importância de manter suas credenciais de login seguras, monitorando regularmente seu histórico de transações e relatando qualquer atividade suspeita imediatamente.</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Métodos de autenticação aprimorados: implemente métodos de autenticação fortes, como autenticação </a:t>
            </a:r>
            <a:r>
              <a:rPr lang="pt-BR" sz="1400" dirty="0" err="1">
                <a:solidFill>
                  <a:srgbClr val="00112C"/>
                </a:solidFill>
                <a:latin typeface="Segoe UI Light" panose="020B0502040204020203" pitchFamily="34" charset="0"/>
                <a:cs typeface="Segoe UI Light" panose="020B0502040204020203" pitchFamily="34" charset="0"/>
              </a:rPr>
              <a:t>multifator</a:t>
            </a:r>
            <a:r>
              <a:rPr lang="pt-BR" sz="1400" dirty="0">
                <a:solidFill>
                  <a:srgbClr val="00112C"/>
                </a:solidFill>
                <a:latin typeface="Segoe UI Light" panose="020B0502040204020203" pitchFamily="34" charset="0"/>
                <a:cs typeface="Segoe UI Light" panose="020B0502040204020203" pitchFamily="34" charset="0"/>
              </a:rPr>
              <a:t> (MFA), para verificar as identidades dos usuários durante as transações. Isso pode incluir o uso de códigos de verificação por SMS, autenticação biométrica ou autenticação baseada em token.</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Preparando-se para feriados movimentados: como observado, a Black Friday traz um risco maior de estornos. Tome medidas proativas para se preparar para esse período, como aumentar os esforços de prevenção de fraudes, melhorar o suporte ao cliente e monitorar de perto as transações durante esse período de alta demanda.</a:t>
            </a:r>
          </a:p>
        </p:txBody>
      </p:sp>
    </p:spTree>
    <p:extLst>
      <p:ext uri="{BB962C8B-B14F-4D97-AF65-F5344CB8AC3E}">
        <p14:creationId xmlns:p14="http://schemas.microsoft.com/office/powerpoint/2010/main" val="32201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Monitorando padrões</a:t>
            </a:r>
            <a:endParaRPr lang="pt-BR" sz="2800" spc="-10" dirty="0">
              <a:latin typeface="Segoe UI Light" panose="020B0502040204020203" pitchFamily="34" charset="0"/>
              <a:cs typeface="Segoe UI Light" panose="020B0502040204020203" pitchFamily="34" charset="0"/>
            </a:endParaRPr>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283848"/>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Para monitorar padrões identificados: implementar uma combinação de métodos de monitoramento manuais e automatizados.</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Monitoramento de transações em tempo real: utiliza sistemas de monitoramento em tempo real que analisam os dados da transação à medida que ocorrem.</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Monitoramento de limites: defina limites ou regras específicas com base em padrões identificados ou comportamento suspeito</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Detecção de anomalias: Empregar técnicas de detecção de anomalias para identificar transações que se desviam significativamente dos padrões ou padrões esperados</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Análise do comportamento do cliente: analise o comportamento do cliente ao longo do tempo para estabelecer padrões básicos e identificar desvios do comportamento normal.</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Revisão e investigação manuais: Aloque recursos para realizar revisão e investigação manuais com base em transações sinalizadas ou suspeitas.</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 Análise periódica de dados: realiza análises regulares de dados para identificar tendências e padrões de longo prazo nas atividades de atividade.</a:t>
            </a:r>
          </a:p>
        </p:txBody>
      </p:sp>
    </p:spTree>
    <p:extLst>
      <p:ext uri="{BB962C8B-B14F-4D97-AF65-F5344CB8AC3E}">
        <p14:creationId xmlns:p14="http://schemas.microsoft.com/office/powerpoint/2010/main" val="133739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Machine</a:t>
            </a:r>
            <a:r>
              <a:rPr lang="pt-BR" sz="2800" spc="-45" dirty="0">
                <a:latin typeface="Segoe UI Light" panose="020B0502040204020203" pitchFamily="34" charset="0"/>
                <a:cs typeface="Segoe UI Light" panose="020B0502040204020203" pitchFamily="34" charset="0"/>
              </a:rPr>
              <a:t> Learning e Requerimentos antifraudes</a:t>
            </a:r>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494730"/>
            <a:ext cx="5645084" cy="1344855"/>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Métricas de interesse:</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Taxa de detecção de fraudes: 94,62%</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Taxa de falsos positivos: 20.27%</a:t>
            </a:r>
          </a:p>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Taxa de falsos negativos: 5.31%</a:t>
            </a:r>
          </a:p>
        </p:txBody>
      </p:sp>
      <p:pic>
        <p:nvPicPr>
          <p:cNvPr id="8" name="Imagem 7">
            <a:extLst>
              <a:ext uri="{FF2B5EF4-FFF2-40B4-BE49-F238E27FC236}">
                <a16:creationId xmlns:a16="http://schemas.microsoft.com/office/drawing/2014/main" id="{742ECDA0-8EAC-F337-A451-ADDFB57AA3A4}"/>
              </a:ext>
            </a:extLst>
          </p:cNvPr>
          <p:cNvPicPr>
            <a:picLocks noChangeAspect="1"/>
          </p:cNvPicPr>
          <p:nvPr/>
        </p:nvPicPr>
        <p:blipFill>
          <a:blip r:embed="rId3"/>
          <a:stretch>
            <a:fillRect/>
          </a:stretch>
        </p:blipFill>
        <p:spPr>
          <a:xfrm>
            <a:off x="385689" y="2882637"/>
            <a:ext cx="3906712" cy="3269904"/>
          </a:xfrm>
          <a:prstGeom prst="rect">
            <a:avLst/>
          </a:prstGeom>
        </p:spPr>
      </p:pic>
      <p:sp>
        <p:nvSpPr>
          <p:cNvPr id="9" name="CaixaDeTexto 8">
            <a:extLst>
              <a:ext uri="{FF2B5EF4-FFF2-40B4-BE49-F238E27FC236}">
                <a16:creationId xmlns:a16="http://schemas.microsoft.com/office/drawing/2014/main" id="{2348B4A5-EACF-B9AF-FC91-73282E5213FE}"/>
              </a:ext>
            </a:extLst>
          </p:cNvPr>
          <p:cNvSpPr txBox="1"/>
          <p:nvPr/>
        </p:nvSpPr>
        <p:spPr>
          <a:xfrm>
            <a:off x="5809387" y="1809779"/>
            <a:ext cx="5645084" cy="3607013"/>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Os parâmetros escolhidos para o sistema foram arbitrários e foram implementados apenas para fim de desenvolvimento do projeto:</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Caso o usuário realize 3 transações em menos de 30minutos, a última transação será rejeitada;</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Caso a transação seja superior a R$ 10.000,00 será rejeitada</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Caso o usuário possua histórico de </a:t>
            </a:r>
            <a:r>
              <a:rPr lang="pt-BR" sz="1400" dirty="0" err="1">
                <a:solidFill>
                  <a:srgbClr val="00112C"/>
                </a:solidFill>
                <a:latin typeface="Segoe UI Light" panose="020B0502040204020203" pitchFamily="34" charset="0"/>
                <a:cs typeface="Segoe UI Light" panose="020B0502040204020203" pitchFamily="34" charset="0"/>
              </a:rPr>
              <a:t>chargeback</a:t>
            </a:r>
            <a:r>
              <a:rPr lang="pt-BR" sz="1400" dirty="0">
                <a:solidFill>
                  <a:srgbClr val="00112C"/>
                </a:solidFill>
                <a:latin typeface="Segoe UI Light" panose="020B0502040204020203" pitchFamily="34" charset="0"/>
                <a:cs typeface="Segoe UI Light" panose="020B0502040204020203" pitchFamily="34" charset="0"/>
              </a:rPr>
              <a:t>, á transação será rejeitada</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Caso o modelo de </a:t>
            </a:r>
            <a:r>
              <a:rPr lang="pt-BR" sz="1400" dirty="0" err="1">
                <a:solidFill>
                  <a:srgbClr val="00112C"/>
                </a:solidFill>
                <a:latin typeface="Segoe UI Light" panose="020B0502040204020203" pitchFamily="34" charset="0"/>
                <a:cs typeface="Segoe UI Light" panose="020B0502040204020203" pitchFamily="34" charset="0"/>
              </a:rPr>
              <a:t>Machine</a:t>
            </a:r>
            <a:r>
              <a:rPr lang="pt-BR" sz="1400" dirty="0">
                <a:solidFill>
                  <a:srgbClr val="00112C"/>
                </a:solidFill>
                <a:latin typeface="Segoe UI Light" panose="020B0502040204020203" pitchFamily="34" charset="0"/>
                <a:cs typeface="Segoe UI Light" panose="020B0502040204020203" pitchFamily="34" charset="0"/>
              </a:rPr>
              <a:t> Learning declare a transação suspeita ela será rejeitada</a:t>
            </a:r>
          </a:p>
          <a:p>
            <a:pPr>
              <a:lnSpc>
                <a:spcPct val="150000"/>
              </a:lnSpc>
            </a:pPr>
            <a:endParaRPr lang="pt-BR" sz="1400" dirty="0">
              <a:solidFill>
                <a:srgbClr val="00112C"/>
              </a:solidFill>
              <a:latin typeface="Segoe UI Light" panose="020B0502040204020203" pitchFamily="34" charset="0"/>
              <a:cs typeface="Segoe UI Light" panose="020B0502040204020203" pitchFamily="34" charset="0"/>
            </a:endParaRPr>
          </a:p>
          <a:p>
            <a:pPr>
              <a:lnSpc>
                <a:spcPct val="150000"/>
              </a:lnSpc>
            </a:pPr>
            <a:endParaRPr lang="pt-BR" sz="1400" dirty="0">
              <a:solidFill>
                <a:srgbClr val="00112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038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End</a:t>
            </a:r>
            <a:r>
              <a:rPr lang="pt-BR" sz="2800" spc="-45" dirty="0">
                <a:latin typeface="Segoe UI Light" panose="020B0502040204020203" pitchFamily="34" charset="0"/>
                <a:cs typeface="Segoe UI Light" panose="020B0502040204020203" pitchFamily="34" charset="0"/>
              </a:rPr>
              <a:t> point</a:t>
            </a:r>
            <a:endParaRPr lang="pt-BR" sz="2800" spc="-10" dirty="0">
              <a:latin typeface="Segoe UI Light" panose="020B0502040204020203" pitchFamily="34" charset="0"/>
              <a:cs typeface="Segoe UI Light" panose="020B0502040204020203" pitchFamily="34" charset="0"/>
            </a:endParaRPr>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Situação 02 – Fraudes com cartão</a:t>
            </a:r>
          </a:p>
        </p:txBody>
      </p:sp>
      <p:pic>
        <p:nvPicPr>
          <p:cNvPr id="16" name="Imagem 15">
            <a:extLst>
              <a:ext uri="{FF2B5EF4-FFF2-40B4-BE49-F238E27FC236}">
                <a16:creationId xmlns:a16="http://schemas.microsoft.com/office/drawing/2014/main" id="{83711947-73B4-6F3A-C511-5C631F4F26E8}"/>
              </a:ext>
            </a:extLst>
          </p:cNvPr>
          <p:cNvPicPr>
            <a:picLocks noChangeAspect="1"/>
          </p:cNvPicPr>
          <p:nvPr/>
        </p:nvPicPr>
        <p:blipFill>
          <a:blip r:embed="rId3"/>
          <a:stretch>
            <a:fillRect/>
          </a:stretch>
        </p:blipFill>
        <p:spPr>
          <a:xfrm>
            <a:off x="8151115" y="5371009"/>
            <a:ext cx="3458058" cy="1038370"/>
          </a:xfrm>
          <a:prstGeom prst="rect">
            <a:avLst/>
          </a:prstGeom>
        </p:spPr>
      </p:pic>
      <p:pic>
        <p:nvPicPr>
          <p:cNvPr id="18" name="Imagem 17">
            <a:extLst>
              <a:ext uri="{FF2B5EF4-FFF2-40B4-BE49-F238E27FC236}">
                <a16:creationId xmlns:a16="http://schemas.microsoft.com/office/drawing/2014/main" id="{637ABAB7-9A2B-BE16-510D-F08DB2C1CD53}"/>
              </a:ext>
            </a:extLst>
          </p:cNvPr>
          <p:cNvPicPr>
            <a:picLocks noChangeAspect="1"/>
          </p:cNvPicPr>
          <p:nvPr/>
        </p:nvPicPr>
        <p:blipFill>
          <a:blip r:embed="rId4"/>
          <a:stretch>
            <a:fillRect/>
          </a:stretch>
        </p:blipFill>
        <p:spPr>
          <a:xfrm>
            <a:off x="4263639" y="5366246"/>
            <a:ext cx="3534268" cy="1047896"/>
          </a:xfrm>
          <a:prstGeom prst="rect">
            <a:avLst/>
          </a:prstGeom>
        </p:spPr>
      </p:pic>
      <p:pic>
        <p:nvPicPr>
          <p:cNvPr id="20" name="Imagem 19">
            <a:extLst>
              <a:ext uri="{FF2B5EF4-FFF2-40B4-BE49-F238E27FC236}">
                <a16:creationId xmlns:a16="http://schemas.microsoft.com/office/drawing/2014/main" id="{5A80A35A-3EC7-A2DB-559C-2A9FBB3286AF}"/>
              </a:ext>
            </a:extLst>
          </p:cNvPr>
          <p:cNvPicPr>
            <a:picLocks noChangeAspect="1"/>
          </p:cNvPicPr>
          <p:nvPr/>
        </p:nvPicPr>
        <p:blipFill>
          <a:blip r:embed="rId5"/>
          <a:stretch>
            <a:fillRect/>
          </a:stretch>
        </p:blipFill>
        <p:spPr>
          <a:xfrm>
            <a:off x="4263639" y="4236338"/>
            <a:ext cx="5201376" cy="1019317"/>
          </a:xfrm>
          <a:prstGeom prst="rect">
            <a:avLst/>
          </a:prstGeom>
        </p:spPr>
      </p:pic>
      <p:pic>
        <p:nvPicPr>
          <p:cNvPr id="22" name="Imagem 21">
            <a:extLst>
              <a:ext uri="{FF2B5EF4-FFF2-40B4-BE49-F238E27FC236}">
                <a16:creationId xmlns:a16="http://schemas.microsoft.com/office/drawing/2014/main" id="{1BAA1906-00B2-7535-68B8-B452C97A3005}"/>
              </a:ext>
            </a:extLst>
          </p:cNvPr>
          <p:cNvPicPr>
            <a:picLocks noChangeAspect="1"/>
          </p:cNvPicPr>
          <p:nvPr/>
        </p:nvPicPr>
        <p:blipFill>
          <a:blip r:embed="rId6"/>
          <a:stretch>
            <a:fillRect/>
          </a:stretch>
        </p:blipFill>
        <p:spPr>
          <a:xfrm>
            <a:off x="385689" y="5370489"/>
            <a:ext cx="3524742" cy="1057423"/>
          </a:xfrm>
          <a:prstGeom prst="rect">
            <a:avLst/>
          </a:prstGeom>
        </p:spPr>
      </p:pic>
      <p:pic>
        <p:nvPicPr>
          <p:cNvPr id="24" name="Imagem 23">
            <a:extLst>
              <a:ext uri="{FF2B5EF4-FFF2-40B4-BE49-F238E27FC236}">
                <a16:creationId xmlns:a16="http://schemas.microsoft.com/office/drawing/2014/main" id="{FDB4559F-9183-210E-4669-4D522BEE6CA7}"/>
              </a:ext>
            </a:extLst>
          </p:cNvPr>
          <p:cNvPicPr>
            <a:picLocks noChangeAspect="1"/>
          </p:cNvPicPr>
          <p:nvPr/>
        </p:nvPicPr>
        <p:blipFill>
          <a:blip r:embed="rId7"/>
          <a:stretch>
            <a:fillRect/>
          </a:stretch>
        </p:blipFill>
        <p:spPr>
          <a:xfrm>
            <a:off x="385689" y="4125863"/>
            <a:ext cx="3496163" cy="1133633"/>
          </a:xfrm>
          <a:prstGeom prst="rect">
            <a:avLst/>
          </a:prstGeom>
        </p:spPr>
      </p:pic>
      <p:sp>
        <p:nvSpPr>
          <p:cNvPr id="2" name="CaixaDeTexto 1">
            <a:extLst>
              <a:ext uri="{FF2B5EF4-FFF2-40B4-BE49-F238E27FC236}">
                <a16:creationId xmlns:a16="http://schemas.microsoft.com/office/drawing/2014/main" id="{3912F82B-A7C4-A068-AA4A-940DA2BA45B9}"/>
              </a:ext>
            </a:extLst>
          </p:cNvPr>
          <p:cNvSpPr txBox="1"/>
          <p:nvPr/>
        </p:nvSpPr>
        <p:spPr>
          <a:xfrm>
            <a:off x="385687" y="1380424"/>
            <a:ext cx="5645084" cy="1815882"/>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Infraestrutura:</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Foi utilizado </a:t>
            </a:r>
            <a:r>
              <a:rPr lang="pt-BR" sz="1400" dirty="0" err="1">
                <a:solidFill>
                  <a:srgbClr val="00112C"/>
                </a:solidFill>
                <a:latin typeface="Segoe UI Light" panose="020B0502040204020203" pitchFamily="34" charset="0"/>
                <a:cs typeface="Segoe UI Light" panose="020B0502040204020203" pitchFamily="34" charset="0"/>
              </a:rPr>
              <a:t>Uvicorn</a:t>
            </a:r>
            <a:r>
              <a:rPr lang="pt-BR" sz="1400" dirty="0">
                <a:solidFill>
                  <a:srgbClr val="00112C"/>
                </a:solidFill>
                <a:latin typeface="Segoe UI Light" panose="020B0502040204020203" pitchFamily="34" charset="0"/>
                <a:cs typeface="Segoe UI Light" panose="020B0502040204020203" pitchFamily="34" charset="0"/>
              </a:rPr>
              <a:t> como servidor web local </a:t>
            </a:r>
          </a:p>
          <a:p>
            <a:pPr marL="285750" indent="-285750">
              <a:lnSpc>
                <a:spcPct val="150000"/>
              </a:lnSpc>
              <a:buFont typeface="Arial" panose="020B0604020202020204" pitchFamily="34" charset="0"/>
              <a:buChar char="•"/>
            </a:pPr>
            <a:r>
              <a:rPr lang="pt-BR" sz="1400" dirty="0" err="1">
                <a:solidFill>
                  <a:srgbClr val="00112C"/>
                </a:solidFill>
                <a:latin typeface="Segoe UI Light" panose="020B0502040204020203" pitchFamily="34" charset="0"/>
                <a:cs typeface="Segoe UI Light" panose="020B0502040204020203" pitchFamily="34" charset="0"/>
              </a:rPr>
              <a:t>FastAPI</a:t>
            </a:r>
            <a:r>
              <a:rPr lang="pt-BR" sz="1400" dirty="0">
                <a:solidFill>
                  <a:srgbClr val="00112C"/>
                </a:solidFill>
                <a:latin typeface="Segoe UI Light" panose="020B0502040204020203" pitchFamily="34" charset="0"/>
                <a:cs typeface="Segoe UI Light" panose="020B0502040204020203" pitchFamily="34" charset="0"/>
              </a:rPr>
              <a:t> para a comunicação e processamento das transações</a:t>
            </a:r>
          </a:p>
          <a:p>
            <a:pPr marL="285750" indent="-285750">
              <a:lnSpc>
                <a:spcPct val="150000"/>
              </a:lnSpc>
              <a:buFont typeface="Arial" panose="020B0604020202020204" pitchFamily="34" charset="0"/>
              <a:buChar char="•"/>
            </a:pPr>
            <a:r>
              <a:rPr lang="pt-BR" sz="1400" dirty="0">
                <a:solidFill>
                  <a:srgbClr val="00112C"/>
                </a:solidFill>
                <a:latin typeface="Segoe UI Light" panose="020B0502040204020203" pitchFamily="34" charset="0"/>
                <a:cs typeface="Segoe UI Light" panose="020B0502040204020203" pitchFamily="34" charset="0"/>
              </a:rPr>
              <a:t>Através do método POST é feito o envio da transação ao servidor</a:t>
            </a:r>
          </a:p>
          <a:p>
            <a:endParaRPr lang="pt-BR" sz="1400" dirty="0">
              <a:solidFill>
                <a:srgbClr val="00112C"/>
              </a:solidFill>
              <a:latin typeface="Segoe UI Light" panose="020B0502040204020203" pitchFamily="34" charset="0"/>
              <a:cs typeface="Segoe UI Light" panose="020B0502040204020203" pitchFamily="34" charset="0"/>
            </a:endParaRPr>
          </a:p>
          <a:p>
            <a:endParaRPr lang="pt-BR" sz="1400" dirty="0">
              <a:solidFill>
                <a:srgbClr val="00112C"/>
              </a:solidFill>
              <a:latin typeface="Segoe UI Light" panose="020B0502040204020203" pitchFamily="34" charset="0"/>
              <a:cs typeface="Segoe UI Light" panose="020B0502040204020203" pitchFamily="34" charset="0"/>
            </a:endParaRPr>
          </a:p>
        </p:txBody>
      </p:sp>
      <p:sp>
        <p:nvSpPr>
          <p:cNvPr id="8" name="CaixaDeTexto 7">
            <a:extLst>
              <a:ext uri="{FF2B5EF4-FFF2-40B4-BE49-F238E27FC236}">
                <a16:creationId xmlns:a16="http://schemas.microsoft.com/office/drawing/2014/main" id="{70B264BF-EFF7-FA18-B20C-1D7E99E878C7}"/>
              </a:ext>
            </a:extLst>
          </p:cNvPr>
          <p:cNvSpPr txBox="1"/>
          <p:nvPr/>
        </p:nvSpPr>
        <p:spPr>
          <a:xfrm>
            <a:off x="6161229" y="1385089"/>
            <a:ext cx="5645084" cy="2677656"/>
          </a:xfrm>
          <a:prstGeom prst="rect">
            <a:avLst/>
          </a:prstGeom>
          <a:noFill/>
        </p:spPr>
        <p:txBody>
          <a:bodyPr wrap="square" rtlCol="0">
            <a:spAutoFit/>
          </a:bodyPr>
          <a:lstStyle/>
          <a:p>
            <a:r>
              <a:rPr lang="pt-BR" sz="1400" dirty="0">
                <a:solidFill>
                  <a:srgbClr val="00112C"/>
                </a:solidFill>
                <a:latin typeface="Segoe UI Light" panose="020B0502040204020203" pitchFamily="34" charset="0"/>
                <a:cs typeface="Segoe UI Light" panose="020B0502040204020203" pitchFamily="34" charset="0"/>
              </a:rPr>
              <a:t>Exemplo de POST:</a:t>
            </a:r>
          </a:p>
          <a:p>
            <a:endParaRPr lang="pt-BR" sz="1400" dirty="0">
              <a:solidFill>
                <a:srgbClr val="00112C"/>
              </a:solidFill>
              <a:latin typeface="Segoe UI Light" panose="020B0502040204020203" pitchFamily="34" charset="0"/>
              <a:cs typeface="Segoe UI Light" panose="020B0502040204020203" pitchFamily="34" charset="0"/>
            </a:endParaRPr>
          </a:p>
          <a:p>
            <a:r>
              <a:rPr lang="pt-BR" sz="1400" dirty="0" err="1">
                <a:solidFill>
                  <a:srgbClr val="00112C"/>
                </a:solidFill>
                <a:latin typeface="Segoe UI Light" panose="020B0502040204020203" pitchFamily="34" charset="0"/>
                <a:cs typeface="Segoe UI Light" panose="020B0502040204020203" pitchFamily="34" charset="0"/>
              </a:rPr>
              <a:t>Invoke-WebRequest</a:t>
            </a:r>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Method</a:t>
            </a:r>
            <a:r>
              <a:rPr lang="pt-BR" sz="1400" dirty="0">
                <a:solidFill>
                  <a:srgbClr val="00112C"/>
                </a:solidFill>
                <a:latin typeface="Segoe UI Light" panose="020B0502040204020203" pitchFamily="34" charset="0"/>
                <a:cs typeface="Segoe UI Light" panose="020B0502040204020203" pitchFamily="34" charset="0"/>
              </a:rPr>
              <a:t> POST -</a:t>
            </a:r>
            <a:r>
              <a:rPr lang="pt-BR" sz="1400" dirty="0" err="1">
                <a:solidFill>
                  <a:srgbClr val="00112C"/>
                </a:solidFill>
                <a:latin typeface="Segoe UI Light" panose="020B0502040204020203" pitchFamily="34" charset="0"/>
                <a:cs typeface="Segoe UI Light" panose="020B0502040204020203" pitchFamily="34" charset="0"/>
              </a:rPr>
              <a:t>Headers</a:t>
            </a:r>
            <a:r>
              <a:rPr lang="pt-BR" sz="1400" dirty="0">
                <a:solidFill>
                  <a:srgbClr val="00112C"/>
                </a:solidFill>
                <a:latin typeface="Segoe UI Light" panose="020B0502040204020203" pitchFamily="34" charset="0"/>
                <a:cs typeface="Segoe UI Light" panose="020B0502040204020203" pitchFamily="34" charset="0"/>
              </a:rPr>
              <a:t> @{"Content-Type" = "</a:t>
            </a:r>
            <a:r>
              <a:rPr lang="pt-BR" sz="1400" dirty="0" err="1">
                <a:solidFill>
                  <a:srgbClr val="00112C"/>
                </a:solidFill>
                <a:latin typeface="Segoe UI Light" panose="020B0502040204020203" pitchFamily="34" charset="0"/>
                <a:cs typeface="Segoe UI Light" panose="020B0502040204020203" pitchFamily="34" charset="0"/>
              </a:rPr>
              <a:t>application</a:t>
            </a:r>
            <a:r>
              <a:rPr lang="pt-BR" sz="1400" dirty="0">
                <a:solidFill>
                  <a:srgbClr val="00112C"/>
                </a:solidFill>
                <a:latin typeface="Segoe UI Light" panose="020B0502040204020203" pitchFamily="34" charset="0"/>
                <a:cs typeface="Segoe UI Light" panose="020B0502040204020203" pitchFamily="34" charset="0"/>
              </a:rPr>
              <a:t>/</a:t>
            </a:r>
            <a:r>
              <a:rPr lang="pt-BR" sz="1400" dirty="0" err="1">
                <a:solidFill>
                  <a:srgbClr val="00112C"/>
                </a:solidFill>
                <a:latin typeface="Segoe UI Light" panose="020B0502040204020203" pitchFamily="34" charset="0"/>
                <a:cs typeface="Segoe UI Light" panose="020B0502040204020203" pitchFamily="34" charset="0"/>
              </a:rPr>
              <a:t>json</a:t>
            </a:r>
            <a:r>
              <a:rPr lang="pt-BR" sz="1400" dirty="0">
                <a:solidFill>
                  <a:srgbClr val="00112C"/>
                </a:solidFill>
                <a:latin typeface="Segoe UI Light" panose="020B0502040204020203" pitchFamily="34" charset="0"/>
                <a:cs typeface="Segoe UI Light" panose="020B0502040204020203" pitchFamily="34" charset="0"/>
              </a:rPr>
              <a:t>"} -Body '{</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transaction_id</a:t>
            </a:r>
            <a:r>
              <a:rPr lang="pt-BR" sz="1400" dirty="0">
                <a:solidFill>
                  <a:srgbClr val="00112C"/>
                </a:solidFill>
                <a:latin typeface="Segoe UI Light" panose="020B0502040204020203" pitchFamily="34" charset="0"/>
                <a:cs typeface="Segoe UI Light" panose="020B0502040204020203" pitchFamily="34" charset="0"/>
              </a:rPr>
              <a:t>": 2342357,</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merchant_id</a:t>
            </a:r>
            <a:r>
              <a:rPr lang="pt-BR" sz="1400" dirty="0">
                <a:solidFill>
                  <a:srgbClr val="00112C"/>
                </a:solidFill>
                <a:latin typeface="Segoe UI Light" panose="020B0502040204020203" pitchFamily="34" charset="0"/>
                <a:cs typeface="Segoe UI Light" panose="020B0502040204020203" pitchFamily="34" charset="0"/>
              </a:rPr>
              <a:t>": 29744,</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user_id</a:t>
            </a:r>
            <a:r>
              <a:rPr lang="pt-BR" sz="1400" dirty="0">
                <a:solidFill>
                  <a:srgbClr val="00112C"/>
                </a:solidFill>
                <a:latin typeface="Segoe UI Light" panose="020B0502040204020203" pitchFamily="34" charset="0"/>
                <a:cs typeface="Segoe UI Light" panose="020B0502040204020203" pitchFamily="34" charset="0"/>
              </a:rPr>
              <a:t>": 3333,</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card_number</a:t>
            </a:r>
            <a:r>
              <a:rPr lang="pt-BR" sz="1400" dirty="0">
                <a:solidFill>
                  <a:srgbClr val="00112C"/>
                </a:solidFill>
                <a:latin typeface="Segoe UI Light" panose="020B0502040204020203" pitchFamily="34" charset="0"/>
                <a:cs typeface="Segoe UI Light" panose="020B0502040204020203" pitchFamily="34" charset="0"/>
              </a:rPr>
              <a:t>": "434505******9116",</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transaction_date</a:t>
            </a:r>
            <a:r>
              <a:rPr lang="pt-BR" sz="1400" dirty="0">
                <a:solidFill>
                  <a:srgbClr val="00112C"/>
                </a:solidFill>
                <a:latin typeface="Segoe UI Light" panose="020B0502040204020203" pitchFamily="34" charset="0"/>
                <a:cs typeface="Segoe UI Light" panose="020B0502040204020203" pitchFamily="34" charset="0"/>
              </a:rPr>
              <a:t>": "2019-11-30T23:20:32.812632",</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transaction_amount</a:t>
            </a:r>
            <a:r>
              <a:rPr lang="pt-BR" sz="1400" dirty="0">
                <a:solidFill>
                  <a:srgbClr val="00112C"/>
                </a:solidFill>
                <a:latin typeface="Segoe UI Light" panose="020B0502040204020203" pitchFamily="34" charset="0"/>
                <a:cs typeface="Segoe UI Light" panose="020B0502040204020203" pitchFamily="34" charset="0"/>
              </a:rPr>
              <a:t>": 373,</a:t>
            </a:r>
          </a:p>
          <a:p>
            <a:r>
              <a:rPr lang="pt-BR" sz="1400" dirty="0">
                <a:solidFill>
                  <a:srgbClr val="00112C"/>
                </a:solidFill>
                <a:latin typeface="Segoe UI Light" panose="020B0502040204020203" pitchFamily="34" charset="0"/>
                <a:cs typeface="Segoe UI Light" panose="020B0502040204020203" pitchFamily="34" charset="0"/>
              </a:rPr>
              <a:t>    "</a:t>
            </a:r>
            <a:r>
              <a:rPr lang="pt-BR" sz="1400" dirty="0" err="1">
                <a:solidFill>
                  <a:srgbClr val="00112C"/>
                </a:solidFill>
                <a:latin typeface="Segoe UI Light" panose="020B0502040204020203" pitchFamily="34" charset="0"/>
                <a:cs typeface="Segoe UI Light" panose="020B0502040204020203" pitchFamily="34" charset="0"/>
              </a:rPr>
              <a:t>device_id</a:t>
            </a:r>
            <a:r>
              <a:rPr lang="pt-BR" sz="1400" dirty="0">
                <a:solidFill>
                  <a:srgbClr val="00112C"/>
                </a:solidFill>
                <a:latin typeface="Segoe UI Light" panose="020B0502040204020203" pitchFamily="34" charset="0"/>
                <a:cs typeface="Segoe UI Light" panose="020B0502040204020203" pitchFamily="34" charset="0"/>
              </a:rPr>
              <a:t>": 285475</a:t>
            </a:r>
          </a:p>
          <a:p>
            <a:r>
              <a:rPr lang="pt-BR" sz="1400" dirty="0">
                <a:solidFill>
                  <a:srgbClr val="00112C"/>
                </a:solidFill>
                <a:latin typeface="Segoe UI Light" panose="020B0502040204020203" pitchFamily="34" charset="0"/>
                <a:cs typeface="Segoe UI Light" panose="020B0502040204020203" pitchFamily="34" charset="0"/>
              </a:rPr>
              <a:t>}' -Uri http://127.0.0.1:8000/modelo</a:t>
            </a:r>
          </a:p>
        </p:txBody>
      </p:sp>
    </p:spTree>
    <p:extLst>
      <p:ext uri="{BB962C8B-B14F-4D97-AF65-F5344CB8AC3E}">
        <p14:creationId xmlns:p14="http://schemas.microsoft.com/office/powerpoint/2010/main" val="308144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Conclusão</a:t>
            </a:r>
          </a:p>
        </p:txBody>
      </p:sp>
      <p:sp>
        <p:nvSpPr>
          <p:cNvPr id="2" name="CaixaDeTexto 1">
            <a:extLst>
              <a:ext uri="{FF2B5EF4-FFF2-40B4-BE49-F238E27FC236}">
                <a16:creationId xmlns:a16="http://schemas.microsoft.com/office/drawing/2014/main" id="{B0D21BDC-FD85-995D-DA24-3C273BAC508E}"/>
              </a:ext>
            </a:extLst>
          </p:cNvPr>
          <p:cNvSpPr txBox="1"/>
          <p:nvPr/>
        </p:nvSpPr>
        <p:spPr>
          <a:xfrm>
            <a:off x="385689" y="1677412"/>
            <a:ext cx="11623181" cy="1991186"/>
          </a:xfrm>
          <a:prstGeom prst="rect">
            <a:avLst/>
          </a:prstGeom>
          <a:noFill/>
        </p:spPr>
        <p:txBody>
          <a:bodyPr wrap="square" rtlCol="0">
            <a:spAutoFit/>
          </a:bodyPr>
          <a:lstStyle/>
          <a:p>
            <a:pPr>
              <a:lnSpc>
                <a:spcPct val="150000"/>
              </a:lnSpc>
            </a:pPr>
            <a:r>
              <a:rPr lang="pt-BR" sz="1400" dirty="0">
                <a:solidFill>
                  <a:srgbClr val="00112C"/>
                </a:solidFill>
                <a:latin typeface="Segoe UI Light" panose="020B0502040204020203" pitchFamily="34" charset="0"/>
                <a:cs typeface="Segoe UI Light" panose="020B0502040204020203" pitchFamily="34" charset="0"/>
              </a:rPr>
              <a:t>A detecção de fraudes desempenha um papel fundamental na indústria de pagamentos, onde milhões de transações são processadas diariamente. Com a crescente digitalização dos pagamentos e o aumento das transações online, as empresas de pagamento enfrentam um desafio constante de proteger seus sistemas e clientes contra atividades fraudulentas. A implementação de sistemas eficientes de detecção de fraudes permite identificar padrões suspeitos, comportamentos anormais e transações fraudulentas em tempo real. Isso ajuda a mitigar os riscos financeiros, minimizar as perdas e preservar a confiança dos consumidores. Além disso, a detecção de fraudes permite que a indústria de pagamentos atue proativamente na identificação e no bloqueio de atividades fraudulentas, garantindo a segurança das transações e a proteção dos dados sensíveis dos usuários.</a:t>
            </a:r>
          </a:p>
        </p:txBody>
      </p:sp>
    </p:spTree>
    <p:extLst>
      <p:ext uri="{BB962C8B-B14F-4D97-AF65-F5344CB8AC3E}">
        <p14:creationId xmlns:p14="http://schemas.microsoft.com/office/powerpoint/2010/main" val="198756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32" name="object 32"/>
          <p:cNvSpPr txBox="1">
            <a:spLocks noGrp="1"/>
          </p:cNvSpPr>
          <p:nvPr>
            <p:ph type="title"/>
          </p:nvPr>
        </p:nvSpPr>
        <p:spPr>
          <a:xfrm>
            <a:off x="876300" y="197158"/>
            <a:ext cx="5973683" cy="689932"/>
          </a:xfrm>
          <a:prstGeom prst="rect">
            <a:avLst/>
          </a:prstGeom>
        </p:spPr>
        <p:txBody>
          <a:bodyPr vert="horz" wrap="square" lIns="0" tIns="12700" rIns="0" bIns="0" rtlCol="0">
            <a:spAutoFit/>
          </a:bodyPr>
          <a:lstStyle/>
          <a:p>
            <a:pPr marL="12700">
              <a:lnSpc>
                <a:spcPct val="100000"/>
              </a:lnSpc>
              <a:spcBef>
                <a:spcPts val="100"/>
              </a:spcBef>
            </a:pPr>
            <a:r>
              <a:rPr lang="pt-BR" spc="-45" dirty="0" err="1">
                <a:latin typeface="Segoe UI Light" panose="020B0502040204020203" pitchFamily="34" charset="0"/>
                <a:cs typeface="Segoe UI Light" panose="020B0502040204020203" pitchFamily="34" charset="0"/>
              </a:rPr>
              <a:t>Payment</a:t>
            </a:r>
            <a:r>
              <a:rPr lang="pt-BR" spc="-45" dirty="0">
                <a:latin typeface="Segoe UI Light" panose="020B0502040204020203" pitchFamily="34" charset="0"/>
                <a:cs typeface="Segoe UI Light" panose="020B0502040204020203" pitchFamily="34" charset="0"/>
              </a:rPr>
              <a:t> </a:t>
            </a:r>
            <a:r>
              <a:rPr lang="pt-BR" spc="-45" dirty="0" err="1">
                <a:latin typeface="Segoe UI Light" panose="020B0502040204020203" pitchFamily="34" charset="0"/>
                <a:cs typeface="Segoe UI Light" panose="020B0502040204020203" pitchFamily="34" charset="0"/>
              </a:rPr>
              <a:t>Analyst</a:t>
            </a:r>
            <a:r>
              <a:rPr lang="pt-BR" spc="-45" dirty="0">
                <a:latin typeface="Segoe UI Light" panose="020B0502040204020203" pitchFamily="34" charset="0"/>
                <a:cs typeface="Segoe UI Light" panose="020B0502040204020203" pitchFamily="34" charset="0"/>
              </a:rPr>
              <a:t> - Case</a:t>
            </a:r>
            <a:endParaRPr spc="-10" dirty="0">
              <a:latin typeface="Segoe UI Light" panose="020B0502040204020203" pitchFamily="34" charset="0"/>
              <a:cs typeface="Segoe UI Light" panose="020B0502040204020203" pitchFamily="34" charset="0"/>
            </a:endParaRPr>
          </a:p>
        </p:txBody>
      </p:sp>
      <p:grpSp>
        <p:nvGrpSpPr>
          <p:cNvPr id="5" name="Agrupar 4">
            <a:extLst>
              <a:ext uri="{FF2B5EF4-FFF2-40B4-BE49-F238E27FC236}">
                <a16:creationId xmlns:a16="http://schemas.microsoft.com/office/drawing/2014/main" id="{3569E702-9317-4EF0-91A0-002029EC36BF}"/>
              </a:ext>
            </a:extLst>
          </p:cNvPr>
          <p:cNvGrpSpPr/>
          <p:nvPr/>
        </p:nvGrpSpPr>
        <p:grpSpPr>
          <a:xfrm>
            <a:off x="1122202" y="2212675"/>
            <a:ext cx="9947595" cy="1416049"/>
            <a:chOff x="9393384" y="2391809"/>
            <a:chExt cx="1084312" cy="204929"/>
          </a:xfrm>
        </p:grpSpPr>
        <p:sp>
          <p:nvSpPr>
            <p:cNvPr id="6" name="Freeform 12">
              <a:extLst>
                <a:ext uri="{FF2B5EF4-FFF2-40B4-BE49-F238E27FC236}">
                  <a16:creationId xmlns:a16="http://schemas.microsoft.com/office/drawing/2014/main" id="{4389F406-E7B1-4785-A645-54387335FCB3}"/>
                </a:ext>
              </a:extLst>
            </p:cNvPr>
            <p:cNvSpPr>
              <a:spLocks/>
            </p:cNvSpPr>
            <p:nvPr/>
          </p:nvSpPr>
          <p:spPr bwMode="auto">
            <a:xfrm>
              <a:off x="9393384"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7" name="Freeform 12">
              <a:extLst>
                <a:ext uri="{FF2B5EF4-FFF2-40B4-BE49-F238E27FC236}">
                  <a16:creationId xmlns:a16="http://schemas.microsoft.com/office/drawing/2014/main" id="{7C76E3D2-36E1-4026-B43E-4BA95F40DACA}"/>
                </a:ext>
              </a:extLst>
            </p:cNvPr>
            <p:cNvSpPr>
              <a:spLocks/>
            </p:cNvSpPr>
            <p:nvPr/>
          </p:nvSpPr>
          <p:spPr bwMode="auto">
            <a:xfrm>
              <a:off x="9601497"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8" name="Freeform 12">
              <a:extLst>
                <a:ext uri="{FF2B5EF4-FFF2-40B4-BE49-F238E27FC236}">
                  <a16:creationId xmlns:a16="http://schemas.microsoft.com/office/drawing/2014/main" id="{7D36D14B-7153-4282-BCBA-58798E2EF392}"/>
                </a:ext>
              </a:extLst>
            </p:cNvPr>
            <p:cNvSpPr>
              <a:spLocks/>
            </p:cNvSpPr>
            <p:nvPr/>
          </p:nvSpPr>
          <p:spPr bwMode="auto">
            <a:xfrm>
              <a:off x="9809612"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9" name="Freeform 12">
              <a:extLst>
                <a:ext uri="{FF2B5EF4-FFF2-40B4-BE49-F238E27FC236}">
                  <a16:creationId xmlns:a16="http://schemas.microsoft.com/office/drawing/2014/main" id="{3C6CF9BB-42C3-492E-8F29-70A473169AF6}"/>
                </a:ext>
              </a:extLst>
            </p:cNvPr>
            <p:cNvSpPr>
              <a:spLocks/>
            </p:cNvSpPr>
            <p:nvPr/>
          </p:nvSpPr>
          <p:spPr bwMode="auto">
            <a:xfrm>
              <a:off x="10017726"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10" name="Freeform 12">
              <a:extLst>
                <a:ext uri="{FF2B5EF4-FFF2-40B4-BE49-F238E27FC236}">
                  <a16:creationId xmlns:a16="http://schemas.microsoft.com/office/drawing/2014/main" id="{337AE524-6CDC-4954-A1FD-B1871B061BBE}"/>
                </a:ext>
              </a:extLst>
            </p:cNvPr>
            <p:cNvSpPr>
              <a:spLocks/>
            </p:cNvSpPr>
            <p:nvPr/>
          </p:nvSpPr>
          <p:spPr bwMode="auto">
            <a:xfrm>
              <a:off x="10225838"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grpSp>
      <p:sp>
        <p:nvSpPr>
          <p:cNvPr id="2" name="CaixaDeTexto 1">
            <a:extLst>
              <a:ext uri="{FF2B5EF4-FFF2-40B4-BE49-F238E27FC236}">
                <a16:creationId xmlns:a16="http://schemas.microsoft.com/office/drawing/2014/main" id="{3F44CBA6-FDD1-4DB7-AEE4-6BE5CE70EEC0}"/>
              </a:ext>
            </a:extLst>
          </p:cNvPr>
          <p:cNvSpPr txBox="1"/>
          <p:nvPr/>
        </p:nvSpPr>
        <p:spPr>
          <a:xfrm>
            <a:off x="1772976" y="2653882"/>
            <a:ext cx="1410353" cy="523220"/>
          </a:xfrm>
          <a:prstGeom prst="rect">
            <a:avLst/>
          </a:prstGeom>
          <a:noFill/>
        </p:spPr>
        <p:txBody>
          <a:bodyPr wrap="square" rtlCol="0">
            <a:spAutoFit/>
          </a:bodyPr>
          <a:lstStyle/>
          <a:p>
            <a:r>
              <a:rPr lang="pt-BR" sz="1400" b="1" i="0" u="none" strike="noStrike" baseline="0" dirty="0">
                <a:latin typeface="Segoe UI Light" panose="020B0502040204020203" pitchFamily="34" charset="0"/>
                <a:cs typeface="Segoe UI Light" panose="020B0502040204020203" pitchFamily="34" charset="0"/>
              </a:rPr>
              <a:t>Explicando a indústria</a:t>
            </a:r>
            <a:endParaRPr lang="pt-BR" sz="1400" b="1" dirty="0">
              <a:latin typeface="Segoe UI Light" panose="020B0502040204020203" pitchFamily="34" charset="0"/>
              <a:cs typeface="Segoe UI Light" panose="020B0502040204020203" pitchFamily="34" charset="0"/>
            </a:endParaRPr>
          </a:p>
        </p:txBody>
      </p:sp>
      <p:sp>
        <p:nvSpPr>
          <p:cNvPr id="3" name="Elipse 2">
            <a:extLst>
              <a:ext uri="{FF2B5EF4-FFF2-40B4-BE49-F238E27FC236}">
                <a16:creationId xmlns:a16="http://schemas.microsoft.com/office/drawing/2014/main" id="{8F9BFF1F-D018-ED43-432D-0600768BB4C0}"/>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18" name="CaixaDeTexto 17">
            <a:extLst>
              <a:ext uri="{FF2B5EF4-FFF2-40B4-BE49-F238E27FC236}">
                <a16:creationId xmlns:a16="http://schemas.microsoft.com/office/drawing/2014/main" id="{22B093F5-E2A2-AAE4-9A24-011620F9FCD3}"/>
              </a:ext>
            </a:extLst>
          </p:cNvPr>
          <p:cNvSpPr txBox="1"/>
          <p:nvPr/>
        </p:nvSpPr>
        <p:spPr>
          <a:xfrm>
            <a:off x="3682218" y="2546159"/>
            <a:ext cx="1410353" cy="738664"/>
          </a:xfrm>
          <a:prstGeom prst="rect">
            <a:avLst/>
          </a:prstGeom>
          <a:noFill/>
        </p:spPr>
        <p:txBody>
          <a:bodyPr wrap="square" rtlCol="0">
            <a:spAutoFit/>
          </a:bodyPr>
          <a:lstStyle/>
          <a:p>
            <a:r>
              <a:rPr lang="pt-BR" sz="1400" b="1" i="0" u="none" strike="noStrike" baseline="0" dirty="0">
                <a:latin typeface="Segoe UI Light" panose="020B0502040204020203" pitchFamily="34" charset="0"/>
                <a:cs typeface="Segoe UI Light" panose="020B0502040204020203" pitchFamily="34" charset="0"/>
              </a:rPr>
              <a:t>Situação 01 – Email </a:t>
            </a:r>
            <a:r>
              <a:rPr lang="pt-BR" sz="1400" b="1" i="0" u="none" strike="noStrike" baseline="0" dirty="0" err="1">
                <a:latin typeface="Segoe UI Light" panose="020B0502040204020203" pitchFamily="34" charset="0"/>
                <a:cs typeface="Segoe UI Light" panose="020B0502040204020203" pitchFamily="34" charset="0"/>
              </a:rPr>
              <a:t>Chargeback</a:t>
            </a:r>
            <a:endParaRPr lang="pt-BR" sz="1400" b="1" dirty="0">
              <a:latin typeface="Segoe UI Light" panose="020B0502040204020203" pitchFamily="34" charset="0"/>
              <a:cs typeface="Segoe UI Light" panose="020B0502040204020203" pitchFamily="34" charset="0"/>
            </a:endParaRPr>
          </a:p>
        </p:txBody>
      </p:sp>
      <p:sp>
        <p:nvSpPr>
          <p:cNvPr id="19" name="CaixaDeTexto 18">
            <a:extLst>
              <a:ext uri="{FF2B5EF4-FFF2-40B4-BE49-F238E27FC236}">
                <a16:creationId xmlns:a16="http://schemas.microsoft.com/office/drawing/2014/main" id="{24DC47AE-B25D-36CE-1233-6E5779D4D9B1}"/>
              </a:ext>
            </a:extLst>
          </p:cNvPr>
          <p:cNvSpPr txBox="1"/>
          <p:nvPr/>
        </p:nvSpPr>
        <p:spPr>
          <a:xfrm>
            <a:off x="5591469" y="2653882"/>
            <a:ext cx="1410353" cy="523220"/>
          </a:xfrm>
          <a:prstGeom prst="rect">
            <a:avLst/>
          </a:prstGeom>
          <a:noFill/>
        </p:spPr>
        <p:txBody>
          <a:bodyPr wrap="square" rtlCol="0">
            <a:spAutoFit/>
          </a:bodyPr>
          <a:lstStyle/>
          <a:p>
            <a:r>
              <a:rPr lang="pt-BR" sz="1400" b="1" i="0" u="none" strike="noStrike" baseline="0" dirty="0">
                <a:latin typeface="Segoe UI Light" panose="020B0502040204020203" pitchFamily="34" charset="0"/>
                <a:cs typeface="Segoe UI Light" panose="020B0502040204020203" pitchFamily="34" charset="0"/>
              </a:rPr>
              <a:t>Análise de dados</a:t>
            </a:r>
            <a:endParaRPr lang="pt-BR" sz="1400" b="1" dirty="0">
              <a:latin typeface="Segoe UI Light" panose="020B0502040204020203" pitchFamily="34" charset="0"/>
              <a:cs typeface="Segoe UI Light" panose="020B0502040204020203" pitchFamily="34" charset="0"/>
            </a:endParaRPr>
          </a:p>
        </p:txBody>
      </p:sp>
      <p:sp>
        <p:nvSpPr>
          <p:cNvPr id="20" name="CaixaDeTexto 19">
            <a:extLst>
              <a:ext uri="{FF2B5EF4-FFF2-40B4-BE49-F238E27FC236}">
                <a16:creationId xmlns:a16="http://schemas.microsoft.com/office/drawing/2014/main" id="{FA4B5A9A-6120-4598-9E25-A78C7B0056BD}"/>
              </a:ext>
            </a:extLst>
          </p:cNvPr>
          <p:cNvSpPr txBox="1"/>
          <p:nvPr/>
        </p:nvSpPr>
        <p:spPr>
          <a:xfrm>
            <a:off x="7500738" y="2653882"/>
            <a:ext cx="1410353" cy="523220"/>
          </a:xfrm>
          <a:prstGeom prst="rect">
            <a:avLst/>
          </a:prstGeom>
          <a:noFill/>
        </p:spPr>
        <p:txBody>
          <a:bodyPr wrap="square" rtlCol="0">
            <a:spAutoFit/>
          </a:bodyPr>
          <a:lstStyle/>
          <a:p>
            <a:r>
              <a:rPr lang="pt-BR" sz="1400" b="1" i="0" u="none" strike="noStrike" baseline="0" dirty="0">
                <a:latin typeface="Segoe UI Light" panose="020B0502040204020203" pitchFamily="34" charset="0"/>
                <a:cs typeface="Segoe UI Light" panose="020B0502040204020203" pitchFamily="34" charset="0"/>
              </a:rPr>
              <a:t>Situação 02 - </a:t>
            </a:r>
          </a:p>
          <a:p>
            <a:r>
              <a:rPr lang="pt-BR" sz="1400" b="1" i="0" u="none" strike="noStrike" baseline="0" dirty="0" err="1">
                <a:latin typeface="Segoe UI Light" panose="020B0502040204020203" pitchFamily="34" charset="0"/>
                <a:cs typeface="Segoe UI Light" panose="020B0502040204020203" pitchFamily="34" charset="0"/>
              </a:rPr>
              <a:t>Anti-Fraude</a:t>
            </a:r>
            <a:endParaRPr lang="pt-BR" sz="1400" b="1" dirty="0">
              <a:latin typeface="Segoe UI Light" panose="020B0502040204020203" pitchFamily="34" charset="0"/>
              <a:cs typeface="Segoe UI Light" panose="020B0502040204020203" pitchFamily="34" charset="0"/>
            </a:endParaRPr>
          </a:p>
        </p:txBody>
      </p:sp>
      <p:sp>
        <p:nvSpPr>
          <p:cNvPr id="4" name="CaixaDeTexto 3">
            <a:extLst>
              <a:ext uri="{FF2B5EF4-FFF2-40B4-BE49-F238E27FC236}">
                <a16:creationId xmlns:a16="http://schemas.microsoft.com/office/drawing/2014/main" id="{AF5185B3-3807-90AC-3A14-DE6237C5E819}"/>
              </a:ext>
            </a:extLst>
          </p:cNvPr>
          <p:cNvSpPr txBox="1"/>
          <p:nvPr/>
        </p:nvSpPr>
        <p:spPr>
          <a:xfrm>
            <a:off x="9409999" y="2761603"/>
            <a:ext cx="1410353" cy="307777"/>
          </a:xfrm>
          <a:prstGeom prst="rect">
            <a:avLst/>
          </a:prstGeom>
          <a:noFill/>
        </p:spPr>
        <p:txBody>
          <a:bodyPr wrap="square" rtlCol="0">
            <a:spAutoFit/>
          </a:bodyPr>
          <a:lstStyle/>
          <a:p>
            <a:r>
              <a:rPr lang="pt-BR" sz="1400" b="1" i="0" u="none" strike="noStrike" baseline="0" dirty="0">
                <a:latin typeface="Segoe UI Light" panose="020B0502040204020203" pitchFamily="34" charset="0"/>
                <a:cs typeface="Segoe UI Light" panose="020B0502040204020203" pitchFamily="34" charset="0"/>
              </a:rPr>
              <a:t>Conclusão</a:t>
            </a:r>
            <a:endParaRPr lang="pt-BR" sz="1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048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Explicando</a:t>
            </a:r>
            <a:r>
              <a:rPr lang="pt-BR" spc="-45" dirty="0">
                <a:latin typeface="Segoe UI Light" panose="020B0502040204020203" pitchFamily="34" charset="0"/>
                <a:cs typeface="Segoe UI Light" panose="020B0502040204020203" pitchFamily="34" charset="0"/>
              </a:rPr>
              <a:t> a indústria</a:t>
            </a:r>
            <a:endParaRPr lang="pt-BR" spc="-10" dirty="0">
              <a:latin typeface="Segoe UI Light" panose="020B0502040204020203" pitchFamily="34" charset="0"/>
              <a:cs typeface="Segoe UI Light" panose="020B0502040204020203" pitchFamily="34" charset="0"/>
            </a:endParaRPr>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EBFF1B88-0153-D217-0A9E-30F9D82CCEFC}"/>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Entidades </a:t>
            </a:r>
            <a:endParaRPr lang="pt-BR" sz="2800" spc="-10" dirty="0">
              <a:latin typeface="Segoe UI Light" panose="020B0502040204020203" pitchFamily="34" charset="0"/>
              <a:cs typeface="Segoe UI Light" panose="020B0502040204020203" pitchFamily="34" charset="0"/>
            </a:endParaRPr>
          </a:p>
        </p:txBody>
      </p:sp>
      <p:sp>
        <p:nvSpPr>
          <p:cNvPr id="7" name="CaixaDeTexto 6">
            <a:extLst>
              <a:ext uri="{FF2B5EF4-FFF2-40B4-BE49-F238E27FC236}">
                <a16:creationId xmlns:a16="http://schemas.microsoft.com/office/drawing/2014/main" id="{771AF5BA-A8D9-5CA1-B775-84893E8601FC}"/>
              </a:ext>
            </a:extLst>
          </p:cNvPr>
          <p:cNvSpPr txBox="1"/>
          <p:nvPr/>
        </p:nvSpPr>
        <p:spPr>
          <a:xfrm>
            <a:off x="383209" y="1469836"/>
            <a:ext cx="5710311" cy="1893147"/>
          </a:xfrm>
          <a:prstGeom prst="rect">
            <a:avLst/>
          </a:prstGeom>
          <a:noFill/>
        </p:spPr>
        <p:txBody>
          <a:bodyPr wrap="square" rtlCol="0">
            <a:spAutoFit/>
          </a:bodyPr>
          <a:lstStyle/>
          <a:p>
            <a:pPr>
              <a:lnSpc>
                <a:spcPct val="150000"/>
              </a:lnSpc>
            </a:pPr>
            <a:r>
              <a:rPr lang="pt-BR" sz="1600" b="1" i="0" dirty="0">
                <a:solidFill>
                  <a:srgbClr val="00112C"/>
                </a:solidFill>
                <a:effectLst/>
                <a:latin typeface="Segoe UI Light" panose="020B0502040204020203" pitchFamily="34" charset="0"/>
                <a:cs typeface="Segoe UI Light" panose="020B0502040204020203" pitchFamily="34" charset="0"/>
              </a:rPr>
              <a:t>Adquirentes </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 Seu papel é analisar, processar e liquidar as transações financeiras por meio de cartão de crédito e débito. </a:t>
            </a:r>
            <a:r>
              <a:rPr lang="pt-BR" sz="1600" i="0" dirty="0">
                <a:solidFill>
                  <a:srgbClr val="00112C"/>
                </a:solidFill>
                <a:effectLst/>
                <a:latin typeface="Segoe UI Light" panose="020B0502040204020203" pitchFamily="34" charset="0"/>
                <a:cs typeface="Segoe UI Light" panose="020B0502040204020203" pitchFamily="34" charset="0"/>
              </a:rPr>
              <a:t>Ou seja, eles fazem a comunicação com a bandeira ou com os bancos emissores.</a:t>
            </a:r>
          </a:p>
        </p:txBody>
      </p:sp>
      <p:sp>
        <p:nvSpPr>
          <p:cNvPr id="10" name="CaixaDeTexto 9">
            <a:extLst>
              <a:ext uri="{FF2B5EF4-FFF2-40B4-BE49-F238E27FC236}">
                <a16:creationId xmlns:a16="http://schemas.microsoft.com/office/drawing/2014/main" id="{B0D24FD4-0CF9-B3BD-17EA-4A02F2E60BF8}"/>
              </a:ext>
            </a:extLst>
          </p:cNvPr>
          <p:cNvSpPr txBox="1"/>
          <p:nvPr/>
        </p:nvSpPr>
        <p:spPr>
          <a:xfrm>
            <a:off x="6093519" y="3273088"/>
            <a:ext cx="5710311" cy="1523815"/>
          </a:xfrm>
          <a:prstGeom prst="rect">
            <a:avLst/>
          </a:prstGeom>
          <a:noFill/>
        </p:spPr>
        <p:txBody>
          <a:bodyPr wrap="square" rtlCol="0">
            <a:spAutoFit/>
          </a:bodyPr>
          <a:lstStyle/>
          <a:p>
            <a:pPr>
              <a:lnSpc>
                <a:spcPct val="150000"/>
              </a:lnSpc>
            </a:pPr>
            <a:r>
              <a:rPr lang="pt-BR" sz="1600" b="1" i="0" dirty="0">
                <a:solidFill>
                  <a:srgbClr val="00112C"/>
                </a:solidFill>
                <a:effectLst/>
                <a:latin typeface="Segoe UI Light" panose="020B0502040204020203" pitchFamily="34" charset="0"/>
                <a:cs typeface="Segoe UI Light" panose="020B0502040204020203" pitchFamily="34" charset="0"/>
              </a:rPr>
              <a:t>Bandeiras de cartão</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Elas exercem um papel regulatório no setor, estabelecendo regras para as transações em si, como número de parcelamentos, e também no quesito de segurança.</a:t>
            </a:r>
            <a:endParaRPr lang="pt-BR" sz="1600" i="0" dirty="0">
              <a:solidFill>
                <a:srgbClr val="00112C"/>
              </a:solidFill>
              <a:effectLst/>
              <a:latin typeface="Segoe UI Light" panose="020B0502040204020203" pitchFamily="34" charset="0"/>
              <a:cs typeface="Segoe UI Light" panose="020B0502040204020203" pitchFamily="34" charset="0"/>
            </a:endParaRPr>
          </a:p>
        </p:txBody>
      </p:sp>
      <p:sp>
        <p:nvSpPr>
          <p:cNvPr id="11" name="CaixaDeTexto 10">
            <a:extLst>
              <a:ext uri="{FF2B5EF4-FFF2-40B4-BE49-F238E27FC236}">
                <a16:creationId xmlns:a16="http://schemas.microsoft.com/office/drawing/2014/main" id="{1FAE97A1-E95A-82F0-953B-ABB3C84835DA}"/>
              </a:ext>
            </a:extLst>
          </p:cNvPr>
          <p:cNvSpPr txBox="1"/>
          <p:nvPr/>
        </p:nvSpPr>
        <p:spPr>
          <a:xfrm>
            <a:off x="383209" y="3275888"/>
            <a:ext cx="5710311" cy="1523815"/>
          </a:xfrm>
          <a:prstGeom prst="rect">
            <a:avLst/>
          </a:prstGeom>
          <a:noFill/>
        </p:spPr>
        <p:txBody>
          <a:bodyPr wrap="square" rtlCol="0">
            <a:spAutoFit/>
          </a:bodyPr>
          <a:lstStyle/>
          <a:p>
            <a:pPr>
              <a:lnSpc>
                <a:spcPct val="150000"/>
              </a:lnSpc>
            </a:pPr>
            <a:r>
              <a:rPr lang="pt-BR" sz="1600" b="1" dirty="0">
                <a:solidFill>
                  <a:srgbClr val="00112C"/>
                </a:solidFill>
                <a:latin typeface="Segoe UI Light" panose="020B0502040204020203" pitchFamily="34" charset="0"/>
                <a:cs typeface="Segoe UI Light" panose="020B0502040204020203" pitchFamily="34" charset="0"/>
              </a:rPr>
              <a:t>S</a:t>
            </a:r>
            <a:r>
              <a:rPr lang="pt-BR" sz="1600" b="1" i="0" dirty="0">
                <a:solidFill>
                  <a:srgbClr val="00112C"/>
                </a:solidFill>
                <a:effectLst/>
                <a:latin typeface="Segoe UI Light" panose="020B0502040204020203" pitchFamily="34" charset="0"/>
                <a:cs typeface="Segoe UI Light" panose="020B0502040204020203" pitchFamily="34" charset="0"/>
              </a:rPr>
              <a:t>ubadquirentes </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Fazem a conexão entre os clientes, os lojistas e as adquirentes. É responsável por transmitir os dados da transação ao adquirente e liquidar os recebíveis junto aos varejistas.</a:t>
            </a:r>
            <a:endParaRPr lang="pt-BR" sz="1600" i="0" dirty="0">
              <a:solidFill>
                <a:srgbClr val="00112C"/>
              </a:solidFill>
              <a:effectLst/>
              <a:latin typeface="Segoe UI Light" panose="020B0502040204020203" pitchFamily="34" charset="0"/>
              <a:cs typeface="Segoe UI Light" panose="020B0502040204020203" pitchFamily="34" charset="0"/>
            </a:endParaRPr>
          </a:p>
        </p:txBody>
      </p:sp>
      <p:sp>
        <p:nvSpPr>
          <p:cNvPr id="12" name="CaixaDeTexto 11">
            <a:extLst>
              <a:ext uri="{FF2B5EF4-FFF2-40B4-BE49-F238E27FC236}">
                <a16:creationId xmlns:a16="http://schemas.microsoft.com/office/drawing/2014/main" id="{1648B44C-ECAE-8A61-2BFE-6DA572D89E7C}"/>
              </a:ext>
            </a:extLst>
          </p:cNvPr>
          <p:cNvSpPr txBox="1"/>
          <p:nvPr/>
        </p:nvSpPr>
        <p:spPr>
          <a:xfrm>
            <a:off x="6093520" y="4874302"/>
            <a:ext cx="5710311" cy="1523815"/>
          </a:xfrm>
          <a:prstGeom prst="rect">
            <a:avLst/>
          </a:prstGeom>
          <a:noFill/>
        </p:spPr>
        <p:txBody>
          <a:bodyPr wrap="square" rtlCol="0">
            <a:spAutoFit/>
          </a:bodyPr>
          <a:lstStyle/>
          <a:p>
            <a:pPr>
              <a:lnSpc>
                <a:spcPct val="150000"/>
              </a:lnSpc>
            </a:pPr>
            <a:r>
              <a:rPr lang="pt-BR" sz="1600" b="1" i="0" dirty="0">
                <a:solidFill>
                  <a:srgbClr val="00112C"/>
                </a:solidFill>
                <a:effectLst/>
                <a:latin typeface="Segoe UI Light" panose="020B0502040204020203" pitchFamily="34" charset="0"/>
                <a:cs typeface="Segoe UI Light" panose="020B0502040204020203" pitchFamily="34" charset="0"/>
              </a:rPr>
              <a:t>Instituição emissora do cartão</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Responsável pela emissão do cartão e conceder o crédito ao portador. Em uma transação, ao receber os dados de uma compra, é a instituição emissora que faz a autorização</a:t>
            </a:r>
            <a:endParaRPr lang="pt-BR" sz="1600" i="0" dirty="0">
              <a:solidFill>
                <a:srgbClr val="00112C"/>
              </a:solidFill>
              <a:effectLst/>
              <a:latin typeface="Segoe UI Light" panose="020B0502040204020203" pitchFamily="34" charset="0"/>
              <a:cs typeface="Segoe UI Light" panose="020B0502040204020203" pitchFamily="34" charset="0"/>
            </a:endParaRPr>
          </a:p>
        </p:txBody>
      </p:sp>
      <p:sp>
        <p:nvSpPr>
          <p:cNvPr id="13" name="CaixaDeTexto 12">
            <a:extLst>
              <a:ext uri="{FF2B5EF4-FFF2-40B4-BE49-F238E27FC236}">
                <a16:creationId xmlns:a16="http://schemas.microsoft.com/office/drawing/2014/main" id="{7F2FA1CD-8F2C-FF8E-3D47-8490994B84F0}"/>
              </a:ext>
            </a:extLst>
          </p:cNvPr>
          <p:cNvSpPr txBox="1"/>
          <p:nvPr/>
        </p:nvSpPr>
        <p:spPr>
          <a:xfrm>
            <a:off x="383209" y="4877102"/>
            <a:ext cx="5710311" cy="1523815"/>
          </a:xfrm>
          <a:prstGeom prst="rect">
            <a:avLst/>
          </a:prstGeom>
          <a:noFill/>
        </p:spPr>
        <p:txBody>
          <a:bodyPr wrap="square" rtlCol="0">
            <a:spAutoFit/>
          </a:bodyPr>
          <a:lstStyle/>
          <a:p>
            <a:pPr>
              <a:lnSpc>
                <a:spcPct val="150000"/>
              </a:lnSpc>
            </a:pPr>
            <a:r>
              <a:rPr lang="pt-BR" sz="1600" b="1" dirty="0">
                <a:solidFill>
                  <a:srgbClr val="00112C"/>
                </a:solidFill>
                <a:latin typeface="Segoe UI Light" panose="020B0502040204020203" pitchFamily="34" charset="0"/>
                <a:cs typeface="Segoe UI Light" panose="020B0502040204020203" pitchFamily="34" charset="0"/>
              </a:rPr>
              <a:t>Gateway de pagamento </a:t>
            </a:r>
            <a:r>
              <a:rPr lang="pt-BR" sz="1600" b="1" i="0" dirty="0">
                <a:solidFill>
                  <a:srgbClr val="00112C"/>
                </a:solidFill>
                <a:effectLst/>
                <a:latin typeface="Segoe UI Light" panose="020B0502040204020203" pitchFamily="34" charset="0"/>
                <a:cs typeface="Segoe UI Light" panose="020B0502040204020203" pitchFamily="34" charset="0"/>
              </a:rPr>
              <a:t> </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É uma interface que transporta informações entre adquirentes, lojistas e bancos emissores. Seu papel é processar os dados no momento em que a compra é finalizada.</a:t>
            </a:r>
            <a:endParaRPr lang="pt-BR" sz="1600" i="0" dirty="0">
              <a:solidFill>
                <a:srgbClr val="00112C"/>
              </a:solidFill>
              <a:effectLst/>
              <a:latin typeface="Segoe UI Light" panose="020B0502040204020203" pitchFamily="34" charset="0"/>
              <a:cs typeface="Segoe UI Light" panose="020B0502040204020203" pitchFamily="34" charset="0"/>
            </a:endParaRPr>
          </a:p>
        </p:txBody>
      </p:sp>
      <p:sp>
        <p:nvSpPr>
          <p:cNvPr id="14" name="CaixaDeTexto 13">
            <a:extLst>
              <a:ext uri="{FF2B5EF4-FFF2-40B4-BE49-F238E27FC236}">
                <a16:creationId xmlns:a16="http://schemas.microsoft.com/office/drawing/2014/main" id="{DD34490B-9930-016B-91FC-46D4D853FBCA}"/>
              </a:ext>
            </a:extLst>
          </p:cNvPr>
          <p:cNvSpPr txBox="1"/>
          <p:nvPr/>
        </p:nvSpPr>
        <p:spPr>
          <a:xfrm>
            <a:off x="6093519" y="1449926"/>
            <a:ext cx="5710311" cy="1154483"/>
          </a:xfrm>
          <a:prstGeom prst="rect">
            <a:avLst/>
          </a:prstGeom>
          <a:noFill/>
        </p:spPr>
        <p:txBody>
          <a:bodyPr wrap="square" rtlCol="0">
            <a:spAutoFit/>
          </a:bodyPr>
          <a:lstStyle/>
          <a:p>
            <a:pPr>
              <a:lnSpc>
                <a:spcPct val="150000"/>
              </a:lnSpc>
            </a:pPr>
            <a:r>
              <a:rPr lang="pt-BR" sz="1600" b="1" i="0" dirty="0">
                <a:solidFill>
                  <a:srgbClr val="00112C"/>
                </a:solidFill>
                <a:effectLst/>
                <a:latin typeface="Segoe UI Light" panose="020B0502040204020203" pitchFamily="34" charset="0"/>
                <a:cs typeface="Segoe UI Light" panose="020B0502040204020203" pitchFamily="34" charset="0"/>
              </a:rPr>
              <a:t>Antifraude</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O antifraude é a tecnologia responsável por analisar o nível de risco da compra via internet</a:t>
            </a:r>
            <a:endParaRPr lang="pt-BR" sz="1600" i="0" dirty="0">
              <a:solidFill>
                <a:srgbClr val="00112C"/>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29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Explicando</a:t>
            </a:r>
            <a:r>
              <a:rPr lang="pt-BR" spc="-45" dirty="0">
                <a:latin typeface="Segoe UI Light" panose="020B0502040204020203" pitchFamily="34" charset="0"/>
                <a:cs typeface="Segoe UI Light" panose="020B0502040204020203" pitchFamily="34" charset="0"/>
              </a:rPr>
              <a:t> a indústria</a:t>
            </a:r>
            <a:endParaRPr lang="pt-BR" spc="-10" dirty="0">
              <a:latin typeface="Segoe UI Light" panose="020B0502040204020203" pitchFamily="34" charset="0"/>
              <a:cs typeface="Segoe UI Light" panose="020B0502040204020203" pitchFamily="34" charset="0"/>
            </a:endParaRPr>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pic>
        <p:nvPicPr>
          <p:cNvPr id="6146" name="Picture 2">
            <a:extLst>
              <a:ext uri="{FF2B5EF4-FFF2-40B4-BE49-F238E27FC236}">
                <a16:creationId xmlns:a16="http://schemas.microsoft.com/office/drawing/2014/main" id="{34283879-D047-F548-EA1C-7F477C2B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95363"/>
            <a:ext cx="6667500" cy="231457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B1024CD-4E67-C652-3C02-501A92A0469A}"/>
              </a:ext>
            </a:extLst>
          </p:cNvPr>
          <p:cNvSpPr txBox="1"/>
          <p:nvPr/>
        </p:nvSpPr>
        <p:spPr>
          <a:xfrm>
            <a:off x="385689" y="3333122"/>
            <a:ext cx="5710311" cy="4109138"/>
          </a:xfrm>
          <a:prstGeom prst="rect">
            <a:avLst/>
          </a:prstGeom>
          <a:noFill/>
        </p:spPr>
        <p:txBody>
          <a:bodyPr wrap="square" rtlCol="0">
            <a:spAutoFit/>
          </a:bodyPr>
          <a:lstStyle/>
          <a:p>
            <a:pPr>
              <a:lnSpc>
                <a:spcPct val="150000"/>
              </a:lnSpc>
            </a:pPr>
            <a:r>
              <a:rPr lang="pt-BR" sz="1600" b="1" dirty="0">
                <a:latin typeface="Segoe UI Light" panose="020B0502040204020203" pitchFamily="34" charset="0"/>
                <a:cs typeface="Segoe UI Light" panose="020B0502040204020203" pitchFamily="34" charset="0"/>
              </a:rPr>
              <a:t>Fluxo de informação:</a:t>
            </a:r>
          </a:p>
          <a:p>
            <a:pPr>
              <a:lnSpc>
                <a:spcPct val="150000"/>
              </a:lnSpc>
            </a:pPr>
            <a:r>
              <a:rPr lang="pt-BR" sz="1600" dirty="0">
                <a:latin typeface="Segoe UI Light" panose="020B0502040204020203" pitchFamily="34" charset="0"/>
                <a:cs typeface="Segoe UI Light" panose="020B0502040204020203" pitchFamily="34" charset="0"/>
              </a:rPr>
              <a:t>1- O cliente paga usando uma POS</a:t>
            </a:r>
          </a:p>
          <a:p>
            <a:pPr>
              <a:lnSpc>
                <a:spcPct val="150000"/>
              </a:lnSpc>
            </a:pPr>
            <a:r>
              <a:rPr lang="pt-BR" sz="1600" dirty="0">
                <a:latin typeface="Segoe UI Light" panose="020B0502040204020203" pitchFamily="34" charset="0"/>
                <a:cs typeface="Segoe UI Light" panose="020B0502040204020203" pitchFamily="34" charset="0"/>
              </a:rPr>
              <a:t>2- O POS captura e envia as informações para a adquirente</a:t>
            </a:r>
          </a:p>
          <a:p>
            <a:pPr>
              <a:lnSpc>
                <a:spcPct val="150000"/>
              </a:lnSpc>
            </a:pPr>
            <a:r>
              <a:rPr lang="pt-BR" sz="1600" dirty="0">
                <a:latin typeface="Segoe UI Light" panose="020B0502040204020203" pitchFamily="34" charset="0"/>
                <a:cs typeface="Segoe UI Light" panose="020B0502040204020203" pitchFamily="34" charset="0"/>
              </a:rPr>
              <a:t>3- A Adquirente envia para a Bandeira e solicita autorização</a:t>
            </a:r>
          </a:p>
          <a:p>
            <a:pPr>
              <a:lnSpc>
                <a:spcPct val="150000"/>
              </a:lnSpc>
            </a:pPr>
            <a:r>
              <a:rPr lang="pt-BR" sz="1600" dirty="0">
                <a:latin typeface="Segoe UI Light" panose="020B0502040204020203" pitchFamily="34" charset="0"/>
                <a:cs typeface="Segoe UI Light" panose="020B0502040204020203" pitchFamily="34" charset="0"/>
              </a:rPr>
              <a:t>4- A bandeira envia as transações para o banco emissor do cartão para obter a autorização. </a:t>
            </a:r>
          </a:p>
          <a:p>
            <a:pPr>
              <a:lnSpc>
                <a:spcPct val="150000"/>
              </a:lnSpc>
            </a:pPr>
            <a:r>
              <a:rPr lang="pt-BR" sz="1600" dirty="0">
                <a:latin typeface="Segoe UI Light" panose="020B0502040204020203" pitchFamily="34" charset="0"/>
                <a:cs typeface="Segoe UI Light" panose="020B0502040204020203" pitchFamily="34" charset="0"/>
              </a:rPr>
              <a:t>5- O banco emissor envia a autorização de volta a bandeira e a adquirente, autorizando a compra no POS.</a:t>
            </a: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p:txBody>
      </p:sp>
      <p:sp>
        <p:nvSpPr>
          <p:cNvPr id="2" name="CaixaDeTexto 1">
            <a:extLst>
              <a:ext uri="{FF2B5EF4-FFF2-40B4-BE49-F238E27FC236}">
                <a16:creationId xmlns:a16="http://schemas.microsoft.com/office/drawing/2014/main" id="{E157378B-55B6-1CE5-A1B2-7907C8E299E2}"/>
              </a:ext>
            </a:extLst>
          </p:cNvPr>
          <p:cNvSpPr txBox="1"/>
          <p:nvPr/>
        </p:nvSpPr>
        <p:spPr>
          <a:xfrm>
            <a:off x="6265195" y="3333121"/>
            <a:ext cx="5710311" cy="3370474"/>
          </a:xfrm>
          <a:prstGeom prst="rect">
            <a:avLst/>
          </a:prstGeom>
          <a:noFill/>
        </p:spPr>
        <p:txBody>
          <a:bodyPr wrap="square" rtlCol="0">
            <a:spAutoFit/>
          </a:bodyPr>
          <a:lstStyle/>
          <a:p>
            <a:pPr>
              <a:lnSpc>
                <a:spcPct val="150000"/>
              </a:lnSpc>
            </a:pPr>
            <a:r>
              <a:rPr lang="pt-BR" sz="1600" b="1" dirty="0">
                <a:latin typeface="Segoe UI Light" panose="020B0502040204020203" pitchFamily="34" charset="0"/>
                <a:cs typeface="Segoe UI Light" panose="020B0502040204020203" pitchFamily="34" charset="0"/>
              </a:rPr>
              <a:t>Fluxo da liquidação:</a:t>
            </a:r>
          </a:p>
          <a:p>
            <a:pPr>
              <a:lnSpc>
                <a:spcPct val="150000"/>
              </a:lnSpc>
            </a:pPr>
            <a:r>
              <a:rPr lang="pt-BR" sz="1600" dirty="0">
                <a:latin typeface="Segoe UI Light" panose="020B0502040204020203" pitchFamily="34" charset="0"/>
                <a:cs typeface="Segoe UI Light" panose="020B0502040204020203" pitchFamily="34" charset="0"/>
              </a:rPr>
              <a:t>- Dentro do prazo estabelecido pela forma da venda</a:t>
            </a:r>
          </a:p>
          <a:p>
            <a:pPr>
              <a:lnSpc>
                <a:spcPct val="150000"/>
              </a:lnSpc>
            </a:pPr>
            <a:r>
              <a:rPr lang="pt-BR" sz="1600" dirty="0">
                <a:latin typeface="Segoe UI Light" panose="020B0502040204020203" pitchFamily="34" charset="0"/>
                <a:cs typeface="Segoe UI Light" panose="020B0502040204020203" pitchFamily="34" charset="0"/>
              </a:rPr>
              <a:t>- o banco emissor transfere o valor para a bandeira do cartão, já descontando a sua taxa de participação no processo.</a:t>
            </a:r>
          </a:p>
          <a:p>
            <a:pPr>
              <a:lnSpc>
                <a:spcPct val="150000"/>
              </a:lnSpc>
            </a:pPr>
            <a:r>
              <a:rPr lang="pt-BR" sz="1600" dirty="0">
                <a:latin typeface="Segoe UI Light" panose="020B0502040204020203" pitchFamily="34" charset="0"/>
                <a:cs typeface="Segoe UI Light" panose="020B0502040204020203" pitchFamily="34" charset="0"/>
              </a:rPr>
              <a:t>- O emissor por sua vez, retira sua parcela e repassa ao adquirente</a:t>
            </a:r>
          </a:p>
          <a:p>
            <a:pPr>
              <a:lnSpc>
                <a:spcPct val="150000"/>
              </a:lnSpc>
            </a:pPr>
            <a:r>
              <a:rPr lang="pt-BR" sz="1600" dirty="0">
                <a:latin typeface="Segoe UI Light" panose="020B0502040204020203" pitchFamily="34" charset="0"/>
                <a:cs typeface="Segoe UI Light" panose="020B0502040204020203" pitchFamily="34" charset="0"/>
              </a:rPr>
              <a:t>- Por fim o adquirente cobra a sua taxa e paga o comerciante</a:t>
            </a: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p:txBody>
      </p:sp>
      <p:sp>
        <p:nvSpPr>
          <p:cNvPr id="3" name="object 32">
            <a:extLst>
              <a:ext uri="{FF2B5EF4-FFF2-40B4-BE49-F238E27FC236}">
                <a16:creationId xmlns:a16="http://schemas.microsoft.com/office/drawing/2014/main" id="{67DD07DA-6658-0BF6-289A-99DA2E8E11C5}"/>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Fluxos</a:t>
            </a:r>
            <a:endParaRPr lang="pt-BR" sz="2800" spc="-1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Explicando</a:t>
            </a:r>
            <a:r>
              <a:rPr lang="pt-BR" spc="-45" dirty="0">
                <a:latin typeface="Segoe UI Light" panose="020B0502040204020203" pitchFamily="34" charset="0"/>
                <a:cs typeface="Segoe UI Light" panose="020B0502040204020203" pitchFamily="34" charset="0"/>
              </a:rPr>
              <a:t> a indústria</a:t>
            </a:r>
            <a:endParaRPr lang="pt-BR" spc="-10" dirty="0">
              <a:latin typeface="Segoe UI Light" panose="020B0502040204020203" pitchFamily="34" charset="0"/>
              <a:cs typeface="Segoe UI Light" panose="020B0502040204020203" pitchFamily="34" charset="0"/>
            </a:endParaRPr>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3" name="object 32">
            <a:extLst>
              <a:ext uri="{FF2B5EF4-FFF2-40B4-BE49-F238E27FC236}">
                <a16:creationId xmlns:a16="http://schemas.microsoft.com/office/drawing/2014/main" id="{F64398EA-53D0-8C20-6318-F860DE81DB8F}"/>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Chargebacks</a:t>
            </a:r>
            <a:r>
              <a:rPr lang="pt-BR" sz="2800" spc="-45" dirty="0">
                <a:latin typeface="Segoe UI Light" panose="020B0502040204020203" pitchFamily="34" charset="0"/>
                <a:cs typeface="Segoe UI Light" panose="020B0502040204020203" pitchFamily="34" charset="0"/>
              </a:rPr>
              <a:t> e cancelamentos </a:t>
            </a:r>
            <a:endParaRPr lang="pt-BR" sz="2800" spc="-10" dirty="0">
              <a:latin typeface="Segoe UI Light" panose="020B0502040204020203" pitchFamily="34" charset="0"/>
              <a:cs typeface="Segoe UI Light" panose="020B0502040204020203" pitchFamily="34" charset="0"/>
            </a:endParaRPr>
          </a:p>
        </p:txBody>
      </p:sp>
      <p:sp>
        <p:nvSpPr>
          <p:cNvPr id="7" name="CaixaDeTexto 6">
            <a:extLst>
              <a:ext uri="{FF2B5EF4-FFF2-40B4-BE49-F238E27FC236}">
                <a16:creationId xmlns:a16="http://schemas.microsoft.com/office/drawing/2014/main" id="{1C4A07C9-AFDD-B9CF-41CE-E04DA0B3C147}"/>
              </a:ext>
            </a:extLst>
          </p:cNvPr>
          <p:cNvSpPr txBox="1"/>
          <p:nvPr/>
        </p:nvSpPr>
        <p:spPr>
          <a:xfrm>
            <a:off x="385688" y="3657416"/>
            <a:ext cx="5710311" cy="1523815"/>
          </a:xfrm>
          <a:prstGeom prst="rect">
            <a:avLst/>
          </a:prstGeom>
          <a:noFill/>
        </p:spPr>
        <p:txBody>
          <a:bodyPr wrap="square" rtlCol="0">
            <a:spAutoFit/>
          </a:bodyPr>
          <a:lstStyle/>
          <a:p>
            <a:pPr>
              <a:lnSpc>
                <a:spcPct val="150000"/>
              </a:lnSpc>
            </a:pPr>
            <a:r>
              <a:rPr lang="pt-BR" sz="1600" dirty="0">
                <a:latin typeface="Segoe UI Light" panose="020B0502040204020203" pitchFamily="34" charset="0"/>
                <a:cs typeface="Segoe UI Light" panose="020B0502040204020203" pitchFamily="34" charset="0"/>
              </a:rPr>
              <a:t>Um cancelamento é um processo iniciado pelo comerciante para devolver um valor ao titular do cartão. Isso pode acontecer se o titular do cartão devolver um produto, se o comerciante emitir um reembolso, ou se o comerciante cometer um erro.</a:t>
            </a:r>
          </a:p>
        </p:txBody>
      </p:sp>
      <p:sp>
        <p:nvSpPr>
          <p:cNvPr id="8" name="CaixaDeTexto 7">
            <a:extLst>
              <a:ext uri="{FF2B5EF4-FFF2-40B4-BE49-F238E27FC236}">
                <a16:creationId xmlns:a16="http://schemas.microsoft.com/office/drawing/2014/main" id="{5BB45820-1EB1-0F2F-D2A8-2FF66697E70C}"/>
              </a:ext>
            </a:extLst>
          </p:cNvPr>
          <p:cNvSpPr txBox="1"/>
          <p:nvPr/>
        </p:nvSpPr>
        <p:spPr>
          <a:xfrm>
            <a:off x="385689" y="1889342"/>
            <a:ext cx="5710311" cy="2262479"/>
          </a:xfrm>
          <a:prstGeom prst="rect">
            <a:avLst/>
          </a:prstGeom>
          <a:noFill/>
        </p:spPr>
        <p:txBody>
          <a:bodyPr wrap="square" rtlCol="0">
            <a:spAutoFit/>
          </a:bodyPr>
          <a:lstStyle/>
          <a:p>
            <a:pPr>
              <a:lnSpc>
                <a:spcPct val="150000"/>
              </a:lnSpc>
            </a:pPr>
            <a:r>
              <a:rPr lang="pt-BR" sz="1600" dirty="0">
                <a:latin typeface="Segoe UI Light" panose="020B0502040204020203" pitchFamily="34" charset="0"/>
                <a:cs typeface="Segoe UI Light" panose="020B0502040204020203" pitchFamily="34" charset="0"/>
              </a:rPr>
              <a:t>Um </a:t>
            </a:r>
            <a:r>
              <a:rPr lang="pt-BR" sz="1600" dirty="0" err="1">
                <a:latin typeface="Segoe UI Light" panose="020B0502040204020203" pitchFamily="34" charset="0"/>
                <a:cs typeface="Segoe UI Light" panose="020B0502040204020203" pitchFamily="34" charset="0"/>
              </a:rPr>
              <a:t>chargeback</a:t>
            </a:r>
            <a:r>
              <a:rPr lang="pt-BR" sz="1600" dirty="0">
                <a:latin typeface="Segoe UI Light" panose="020B0502040204020203" pitchFamily="34" charset="0"/>
                <a:cs typeface="Segoe UI Light" panose="020B0502040204020203" pitchFamily="34" charset="0"/>
              </a:rPr>
              <a:t> é quando um cliente solicita o cancelamento de uma transação de cartão de crédito sem entrar em contato com o comerciante. A administradora do cartão então devolve o dinheiro ao cliente e cobra o comerciante pelo valor da transação. </a:t>
            </a:r>
          </a:p>
          <a:p>
            <a:pPr>
              <a:lnSpc>
                <a:spcPct val="150000"/>
              </a:lnSpc>
            </a:pPr>
            <a:endParaRPr lang="pt-BR" sz="1600" dirty="0">
              <a:latin typeface="Segoe UI Light" panose="020B0502040204020203" pitchFamily="34" charset="0"/>
              <a:cs typeface="Segoe UI Light" panose="020B0502040204020203" pitchFamily="34" charset="0"/>
            </a:endParaRPr>
          </a:p>
        </p:txBody>
      </p:sp>
      <p:sp>
        <p:nvSpPr>
          <p:cNvPr id="2" name="CaixaDeTexto 1">
            <a:extLst>
              <a:ext uri="{FF2B5EF4-FFF2-40B4-BE49-F238E27FC236}">
                <a16:creationId xmlns:a16="http://schemas.microsoft.com/office/drawing/2014/main" id="{AB7710CE-86F4-7195-879E-DD1B97C9A6A0}"/>
              </a:ext>
            </a:extLst>
          </p:cNvPr>
          <p:cNvSpPr txBox="1"/>
          <p:nvPr/>
        </p:nvSpPr>
        <p:spPr>
          <a:xfrm>
            <a:off x="6096000" y="1886060"/>
            <a:ext cx="5710311" cy="2631811"/>
          </a:xfrm>
          <a:prstGeom prst="rect">
            <a:avLst/>
          </a:prstGeom>
          <a:noFill/>
        </p:spPr>
        <p:txBody>
          <a:bodyPr wrap="square" rtlCol="0">
            <a:spAutoFit/>
          </a:bodyPr>
          <a:lstStyle/>
          <a:p>
            <a:pPr>
              <a:lnSpc>
                <a:spcPct val="150000"/>
              </a:lnSpc>
            </a:pPr>
            <a:r>
              <a:rPr lang="pt-BR" sz="1600" dirty="0">
                <a:latin typeface="Segoe UI Light" panose="020B0502040204020203" pitchFamily="34" charset="0"/>
                <a:cs typeface="Segoe UI Light" panose="020B0502040204020203" pitchFamily="34" charset="0"/>
              </a:rPr>
              <a:t>A maioria dos </a:t>
            </a:r>
            <a:r>
              <a:rPr lang="pt-BR" sz="1600" dirty="0" err="1">
                <a:latin typeface="Segoe UI Light" panose="020B0502040204020203" pitchFamily="34" charset="0"/>
                <a:cs typeface="Segoe UI Light" panose="020B0502040204020203" pitchFamily="34" charset="0"/>
              </a:rPr>
              <a:t>chargebacks</a:t>
            </a:r>
            <a:r>
              <a:rPr lang="pt-BR" sz="1600" dirty="0">
                <a:latin typeface="Segoe UI Light" panose="020B0502040204020203" pitchFamily="34" charset="0"/>
                <a:cs typeface="Segoe UI Light" panose="020B0502040204020203" pitchFamily="34" charset="0"/>
              </a:rPr>
              <a:t> são resultado de fraudes, quando um fraudador usa o cartão de crédito de outra pessoa para fazer uma compra. </a:t>
            </a:r>
            <a:endParaRPr lang="pt-BR" sz="1600" b="1" dirty="0">
              <a:latin typeface="Segoe UI Light" panose="020B0502040204020203" pitchFamily="34" charset="0"/>
              <a:cs typeface="Segoe UI Light" panose="020B0502040204020203" pitchFamily="34" charset="0"/>
            </a:endParaRPr>
          </a:p>
          <a:p>
            <a:pPr>
              <a:lnSpc>
                <a:spcPct val="150000"/>
              </a:lnSpc>
            </a:pPr>
            <a:endParaRPr lang="pt-BR" sz="1600" b="1" dirty="0">
              <a:latin typeface="Segoe UI Light" panose="020B0502040204020203" pitchFamily="34" charset="0"/>
              <a:cs typeface="Segoe UI Light" panose="020B0502040204020203" pitchFamily="34" charset="0"/>
            </a:endParaRPr>
          </a:p>
          <a:p>
            <a:pPr>
              <a:lnSpc>
                <a:spcPct val="150000"/>
              </a:lnSpc>
            </a:pPr>
            <a:r>
              <a:rPr lang="pt-BR" sz="1600" b="1" dirty="0" err="1">
                <a:latin typeface="Segoe UI Light" panose="020B0502040204020203" pitchFamily="34" charset="0"/>
                <a:cs typeface="Segoe UI Light" panose="020B0502040204020203" pitchFamily="34" charset="0"/>
              </a:rPr>
              <a:t>Chargeback</a:t>
            </a:r>
            <a:r>
              <a:rPr lang="pt-BR" sz="1600" b="1" dirty="0">
                <a:latin typeface="Segoe UI Light" panose="020B0502040204020203" pitchFamily="34" charset="0"/>
                <a:cs typeface="Segoe UI Light" panose="020B0502040204020203" pitchFamily="34" charset="0"/>
              </a:rPr>
              <a:t> é prejuízo em dobro, pois geralmente o comerciante fica sem a mercadoria e o dinheiro.</a:t>
            </a:r>
          </a:p>
          <a:p>
            <a:pPr>
              <a:lnSpc>
                <a:spcPct val="150000"/>
              </a:lnSpc>
            </a:pPr>
            <a:endParaRPr lang="pt-BR" sz="1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3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E94D5D67-E7B3-5444-F3CE-B78CAB9767FD}"/>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6" name="object 32">
            <a:extLst>
              <a:ext uri="{FF2B5EF4-FFF2-40B4-BE49-F238E27FC236}">
                <a16:creationId xmlns:a16="http://schemas.microsoft.com/office/drawing/2014/main" id="{0F1249FE-82B6-7D38-E8BC-DAED61D6AC02}"/>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Situação 01 – Email </a:t>
            </a:r>
            <a:r>
              <a:rPr lang="pt-BR" sz="3600" spc="-45" dirty="0" err="1">
                <a:latin typeface="Segoe UI Light" panose="020B0502040204020203" pitchFamily="34" charset="0"/>
                <a:cs typeface="Segoe UI Light" panose="020B0502040204020203" pitchFamily="34" charset="0"/>
              </a:rPr>
              <a:t>Chargeback</a:t>
            </a:r>
            <a:endParaRPr lang="pt-BR" sz="3600" spc="-45" dirty="0">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3A2CB059-3E9C-9877-A77A-FCD8F150BCE2}"/>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CaixaDeTexto 1">
            <a:extLst>
              <a:ext uri="{FF2B5EF4-FFF2-40B4-BE49-F238E27FC236}">
                <a16:creationId xmlns:a16="http://schemas.microsoft.com/office/drawing/2014/main" id="{A5BDDF63-874D-8BFB-A809-AAD773499306}"/>
              </a:ext>
            </a:extLst>
          </p:cNvPr>
          <p:cNvSpPr txBox="1"/>
          <p:nvPr/>
        </p:nvSpPr>
        <p:spPr>
          <a:xfrm>
            <a:off x="385689" y="1406441"/>
            <a:ext cx="5710311" cy="4486100"/>
          </a:xfrm>
          <a:prstGeom prst="rect">
            <a:avLst/>
          </a:prstGeom>
          <a:noFill/>
        </p:spPr>
        <p:txBody>
          <a:bodyPr wrap="square" rtlCol="0">
            <a:spAutoFit/>
          </a:bodyPr>
          <a:lstStyle/>
          <a:p>
            <a:pPr>
              <a:lnSpc>
                <a:spcPct val="150000"/>
              </a:lnSpc>
            </a:pPr>
            <a:r>
              <a:rPr lang="pt-BR" sz="1600" b="1" dirty="0">
                <a:latin typeface="Segoe UI Light" panose="020B0502040204020203" pitchFamily="34" charset="0"/>
                <a:cs typeface="Segoe UI Light" panose="020B0502040204020203" pitchFamily="34" charset="0"/>
              </a:rPr>
              <a:t>Informações iniciais:</a:t>
            </a:r>
          </a:p>
          <a:p>
            <a:pPr>
              <a:lnSpc>
                <a:spcPct val="150000"/>
              </a:lnSpc>
            </a:pPr>
            <a:r>
              <a:rPr lang="pt-BR" sz="1600" dirty="0">
                <a:latin typeface="Segoe UI Light" panose="020B0502040204020203" pitchFamily="34" charset="0"/>
                <a:cs typeface="Segoe UI Light" panose="020B0502040204020203" pitchFamily="34" charset="0"/>
              </a:rPr>
              <a:t>Cliente (lojista) está injuriado pois a documentação enviado ao emissor foi considerada insuficiente para a defesa do caso.  O dono do cartão informa que não recebeu o produto e a documentação não prova o oposto. A razão do </a:t>
            </a:r>
            <a:r>
              <a:rPr lang="pt-BR" sz="1600" dirty="0" err="1">
                <a:latin typeface="Segoe UI Light" panose="020B0502040204020203" pitchFamily="34" charset="0"/>
                <a:cs typeface="Segoe UI Light" panose="020B0502040204020203" pitchFamily="34" charset="0"/>
              </a:rPr>
              <a:t>chargeback</a:t>
            </a:r>
            <a:r>
              <a:rPr lang="pt-BR" sz="1600" dirty="0">
                <a:latin typeface="Segoe UI Light" panose="020B0502040204020203" pitchFamily="34" charset="0"/>
                <a:cs typeface="Segoe UI Light" panose="020B0502040204020203" pitchFamily="34" charset="0"/>
              </a:rPr>
              <a:t> está como “Produto/Serviço não provido”.</a:t>
            </a:r>
          </a:p>
          <a:p>
            <a:pPr>
              <a:lnSpc>
                <a:spcPct val="150000"/>
              </a:lnSpc>
            </a:pPr>
            <a:endParaRPr lang="pt-BR" sz="1600" dirty="0">
              <a:latin typeface="Segoe UI Light" panose="020B0502040204020203" pitchFamily="34" charset="0"/>
              <a:cs typeface="Segoe UI Light" panose="020B0502040204020203" pitchFamily="34" charset="0"/>
            </a:endParaRPr>
          </a:p>
          <a:p>
            <a:pPr>
              <a:lnSpc>
                <a:spcPct val="150000"/>
              </a:lnSpc>
            </a:pPr>
            <a:r>
              <a:rPr lang="pt-BR" sz="1600" b="1" dirty="0">
                <a:latin typeface="Segoe UI Light" panose="020B0502040204020203" pitchFamily="34" charset="0"/>
                <a:cs typeface="Segoe UI Light" panose="020B0502040204020203" pitchFamily="34" charset="0"/>
              </a:rPr>
              <a:t>Fato ocorrido:</a:t>
            </a:r>
          </a:p>
          <a:p>
            <a:pPr>
              <a:lnSpc>
                <a:spcPct val="150000"/>
              </a:lnSpc>
            </a:pPr>
            <a:r>
              <a:rPr lang="pt-BR" sz="1600" dirty="0">
                <a:latin typeface="Segoe UI Light" panose="020B0502040204020203" pitchFamily="34" charset="0"/>
                <a:cs typeface="Segoe UI Light" panose="020B0502040204020203" pitchFamily="34" charset="0"/>
              </a:rPr>
              <a:t>Em seguida o cliente, muito insatisfeito, informa que o produto foi entregue ao cliente. </a:t>
            </a: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p:txBody>
      </p:sp>
      <p:sp>
        <p:nvSpPr>
          <p:cNvPr id="4" name="CaixaDeTexto 3">
            <a:extLst>
              <a:ext uri="{FF2B5EF4-FFF2-40B4-BE49-F238E27FC236}">
                <a16:creationId xmlns:a16="http://schemas.microsoft.com/office/drawing/2014/main" id="{B232D474-E6B3-39C1-337F-8F52B2CC56A6}"/>
              </a:ext>
            </a:extLst>
          </p:cNvPr>
          <p:cNvSpPr txBox="1"/>
          <p:nvPr/>
        </p:nvSpPr>
        <p:spPr>
          <a:xfrm>
            <a:off x="6093520" y="1406441"/>
            <a:ext cx="5710311" cy="4855432"/>
          </a:xfrm>
          <a:prstGeom prst="rect">
            <a:avLst/>
          </a:prstGeom>
          <a:noFill/>
        </p:spPr>
        <p:txBody>
          <a:bodyPr wrap="square" rtlCol="0">
            <a:spAutoFit/>
          </a:bodyPr>
          <a:lstStyle/>
          <a:p>
            <a:pPr>
              <a:lnSpc>
                <a:spcPct val="150000"/>
              </a:lnSpc>
            </a:pPr>
            <a:r>
              <a:rPr lang="pt-BR" sz="1600" b="1" i="0" dirty="0">
                <a:solidFill>
                  <a:srgbClr val="00112C"/>
                </a:solidFill>
                <a:effectLst/>
                <a:latin typeface="Segoe UI Light" panose="020B0502040204020203" pitchFamily="34" charset="0"/>
                <a:cs typeface="Segoe UI Light" panose="020B0502040204020203" pitchFamily="34" charset="0"/>
              </a:rPr>
              <a:t>Ações a serem tomadas:</a:t>
            </a:r>
            <a:endParaRPr lang="pt-BR" sz="1600" dirty="0">
              <a:solidFill>
                <a:srgbClr val="00112C"/>
              </a:solidFill>
              <a:latin typeface="Segoe UI Light" panose="020B0502040204020203" pitchFamily="34" charset="0"/>
              <a:cs typeface="Segoe UI Light" panose="020B0502040204020203" pitchFamily="34" charset="0"/>
            </a:endParaRP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Entrar em contato com o emissor novamente, destacando que o cliente afirma ter entregado o produto conforme os registros e informações disponíveis.</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Reavaliar a documentação que foi enviada anteriormente para identificar se há alguma lacuna ou informação adicional que possa ser fornecida para reforçar a defesa. </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Entrar em contato diretamente com o titular do cartão e tente resolver a situação de forma amigável para o titular do cartão a reconsiderar a disputa de estorno.</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Entrar em contato com o cliente, demonstrar o compromisso em resolver o problema com mediação ou arbitragem, para buscar uma solução justa.</a:t>
            </a:r>
          </a:p>
        </p:txBody>
      </p:sp>
      <p:sp>
        <p:nvSpPr>
          <p:cNvPr id="8" name="CaixaDeTexto 7">
            <a:extLst>
              <a:ext uri="{FF2B5EF4-FFF2-40B4-BE49-F238E27FC236}">
                <a16:creationId xmlns:a16="http://schemas.microsoft.com/office/drawing/2014/main" id="{7EF1B62A-7786-493A-90F2-AFF0D18BAEED}"/>
              </a:ext>
            </a:extLst>
          </p:cNvPr>
          <p:cNvSpPr txBox="1"/>
          <p:nvPr/>
        </p:nvSpPr>
        <p:spPr>
          <a:xfrm>
            <a:off x="1669600" y="6291510"/>
            <a:ext cx="8847840" cy="307777"/>
          </a:xfrm>
          <a:prstGeom prst="rect">
            <a:avLst/>
          </a:prstGeom>
          <a:noFill/>
        </p:spPr>
        <p:txBody>
          <a:bodyPr wrap="square" rtlCol="0">
            <a:spAutoFit/>
          </a:bodyPr>
          <a:lstStyle/>
          <a:p>
            <a:pPr algn="ctr"/>
            <a:r>
              <a:rPr lang="pt-BR" sz="1400" b="1" dirty="0">
                <a:latin typeface="Segoe UI Light" panose="020B0502040204020203" pitchFamily="34" charset="0"/>
                <a:cs typeface="Segoe UI Light" panose="020B0502040204020203" pitchFamily="34" charset="0"/>
              </a:rPr>
              <a:t>As ações tomadas deve estar de acordo com os procedimentos e padrões da CloudWalk.</a:t>
            </a:r>
          </a:p>
        </p:txBody>
      </p:sp>
    </p:spTree>
    <p:extLst>
      <p:ext uri="{BB962C8B-B14F-4D97-AF65-F5344CB8AC3E}">
        <p14:creationId xmlns:p14="http://schemas.microsoft.com/office/powerpoint/2010/main" val="49740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3" name="CaixaDeTexto 2">
            <a:extLst>
              <a:ext uri="{FF2B5EF4-FFF2-40B4-BE49-F238E27FC236}">
                <a16:creationId xmlns:a16="http://schemas.microsoft.com/office/drawing/2014/main" id="{35DB3D28-A0E9-31C9-DF58-EEF6EC51AFB1}"/>
              </a:ext>
            </a:extLst>
          </p:cNvPr>
          <p:cNvSpPr txBox="1"/>
          <p:nvPr/>
        </p:nvSpPr>
        <p:spPr>
          <a:xfrm>
            <a:off x="385689" y="1406441"/>
            <a:ext cx="5710311" cy="3370474"/>
          </a:xfrm>
          <a:prstGeom prst="rect">
            <a:avLst/>
          </a:prstGeom>
          <a:noFill/>
        </p:spPr>
        <p:txBody>
          <a:bodyPr wrap="square" rtlCol="0">
            <a:spAutoFit/>
          </a:bodyPr>
          <a:lstStyle/>
          <a:p>
            <a:pPr>
              <a:lnSpc>
                <a:spcPct val="150000"/>
              </a:lnSpc>
            </a:pPr>
            <a:r>
              <a:rPr lang="pt-BR" sz="1600" b="1" dirty="0" err="1">
                <a:latin typeface="Segoe UI Light" panose="020B0502040204020203" pitchFamily="34" charset="0"/>
                <a:cs typeface="Segoe UI Light" panose="020B0502040204020203" pitchFamily="34" charset="0"/>
              </a:rPr>
              <a:t>Dataset</a:t>
            </a:r>
            <a:r>
              <a:rPr lang="pt-BR" sz="1600" b="1" dirty="0">
                <a:latin typeface="Segoe UI Light" panose="020B0502040204020203" pitchFamily="34" charset="0"/>
                <a:cs typeface="Segoe UI Light" panose="020B0502040204020203" pitchFamily="34" charset="0"/>
              </a:rPr>
              <a:t> fornecido:</a:t>
            </a:r>
          </a:p>
          <a:p>
            <a:pPr marL="285750" indent="-285750">
              <a:lnSpc>
                <a:spcPct val="150000"/>
              </a:lnSpc>
              <a:buFont typeface="Arial" panose="020B0604020202020204" pitchFamily="34" charset="0"/>
              <a:buChar char="•"/>
            </a:pPr>
            <a:r>
              <a:rPr lang="pt-BR" sz="1600" dirty="0" err="1">
                <a:latin typeface="Segoe UI Light" panose="020B0502040204020203" pitchFamily="34" charset="0"/>
                <a:cs typeface="Segoe UI Light" panose="020B0502040204020203" pitchFamily="34" charset="0"/>
              </a:rPr>
              <a:t>Dataset</a:t>
            </a:r>
            <a:r>
              <a:rPr lang="pt-BR" sz="1600" dirty="0">
                <a:latin typeface="Segoe UI Light" panose="020B0502040204020203" pitchFamily="34" charset="0"/>
                <a:cs typeface="Segoe UI Light" panose="020B0502040204020203" pitchFamily="34" charset="0"/>
              </a:rPr>
              <a:t> com 3199 transações e 8 </a:t>
            </a:r>
            <a:r>
              <a:rPr lang="pt-BR" sz="1600" dirty="0" err="1">
                <a:latin typeface="Segoe UI Light" panose="020B0502040204020203" pitchFamily="34" charset="0"/>
                <a:cs typeface="Segoe UI Light" panose="020B0502040204020203" pitchFamily="34" charset="0"/>
              </a:rPr>
              <a:t>features</a:t>
            </a:r>
            <a:r>
              <a:rPr lang="pt-BR"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pt-BR" sz="1600" dirty="0">
                <a:latin typeface="Segoe UI Light" panose="020B0502040204020203" pitchFamily="34" charset="0"/>
                <a:cs typeface="Segoe UI Light" panose="020B0502040204020203" pitchFamily="34" charset="0"/>
              </a:rPr>
              <a:t>Transações entre 01/11/2019 a 01/12/2019;</a:t>
            </a:r>
          </a:p>
          <a:p>
            <a:pPr marL="285750" indent="-285750">
              <a:lnSpc>
                <a:spcPct val="150000"/>
              </a:lnSpc>
              <a:buFont typeface="Arial" panose="020B0604020202020204" pitchFamily="34" charset="0"/>
              <a:buChar char="•"/>
            </a:pPr>
            <a:r>
              <a:rPr lang="pt-BR" sz="1600" dirty="0">
                <a:latin typeface="Segoe UI Light" panose="020B0502040204020203" pitchFamily="34" charset="0"/>
                <a:cs typeface="Segoe UI Light" panose="020B0502040204020203" pitchFamily="34" charset="0"/>
              </a:rPr>
              <a:t>Sem valores duplicados;</a:t>
            </a:r>
          </a:p>
          <a:p>
            <a:pPr marL="285750" indent="-285750">
              <a:lnSpc>
                <a:spcPct val="150000"/>
              </a:lnSpc>
              <a:buFont typeface="Arial" panose="020B0604020202020204" pitchFamily="34" charset="0"/>
              <a:buChar char="•"/>
            </a:pPr>
            <a:r>
              <a:rPr lang="pt-BR" sz="1600" b="1" dirty="0" err="1">
                <a:latin typeface="Segoe UI Light" panose="020B0502040204020203" pitchFamily="34" charset="0"/>
                <a:cs typeface="Segoe UI Light" panose="020B0502040204020203" pitchFamily="34" charset="0"/>
              </a:rPr>
              <a:t>Device_id</a:t>
            </a:r>
            <a:r>
              <a:rPr lang="pt-BR" sz="1600" b="1" dirty="0">
                <a:latin typeface="Segoe UI Light" panose="020B0502040204020203" pitchFamily="34" charset="0"/>
                <a:cs typeface="Segoe UI Light" panose="020B0502040204020203" pitchFamily="34" charset="0"/>
              </a:rPr>
              <a:t> </a:t>
            </a:r>
            <a:r>
              <a:rPr lang="pt-BR" sz="1600" dirty="0">
                <a:latin typeface="Segoe UI Light" panose="020B0502040204020203" pitchFamily="34" charset="0"/>
                <a:cs typeface="Segoe UI Light" panose="020B0502040204020203" pitchFamily="34" charset="0"/>
              </a:rPr>
              <a:t>com 830 valores faltando;</a:t>
            </a:r>
          </a:p>
          <a:p>
            <a:pPr marL="285750" indent="-285750">
              <a:lnSpc>
                <a:spcPct val="150000"/>
              </a:lnSpc>
              <a:buFont typeface="Arial" panose="020B0604020202020204" pitchFamily="34" charset="0"/>
              <a:buChar char="•"/>
            </a:pPr>
            <a:r>
              <a:rPr lang="pt-BR" sz="1600" dirty="0">
                <a:latin typeface="Segoe UI Light" panose="020B0502040204020203" pitchFamily="34" charset="0"/>
                <a:cs typeface="Segoe UI Light" panose="020B0502040204020203" pitchFamily="34" charset="0"/>
              </a:rPr>
              <a:t>12,2% das transações possuem </a:t>
            </a:r>
            <a:r>
              <a:rPr lang="pt-BR" sz="1600" dirty="0" err="1">
                <a:latin typeface="Segoe UI Light" panose="020B0502040204020203" pitchFamily="34" charset="0"/>
                <a:cs typeface="Segoe UI Light" panose="020B0502040204020203" pitchFamily="34" charset="0"/>
              </a:rPr>
              <a:t>chargeback</a:t>
            </a:r>
            <a:r>
              <a:rPr lang="pt-BR"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p:txBody>
      </p:sp>
      <p:sp>
        <p:nvSpPr>
          <p:cNvPr id="4" name="CaixaDeTexto 3">
            <a:extLst>
              <a:ext uri="{FF2B5EF4-FFF2-40B4-BE49-F238E27FC236}">
                <a16:creationId xmlns:a16="http://schemas.microsoft.com/office/drawing/2014/main" id="{D22C0B41-ACC3-4E0D-EE15-6975336AF7C8}"/>
              </a:ext>
            </a:extLst>
          </p:cNvPr>
          <p:cNvSpPr txBox="1"/>
          <p:nvPr/>
        </p:nvSpPr>
        <p:spPr>
          <a:xfrm>
            <a:off x="6093520" y="1406441"/>
            <a:ext cx="5710311" cy="4478470"/>
          </a:xfrm>
          <a:prstGeom prst="rect">
            <a:avLst/>
          </a:prstGeom>
          <a:noFill/>
        </p:spPr>
        <p:txBody>
          <a:bodyPr wrap="square" rtlCol="0">
            <a:spAutoFit/>
          </a:bodyPr>
          <a:lstStyle/>
          <a:p>
            <a:pPr>
              <a:lnSpc>
                <a:spcPct val="150000"/>
              </a:lnSpc>
            </a:pPr>
            <a:r>
              <a:rPr lang="pt-BR" sz="1600" i="0" dirty="0">
                <a:solidFill>
                  <a:srgbClr val="00112C"/>
                </a:solidFill>
                <a:effectLst/>
                <a:latin typeface="Segoe UI Light" panose="020B0502040204020203" pitchFamily="34" charset="0"/>
                <a:cs typeface="Segoe UI Light" panose="020B0502040204020203" pitchFamily="34" charset="0"/>
              </a:rPr>
              <a:t>Sobre as colunas do nosso conjunto de dados:</a:t>
            </a:r>
          </a:p>
          <a:p>
            <a:pPr>
              <a:lnSpc>
                <a:spcPct val="150000"/>
              </a:lnSpc>
            </a:pPr>
            <a:endParaRPr lang="pt-BR" sz="1600" i="0" dirty="0">
              <a:solidFill>
                <a:srgbClr val="00112C"/>
              </a:solidFill>
              <a:effectLst/>
              <a:latin typeface="Segoe UI Light" panose="020B0502040204020203" pitchFamily="34" charset="0"/>
              <a:cs typeface="Segoe UI Light" panose="020B0502040204020203" pitchFamily="34" charset="0"/>
            </a:endParaRP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transaction_id</a:t>
            </a:r>
            <a:r>
              <a:rPr lang="pt-BR" sz="1600" i="0" dirty="0">
                <a:solidFill>
                  <a:srgbClr val="00112C"/>
                </a:solidFill>
                <a:effectLst/>
                <a:latin typeface="Segoe UI Light" panose="020B0502040204020203" pitchFamily="34" charset="0"/>
                <a:cs typeface="Segoe UI Light" panose="020B0502040204020203" pitchFamily="34" charset="0"/>
              </a:rPr>
              <a:t>: Número de identificação da transação;</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comerciante_id</a:t>
            </a:r>
            <a:r>
              <a:rPr lang="pt-BR" sz="1600" i="0" dirty="0">
                <a:solidFill>
                  <a:srgbClr val="00112C"/>
                </a:solidFill>
                <a:effectLst/>
                <a:latin typeface="Segoe UI Light" panose="020B0502040204020203" pitchFamily="34" charset="0"/>
                <a:cs typeface="Segoe UI Light" panose="020B0502040204020203" pitchFamily="34" charset="0"/>
              </a:rPr>
              <a:t>: Número de identificação do comerciante</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user_id</a:t>
            </a:r>
            <a:r>
              <a:rPr lang="pt-BR" sz="1600" i="0" dirty="0">
                <a:solidFill>
                  <a:srgbClr val="00112C"/>
                </a:solidFill>
                <a:effectLst/>
                <a:latin typeface="Segoe UI Light" panose="020B0502040204020203" pitchFamily="34" charset="0"/>
                <a:cs typeface="Segoe UI Light" panose="020B0502040204020203" pitchFamily="34" charset="0"/>
              </a:rPr>
              <a:t>: Número de identificação do usuário;</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card_number</a:t>
            </a:r>
            <a:r>
              <a:rPr lang="pt-BR" sz="1600" i="0" dirty="0">
                <a:solidFill>
                  <a:srgbClr val="00112C"/>
                </a:solidFill>
                <a:effectLst/>
                <a:latin typeface="Segoe UI Light" panose="020B0502040204020203" pitchFamily="34" charset="0"/>
                <a:cs typeface="Segoe UI Light" panose="020B0502040204020203" pitchFamily="34" charset="0"/>
              </a:rPr>
              <a:t>: Número do cartão de crédito que efetuou a compra (parcial);</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transaction_date</a:t>
            </a:r>
            <a:r>
              <a:rPr lang="pt-BR" sz="1600" i="0" dirty="0">
                <a:solidFill>
                  <a:srgbClr val="00112C"/>
                </a:solidFill>
                <a:effectLst/>
                <a:latin typeface="Segoe UI Light" panose="020B0502040204020203" pitchFamily="34" charset="0"/>
                <a:cs typeface="Segoe UI Light" panose="020B0502040204020203" pitchFamily="34" charset="0"/>
              </a:rPr>
              <a:t>: Data da transação;</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transaction_amount</a:t>
            </a:r>
            <a:r>
              <a:rPr lang="pt-BR" sz="1600" i="0" dirty="0">
                <a:solidFill>
                  <a:srgbClr val="00112C"/>
                </a:solidFill>
                <a:effectLst/>
                <a:latin typeface="Segoe UI Light" panose="020B0502040204020203" pitchFamily="34" charset="0"/>
                <a:cs typeface="Segoe UI Light" panose="020B0502040204020203" pitchFamily="34" charset="0"/>
              </a:rPr>
              <a:t>: Valor da transação;</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device_id</a:t>
            </a:r>
            <a:r>
              <a:rPr lang="pt-BR" sz="1600" i="0" dirty="0">
                <a:solidFill>
                  <a:srgbClr val="00112C"/>
                </a:solidFill>
                <a:effectLst/>
                <a:latin typeface="Segoe UI Light" panose="020B0502040204020203" pitchFamily="34" charset="0"/>
                <a:cs typeface="Segoe UI Light" panose="020B0502040204020203" pitchFamily="34" charset="0"/>
              </a:rPr>
              <a:t>: Número de identificação do dispositivo no qual a transação foi realizada;</a:t>
            </a:r>
          </a:p>
          <a:p>
            <a:pPr>
              <a:lnSpc>
                <a:spcPct val="150000"/>
              </a:lnSpc>
            </a:pPr>
            <a:r>
              <a:rPr lang="pt-BR" sz="1600" b="1" i="0" dirty="0" err="1">
                <a:solidFill>
                  <a:srgbClr val="00112C"/>
                </a:solidFill>
                <a:effectLst/>
                <a:latin typeface="Segoe UI Light" panose="020B0502040204020203" pitchFamily="34" charset="0"/>
                <a:cs typeface="Segoe UI Light" panose="020B0502040204020203" pitchFamily="34" charset="0"/>
              </a:rPr>
              <a:t>has_cbk</a:t>
            </a:r>
            <a:r>
              <a:rPr lang="pt-BR" sz="1600" i="0" dirty="0">
                <a:solidFill>
                  <a:srgbClr val="00112C"/>
                </a:solidFill>
                <a:effectLst/>
                <a:latin typeface="Segoe UI Light" panose="020B0502040204020203" pitchFamily="34" charset="0"/>
                <a:cs typeface="Segoe UI Light" panose="020B0502040204020203" pitchFamily="34" charset="0"/>
              </a:rPr>
              <a:t>: Sinalizador se o </a:t>
            </a:r>
            <a:r>
              <a:rPr lang="pt-BR" sz="1600" i="0" dirty="0" err="1">
                <a:solidFill>
                  <a:srgbClr val="00112C"/>
                </a:solidFill>
                <a:effectLst/>
                <a:latin typeface="Segoe UI Light" panose="020B0502040204020203" pitchFamily="34" charset="0"/>
                <a:cs typeface="Segoe UI Light" panose="020B0502040204020203" pitchFamily="34" charset="0"/>
              </a:rPr>
              <a:t>chargeback</a:t>
            </a:r>
            <a:r>
              <a:rPr lang="pt-BR" sz="1600" i="0" dirty="0">
                <a:solidFill>
                  <a:srgbClr val="00112C"/>
                </a:solidFill>
                <a:effectLst/>
                <a:latin typeface="Segoe UI Light" panose="020B0502040204020203" pitchFamily="34" charset="0"/>
                <a:cs typeface="Segoe UI Light" panose="020B0502040204020203" pitchFamily="34" charset="0"/>
              </a:rPr>
              <a:t> ocorreu ou não.</a:t>
            </a:r>
            <a:endParaRPr lang="pt-BR" sz="1600" dirty="0">
              <a:solidFill>
                <a:srgbClr val="00112C"/>
              </a:solidFill>
              <a:latin typeface="Segoe UI Light" panose="020B0502040204020203" pitchFamily="34" charset="0"/>
              <a:cs typeface="Segoe UI Light" panose="020B0502040204020203" pitchFamily="34" charset="0"/>
            </a:endParaRPr>
          </a:p>
        </p:txBody>
      </p:sp>
      <p:sp>
        <p:nvSpPr>
          <p:cNvPr id="10" name="CaixaDeTexto 9">
            <a:extLst>
              <a:ext uri="{FF2B5EF4-FFF2-40B4-BE49-F238E27FC236}">
                <a16:creationId xmlns:a16="http://schemas.microsoft.com/office/drawing/2014/main" id="{C59B6142-D38C-E298-68EA-1EF5EE07FB7C}"/>
              </a:ext>
            </a:extLst>
          </p:cNvPr>
          <p:cNvSpPr txBox="1"/>
          <p:nvPr/>
        </p:nvSpPr>
        <p:spPr>
          <a:xfrm>
            <a:off x="383209" y="3757268"/>
            <a:ext cx="5710311" cy="2262479"/>
          </a:xfrm>
          <a:prstGeom prst="rect">
            <a:avLst/>
          </a:prstGeom>
          <a:noFill/>
        </p:spPr>
        <p:txBody>
          <a:bodyPr wrap="square" rtlCol="0">
            <a:spAutoFit/>
          </a:bodyPr>
          <a:lstStyle/>
          <a:p>
            <a:pPr>
              <a:lnSpc>
                <a:spcPct val="150000"/>
              </a:lnSpc>
            </a:pPr>
            <a:r>
              <a:rPr lang="pt-BR" sz="1600" dirty="0">
                <a:latin typeface="Segoe UI Light" panose="020B0502040204020203" pitchFamily="34" charset="0"/>
                <a:cs typeface="Segoe UI Light" panose="020B0502040204020203" pitchFamily="34" charset="0"/>
              </a:rPr>
              <a:t>Hipóteses a serem seguidas:</a:t>
            </a:r>
          </a:p>
          <a:p>
            <a:pPr marL="342900" indent="-342900">
              <a:lnSpc>
                <a:spcPct val="150000"/>
              </a:lnSpc>
              <a:buFont typeface="+mj-lt"/>
              <a:buAutoNum type="arabicPeriod"/>
            </a:pPr>
            <a:r>
              <a:rPr lang="pt-BR" sz="1600" dirty="0">
                <a:latin typeface="Segoe UI Light" panose="020B0502040204020203" pitchFamily="34" charset="0"/>
                <a:cs typeface="Segoe UI Light" panose="020B0502040204020203" pitchFamily="34" charset="0"/>
              </a:rPr>
              <a:t>Compras suspeitas estão relacionadas a valores</a:t>
            </a:r>
          </a:p>
          <a:p>
            <a:pPr marL="342900" indent="-342900">
              <a:lnSpc>
                <a:spcPct val="150000"/>
              </a:lnSpc>
              <a:buFont typeface="+mj-lt"/>
              <a:buAutoNum type="arabicPeriod"/>
            </a:pPr>
            <a:r>
              <a:rPr lang="pt-BR" sz="1600" dirty="0">
                <a:latin typeface="Segoe UI Light" panose="020B0502040204020203" pitchFamily="34" charset="0"/>
                <a:cs typeface="Segoe UI Light" panose="020B0502040204020203" pitchFamily="34" charset="0"/>
              </a:rPr>
              <a:t>Compras suspeitas em relação ao período</a:t>
            </a:r>
          </a:p>
          <a:p>
            <a:pPr marL="342900" indent="-342900">
              <a:lnSpc>
                <a:spcPct val="150000"/>
              </a:lnSpc>
              <a:buFont typeface="+mj-lt"/>
              <a:buAutoNum type="arabicPeriod"/>
            </a:pPr>
            <a:r>
              <a:rPr lang="pt-BR" sz="1600" dirty="0">
                <a:latin typeface="Segoe UI Light" panose="020B0502040204020203" pitchFamily="34" charset="0"/>
                <a:cs typeface="Segoe UI Light" panose="020B0502040204020203" pitchFamily="34" charset="0"/>
              </a:rPr>
              <a:t>As compras suspeitas estão relacionadas à frequência do Usuário/Cartão/Estabelecimento</a:t>
            </a:r>
          </a:p>
          <a:p>
            <a:pPr marL="285750" indent="-285750">
              <a:lnSpc>
                <a:spcPct val="150000"/>
              </a:lnSpc>
              <a:buFont typeface="Arial" panose="020B0604020202020204" pitchFamily="34" charset="0"/>
              <a:buChar char="•"/>
            </a:pPr>
            <a:endParaRPr lang="pt-BR" sz="1600" dirty="0">
              <a:latin typeface="Segoe UI Light" panose="020B0502040204020203" pitchFamily="34" charset="0"/>
              <a:cs typeface="Segoe UI Light" panose="020B0502040204020203" pitchFamily="34" charset="0"/>
            </a:endParaRPr>
          </a:p>
        </p:txBody>
      </p:sp>
      <p:sp>
        <p:nvSpPr>
          <p:cNvPr id="6" name="object 32">
            <a:extLst>
              <a:ext uri="{FF2B5EF4-FFF2-40B4-BE49-F238E27FC236}">
                <a16:creationId xmlns:a16="http://schemas.microsoft.com/office/drawing/2014/main" id="{2FAD5063-D043-1798-E443-7804A36B8C0A}"/>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latin typeface="Segoe UI Light" panose="020B0502040204020203" pitchFamily="34" charset="0"/>
                <a:cs typeface="Segoe UI Light" panose="020B0502040204020203" pitchFamily="34" charset="0"/>
              </a:rPr>
              <a:t>Entidades </a:t>
            </a:r>
            <a:endParaRPr lang="pt-BR" sz="2800" spc="-1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35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Chargeback</a:t>
            </a:r>
            <a:r>
              <a:rPr lang="pt-BR" sz="2800" spc="-45" dirty="0">
                <a:latin typeface="Segoe UI Light" panose="020B0502040204020203" pitchFamily="34" charset="0"/>
                <a:cs typeface="Segoe UI Light" panose="020B0502040204020203" pitchFamily="34" charset="0"/>
              </a:rPr>
              <a:t> &amp; Valores </a:t>
            </a:r>
            <a:endParaRPr lang="pt-BR" sz="2800" spc="-10" dirty="0">
              <a:latin typeface="Segoe UI Light" panose="020B0502040204020203" pitchFamily="34" charset="0"/>
              <a:cs typeface="Segoe UI Light" panose="020B0502040204020203" pitchFamily="34" charset="0"/>
            </a:endParaRPr>
          </a:p>
        </p:txBody>
      </p:sp>
      <p:sp>
        <p:nvSpPr>
          <p:cNvPr id="4" name="CaixaDeTexto 3">
            <a:extLst>
              <a:ext uri="{FF2B5EF4-FFF2-40B4-BE49-F238E27FC236}">
                <a16:creationId xmlns:a16="http://schemas.microsoft.com/office/drawing/2014/main" id="{FBA295BF-083F-739C-D803-FEFB4DCCB3E3}"/>
              </a:ext>
            </a:extLst>
          </p:cNvPr>
          <p:cNvSpPr txBox="1"/>
          <p:nvPr/>
        </p:nvSpPr>
        <p:spPr>
          <a:xfrm>
            <a:off x="6096000" y="1720570"/>
            <a:ext cx="5710311" cy="3370474"/>
          </a:xfrm>
          <a:prstGeom prst="rect">
            <a:avLst/>
          </a:prstGeom>
          <a:noFill/>
        </p:spPr>
        <p:txBody>
          <a:bodyPr wrap="square" rtlCol="0">
            <a:spAutoFit/>
          </a:bodyPr>
          <a:lstStyle/>
          <a:p>
            <a:pPr>
              <a:lnSpc>
                <a:spcPct val="150000"/>
              </a:lnSpc>
            </a:pPr>
            <a:r>
              <a:rPr lang="pt-BR" sz="1600" i="0" dirty="0">
                <a:solidFill>
                  <a:srgbClr val="00112C"/>
                </a:solidFill>
                <a:effectLst/>
                <a:latin typeface="Segoe UI Light" panose="020B0502040204020203" pitchFamily="34" charset="0"/>
                <a:cs typeface="Segoe UI Light" panose="020B0502040204020203" pitchFamily="34" charset="0"/>
              </a:rPr>
              <a:t>Quando isolado os </a:t>
            </a:r>
            <a:r>
              <a:rPr lang="pt-BR" sz="1600" b="1" i="0" dirty="0" err="1">
                <a:solidFill>
                  <a:srgbClr val="00112C"/>
                </a:solidFill>
                <a:effectLst/>
                <a:latin typeface="Segoe UI Light" panose="020B0502040204020203" pitchFamily="34" charset="0"/>
                <a:cs typeface="Segoe UI Light" panose="020B0502040204020203" pitchFamily="34" charset="0"/>
              </a:rPr>
              <a:t>user_id</a:t>
            </a:r>
            <a:r>
              <a:rPr lang="pt-BR" sz="1600" b="1" i="0" dirty="0">
                <a:solidFill>
                  <a:srgbClr val="00112C"/>
                </a:solidFill>
                <a:effectLst/>
                <a:latin typeface="Segoe UI Light" panose="020B0502040204020203" pitchFamily="34" charset="0"/>
                <a:cs typeface="Segoe UI Light" panose="020B0502040204020203" pitchFamily="34" charset="0"/>
              </a:rPr>
              <a:t> </a:t>
            </a:r>
            <a:r>
              <a:rPr lang="pt-BR" sz="1600" i="0" dirty="0">
                <a:solidFill>
                  <a:srgbClr val="00112C"/>
                </a:solidFill>
                <a:effectLst/>
                <a:latin typeface="Segoe UI Light" panose="020B0502040204020203" pitchFamily="34" charset="0"/>
                <a:cs typeface="Segoe UI Light" panose="020B0502040204020203" pitchFamily="34" charset="0"/>
              </a:rPr>
              <a:t>que possuem um histórico de </a:t>
            </a:r>
            <a:r>
              <a:rPr lang="pt-BR" sz="1600" b="1" i="0" dirty="0" err="1">
                <a:solidFill>
                  <a:srgbClr val="00112C"/>
                </a:solidFill>
                <a:effectLst/>
                <a:latin typeface="Segoe UI Light" panose="020B0502040204020203" pitchFamily="34" charset="0"/>
                <a:cs typeface="Segoe UI Light" panose="020B0502040204020203" pitchFamily="34" charset="0"/>
              </a:rPr>
              <a:t>has_cbk</a:t>
            </a:r>
            <a:r>
              <a:rPr lang="pt-BR" sz="1600" b="1" i="0" dirty="0">
                <a:solidFill>
                  <a:srgbClr val="00112C"/>
                </a:solidFill>
                <a:effectLst/>
                <a:latin typeface="Segoe UI Light" panose="020B0502040204020203" pitchFamily="34" charset="0"/>
                <a:cs typeface="Segoe UI Light" panose="020B0502040204020203" pitchFamily="34" charset="0"/>
              </a:rPr>
              <a:t> </a:t>
            </a:r>
            <a:r>
              <a:rPr lang="pt-BR" sz="1600" i="0" dirty="0" err="1">
                <a:solidFill>
                  <a:srgbClr val="00112C"/>
                </a:solidFill>
                <a:effectLst/>
                <a:latin typeface="Segoe UI Light" panose="020B0502040204020203" pitchFamily="34" charset="0"/>
                <a:cs typeface="Segoe UI Light" panose="020B0502040204020203" pitchFamily="34" charset="0"/>
              </a:rPr>
              <a:t>True</a:t>
            </a:r>
            <a:r>
              <a:rPr lang="pt-BR" sz="1600" i="0" dirty="0">
                <a:solidFill>
                  <a:srgbClr val="00112C"/>
                </a:solidFill>
                <a:effectLst/>
                <a:latin typeface="Segoe UI Light" panose="020B0502040204020203" pitchFamily="34" charset="0"/>
                <a:cs typeface="Segoe UI Light" panose="020B0502040204020203" pitchFamily="34" charset="0"/>
              </a:rPr>
              <a:t>, o padrão do </a:t>
            </a:r>
            <a:r>
              <a:rPr lang="pt-BR" sz="1600" i="0" dirty="0" err="1">
                <a:solidFill>
                  <a:srgbClr val="00112C"/>
                </a:solidFill>
                <a:effectLst/>
                <a:latin typeface="Segoe UI Light" panose="020B0502040204020203" pitchFamily="34" charset="0"/>
                <a:cs typeface="Segoe UI Light" panose="020B0502040204020203" pitchFamily="34" charset="0"/>
              </a:rPr>
              <a:t>boxplot</a:t>
            </a:r>
            <a:r>
              <a:rPr lang="pt-BR" sz="1600" i="0" dirty="0">
                <a:solidFill>
                  <a:srgbClr val="00112C"/>
                </a:solidFill>
                <a:effectLst/>
                <a:latin typeface="Segoe UI Light" panose="020B0502040204020203" pitchFamily="34" charset="0"/>
                <a:cs typeface="Segoe UI Light" panose="020B0502040204020203" pitchFamily="34" charset="0"/>
              </a:rPr>
              <a:t> é o mesmo levando em consideração todas as transações</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A análise dos valores e das distribuições das transações não revelou nenhuma anormalidade. No entanto, mais da metade das transações com </a:t>
            </a:r>
            <a:r>
              <a:rPr lang="pt-BR" sz="1600" dirty="0" err="1">
                <a:solidFill>
                  <a:srgbClr val="00112C"/>
                </a:solidFill>
                <a:latin typeface="Segoe UI Light" panose="020B0502040204020203" pitchFamily="34" charset="0"/>
                <a:cs typeface="Segoe UI Light" panose="020B0502040204020203" pitchFamily="34" charset="0"/>
              </a:rPr>
              <a:t>chargeback</a:t>
            </a:r>
            <a:r>
              <a:rPr lang="pt-BR" sz="1600" dirty="0">
                <a:solidFill>
                  <a:srgbClr val="00112C"/>
                </a:solidFill>
                <a:latin typeface="Segoe UI Light" panose="020B0502040204020203" pitchFamily="34" charset="0"/>
                <a:cs typeface="Segoe UI Light" panose="020B0502040204020203" pitchFamily="34" charset="0"/>
              </a:rPr>
              <a:t> estão acima do terceiro quartil dos valores das transações normais (25%). Isso sugere que as transações com </a:t>
            </a:r>
            <a:r>
              <a:rPr lang="pt-BR" sz="1600" dirty="0" err="1">
                <a:solidFill>
                  <a:srgbClr val="00112C"/>
                </a:solidFill>
                <a:latin typeface="Segoe UI Light" panose="020B0502040204020203" pitchFamily="34" charset="0"/>
                <a:cs typeface="Segoe UI Light" panose="020B0502040204020203" pitchFamily="34" charset="0"/>
              </a:rPr>
              <a:t>chargeback</a:t>
            </a:r>
            <a:r>
              <a:rPr lang="pt-BR" sz="1600" dirty="0">
                <a:solidFill>
                  <a:srgbClr val="00112C"/>
                </a:solidFill>
                <a:latin typeface="Segoe UI Light" panose="020B0502040204020203" pitchFamily="34" charset="0"/>
                <a:cs typeface="Segoe UI Light" panose="020B0502040204020203" pitchFamily="34" charset="0"/>
              </a:rPr>
              <a:t> são mais propensas a serem grandes do que as transações normais.</a:t>
            </a:r>
          </a:p>
        </p:txBody>
      </p:sp>
      <p:pic>
        <p:nvPicPr>
          <p:cNvPr id="8" name="Imagem 7">
            <a:extLst>
              <a:ext uri="{FF2B5EF4-FFF2-40B4-BE49-F238E27FC236}">
                <a16:creationId xmlns:a16="http://schemas.microsoft.com/office/drawing/2014/main" id="{D9F7C11B-B5C2-08B7-C52F-9C8E2784A193}"/>
              </a:ext>
            </a:extLst>
          </p:cNvPr>
          <p:cNvPicPr>
            <a:picLocks noChangeAspect="1"/>
          </p:cNvPicPr>
          <p:nvPr/>
        </p:nvPicPr>
        <p:blipFill>
          <a:blip r:embed="rId3"/>
          <a:stretch>
            <a:fillRect/>
          </a:stretch>
        </p:blipFill>
        <p:spPr>
          <a:xfrm>
            <a:off x="385689" y="1339370"/>
            <a:ext cx="5562600" cy="4352925"/>
          </a:xfrm>
          <a:prstGeom prst="rect">
            <a:avLst/>
          </a:prstGeom>
        </p:spPr>
      </p:pic>
    </p:spTree>
    <p:extLst>
      <p:ext uri="{BB962C8B-B14F-4D97-AF65-F5344CB8AC3E}">
        <p14:creationId xmlns:p14="http://schemas.microsoft.com/office/powerpoint/2010/main" val="29817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Segoe UI Light" panose="020B0502040204020203" pitchFamily="34" charset="0"/>
              <a:cs typeface="Segoe UI Light" panose="020B050204020402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latin typeface="Segoe UI Light" panose="020B0502040204020203" pitchFamily="34" charset="0"/>
              <a:cs typeface="Segoe UI Light" panose="020B0502040204020203" pitchFamily="34" charset="0"/>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latin typeface="Segoe UI Light" panose="020B0502040204020203" pitchFamily="34" charset="0"/>
              <a:cs typeface="Segoe UI Light" panose="020B0502040204020203" pitchFamily="34" charset="0"/>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latin typeface="Segoe UI Light" panose="020B0502040204020203" pitchFamily="34" charset="0"/>
                <a:cs typeface="Segoe UI Light" panose="020B0502040204020203" pitchFamily="34" charset="0"/>
              </a:rPr>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latin typeface="Segoe UI Light" panose="020B0502040204020203" pitchFamily="34" charset="0"/>
                <a:cs typeface="Segoe UI Light" panose="020B0502040204020203" pitchFamily="34" charset="0"/>
              </a:rPr>
              <a:t>Chargeback</a:t>
            </a:r>
            <a:r>
              <a:rPr lang="pt-BR" sz="2800" spc="-45" dirty="0">
                <a:latin typeface="Segoe UI Light" panose="020B0502040204020203" pitchFamily="34" charset="0"/>
                <a:cs typeface="Segoe UI Light" panose="020B0502040204020203" pitchFamily="34" charset="0"/>
              </a:rPr>
              <a:t> &amp; Período </a:t>
            </a:r>
            <a:endParaRPr lang="pt-BR" sz="2800" spc="-10" dirty="0">
              <a:latin typeface="Segoe UI Light" panose="020B0502040204020203" pitchFamily="34" charset="0"/>
              <a:cs typeface="Segoe UI Light" panose="020B0502040204020203" pitchFamily="34" charset="0"/>
            </a:endParaRPr>
          </a:p>
        </p:txBody>
      </p:sp>
      <p:sp>
        <p:nvSpPr>
          <p:cNvPr id="14" name="CaixaDeTexto 13">
            <a:extLst>
              <a:ext uri="{FF2B5EF4-FFF2-40B4-BE49-F238E27FC236}">
                <a16:creationId xmlns:a16="http://schemas.microsoft.com/office/drawing/2014/main" id="{66762C4C-0FE1-41B3-02DA-0CBE7336A1F9}"/>
              </a:ext>
            </a:extLst>
          </p:cNvPr>
          <p:cNvSpPr txBox="1"/>
          <p:nvPr/>
        </p:nvSpPr>
        <p:spPr>
          <a:xfrm>
            <a:off x="6096000" y="1073442"/>
            <a:ext cx="5710311" cy="5217134"/>
          </a:xfrm>
          <a:prstGeom prst="rect">
            <a:avLst/>
          </a:prstGeom>
          <a:noFill/>
        </p:spPr>
        <p:txBody>
          <a:bodyPr wrap="square" rtlCol="0">
            <a:spAutoFit/>
          </a:bodyPr>
          <a:lstStyle/>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Ao analisar o </a:t>
            </a:r>
            <a:r>
              <a:rPr lang="pt-BR" sz="1600" dirty="0" err="1">
                <a:solidFill>
                  <a:srgbClr val="00112C"/>
                </a:solidFill>
                <a:latin typeface="Segoe UI Light" panose="020B0502040204020203" pitchFamily="34" charset="0"/>
                <a:cs typeface="Segoe UI Light" panose="020B0502040204020203" pitchFamily="34" charset="0"/>
              </a:rPr>
              <a:t>dataframe</a:t>
            </a:r>
            <a:r>
              <a:rPr lang="pt-BR" sz="1600" dirty="0">
                <a:solidFill>
                  <a:srgbClr val="00112C"/>
                </a:solidFill>
                <a:latin typeface="Segoe UI Light" panose="020B0502040204020203" pitchFamily="34" charset="0"/>
                <a:cs typeface="Segoe UI Light" panose="020B0502040204020203" pitchFamily="34" charset="0"/>
              </a:rPr>
              <a:t> no período de 24/11/2019 a 01/12/2019, constatamos que a quantidade de transações durante esses 8 dias representa aproximadamente 42,2% do total. Além disso, nesse mesmo período, ocorreu cerca de 58,8% de todas as transações com </a:t>
            </a:r>
            <a:r>
              <a:rPr lang="pt-BR" sz="1600" dirty="0" err="1">
                <a:solidFill>
                  <a:srgbClr val="00112C"/>
                </a:solidFill>
                <a:latin typeface="Segoe UI Light" panose="020B0502040204020203" pitchFamily="34" charset="0"/>
                <a:cs typeface="Segoe UI Light" panose="020B0502040204020203" pitchFamily="34" charset="0"/>
              </a:rPr>
              <a:t>chargeback</a:t>
            </a:r>
            <a:r>
              <a:rPr lang="pt-BR" sz="1600" dirty="0">
                <a:solidFill>
                  <a:srgbClr val="00112C"/>
                </a:solidFill>
                <a:latin typeface="Segoe UI Light" panose="020B0502040204020203" pitchFamily="34" charset="0"/>
                <a:cs typeface="Segoe UI Light" panose="020B0502040204020203" pitchFamily="34" charset="0"/>
              </a:rPr>
              <a:t>.</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A incidência acima da média de estornos durante a Black Friday indica uma maior vulnerabilidade do sistema de pagamento nesse período. Isso requer uma atenção especial para garantir a segurança das transações e evitar prejuízos.</a:t>
            </a:r>
          </a:p>
          <a:p>
            <a:pPr>
              <a:lnSpc>
                <a:spcPct val="150000"/>
              </a:lnSpc>
            </a:pPr>
            <a:r>
              <a:rPr lang="pt-BR" sz="1600" dirty="0">
                <a:solidFill>
                  <a:srgbClr val="00112C"/>
                </a:solidFill>
                <a:latin typeface="Segoe UI Light" panose="020B0502040204020203" pitchFamily="34" charset="0"/>
                <a:cs typeface="Segoe UI Light" panose="020B0502040204020203" pitchFamily="34" charset="0"/>
              </a:rPr>
              <a:t>Essa análise ressalta a importância de avaliar o desempenho do sistema de pagamento durante períodos de alta demanda, como a Black Friday, e implementar estratégias para reduzir os </a:t>
            </a:r>
            <a:r>
              <a:rPr lang="pt-BR" sz="1600" dirty="0" err="1">
                <a:solidFill>
                  <a:srgbClr val="00112C"/>
                </a:solidFill>
                <a:latin typeface="Segoe UI Light" panose="020B0502040204020203" pitchFamily="34" charset="0"/>
                <a:cs typeface="Segoe UI Light" panose="020B0502040204020203" pitchFamily="34" charset="0"/>
              </a:rPr>
              <a:t>chargebacks</a:t>
            </a:r>
            <a:r>
              <a:rPr lang="pt-BR" sz="1600" dirty="0">
                <a:solidFill>
                  <a:srgbClr val="00112C"/>
                </a:solidFill>
                <a:latin typeface="Segoe UI Light" panose="020B0502040204020203" pitchFamily="34" charset="0"/>
                <a:cs typeface="Segoe UI Light" panose="020B0502040204020203" pitchFamily="34" charset="0"/>
              </a:rPr>
              <a:t> e garantir uma experiência de compra segura e satisfatória para os consumidores.</a:t>
            </a:r>
          </a:p>
        </p:txBody>
      </p:sp>
      <p:pic>
        <p:nvPicPr>
          <p:cNvPr id="3" name="Imagem 2">
            <a:extLst>
              <a:ext uri="{FF2B5EF4-FFF2-40B4-BE49-F238E27FC236}">
                <a16:creationId xmlns:a16="http://schemas.microsoft.com/office/drawing/2014/main" id="{78E27B6E-ECAE-8860-C0F0-4BD0DFA4918C}"/>
              </a:ext>
            </a:extLst>
          </p:cNvPr>
          <p:cNvPicPr>
            <a:picLocks noChangeAspect="1"/>
          </p:cNvPicPr>
          <p:nvPr/>
        </p:nvPicPr>
        <p:blipFill>
          <a:blip r:embed="rId3"/>
          <a:stretch>
            <a:fillRect/>
          </a:stretch>
        </p:blipFill>
        <p:spPr>
          <a:xfrm>
            <a:off x="385689" y="1172499"/>
            <a:ext cx="5128411" cy="2256501"/>
          </a:xfrm>
          <a:prstGeom prst="rect">
            <a:avLst/>
          </a:prstGeom>
        </p:spPr>
      </p:pic>
      <p:pic>
        <p:nvPicPr>
          <p:cNvPr id="12" name="Imagem 11">
            <a:extLst>
              <a:ext uri="{FF2B5EF4-FFF2-40B4-BE49-F238E27FC236}">
                <a16:creationId xmlns:a16="http://schemas.microsoft.com/office/drawing/2014/main" id="{499B6DC5-3BC2-C86D-F702-F76BAA8B82F0}"/>
              </a:ext>
            </a:extLst>
          </p:cNvPr>
          <p:cNvPicPr>
            <a:picLocks noChangeAspect="1"/>
          </p:cNvPicPr>
          <p:nvPr/>
        </p:nvPicPr>
        <p:blipFill>
          <a:blip r:embed="rId4"/>
          <a:stretch>
            <a:fillRect/>
          </a:stretch>
        </p:blipFill>
        <p:spPr>
          <a:xfrm>
            <a:off x="385689" y="3562164"/>
            <a:ext cx="4165820" cy="2962909"/>
          </a:xfrm>
          <a:prstGeom prst="rect">
            <a:avLst/>
          </a:prstGeom>
        </p:spPr>
      </p:pic>
    </p:spTree>
    <p:extLst>
      <p:ext uri="{BB962C8B-B14F-4D97-AF65-F5344CB8AC3E}">
        <p14:creationId xmlns:p14="http://schemas.microsoft.com/office/powerpoint/2010/main" val="338757625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2886</Words>
  <Application>Microsoft Office PowerPoint</Application>
  <PresentationFormat>Widescreen</PresentationFormat>
  <Paragraphs>186</Paragraphs>
  <Slides>18</Slides>
  <Notes>16</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18</vt:i4>
      </vt:variant>
    </vt:vector>
  </HeadingPairs>
  <TitlesOfParts>
    <vt:vector size="27" baseType="lpstr">
      <vt:lpstr>Arial</vt:lpstr>
      <vt:lpstr>Calibri</vt:lpstr>
      <vt:lpstr>Calibri Light</vt:lpstr>
      <vt:lpstr>Fakt</vt:lpstr>
      <vt:lpstr>Lato Light</vt:lpstr>
      <vt:lpstr>Segoe UI Light</vt:lpstr>
      <vt:lpstr>Söhne</vt:lpstr>
      <vt:lpstr>Söhne Mono</vt:lpstr>
      <vt:lpstr>Tema do Office</vt:lpstr>
      <vt:lpstr>FAZER CAPA</vt:lpstr>
      <vt:lpstr>Payment Analyst - Case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Galvão</dc:creator>
  <cp:lastModifiedBy>André Galvão</cp:lastModifiedBy>
  <cp:revision>15</cp:revision>
  <dcterms:created xsi:type="dcterms:W3CDTF">2023-07-12T08:46:01Z</dcterms:created>
  <dcterms:modified xsi:type="dcterms:W3CDTF">2023-07-14T01:47:18Z</dcterms:modified>
</cp:coreProperties>
</file>