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3411" r:id="rId4"/>
    <p:sldId id="262" r:id="rId5"/>
    <p:sldId id="265" r:id="rId6"/>
    <p:sldId id="3409" r:id="rId7"/>
    <p:sldId id="3408" r:id="rId8"/>
    <p:sldId id="341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8FF"/>
    <a:srgbClr val="4A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2D903-E770-467D-B844-C5C517C09390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54E72-F55D-42E6-BCA3-9DFE47EC5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49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3EF3-85F6-419D-8AE3-00DA5BAFEC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8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3EF3-85F6-419D-8AE3-00DA5BAFEC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71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3EF3-85F6-419D-8AE3-00DA5BAFEC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08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3EF3-85F6-419D-8AE3-00DA5BAFEC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23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3EF3-85F6-419D-8AE3-00DA5BAFEC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21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3EF3-85F6-419D-8AE3-00DA5BAFEC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3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4CCA9-B811-C55C-4902-D01CBAA9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27684-B65A-DF57-D750-EA379A3DC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F0E2B-D301-0B2C-ADD3-B4190467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AE547-944F-65B2-5228-5D790C71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D2AC6-6822-7434-E080-49654B08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27909-E518-66EC-A8D0-21DC2F42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9A5CEF-2FAA-CDA5-DEA2-2B8A70835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F5FA8-09E6-7DBB-CAEB-A1A971B1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03585A-73AB-0633-6710-CAAB008F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4E3-7D8F-B461-696B-C3F90B7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63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F48EE-ACB8-8ABF-3945-8F816EFF3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8B9494-E319-E992-A7C3-462231AC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CFA37-129F-7CBA-8323-25C593D0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2A224-212E-CDE6-07DA-1CFD629B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7FE156-CC32-E191-5B8A-B65CF820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2903B-526C-5F4D-2FFC-B02F3002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DF001-135A-1E1F-94BF-E9F17807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3FCB9-3B19-18CB-6417-AEE0181B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D1E8D-F181-5D2D-E2A3-C0BF37B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7C7DBE-A688-345D-1003-C5A56F1F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9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E57B-E855-5182-5EA8-B667A41B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F0D657-96D5-7A1E-67A2-E3D87BE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18F21-4E98-EE55-CC36-279FCCE5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34579-C551-14F2-4CD8-C8CD6B51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5FF1A-57D5-C635-923A-A3894805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8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83A3C-570C-A627-F1A8-29E9C125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A1FD4-490B-A2BD-6503-5386CA8B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593CCE-BAC4-3B2D-BC80-74F479C9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512C76-0978-65C5-ACF6-E451F14E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ADA2C6-EF61-764E-BD45-BAA27CE2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5F966-F65F-23B4-84EF-B0832845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55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6C5FB-D0D0-CB15-BC2D-CFBCEB39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B7BBE-5AFC-000B-2118-AD994B67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A8EE58-1609-E245-F6CD-D14DCF0AA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409FB9-A503-BF15-A7BB-A03A0D5A7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0FE0DB-56D6-0235-35CF-ECC569039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7FFFD5-3D6C-1E7E-E644-6B57BA66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5EDFA3-7535-9EA9-5054-E81CEF57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F2729D-D4F2-C4B6-C924-3E76EBE1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4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4A0EC-A6AF-E4AE-8CAB-0184CE95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982F88-6B2E-138F-20E4-494526D1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797C7E-0A8F-C198-D3C1-F12B3BD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B9A36F-EB29-F564-E24B-DEC3088F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65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682A9F-135C-0238-E994-68BBD7F1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B5D424-DBE2-A2D1-6BC1-DF6F33E7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E82453-8C54-5603-7B33-2EF6E78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7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A6210-69E6-7FFA-F880-E629AF70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F6073-633A-1708-A891-1580A780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DF5505-F8C6-3E50-E7AD-EAFCA872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10A716-A960-1EAD-B136-1E8B2BD5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BDBA8C-DE2B-EBD8-CB54-935A85F3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848C5-7BE7-4597-C180-CA58C8D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9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19E6-E668-736E-7D4D-90B51321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060302-5F9F-3EA7-3B1C-25748AF6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52DE71-DCB6-000C-D3F8-E1369AF2B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906BB9-C6B0-F884-7394-0007C7EC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ECBFAB-6601-5792-5971-1543A87D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2BD539-75F3-9686-57F0-38F7425D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E5453C-2488-90F7-5E01-161FD71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40580-4018-2AA3-2A25-415C3C09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C9254-42D5-EDDC-C31D-AC74840E0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6DDB-5230-4CDC-A413-192224C710A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19501-94E1-2F61-A9D4-FF293AB7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8875D-CA1B-F9D2-A88C-45C10B7C4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0317-B248-484A-928F-A177D4C6C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4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D725E-EC54-D723-A375-169432AC2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0BD4A-4DDA-57BF-15DD-DBDC4210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0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-276225" y="6538503"/>
            <a:ext cx="12744450" cy="657705"/>
          </a:xfrm>
          <a:prstGeom prst="rect">
            <a:avLst/>
          </a:prstGeom>
          <a:solidFill>
            <a:srgbClr val="473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76300" y="197158"/>
            <a:ext cx="59736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" dirty="0" err="1">
                <a:latin typeface="+mj-lt"/>
              </a:rPr>
              <a:t>Payment</a:t>
            </a:r>
            <a:r>
              <a:rPr lang="pt-BR" spc="-45" dirty="0">
                <a:latin typeface="+mj-lt"/>
              </a:rPr>
              <a:t> </a:t>
            </a:r>
            <a:r>
              <a:rPr lang="pt-BR" spc="-45" dirty="0" err="1">
                <a:latin typeface="+mj-lt"/>
              </a:rPr>
              <a:t>Analyst</a:t>
            </a:r>
            <a:r>
              <a:rPr lang="pt-BR" spc="-45" dirty="0">
                <a:latin typeface="+mj-lt"/>
              </a:rPr>
              <a:t> - Case</a:t>
            </a:r>
            <a:endParaRPr spc="-10" dirty="0">
              <a:latin typeface="+mj-lt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69E702-9317-4EF0-91A0-002029EC36BF}"/>
              </a:ext>
            </a:extLst>
          </p:cNvPr>
          <p:cNvGrpSpPr/>
          <p:nvPr/>
        </p:nvGrpSpPr>
        <p:grpSpPr>
          <a:xfrm>
            <a:off x="1122202" y="2212675"/>
            <a:ext cx="9947595" cy="1416049"/>
            <a:chOff x="9393384" y="2391809"/>
            <a:chExt cx="1084312" cy="204929"/>
          </a:xfrm>
        </p:grpSpPr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389F406-E7B1-4785-A645-54387335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384" y="2391809"/>
              <a:ext cx="251858" cy="204929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3599" dirty="0">
                <a:solidFill>
                  <a:srgbClr val="272727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7C76E3D2-36E1-4026-B43E-4BA95F40D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497" y="2391809"/>
              <a:ext cx="251858" cy="204929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3599" dirty="0">
                <a:solidFill>
                  <a:srgbClr val="272727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7D36D14B-7153-4282-BCBA-58798E2E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612" y="2391809"/>
              <a:ext cx="251858" cy="204929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3599" dirty="0">
                <a:solidFill>
                  <a:srgbClr val="272727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3C6CF9BB-42C3-492E-8F29-70A47316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726" y="2391809"/>
              <a:ext cx="251858" cy="204929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3599" dirty="0">
                <a:solidFill>
                  <a:srgbClr val="272727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37AE524-6CDC-4954-A1FD-B1871B06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5838" y="2391809"/>
              <a:ext cx="251858" cy="204929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3599" dirty="0">
                <a:solidFill>
                  <a:srgbClr val="272727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44CBA6-FDD1-4DB7-AEE4-6BE5CE70EEC0}"/>
              </a:ext>
            </a:extLst>
          </p:cNvPr>
          <p:cNvSpPr txBox="1"/>
          <p:nvPr/>
        </p:nvSpPr>
        <p:spPr>
          <a:xfrm>
            <a:off x="1870049" y="2653882"/>
            <a:ext cx="141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0" u="none" strike="noStrike" baseline="0" dirty="0">
                <a:latin typeface="Arial-BoldMT"/>
              </a:rPr>
              <a:t>Explicando a indústria</a:t>
            </a:r>
            <a:endParaRPr lang="pt-BR" sz="1400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F9BFF1F-D018-ED43-432D-0600768BB4C0}"/>
              </a:ext>
            </a:extLst>
          </p:cNvPr>
          <p:cNvSpPr/>
          <p:nvPr/>
        </p:nvSpPr>
        <p:spPr>
          <a:xfrm>
            <a:off x="115689" y="272124"/>
            <a:ext cx="540000" cy="540000"/>
          </a:xfrm>
          <a:prstGeom prst="ellipse">
            <a:avLst/>
          </a:prstGeom>
          <a:solidFill>
            <a:srgbClr val="473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738FF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B093F5-E2A2-AAE4-9A24-011620F9FCD3}"/>
              </a:ext>
            </a:extLst>
          </p:cNvPr>
          <p:cNvSpPr txBox="1"/>
          <p:nvPr/>
        </p:nvSpPr>
        <p:spPr>
          <a:xfrm>
            <a:off x="3736629" y="2546160"/>
            <a:ext cx="141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0" u="none" strike="noStrike" baseline="0" dirty="0">
                <a:latin typeface="Arial-BoldMT"/>
              </a:rPr>
              <a:t>Problema 01 – Email </a:t>
            </a:r>
            <a:r>
              <a:rPr lang="pt-BR" sz="1400" b="1" i="0" u="none" strike="noStrike" baseline="0" dirty="0" err="1">
                <a:latin typeface="Arial-BoldMT"/>
              </a:rPr>
              <a:t>Chargeback</a:t>
            </a:r>
            <a:endParaRPr lang="pt-BR" sz="14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DC47AE-B25D-36CE-1233-6E5779D4D9B1}"/>
              </a:ext>
            </a:extLst>
          </p:cNvPr>
          <p:cNvSpPr txBox="1"/>
          <p:nvPr/>
        </p:nvSpPr>
        <p:spPr>
          <a:xfrm>
            <a:off x="5645898" y="2653882"/>
            <a:ext cx="141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0" u="none" strike="noStrike" baseline="0" dirty="0">
                <a:latin typeface="Arial-BoldMT"/>
              </a:rPr>
              <a:t>Análise de dados</a:t>
            </a:r>
            <a:endParaRPr lang="pt-BR" sz="14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4B5A9A-6120-4598-9E25-A78C7B0056BD}"/>
              </a:ext>
            </a:extLst>
          </p:cNvPr>
          <p:cNvSpPr txBox="1"/>
          <p:nvPr/>
        </p:nvSpPr>
        <p:spPr>
          <a:xfrm>
            <a:off x="7500738" y="2653882"/>
            <a:ext cx="141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0" u="none" strike="noStrike" baseline="0" dirty="0">
                <a:latin typeface="Arial-BoldMT"/>
              </a:rPr>
              <a:t>Simples </a:t>
            </a:r>
          </a:p>
          <a:p>
            <a:r>
              <a:rPr lang="pt-BR" sz="1400" b="1" i="0" u="none" strike="noStrike" baseline="0" dirty="0" err="1">
                <a:latin typeface="Arial-BoldMT"/>
              </a:rPr>
              <a:t>Anti-Fraude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7048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2">
            <a:extLst>
              <a:ext uri="{FF2B5EF4-FFF2-40B4-BE49-F238E27FC236}">
                <a16:creationId xmlns:a16="http://schemas.microsoft.com/office/drawing/2014/main" id="{BD20D6FC-ACFA-49FA-AB92-4B506717B1FD}"/>
              </a:ext>
            </a:extLst>
          </p:cNvPr>
          <p:cNvSpPr>
            <a:spLocks/>
          </p:cNvSpPr>
          <p:nvPr/>
        </p:nvSpPr>
        <p:spPr bwMode="auto">
          <a:xfrm>
            <a:off x="9120351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738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83772694-2ED4-4552-954E-E93785BB7379}"/>
              </a:ext>
            </a:extLst>
          </p:cNvPr>
          <p:cNvSpPr>
            <a:spLocks/>
          </p:cNvSpPr>
          <p:nvPr/>
        </p:nvSpPr>
        <p:spPr bwMode="auto">
          <a:xfrm>
            <a:off x="9674748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12B434C0-3B7A-4920-A34A-850B9F5C5AD8}"/>
              </a:ext>
            </a:extLst>
          </p:cNvPr>
          <p:cNvSpPr>
            <a:spLocks/>
          </p:cNvSpPr>
          <p:nvPr/>
        </p:nvSpPr>
        <p:spPr bwMode="auto">
          <a:xfrm>
            <a:off x="10229146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4DD1D154-7FBC-4136-92D7-66BB77F6DCC2}"/>
              </a:ext>
            </a:extLst>
          </p:cNvPr>
          <p:cNvSpPr>
            <a:spLocks/>
          </p:cNvSpPr>
          <p:nvPr/>
        </p:nvSpPr>
        <p:spPr bwMode="auto">
          <a:xfrm>
            <a:off x="10783543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A702FBBA-A6B0-4D9B-A77D-E482641FA4B2}"/>
              </a:ext>
            </a:extLst>
          </p:cNvPr>
          <p:cNvSpPr>
            <a:spLocks/>
          </p:cNvSpPr>
          <p:nvPr/>
        </p:nvSpPr>
        <p:spPr bwMode="auto">
          <a:xfrm>
            <a:off x="11337940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object 28">
            <a:extLst>
              <a:ext uri="{FF2B5EF4-FFF2-40B4-BE49-F238E27FC236}">
                <a16:creationId xmlns:a16="http://schemas.microsoft.com/office/drawing/2014/main" id="{78CF34BB-BB02-07E2-1B48-A46BB7FF306D}"/>
              </a:ext>
            </a:extLst>
          </p:cNvPr>
          <p:cNvSpPr/>
          <p:nvPr/>
        </p:nvSpPr>
        <p:spPr>
          <a:xfrm>
            <a:off x="-276225" y="6538503"/>
            <a:ext cx="12744450" cy="657705"/>
          </a:xfrm>
          <a:prstGeom prst="rect">
            <a:avLst/>
          </a:prstGeom>
          <a:solidFill>
            <a:srgbClr val="473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2">
            <a:extLst>
              <a:ext uri="{FF2B5EF4-FFF2-40B4-BE49-F238E27FC236}">
                <a16:creationId xmlns:a16="http://schemas.microsoft.com/office/drawing/2014/main" id="{42FE70B5-327A-26E3-8CB1-1BDA1EDFEBED}"/>
              </a:ext>
            </a:extLst>
          </p:cNvPr>
          <p:cNvSpPr txBox="1">
            <a:spLocks/>
          </p:cNvSpPr>
          <p:nvPr/>
        </p:nvSpPr>
        <p:spPr>
          <a:xfrm>
            <a:off x="876300" y="197158"/>
            <a:ext cx="59736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" dirty="0"/>
              <a:t>Explicando a indústria</a:t>
            </a:r>
            <a:endParaRPr lang="pt-BR" spc="-1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66C48D-09CA-91BB-399C-7347BD00FBF1}"/>
              </a:ext>
            </a:extLst>
          </p:cNvPr>
          <p:cNvSpPr/>
          <p:nvPr/>
        </p:nvSpPr>
        <p:spPr>
          <a:xfrm>
            <a:off x="115689" y="272124"/>
            <a:ext cx="540000" cy="540000"/>
          </a:xfrm>
          <a:prstGeom prst="ellipse">
            <a:avLst/>
          </a:prstGeom>
          <a:solidFill>
            <a:srgbClr val="473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738FF"/>
              </a:solidFill>
            </a:endParaRPr>
          </a:p>
        </p:txBody>
      </p:sp>
      <p:sp>
        <p:nvSpPr>
          <p:cNvPr id="2" name="object 32">
            <a:extLst>
              <a:ext uri="{FF2B5EF4-FFF2-40B4-BE49-F238E27FC236}">
                <a16:creationId xmlns:a16="http://schemas.microsoft.com/office/drawing/2014/main" id="{EBFF1B88-0153-D217-0A9E-30F9D82CCEFC}"/>
              </a:ext>
            </a:extLst>
          </p:cNvPr>
          <p:cNvSpPr txBox="1">
            <a:spLocks/>
          </p:cNvSpPr>
          <p:nvPr/>
        </p:nvSpPr>
        <p:spPr>
          <a:xfrm>
            <a:off x="876300" y="767786"/>
            <a:ext cx="5973683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45" dirty="0"/>
              <a:t>Entidades</a:t>
            </a:r>
            <a:endParaRPr lang="pt-BR" sz="2800" spc="-1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70CACB-7DB7-5DE4-4DCF-B142DADF6915}"/>
              </a:ext>
            </a:extLst>
          </p:cNvPr>
          <p:cNvSpPr txBox="1"/>
          <p:nvPr/>
        </p:nvSpPr>
        <p:spPr>
          <a:xfrm>
            <a:off x="385689" y="2073265"/>
            <a:ext cx="446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00112C"/>
                </a:solidFill>
                <a:effectLst/>
                <a:latin typeface="Fakt"/>
              </a:rPr>
              <a:t>Adquirentes </a:t>
            </a:r>
          </a:p>
          <a:p>
            <a:r>
              <a:rPr lang="pt-BR" dirty="0">
                <a:solidFill>
                  <a:srgbClr val="00112C"/>
                </a:solidFill>
                <a:latin typeface="Fakt"/>
              </a:rPr>
              <a:t>São responsáveis por processar</a:t>
            </a:r>
            <a:r>
              <a:rPr lang="pt-BR" i="0" dirty="0">
                <a:solidFill>
                  <a:srgbClr val="00112C"/>
                </a:solidFill>
                <a:effectLst/>
                <a:latin typeface="Fakt"/>
              </a:rPr>
              <a:t> as transações financeiras. Ou seja, eles fazem a comunicação com a bandeira ou com os bancos emissores.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87680-BBD4-E4FC-3DAD-94BE0DBE94F4}"/>
              </a:ext>
            </a:extLst>
          </p:cNvPr>
          <p:cNvSpPr txBox="1"/>
          <p:nvPr/>
        </p:nvSpPr>
        <p:spPr>
          <a:xfrm>
            <a:off x="6061039" y="2073265"/>
            <a:ext cx="446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00112C"/>
                </a:solidFill>
                <a:effectLst/>
                <a:latin typeface="Fakt"/>
              </a:rPr>
              <a:t>Bandeiras de cartão</a:t>
            </a:r>
          </a:p>
          <a:p>
            <a:r>
              <a:rPr lang="pt-BR">
                <a:solidFill>
                  <a:srgbClr val="00112C"/>
                </a:solidFill>
                <a:latin typeface="Fakt"/>
              </a:rPr>
              <a:t>Elas exercem um papel regulatório no setor, estabelecendo regras para as transações em si, como número de parcelamentos, e também no quesito de segurança.</a:t>
            </a:r>
            <a:endParaRPr lang="pt-BR" i="0" dirty="0">
              <a:solidFill>
                <a:srgbClr val="00112C"/>
              </a:solidFill>
              <a:effectLst/>
              <a:latin typeface="Fakt"/>
            </a:endParaRPr>
          </a:p>
        </p:txBody>
      </p:sp>
    </p:spTree>
    <p:extLst>
      <p:ext uri="{BB962C8B-B14F-4D97-AF65-F5344CB8AC3E}">
        <p14:creationId xmlns:p14="http://schemas.microsoft.com/office/powerpoint/2010/main" val="13129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2">
            <a:extLst>
              <a:ext uri="{FF2B5EF4-FFF2-40B4-BE49-F238E27FC236}">
                <a16:creationId xmlns:a16="http://schemas.microsoft.com/office/drawing/2014/main" id="{BD20D6FC-ACFA-49FA-AB92-4B506717B1FD}"/>
              </a:ext>
            </a:extLst>
          </p:cNvPr>
          <p:cNvSpPr>
            <a:spLocks/>
          </p:cNvSpPr>
          <p:nvPr/>
        </p:nvSpPr>
        <p:spPr bwMode="auto">
          <a:xfrm>
            <a:off x="9120351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738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83772694-2ED4-4552-954E-E93785BB7379}"/>
              </a:ext>
            </a:extLst>
          </p:cNvPr>
          <p:cNvSpPr>
            <a:spLocks/>
          </p:cNvSpPr>
          <p:nvPr/>
        </p:nvSpPr>
        <p:spPr bwMode="auto">
          <a:xfrm>
            <a:off x="9674748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12B434C0-3B7A-4920-A34A-850B9F5C5AD8}"/>
              </a:ext>
            </a:extLst>
          </p:cNvPr>
          <p:cNvSpPr>
            <a:spLocks/>
          </p:cNvSpPr>
          <p:nvPr/>
        </p:nvSpPr>
        <p:spPr bwMode="auto">
          <a:xfrm>
            <a:off x="10229146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4DD1D154-7FBC-4136-92D7-66BB77F6DCC2}"/>
              </a:ext>
            </a:extLst>
          </p:cNvPr>
          <p:cNvSpPr>
            <a:spLocks/>
          </p:cNvSpPr>
          <p:nvPr/>
        </p:nvSpPr>
        <p:spPr bwMode="auto">
          <a:xfrm>
            <a:off x="10783543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A702FBBA-A6B0-4D9B-A77D-E482641FA4B2}"/>
              </a:ext>
            </a:extLst>
          </p:cNvPr>
          <p:cNvSpPr>
            <a:spLocks/>
          </p:cNvSpPr>
          <p:nvPr/>
        </p:nvSpPr>
        <p:spPr bwMode="auto">
          <a:xfrm>
            <a:off x="11337940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object 28">
            <a:extLst>
              <a:ext uri="{FF2B5EF4-FFF2-40B4-BE49-F238E27FC236}">
                <a16:creationId xmlns:a16="http://schemas.microsoft.com/office/drawing/2014/main" id="{78CF34BB-BB02-07E2-1B48-A46BB7FF306D}"/>
              </a:ext>
            </a:extLst>
          </p:cNvPr>
          <p:cNvSpPr/>
          <p:nvPr/>
        </p:nvSpPr>
        <p:spPr>
          <a:xfrm>
            <a:off x="-276225" y="6538503"/>
            <a:ext cx="12744450" cy="657705"/>
          </a:xfrm>
          <a:prstGeom prst="rect">
            <a:avLst/>
          </a:prstGeom>
          <a:solidFill>
            <a:srgbClr val="473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2">
            <a:extLst>
              <a:ext uri="{FF2B5EF4-FFF2-40B4-BE49-F238E27FC236}">
                <a16:creationId xmlns:a16="http://schemas.microsoft.com/office/drawing/2014/main" id="{42FE70B5-327A-26E3-8CB1-1BDA1EDFEBED}"/>
              </a:ext>
            </a:extLst>
          </p:cNvPr>
          <p:cNvSpPr txBox="1">
            <a:spLocks/>
          </p:cNvSpPr>
          <p:nvPr/>
        </p:nvSpPr>
        <p:spPr>
          <a:xfrm>
            <a:off x="876300" y="197158"/>
            <a:ext cx="59736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" dirty="0"/>
              <a:t>Explicando a indústria</a:t>
            </a:r>
            <a:endParaRPr lang="pt-BR" spc="-1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66C48D-09CA-91BB-399C-7347BD00FBF1}"/>
              </a:ext>
            </a:extLst>
          </p:cNvPr>
          <p:cNvSpPr/>
          <p:nvPr/>
        </p:nvSpPr>
        <p:spPr>
          <a:xfrm>
            <a:off x="115689" y="272124"/>
            <a:ext cx="540000" cy="540000"/>
          </a:xfrm>
          <a:prstGeom prst="ellipse">
            <a:avLst/>
          </a:prstGeom>
          <a:solidFill>
            <a:srgbClr val="473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738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283879-D047-F548-EA1C-7F477C2B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95363"/>
            <a:ext cx="6667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1024CD-4E67-C652-3C02-501A92A0469A}"/>
              </a:ext>
            </a:extLst>
          </p:cNvPr>
          <p:cNvSpPr txBox="1"/>
          <p:nvPr/>
        </p:nvSpPr>
        <p:spPr>
          <a:xfrm>
            <a:off x="385689" y="2948891"/>
            <a:ext cx="4465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 transação presencial:</a:t>
            </a:r>
          </a:p>
          <a:p>
            <a:r>
              <a:rPr lang="pt-BR" dirty="0"/>
              <a:t>1- O cliente paga usando uma POS</a:t>
            </a:r>
          </a:p>
          <a:p>
            <a:r>
              <a:rPr lang="pt-BR" dirty="0"/>
              <a:t>2- O POS captura e envia as informações para a adquirente</a:t>
            </a:r>
          </a:p>
          <a:p>
            <a:r>
              <a:rPr lang="pt-BR" dirty="0"/>
              <a:t>3- A Adquirente envia para a Bandeira e solicita autorização</a:t>
            </a:r>
          </a:p>
          <a:p>
            <a:r>
              <a:rPr lang="pt-BR" dirty="0"/>
              <a:t>4- A bandeira envia as transações para o banco emissor do cartão para obter a autorização. </a:t>
            </a:r>
          </a:p>
          <a:p>
            <a:r>
              <a:rPr lang="pt-BR" dirty="0"/>
              <a:t>5- O banco emissor envia a autorização de volta a bandeira e a adquirente, autorizando a compra no 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2">
            <a:extLst>
              <a:ext uri="{FF2B5EF4-FFF2-40B4-BE49-F238E27FC236}">
                <a16:creationId xmlns:a16="http://schemas.microsoft.com/office/drawing/2014/main" id="{BD20D6FC-ACFA-49FA-AB92-4B506717B1FD}"/>
              </a:ext>
            </a:extLst>
          </p:cNvPr>
          <p:cNvSpPr>
            <a:spLocks/>
          </p:cNvSpPr>
          <p:nvPr/>
        </p:nvSpPr>
        <p:spPr bwMode="auto">
          <a:xfrm>
            <a:off x="9120351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83772694-2ED4-4552-954E-E93785BB7379}"/>
              </a:ext>
            </a:extLst>
          </p:cNvPr>
          <p:cNvSpPr>
            <a:spLocks/>
          </p:cNvSpPr>
          <p:nvPr/>
        </p:nvSpPr>
        <p:spPr bwMode="auto">
          <a:xfrm>
            <a:off x="9674748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738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12B434C0-3B7A-4920-A34A-850B9F5C5AD8}"/>
              </a:ext>
            </a:extLst>
          </p:cNvPr>
          <p:cNvSpPr>
            <a:spLocks/>
          </p:cNvSpPr>
          <p:nvPr/>
        </p:nvSpPr>
        <p:spPr bwMode="auto">
          <a:xfrm>
            <a:off x="10229146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4DD1D154-7FBC-4136-92D7-66BB77F6DCC2}"/>
              </a:ext>
            </a:extLst>
          </p:cNvPr>
          <p:cNvSpPr>
            <a:spLocks/>
          </p:cNvSpPr>
          <p:nvPr/>
        </p:nvSpPr>
        <p:spPr bwMode="auto">
          <a:xfrm>
            <a:off x="10783543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A702FBBA-A6B0-4D9B-A77D-E482641FA4B2}"/>
              </a:ext>
            </a:extLst>
          </p:cNvPr>
          <p:cNvSpPr>
            <a:spLocks/>
          </p:cNvSpPr>
          <p:nvPr/>
        </p:nvSpPr>
        <p:spPr bwMode="auto">
          <a:xfrm>
            <a:off x="11337940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157D0D-76E0-41E7-A3E4-A0B5256F8DD5}"/>
              </a:ext>
            </a:extLst>
          </p:cNvPr>
          <p:cNvSpPr txBox="1"/>
          <p:nvPr/>
        </p:nvSpPr>
        <p:spPr>
          <a:xfrm>
            <a:off x="612140" y="1668969"/>
            <a:ext cx="4465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do perfil de imóvel desejado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Localização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Faixa de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Poder de aporte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Retorno mínimo esperado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Tipos de pregão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object 28">
            <a:extLst>
              <a:ext uri="{FF2B5EF4-FFF2-40B4-BE49-F238E27FC236}">
                <a16:creationId xmlns:a16="http://schemas.microsoft.com/office/drawing/2014/main" id="{E94D5D67-E7B3-5444-F3CE-B78CAB9767FD}"/>
              </a:ext>
            </a:extLst>
          </p:cNvPr>
          <p:cNvSpPr/>
          <p:nvPr/>
        </p:nvSpPr>
        <p:spPr>
          <a:xfrm>
            <a:off x="-276225" y="6538503"/>
            <a:ext cx="12744450" cy="657705"/>
          </a:xfrm>
          <a:prstGeom prst="rect">
            <a:avLst/>
          </a:prstGeom>
          <a:solidFill>
            <a:srgbClr val="473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2">
            <a:extLst>
              <a:ext uri="{FF2B5EF4-FFF2-40B4-BE49-F238E27FC236}">
                <a16:creationId xmlns:a16="http://schemas.microsoft.com/office/drawing/2014/main" id="{0F1249FE-82B6-7D38-E8BC-DAED61D6AC02}"/>
              </a:ext>
            </a:extLst>
          </p:cNvPr>
          <p:cNvSpPr txBox="1">
            <a:spLocks/>
          </p:cNvSpPr>
          <p:nvPr/>
        </p:nvSpPr>
        <p:spPr>
          <a:xfrm>
            <a:off x="876300" y="197158"/>
            <a:ext cx="59736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"/>
              <a:t>Leilões Imobiliários</a:t>
            </a:r>
            <a:endParaRPr lang="pt-BR" spc="-1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A2CB059-3E9C-9877-A77A-FCD8F150BCE2}"/>
              </a:ext>
            </a:extLst>
          </p:cNvPr>
          <p:cNvSpPr/>
          <p:nvPr/>
        </p:nvSpPr>
        <p:spPr>
          <a:xfrm>
            <a:off x="115689" y="272124"/>
            <a:ext cx="540000" cy="540000"/>
          </a:xfrm>
          <a:prstGeom prst="ellipse">
            <a:avLst/>
          </a:prstGeom>
          <a:solidFill>
            <a:srgbClr val="473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73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0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2">
            <a:extLst>
              <a:ext uri="{FF2B5EF4-FFF2-40B4-BE49-F238E27FC236}">
                <a16:creationId xmlns:a16="http://schemas.microsoft.com/office/drawing/2014/main" id="{BD20D6FC-ACFA-49FA-AB92-4B506717B1FD}"/>
              </a:ext>
            </a:extLst>
          </p:cNvPr>
          <p:cNvSpPr>
            <a:spLocks/>
          </p:cNvSpPr>
          <p:nvPr/>
        </p:nvSpPr>
        <p:spPr bwMode="auto">
          <a:xfrm>
            <a:off x="9120351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83772694-2ED4-4552-954E-E93785BB7379}"/>
              </a:ext>
            </a:extLst>
          </p:cNvPr>
          <p:cNvSpPr>
            <a:spLocks/>
          </p:cNvSpPr>
          <p:nvPr/>
        </p:nvSpPr>
        <p:spPr bwMode="auto">
          <a:xfrm>
            <a:off x="9674748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12B434C0-3B7A-4920-A34A-850B9F5C5AD8}"/>
              </a:ext>
            </a:extLst>
          </p:cNvPr>
          <p:cNvSpPr>
            <a:spLocks/>
          </p:cNvSpPr>
          <p:nvPr/>
        </p:nvSpPr>
        <p:spPr bwMode="auto">
          <a:xfrm>
            <a:off x="10229146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738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4DD1D154-7FBC-4136-92D7-66BB77F6DCC2}"/>
              </a:ext>
            </a:extLst>
          </p:cNvPr>
          <p:cNvSpPr>
            <a:spLocks/>
          </p:cNvSpPr>
          <p:nvPr/>
        </p:nvSpPr>
        <p:spPr bwMode="auto">
          <a:xfrm>
            <a:off x="10783543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A702FBBA-A6B0-4D9B-A77D-E482641FA4B2}"/>
              </a:ext>
            </a:extLst>
          </p:cNvPr>
          <p:cNvSpPr>
            <a:spLocks/>
          </p:cNvSpPr>
          <p:nvPr/>
        </p:nvSpPr>
        <p:spPr bwMode="auto">
          <a:xfrm>
            <a:off x="11337940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object 28">
            <a:extLst>
              <a:ext uri="{FF2B5EF4-FFF2-40B4-BE49-F238E27FC236}">
                <a16:creationId xmlns:a16="http://schemas.microsoft.com/office/drawing/2014/main" id="{6768763A-9A38-94BE-F1A1-46CB469B3752}"/>
              </a:ext>
            </a:extLst>
          </p:cNvPr>
          <p:cNvSpPr/>
          <p:nvPr/>
        </p:nvSpPr>
        <p:spPr>
          <a:xfrm>
            <a:off x="-276225" y="6538503"/>
            <a:ext cx="12744450" cy="657705"/>
          </a:xfrm>
          <a:prstGeom prst="rect">
            <a:avLst/>
          </a:prstGeom>
          <a:solidFill>
            <a:srgbClr val="473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2">
            <a:extLst>
              <a:ext uri="{FF2B5EF4-FFF2-40B4-BE49-F238E27FC236}">
                <a16:creationId xmlns:a16="http://schemas.microsoft.com/office/drawing/2014/main" id="{6187BC37-E850-19B2-6F47-1D962D417430}"/>
              </a:ext>
            </a:extLst>
          </p:cNvPr>
          <p:cNvSpPr txBox="1">
            <a:spLocks/>
          </p:cNvSpPr>
          <p:nvPr/>
        </p:nvSpPr>
        <p:spPr>
          <a:xfrm>
            <a:off x="876300" y="197158"/>
            <a:ext cx="59736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" dirty="0"/>
              <a:t>Leilões Imobiliários</a:t>
            </a:r>
            <a:endParaRPr lang="pt-BR" spc="-1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956B3DF-05F8-8CFE-ECA2-BF55DDB5A99D}"/>
              </a:ext>
            </a:extLst>
          </p:cNvPr>
          <p:cNvSpPr/>
          <p:nvPr/>
        </p:nvSpPr>
        <p:spPr>
          <a:xfrm>
            <a:off x="115689" y="272124"/>
            <a:ext cx="540000" cy="540000"/>
          </a:xfrm>
          <a:prstGeom prst="ellipse">
            <a:avLst/>
          </a:prstGeom>
          <a:solidFill>
            <a:srgbClr val="473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73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6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2">
            <a:extLst>
              <a:ext uri="{FF2B5EF4-FFF2-40B4-BE49-F238E27FC236}">
                <a16:creationId xmlns:a16="http://schemas.microsoft.com/office/drawing/2014/main" id="{BD20D6FC-ACFA-49FA-AB92-4B506717B1FD}"/>
              </a:ext>
            </a:extLst>
          </p:cNvPr>
          <p:cNvSpPr>
            <a:spLocks/>
          </p:cNvSpPr>
          <p:nvPr/>
        </p:nvSpPr>
        <p:spPr bwMode="auto">
          <a:xfrm>
            <a:off x="9120351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83772694-2ED4-4552-954E-E93785BB7379}"/>
              </a:ext>
            </a:extLst>
          </p:cNvPr>
          <p:cNvSpPr>
            <a:spLocks/>
          </p:cNvSpPr>
          <p:nvPr/>
        </p:nvSpPr>
        <p:spPr bwMode="auto">
          <a:xfrm>
            <a:off x="9674748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12B434C0-3B7A-4920-A34A-850B9F5C5AD8}"/>
              </a:ext>
            </a:extLst>
          </p:cNvPr>
          <p:cNvSpPr>
            <a:spLocks/>
          </p:cNvSpPr>
          <p:nvPr/>
        </p:nvSpPr>
        <p:spPr bwMode="auto">
          <a:xfrm>
            <a:off x="10229146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4DD1D154-7FBC-4136-92D7-66BB77F6DCC2}"/>
              </a:ext>
            </a:extLst>
          </p:cNvPr>
          <p:cNvSpPr>
            <a:spLocks/>
          </p:cNvSpPr>
          <p:nvPr/>
        </p:nvSpPr>
        <p:spPr bwMode="auto">
          <a:xfrm>
            <a:off x="10783543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738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A702FBBA-A6B0-4D9B-A77D-E482641FA4B2}"/>
              </a:ext>
            </a:extLst>
          </p:cNvPr>
          <p:cNvSpPr>
            <a:spLocks/>
          </p:cNvSpPr>
          <p:nvPr/>
        </p:nvSpPr>
        <p:spPr bwMode="auto">
          <a:xfrm>
            <a:off x="11337940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A0A3F-3962-40E9-A586-F1BF4977DF34}"/>
              </a:ext>
            </a:extLst>
          </p:cNvPr>
          <p:cNvSpPr txBox="1"/>
          <p:nvPr/>
        </p:nvSpPr>
        <p:spPr>
          <a:xfrm>
            <a:off x="612140" y="1765004"/>
            <a:ext cx="4465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junto a leiloeiro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Procuração ou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de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Tabela de retorno Compra X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Retorno mínimo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AD9A9877-6CBC-1F19-ED55-C9A9B85C5E44}"/>
              </a:ext>
            </a:extLst>
          </p:cNvPr>
          <p:cNvSpPr/>
          <p:nvPr/>
        </p:nvSpPr>
        <p:spPr>
          <a:xfrm>
            <a:off x="-276225" y="6538503"/>
            <a:ext cx="12744450" cy="657705"/>
          </a:xfrm>
          <a:prstGeom prst="rect">
            <a:avLst/>
          </a:prstGeom>
          <a:solidFill>
            <a:srgbClr val="473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BCF5C47A-EFE0-D9D5-D979-13813F7F82CE}"/>
              </a:ext>
            </a:extLst>
          </p:cNvPr>
          <p:cNvSpPr txBox="1">
            <a:spLocks/>
          </p:cNvSpPr>
          <p:nvPr/>
        </p:nvSpPr>
        <p:spPr>
          <a:xfrm>
            <a:off x="876300" y="197158"/>
            <a:ext cx="59736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" dirty="0"/>
              <a:t>Leilões Imobiliários</a:t>
            </a:r>
            <a:endParaRPr lang="pt-BR" spc="-1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5CF3B6D-ABAC-1694-F3EE-B8E62BC84979}"/>
              </a:ext>
            </a:extLst>
          </p:cNvPr>
          <p:cNvSpPr/>
          <p:nvPr/>
        </p:nvSpPr>
        <p:spPr>
          <a:xfrm>
            <a:off x="115689" y="272124"/>
            <a:ext cx="540000" cy="540000"/>
          </a:xfrm>
          <a:prstGeom prst="ellipse">
            <a:avLst/>
          </a:prstGeom>
          <a:solidFill>
            <a:srgbClr val="473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73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7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2">
            <a:extLst>
              <a:ext uri="{FF2B5EF4-FFF2-40B4-BE49-F238E27FC236}">
                <a16:creationId xmlns:a16="http://schemas.microsoft.com/office/drawing/2014/main" id="{BD20D6FC-ACFA-49FA-AB92-4B506717B1FD}"/>
              </a:ext>
            </a:extLst>
          </p:cNvPr>
          <p:cNvSpPr>
            <a:spLocks/>
          </p:cNvSpPr>
          <p:nvPr/>
        </p:nvSpPr>
        <p:spPr bwMode="auto">
          <a:xfrm>
            <a:off x="9120351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83772694-2ED4-4552-954E-E93785BB7379}"/>
              </a:ext>
            </a:extLst>
          </p:cNvPr>
          <p:cNvSpPr>
            <a:spLocks/>
          </p:cNvSpPr>
          <p:nvPr/>
        </p:nvSpPr>
        <p:spPr bwMode="auto">
          <a:xfrm>
            <a:off x="9674748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12B434C0-3B7A-4920-A34A-850B9F5C5AD8}"/>
              </a:ext>
            </a:extLst>
          </p:cNvPr>
          <p:cNvSpPr>
            <a:spLocks/>
          </p:cNvSpPr>
          <p:nvPr/>
        </p:nvSpPr>
        <p:spPr bwMode="auto">
          <a:xfrm>
            <a:off x="10229146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4DD1D154-7FBC-4136-92D7-66BB77F6DCC2}"/>
              </a:ext>
            </a:extLst>
          </p:cNvPr>
          <p:cNvSpPr>
            <a:spLocks/>
          </p:cNvSpPr>
          <p:nvPr/>
        </p:nvSpPr>
        <p:spPr bwMode="auto">
          <a:xfrm>
            <a:off x="10783543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A702FBBA-A6B0-4D9B-A77D-E482641FA4B2}"/>
              </a:ext>
            </a:extLst>
          </p:cNvPr>
          <p:cNvSpPr>
            <a:spLocks/>
          </p:cNvSpPr>
          <p:nvPr/>
        </p:nvSpPr>
        <p:spPr bwMode="auto">
          <a:xfrm>
            <a:off x="11337940" y="306958"/>
            <a:ext cx="670928" cy="518596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738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599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8C3830-33D0-4891-9B6C-4D0FCE7E10F2}"/>
              </a:ext>
            </a:extLst>
          </p:cNvPr>
          <p:cNvSpPr txBox="1"/>
          <p:nvPr/>
        </p:nvSpPr>
        <p:spPr>
          <a:xfrm>
            <a:off x="612140" y="1765004"/>
            <a:ext cx="4465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Procedimento pós leilão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de desocupação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Fim de contratos de locação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 das chaves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object 28">
            <a:extLst>
              <a:ext uri="{FF2B5EF4-FFF2-40B4-BE49-F238E27FC236}">
                <a16:creationId xmlns:a16="http://schemas.microsoft.com/office/drawing/2014/main" id="{9F82F71D-FA05-8B62-A754-7F65D704B179}"/>
              </a:ext>
            </a:extLst>
          </p:cNvPr>
          <p:cNvSpPr/>
          <p:nvPr/>
        </p:nvSpPr>
        <p:spPr>
          <a:xfrm>
            <a:off x="-276225" y="6538503"/>
            <a:ext cx="12744450" cy="657705"/>
          </a:xfrm>
          <a:prstGeom prst="rect">
            <a:avLst/>
          </a:prstGeom>
          <a:solidFill>
            <a:srgbClr val="473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2">
            <a:extLst>
              <a:ext uri="{FF2B5EF4-FFF2-40B4-BE49-F238E27FC236}">
                <a16:creationId xmlns:a16="http://schemas.microsoft.com/office/drawing/2014/main" id="{65FC07B6-B968-9EF0-8E49-C7879201386A}"/>
              </a:ext>
            </a:extLst>
          </p:cNvPr>
          <p:cNvSpPr txBox="1">
            <a:spLocks/>
          </p:cNvSpPr>
          <p:nvPr/>
        </p:nvSpPr>
        <p:spPr>
          <a:xfrm>
            <a:off x="876300" y="197158"/>
            <a:ext cx="59736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5"/>
              <a:t>Leilões Imobiliários</a:t>
            </a:r>
            <a:endParaRPr lang="pt-BR" spc="-1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B9EDDEF-A79A-F51A-A749-15AEDF4F97F2}"/>
              </a:ext>
            </a:extLst>
          </p:cNvPr>
          <p:cNvSpPr/>
          <p:nvPr/>
        </p:nvSpPr>
        <p:spPr>
          <a:xfrm>
            <a:off x="115689" y="272124"/>
            <a:ext cx="540000" cy="540000"/>
          </a:xfrm>
          <a:prstGeom prst="ellipse">
            <a:avLst/>
          </a:prstGeom>
          <a:solidFill>
            <a:srgbClr val="473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73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77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218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Arial-BoldMT</vt:lpstr>
      <vt:lpstr>Calibri</vt:lpstr>
      <vt:lpstr>Calibri Light</vt:lpstr>
      <vt:lpstr>Fakt</vt:lpstr>
      <vt:lpstr>Lato Light</vt:lpstr>
      <vt:lpstr>Tema do Office</vt:lpstr>
      <vt:lpstr>Apresentação do PowerPoint</vt:lpstr>
      <vt:lpstr>Payment Analyst - Case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Galvão</dc:creator>
  <cp:lastModifiedBy>André Galvão</cp:lastModifiedBy>
  <cp:revision>2</cp:revision>
  <dcterms:created xsi:type="dcterms:W3CDTF">2023-07-12T08:46:01Z</dcterms:created>
  <dcterms:modified xsi:type="dcterms:W3CDTF">2023-07-12T10:03:58Z</dcterms:modified>
</cp:coreProperties>
</file>