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1" r:id="rId14"/>
    <p:sldId id="262" r:id="rId15"/>
    <p:sldId id="266" r:id="rId16"/>
    <p:sldId id="263" r:id="rId17"/>
    <p:sldId id="264" r:id="rId18"/>
    <p:sldId id="265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64615" autoAdjust="0"/>
  </p:normalViewPr>
  <p:slideViewPr>
    <p:cSldViewPr snapToGrid="0" showGuides="1">
      <p:cViewPr varScale="1">
        <p:scale>
          <a:sx n="85" d="100"/>
          <a:sy n="85" d="100"/>
        </p:scale>
        <p:origin x="-19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Entscheidung:</a:t>
            </a:r>
            <a:r>
              <a:rPr lang="de-DE" baseline="0" dirty="0" smtClean="0"/>
              <a:t> Ajax zuerst, dann Prototype.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</a:t>
            </a:r>
            <a:r>
              <a:rPr lang="de-DE" baseline="0" dirty="0" smtClean="0"/>
              <a:t> Aussagekräftigkeit fehlt bei der Abbildung.</a:t>
            </a:r>
          </a:p>
          <a:p>
            <a:r>
              <a:rPr lang="de-DE" baseline="0" dirty="0" smtClean="0"/>
              <a:t>Es muss mündlich erwähnt werden, dass es bei den </a:t>
            </a:r>
            <a:r>
              <a:rPr lang="de-DE" baseline="0" dirty="0" err="1" smtClean="0"/>
              <a:t>Selektoren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jQuery</a:t>
            </a:r>
            <a:r>
              <a:rPr lang="de-DE" baseline="0" dirty="0" smtClean="0"/>
              <a:t> und Prototype keine unterschiede gibt.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Wichtigste Erkenntisse prägnant zusammenfassen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Gedächtnisstütze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Kurz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Was konnte heute nicht vorgestellt werden?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Was gibt es in diesem Rahmen noch?</a:t>
            </a:r>
          </a:p>
          <a:p>
            <a:endParaRPr lang="de-DE" dirty="0" smtClean="0"/>
          </a:p>
          <a:p>
            <a:r>
              <a:rPr lang="de-DE" dirty="0" smtClean="0"/>
              <a:t>These: Die Entwicklung (Anwendungen-&gt;Webanwendungen) ist bei Mobiltelefonen gerade erst am entstehen. Etwas rückständig, dass wir noch apps haben! Nur teilweise nötig (siehe ARM Native App framework für </a:t>
            </a:r>
            <a:r>
              <a:rPr lang="de-DE" dirty="0" err="1" smtClean="0"/>
              <a:t>Android</a:t>
            </a:r>
            <a:r>
              <a:rPr lang="de-DE" dirty="0" smtClean="0"/>
              <a:t>)		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</a:t>
            </a:r>
            <a:r>
              <a:rPr lang="de-DE" baseline="0" dirty="0" smtClean="0"/>
              <a:t>s Idee:</a:t>
            </a:r>
          </a:p>
          <a:p>
            <a:pPr>
              <a:buFontTx/>
              <a:buChar char="-"/>
            </a:pPr>
            <a:r>
              <a:rPr lang="de-DE" baseline="0" dirty="0" smtClean="0"/>
              <a:t>Warum wird Ajax sehr oft als Synonym für Web2.0 genutzt?</a:t>
            </a:r>
          </a:p>
          <a:p>
            <a:pPr>
              <a:buFontTx/>
              <a:buChar char="-"/>
            </a:pPr>
            <a:r>
              <a:rPr lang="de-DE" baseline="0" dirty="0" smtClean="0"/>
              <a:t>Gilt die Aussage: Von Users Freund zum </a:t>
            </a:r>
            <a:r>
              <a:rPr lang="de-DE" baseline="0" dirty="0" err="1" smtClean="0"/>
              <a:t>Admins</a:t>
            </a:r>
            <a:r>
              <a:rPr lang="de-DE" baseline="0" dirty="0" smtClean="0"/>
              <a:t> </a:t>
            </a:r>
            <a:r>
              <a:rPr lang="de-DE" baseline="0" dirty="0" smtClean="0"/>
              <a:t>Feind</a:t>
            </a:r>
            <a:r>
              <a:rPr lang="de-DE" baseline="0" dirty="0" smtClean="0"/>
              <a:t>?</a:t>
            </a:r>
          </a:p>
          <a:p>
            <a:pPr>
              <a:buFontTx/>
              <a:buChar char="-"/>
            </a:pPr>
            <a:r>
              <a:rPr lang="de-DE" dirty="0" smtClean="0"/>
              <a:t>Wann ist Ajax ein muss und wo ein „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Warum ist das Thema interessant/wichtig?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Wenn möglich anhand eines Beispiels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Ideen:</a:t>
            </a:r>
          </a:p>
          <a:p>
            <a:r>
              <a:rPr lang="de-DE" dirty="0" smtClean="0"/>
              <a:t>Hygenefaktoren</a:t>
            </a:r>
            <a:r>
              <a:rPr lang="de-DE" baseline="0" dirty="0" smtClean="0"/>
              <a:t> bei Nutzung von Ajax = </a:t>
            </a:r>
            <a:r>
              <a:rPr lang="de-DE" dirty="0" smtClean="0"/>
              <a:t>welche bei positiver Ausprägung die Entstehung von Unzufriedenheit verhindern, aber nicht zur Zufriedenheit beitragen bzw. diese erzeugen.</a:t>
            </a:r>
          </a:p>
          <a:p>
            <a:endParaRPr lang="de-DE" dirty="0" smtClean="0"/>
          </a:p>
          <a:p>
            <a:r>
              <a:rPr lang="de-DE" dirty="0" smtClean="0"/>
              <a:t>Simons Idee</a:t>
            </a:r>
            <a:r>
              <a:rPr lang="de-DE" baseline="0" dirty="0" smtClean="0"/>
              <a:t> ist:</a:t>
            </a:r>
          </a:p>
          <a:p>
            <a:r>
              <a:rPr lang="de-DE" dirty="0" smtClean="0"/>
              <a:t>Gefällt mir nicht aber der Ansatz von MS Outlook zu Thematisieren finde</a:t>
            </a:r>
            <a:r>
              <a:rPr lang="de-DE" baseline="0" dirty="0" smtClean="0"/>
              <a:t> ich kein schlechten Aufhänger.</a:t>
            </a:r>
            <a:endParaRPr lang="de-DE" sz="2800" dirty="0" smtClean="0"/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Was kann ich erwarten?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Welche inhaltlichen Punkte werden angesprochen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Wiederholt einblenden</a:t>
            </a:r>
          </a:p>
          <a:p>
            <a:endParaRPr lang="de-DE" dirty="0" smtClean="0"/>
          </a:p>
          <a:p>
            <a:r>
              <a:rPr lang="de-DE" b="1" dirty="0" smtClean="0"/>
              <a:t>Text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Ziel Ajax: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Motivation, Entstehung(kurz),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Begriffsabgrenzung und Funktionsweise</a:t>
            </a: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, aber auch die Grenzen und typische Fallstricke von Ajax zu vermitteln.</a:t>
            </a:r>
          </a:p>
          <a:p>
            <a:pPr>
              <a:buFontTx/>
              <a:buChar char="-"/>
            </a:pPr>
            <a:r>
              <a:rPr lang="de-DE" baseline="0" dirty="0" smtClean="0"/>
              <a:t>Prototype: </a:t>
            </a:r>
          </a:p>
          <a:p>
            <a:pPr>
              <a:buFontTx/>
              <a:buChar char="-"/>
            </a:pPr>
            <a:r>
              <a:rPr lang="de-DE" baseline="0" dirty="0" smtClean="0"/>
              <a:t>Rent a bike: Soll unsere Erfahrungen mit praktischer Entwicklung weitergeben.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Wo ist das Thema einzuordnen?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Welches Wissen wird vorausgesetzt?</a:t>
            </a:r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» Voraussetzungen erläutern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» Festgelegten Ziele strukturieren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» Auf 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roten Faden achten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Wie hängen einzelne Punkte miteinander zusammen?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Warum werden einzelne Punkte angesprochen?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» Auf zeitlichen Rahmen achten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Inhalt dem zeitlichen Rahmen anpassen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Den Zuhörer nicht überstrapazieren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Zeit (deutlich) zu überziehen ist unhöflich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Gegenüber Zuhöreren und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	» Ggf. anderen Vortragenden</a:t>
            </a:r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Der Verbreitungsgrad ist nicht unbedingt ausschlaggeben für ein gute oder schlechte Bibliothek</a:t>
            </a:r>
          </a:p>
          <a:p>
            <a:pPr algn="l"/>
            <a:r>
              <a:rPr lang="de-DE" dirty="0" smtClean="0"/>
              <a:t>aber</a:t>
            </a:r>
            <a:r>
              <a:rPr lang="de-DE" baseline="0" dirty="0" smtClean="0"/>
              <a:t> ob es in der Zukunft noch getragen wird von einer Community.</a:t>
            </a:r>
          </a:p>
          <a:p>
            <a:pPr algn="l"/>
            <a:r>
              <a:rPr lang="de-DE" baseline="0" dirty="0" smtClean="0"/>
              <a:t>Zeigt aber auch die Relevanz</a:t>
            </a:r>
          </a:p>
          <a:p>
            <a:pPr algn="l"/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70933"/>
            <a:ext cx="4802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AJAX und Webentwicklung mit Prototype, André Hacker, Simon Könnicke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AJAX und Webentwicklung mit Prototype, 09.12.2012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ootools.net/slickspe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Ajax </a:t>
            </a:r>
            <a:r>
              <a:rPr lang="de-DE" dirty="0"/>
              <a:t>und Webentwicklung mit Prototype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Ajax  (Asynchronous Javascript) und Entwicklung einer Anwendung mit Prototype, einem Rahmen, der </a:t>
            </a:r>
            <a:r>
              <a:rPr lang="de-DE" dirty="0" err="1"/>
              <a:t>klientenseitiges</a:t>
            </a:r>
            <a:r>
              <a:rPr lang="de-DE" dirty="0"/>
              <a:t> </a:t>
            </a:r>
            <a:r>
              <a:rPr lang="de-DE" dirty="0" smtClean="0"/>
              <a:t>Ajax </a:t>
            </a:r>
            <a:r>
              <a:rPr lang="de-DE" dirty="0"/>
              <a:t>benutzt.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Bewertung: Effizienz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</p:nvPr>
        </p:nvGraphicFramePr>
        <p:xfrm>
          <a:off x="471731" y="3865684"/>
          <a:ext cx="8355745" cy="2165839"/>
        </p:xfrm>
        <a:graphic>
          <a:graphicData uri="http://schemas.openxmlformats.org/drawingml/2006/table">
            <a:tbl>
              <a:tblPr/>
              <a:tblGrid>
                <a:gridCol w="4012346"/>
                <a:gridCol w="2198077"/>
                <a:gridCol w="2145322"/>
              </a:tblGrid>
              <a:tr h="1071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2400" b="1" dirty="0" err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selectors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jQuery 1.5.1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Prototype 1.7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</a:tr>
              <a:tr h="5356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…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…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…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73"/>
                    </a:solidFill>
                  </a:tcPr>
                </a:tc>
              </a:tr>
              <a:tr h="55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final time (less is better)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 </a:t>
                      </a:r>
                      <a:r>
                        <a:rPr lang="de-DE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0 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 0 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80646" y="1843332"/>
            <a:ext cx="8294077" cy="1990114"/>
          </a:xfrm>
        </p:spPr>
        <p:txBody>
          <a:bodyPr/>
          <a:lstStyle/>
          <a:p>
            <a:r>
              <a:rPr lang="de-DE" dirty="0" smtClean="0"/>
              <a:t>Benchmark mit </a:t>
            </a:r>
            <a:r>
              <a:rPr lang="de-DE" dirty="0" err="1" smtClean="0"/>
              <a:t>Slickspeed</a:t>
            </a:r>
            <a:r>
              <a:rPr lang="de-DE" dirty="0" smtClean="0"/>
              <a:t> (</a:t>
            </a:r>
            <a:r>
              <a:rPr lang="de-DE" u="sng" dirty="0" smtClean="0">
                <a:hlinkClick r:id="rId3"/>
              </a:rPr>
              <a:t>http://mootools.net/slickspeed/</a:t>
            </a:r>
            <a:r>
              <a:rPr lang="de-DE" u="sng" dirty="0" smtClean="0"/>
              <a:t>). </a:t>
            </a:r>
            <a:r>
              <a:rPr lang="de-DE" dirty="0" smtClean="0"/>
              <a:t>Dabei werden die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 err="1" smtClean="0"/>
              <a:t>zuverlässlichkeit</a:t>
            </a:r>
            <a:r>
              <a:rPr lang="de-DE" dirty="0" smtClean="0"/>
              <a:t> und </a:t>
            </a:r>
            <a:r>
              <a:rPr lang="de-DE" dirty="0" err="1" smtClean="0"/>
              <a:t>zugriffgeschwindigkeit</a:t>
            </a:r>
            <a:r>
              <a:rPr lang="de-DE" dirty="0" smtClean="0"/>
              <a:t> geprüft.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Bewertung: Überblick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250825" y="1619250"/>
          <a:ext cx="8642349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83"/>
                <a:gridCol w="2880783"/>
                <a:gridCol w="2880783"/>
              </a:tblGrid>
              <a:tr h="370840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 1.5.1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Prototype 1.7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Dokumentation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Effizienz von den </a:t>
                      </a:r>
                      <a:r>
                        <a:rPr lang="de-DE" b="1" dirty="0" err="1" smtClean="0"/>
                        <a:t>Selektoren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Verbreitungsgrad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Einarbeitungsaufwand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Funktionsumfang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Erweiterungen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Größe</a:t>
                      </a:r>
                      <a:r>
                        <a:rPr lang="de-DE" b="1" baseline="0" dirty="0" smtClean="0"/>
                        <a:t> der Basis Bibliothek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KByte</a:t>
                      </a:r>
                      <a:r>
                        <a:rPr lang="en-US" dirty="0" smtClean="0"/>
                        <a:t> (minified),</a:t>
                      </a:r>
                    </a:p>
                    <a:p>
                      <a:r>
                        <a:rPr lang="en-US" dirty="0" smtClean="0"/>
                        <a:t>242 </a:t>
                      </a:r>
                      <a:r>
                        <a:rPr lang="en-US" dirty="0" err="1" smtClean="0"/>
                        <a:t>KByte</a:t>
                      </a:r>
                      <a:r>
                        <a:rPr lang="en-US" dirty="0" smtClean="0"/>
                        <a:t> (uncompressed)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160 </a:t>
                      </a:r>
                      <a:r>
                        <a:rPr lang="de-DE" dirty="0" err="1" smtClean="0"/>
                        <a:t>Kbyte</a:t>
                      </a:r>
                      <a:r>
                        <a:rPr lang="de-DE" dirty="0" smtClean="0"/>
                        <a:t> </a:t>
                      </a:r>
                      <a:r>
                        <a:rPr lang="en-US" dirty="0" smtClean="0"/>
                        <a:t>(uncompressed)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38954" y="6101861"/>
            <a:ext cx="49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Skala geht von ++, +, 0, -, bis - -</a:t>
            </a:r>
            <a:endParaRPr lang="de-DE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Rent</a:t>
            </a:r>
            <a:r>
              <a:rPr lang="de-DE" sz="3200" dirty="0" smtClean="0"/>
              <a:t> a </a:t>
            </a:r>
            <a:r>
              <a:rPr lang="de-DE" sz="3200" dirty="0" err="1" smtClean="0"/>
              <a:t>bike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Wir zeigen jetzt wie man bei unser Applikation sich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Registrier,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ein Fahrrad leiht und zurückgibt und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als Admin die Fahrrad anlegt.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Dabei werden wir immer den Ajax-Counter auf unser Seite im Auge behalten.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Hier geht es zu unser Applikation:</a:t>
            </a:r>
            <a:br>
              <a:rPr lang="de-DE" sz="2800" dirty="0" smtClean="0"/>
            </a:br>
            <a:r>
              <a:rPr lang="de-DE" sz="2800" dirty="0" smtClean="0">
                <a:hlinkClick r:id="rId3"/>
              </a:rPr>
              <a:t>http://localhost:3000/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Ajax ist eine Schlüsseltechnologie für Webanwendungen geworden und nicht mehr weg zudenken.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Prototype ist ein Auslaufmodell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löst alle grundlegende Probleme mit einer angemessener Effizienz aber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die Verbreitung ist nicht Groß und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die Erweiterungen sind nicht Umfänglich.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s.h</a:t>
            </a:r>
            <a:r>
              <a:rPr lang="de-DE" dirty="0" smtClean="0"/>
              <a:t>. Notizen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Titel, Datum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Literaturverzeichnis/Quellenangaben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Durch stärke Interaktivität auf Webseiten mit dem Benutzer stößt die herkömmliche Technik an Ihre Grenzen.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Welche Grenzen sind gemeint?</a:t>
            </a:r>
            <a:br>
              <a:rPr lang="de-DE" sz="2800" dirty="0" smtClean="0"/>
            </a:br>
            <a:r>
              <a:rPr lang="de-DE" sz="2800" dirty="0" smtClean="0"/>
              <a:t>Nachladen von Webinhalte.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Wie kann man das Problemlösen?</a:t>
            </a:r>
            <a:br>
              <a:rPr lang="de-DE" sz="2800" dirty="0" smtClean="0"/>
            </a:br>
            <a:r>
              <a:rPr lang="de-DE" sz="2800" dirty="0" smtClean="0"/>
              <a:t>Ajax.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Welche „Work-a-</a:t>
            </a:r>
            <a:r>
              <a:rPr lang="de-DE" sz="2800" dirty="0" err="1" smtClean="0"/>
              <a:t>rounds</a:t>
            </a:r>
            <a:r>
              <a:rPr lang="de-DE" sz="2800" dirty="0" smtClean="0"/>
              <a:t>“ gibt es?</a:t>
            </a:r>
            <a:br>
              <a:rPr lang="de-DE" sz="2800" dirty="0" smtClean="0"/>
            </a:br>
            <a:r>
              <a:rPr lang="de-DE" sz="2800" dirty="0" smtClean="0"/>
              <a:t>Ein &lt;</a:t>
            </a:r>
            <a:r>
              <a:rPr lang="de-DE" sz="2800" dirty="0" err="1" smtClean="0"/>
              <a:t>iframe</a:t>
            </a:r>
            <a:r>
              <a:rPr lang="de-DE" sz="2800" dirty="0" smtClean="0"/>
              <a:t>&gt; oder &lt;</a:t>
            </a:r>
            <a:r>
              <a:rPr lang="de-DE" sz="2800" dirty="0" err="1" smtClean="0"/>
              <a:t>frameset</a:t>
            </a:r>
            <a:r>
              <a:rPr lang="de-DE" sz="2800" dirty="0" smtClean="0"/>
              <a:t>&gt;.</a:t>
            </a:r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 und Begriffsabgrenzung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Ajax Hürden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Unser </a:t>
            </a:r>
            <a:r>
              <a:rPr lang="de-DE" sz="2000" dirty="0" smtClean="0"/>
              <a:t>Fahrradverleih: </a:t>
            </a: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Ausblick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Quellen</a:t>
            </a:r>
          </a:p>
          <a:p>
            <a:pPr marL="342900" indent="-342900">
              <a:buAutoNum type="arabicPeriod"/>
            </a:pPr>
            <a:endParaRPr lang="de-DE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Wir gehen von folgenden Kenntnissen aus: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JavaScript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HTML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CSS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JSON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Die folgende Minuten präsentieren wir die Webtechnologie Ajax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Das ist eine clientseitige Technologie im Browser</a:t>
            </a:r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des Vortrags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Einführung und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Prototype wurde im Zuge von Ruby on </a:t>
            </a:r>
            <a:r>
              <a:rPr lang="de-DE" sz="2800" dirty="0" err="1" smtClean="0"/>
              <a:t>Rails</a:t>
            </a:r>
            <a:r>
              <a:rPr lang="de-DE" sz="2800" dirty="0" smtClean="0"/>
              <a:t> entwickelt und als eigenständiges clientseitiges JavaScript „Framework“ veröffentlich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Hauptaufgaben: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Convenience Funktionen wie die </a:t>
            </a:r>
            <a:r>
              <a:rPr lang="de-DE" sz="2800" dirty="0" err="1" smtClean="0"/>
              <a:t>Selektoren</a:t>
            </a:r>
            <a:r>
              <a:rPr lang="de-DE" sz="2800" dirty="0" smtClean="0"/>
              <a:t> für die DOM-Elemente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Browserunabhängig Entwickeln von</a:t>
            </a:r>
          </a:p>
          <a:p>
            <a:pPr lvl="2">
              <a:buFont typeface="Arial" pitchFamily="34" charset="0"/>
              <a:buChar char="•"/>
            </a:pPr>
            <a:r>
              <a:rPr lang="de-DE" sz="2800" dirty="0" smtClean="0"/>
              <a:t>Ajax,</a:t>
            </a:r>
          </a:p>
          <a:p>
            <a:pPr lvl="2">
              <a:buFont typeface="Arial" pitchFamily="34" charset="0"/>
              <a:buChar char="•"/>
            </a:pPr>
            <a:r>
              <a:rPr lang="de-DE" sz="2800" dirty="0" smtClean="0"/>
              <a:t>Events</a:t>
            </a:r>
          </a:p>
          <a:p>
            <a:pPr lvl="2">
              <a:buFont typeface="Arial" pitchFamily="34" charset="0"/>
              <a:buChar char="•"/>
            </a:pPr>
            <a:r>
              <a:rPr lang="de-DE" sz="2800" dirty="0" smtClean="0"/>
              <a:t>und mehr.</a:t>
            </a:r>
          </a:p>
          <a:p>
            <a:pPr>
              <a:buFont typeface="Arial" pitchFamily="34" charset="0"/>
              <a:buChar char="•"/>
            </a:pP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und die </a:t>
            </a:r>
            <a:r>
              <a:rPr lang="de-DE" sz="3200" dirty="0" smtClean="0"/>
              <a:t>Convenience Funktionen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HTML: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html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body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div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=„</a:t>
            </a:r>
            <a:r>
              <a:rPr lang="de-DE" dirty="0" err="1" smtClean="0"/>
              <a:t>foo</a:t>
            </a:r>
            <a:r>
              <a:rPr lang="de-DE" dirty="0" smtClean="0"/>
              <a:t>“ </a:t>
            </a:r>
            <a:r>
              <a:rPr lang="de-DE" dirty="0" err="1" smtClean="0"/>
              <a:t>class</a:t>
            </a:r>
            <a:r>
              <a:rPr lang="de-DE" dirty="0" smtClean="0"/>
              <a:t>=„</a:t>
            </a:r>
            <a:r>
              <a:rPr lang="de-DE" dirty="0" err="1" smtClean="0"/>
              <a:t>clsFoo</a:t>
            </a:r>
            <a:r>
              <a:rPr lang="de-DE" dirty="0" smtClean="0"/>
              <a:t>“&gt;bar&lt;/</a:t>
            </a:r>
            <a:r>
              <a:rPr lang="de-DE" dirty="0" err="1" smtClean="0"/>
              <a:t>div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div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=„</a:t>
            </a:r>
            <a:r>
              <a:rPr lang="de-DE" dirty="0" err="1" smtClean="0"/>
              <a:t>clsFoo</a:t>
            </a:r>
            <a:r>
              <a:rPr lang="de-DE" dirty="0" smtClean="0"/>
              <a:t>“&gt;bar&lt;/</a:t>
            </a:r>
            <a:r>
              <a:rPr lang="de-DE" dirty="0" err="1" smtClean="0"/>
              <a:t>div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body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html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Prototype:</a:t>
            </a:r>
          </a:p>
          <a:p>
            <a:endParaRPr lang="de-DE" dirty="0" smtClean="0"/>
          </a:p>
          <a:p>
            <a:r>
              <a:rPr lang="de-DE" dirty="0" smtClean="0"/>
              <a:t>$(„</a:t>
            </a:r>
            <a:r>
              <a:rPr lang="de-DE" dirty="0" err="1" smtClean="0"/>
              <a:t>foo</a:t>
            </a:r>
            <a:r>
              <a:rPr lang="de-DE" dirty="0" smtClean="0"/>
              <a:t>“).</a:t>
            </a:r>
            <a:r>
              <a:rPr lang="de-DE" dirty="0" err="1" smtClean="0"/>
              <a:t>innerHTML</a:t>
            </a:r>
            <a:endParaRPr lang="de-DE" dirty="0" smtClean="0"/>
          </a:p>
          <a:p>
            <a:r>
              <a:rPr lang="de-DE" dirty="0" smtClean="0"/>
              <a:t>//gibt „bar“ zurück</a:t>
            </a:r>
          </a:p>
          <a:p>
            <a:r>
              <a:rPr lang="de-DE" dirty="0" smtClean="0"/>
              <a:t>$$(„.</a:t>
            </a:r>
            <a:r>
              <a:rPr lang="de-DE" dirty="0" err="1" smtClean="0"/>
              <a:t>clsFoo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//gibt die beiden DOM-</a:t>
            </a:r>
          </a:p>
          <a:p>
            <a:r>
              <a:rPr lang="de-DE" dirty="0" smtClean="0"/>
              <a:t>// Elemente zurück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Titel, Datum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und Ajax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Ajax.Request</a:t>
            </a:r>
            <a:r>
              <a:rPr lang="en-US" sz="2400" dirty="0" smtClean="0"/>
              <a:t>('/your/</a:t>
            </a:r>
            <a:r>
              <a:rPr lang="en-US" sz="2400" dirty="0" err="1" smtClean="0"/>
              <a:t>url</a:t>
            </a:r>
            <a:r>
              <a:rPr lang="en-US" sz="2400" dirty="0" smtClean="0"/>
              <a:t>', {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onSuccess</a:t>
            </a:r>
            <a:r>
              <a:rPr lang="en-US" sz="2400" dirty="0" smtClean="0"/>
              <a:t>: </a:t>
            </a:r>
            <a:r>
              <a:rPr lang="en-US" sz="2400" b="1" dirty="0" smtClean="0"/>
              <a:t>function</a:t>
            </a:r>
            <a:r>
              <a:rPr lang="en-US" sz="2400" dirty="0" smtClean="0"/>
              <a:t>(response) {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 = </a:t>
            </a:r>
            <a:r>
              <a:rPr lang="en-US" sz="2400" dirty="0" err="1" smtClean="0"/>
              <a:t>response.responseText.evalJSON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	alert(“</a:t>
            </a:r>
            <a:r>
              <a:rPr lang="en-US" sz="2400" dirty="0" err="1" smtClean="0"/>
              <a:t>Der</a:t>
            </a:r>
            <a:r>
              <a:rPr lang="en-US" sz="2400" dirty="0" smtClean="0"/>
              <a:t> </a:t>
            </a:r>
            <a:r>
              <a:rPr lang="en-US" sz="2400" dirty="0" err="1" smtClean="0"/>
              <a:t>gesendete</a:t>
            </a:r>
            <a:r>
              <a:rPr lang="en-US" sz="2400" dirty="0" smtClean="0"/>
              <a:t> Name </a:t>
            </a:r>
            <a:r>
              <a:rPr lang="en-US" sz="2400" dirty="0" err="1" smtClean="0"/>
              <a:t>lautet</a:t>
            </a:r>
            <a:r>
              <a:rPr lang="en-US" sz="2400" dirty="0" smtClean="0"/>
              <a:t>” + obj.name);</a:t>
            </a:r>
          </a:p>
          <a:p>
            <a:r>
              <a:rPr lang="de-DE" sz="2400" dirty="0" smtClean="0"/>
              <a:t>	} </a:t>
            </a:r>
          </a:p>
          <a:p>
            <a:r>
              <a:rPr lang="de-DE" sz="2400" dirty="0" smtClean="0"/>
              <a:t>	</a:t>
            </a:r>
            <a:r>
              <a:rPr lang="de-DE" sz="2400" dirty="0" err="1" smtClean="0"/>
              <a:t>onFailure</a:t>
            </a:r>
            <a:r>
              <a:rPr lang="en-US" sz="2400" dirty="0" smtClean="0"/>
              <a:t>: </a:t>
            </a:r>
            <a:r>
              <a:rPr lang="en-US" sz="2400" b="1" dirty="0" smtClean="0"/>
              <a:t>function</a:t>
            </a:r>
            <a:r>
              <a:rPr lang="en-US" sz="2400" dirty="0" smtClean="0"/>
              <a:t>(response) {</a:t>
            </a:r>
          </a:p>
          <a:p>
            <a:r>
              <a:rPr lang="en-US" sz="2400" dirty="0" smtClean="0"/>
              <a:t>		alert(“</a:t>
            </a:r>
            <a:r>
              <a:rPr lang="en-US" sz="2400" dirty="0" err="1" smtClean="0"/>
              <a:t>Verbindungs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</a:t>
            </a:r>
            <a:r>
              <a:rPr lang="en-US" sz="2400" dirty="0" smtClean="0"/>
              <a:t>.”);</a:t>
            </a:r>
          </a:p>
          <a:p>
            <a:r>
              <a:rPr lang="de-DE" sz="2400" dirty="0" smtClean="0"/>
              <a:t>	} </a:t>
            </a:r>
          </a:p>
          <a:p>
            <a:r>
              <a:rPr lang="de-DE" sz="2400" dirty="0" smtClean="0"/>
              <a:t>});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Bewertung: Verbreitungsgrad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267" y="1739228"/>
            <a:ext cx="8288947" cy="46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810</Words>
  <Application>Microsoft Office PowerPoint</Application>
  <PresentationFormat>Bildschirmpräsentation (4:3)</PresentationFormat>
  <Paragraphs>191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PowerPoint_Praesentation</vt:lpstr>
      <vt:lpstr>Ajax und Webentwicklung mit Prototype</vt:lpstr>
      <vt:lpstr>Motivation</vt:lpstr>
      <vt:lpstr>Gliederung</vt:lpstr>
      <vt:lpstr>Einführung</vt:lpstr>
      <vt:lpstr>Inhalt des Vortrags</vt:lpstr>
      <vt:lpstr>Prototype Einführung und Motivation</vt:lpstr>
      <vt:lpstr>Prototype und die Convenience Funktionen </vt:lpstr>
      <vt:lpstr>Prototype und Ajax</vt:lpstr>
      <vt:lpstr>Prototype Bewertung: Verbreitungsgrad</vt:lpstr>
      <vt:lpstr>Prototype Bewertung: Effizienz</vt:lpstr>
      <vt:lpstr>Prototype Bewertung: Überblick</vt:lpstr>
      <vt:lpstr>Rent a bike</vt:lpstr>
      <vt:lpstr>Zusammenfassung</vt:lpstr>
      <vt:lpstr>Ausblick</vt:lpstr>
      <vt:lpstr>Diskussion</vt:lpstr>
      <vt:lpstr>Literaturverzeichnis/Quellenangaben</vt:lpstr>
      <vt:lpstr>Folie 17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</dc:creator>
  <dc:description>Version 0.9, 10.11.2005</dc:description>
  <cp:lastModifiedBy>Andre</cp:lastModifiedBy>
  <cp:revision>43</cp:revision>
  <cp:lastPrinted>2002-06-26T11:04:16Z</cp:lastPrinted>
  <dcterms:created xsi:type="dcterms:W3CDTF">2011-11-29T09:32:53Z</dcterms:created>
  <dcterms:modified xsi:type="dcterms:W3CDTF">2011-12-01T19:32:09Z</dcterms:modified>
</cp:coreProperties>
</file>