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0" r:id="rId13"/>
    <p:sldId id="273" r:id="rId14"/>
    <p:sldId id="274" r:id="rId15"/>
    <p:sldId id="275" r:id="rId16"/>
    <p:sldId id="261" r:id="rId17"/>
    <p:sldId id="287" r:id="rId18"/>
    <p:sldId id="288" r:id="rId19"/>
    <p:sldId id="286" r:id="rId20"/>
    <p:sldId id="277" r:id="rId21"/>
    <p:sldId id="278" r:id="rId22"/>
    <p:sldId id="279" r:id="rId23"/>
    <p:sldId id="291" r:id="rId24"/>
    <p:sldId id="280" r:id="rId25"/>
    <p:sldId id="281" r:id="rId26"/>
    <p:sldId id="282" r:id="rId27"/>
    <p:sldId id="293" r:id="rId28"/>
    <p:sldId id="283" r:id="rId29"/>
    <p:sldId id="292" r:id="rId30"/>
    <p:sldId id="284" r:id="rId31"/>
    <p:sldId id="262" r:id="rId32"/>
    <p:sldId id="285" r:id="rId33"/>
    <p:sldId id="294" r:id="rId34"/>
    <p:sldId id="289" r:id="rId35"/>
    <p:sldId id="290" r:id="rId3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D6E0"/>
    <a:srgbClr val="FFCC00"/>
    <a:srgbClr val="8C0000"/>
    <a:srgbClr val="626000"/>
    <a:srgbClr val="FF9933"/>
    <a:srgbClr val="80808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4" autoAdjust="0"/>
    <p:restoredTop sz="63468" autoAdjust="0"/>
  </p:normalViewPr>
  <p:slideViewPr>
    <p:cSldViewPr snapToGrid="0" showGuides="1">
      <p:cViewPr varScale="1">
        <p:scale>
          <a:sx n="72" d="100"/>
          <a:sy n="72" d="100"/>
        </p:scale>
        <p:origin x="-8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In</a:t>
            </a:r>
            <a:r>
              <a:rPr lang="de-DE" baseline="0" dirty="0" smtClean="0"/>
              <a:t> kommenden 60 Minuten über </a:t>
            </a:r>
            <a:r>
              <a:rPr lang="de-DE" b="1" baseline="0" dirty="0" smtClean="0"/>
              <a:t>2 Dinge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Konzept AJAX, „</a:t>
            </a:r>
            <a:r>
              <a:rPr lang="de-DE" baseline="0" dirty="0" err="1" smtClean="0"/>
              <a:t>Async</a:t>
            </a:r>
            <a:r>
              <a:rPr lang="de-DE" baseline="0" dirty="0" smtClean="0"/>
              <a:t>…“ zur asynchronen Datenübertragung vorstellen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Prototype.js, das ehemals populärste </a:t>
            </a:r>
            <a:r>
              <a:rPr lang="de-DE" b="1" baseline="0" dirty="0" smtClean="0"/>
              <a:t>JS-Bibliothek</a:t>
            </a:r>
            <a:r>
              <a:rPr lang="de-DE" baseline="0" dirty="0" smtClean="0"/>
              <a:t> für Ajax Funktionalität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Am Ende eigene Anwendung vorstellen, die wir auf Basis Ajax und Prototype.js entwickelt haben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Aussprache Ajax deutsch englisch, nicht immer konsistent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Test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11:36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F6 11:46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F12 12:00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http://t3n.de/news/jquery-javascript-nutzungszahlen-270720/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de-DE" baseline="0" dirty="0" smtClean="0"/>
              <a:t>Ajax = Konzept, auf das wir gleich noch näher eingehen, das bestehende Technologien kombiniert</a:t>
            </a:r>
          </a:p>
          <a:p>
            <a:pPr>
              <a:buFontTx/>
              <a:buChar char="-"/>
            </a:pPr>
            <a:r>
              <a:rPr lang="de-DE" baseline="0" dirty="0" smtClean="0"/>
              <a:t>Diskrepanz jetzt wesentlich geringer</a:t>
            </a:r>
          </a:p>
          <a:p>
            <a:pPr>
              <a:buFontTx/>
              <a:buChar char="-"/>
            </a:pPr>
            <a:r>
              <a:rPr lang="de-DE" baseline="0" dirty="0" smtClean="0"/>
              <a:t>Vorteile von Webanwendungen kommen jetzt voll zur Geltung. schnellste Verbreitung einer Technologie in der gesamten Menschheitsgeschichte</a:t>
            </a:r>
          </a:p>
          <a:p>
            <a:pPr>
              <a:buFontTx/>
              <a:buChar char="-"/>
            </a:pPr>
            <a:r>
              <a:rPr lang="de-DE" sz="1200" dirty="0" smtClean="0"/>
              <a:t>ungeahntes Wachstum/Popularität, schnellste Verbreitung einer Technologie in der gesamten Menschheitsgeschichte.</a:t>
            </a:r>
            <a:endParaRPr lang="de-DE" baseline="0" dirty="0" smtClean="0"/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smtClean="0"/>
              <a:t>Ideen:</a:t>
            </a:r>
          </a:p>
          <a:p>
            <a:pPr>
              <a:buFontTx/>
              <a:buNone/>
            </a:pPr>
            <a:r>
              <a:rPr lang="de-DE" baseline="0" dirty="0" smtClean="0"/>
              <a:t>„</a:t>
            </a:r>
            <a:r>
              <a:rPr lang="de-DE" baseline="0" dirty="0" err="1" smtClean="0"/>
              <a:t>Enabling</a:t>
            </a:r>
            <a:r>
              <a:rPr lang="de-DE" baseline="0" dirty="0" smtClean="0"/>
              <a:t> Technology“, allerdings nur in Zusammenspiel mit dem Internet</a:t>
            </a:r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smtClean="0"/>
              <a:t>Fast wie Desktop Anwendungen (Native Code)</a:t>
            </a:r>
          </a:p>
          <a:p>
            <a:pPr>
              <a:buFontTx/>
              <a:buNone/>
            </a:pPr>
            <a:endParaRPr lang="de-DE" baseline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de-DE" dirty="0" smtClean="0"/>
              <a:t>Bisher:</a:t>
            </a:r>
            <a:r>
              <a:rPr lang="de-DE" baseline="0" dirty="0" smtClean="0"/>
              <a:t> Warum Ajax wichtig ist, </a:t>
            </a:r>
            <a:r>
              <a:rPr lang="de-DE" b="1" baseline="0" dirty="0" smtClean="0"/>
              <a:t>welche Probleme </a:t>
            </a:r>
            <a:r>
              <a:rPr lang="de-DE" baseline="0" dirty="0" smtClean="0"/>
              <a:t>es löst</a:t>
            </a:r>
          </a:p>
          <a:p>
            <a:pPr>
              <a:buFontTx/>
              <a:buNone/>
            </a:pPr>
            <a:r>
              <a:rPr lang="de-DE" baseline="0" dirty="0" smtClean="0"/>
              <a:t>Jetzt: Detail, </a:t>
            </a:r>
            <a:r>
              <a:rPr lang="de-DE" b="1" baseline="0" dirty="0" smtClean="0"/>
              <a:t>wie es Probleme löst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…</a:t>
            </a:r>
          </a:p>
          <a:p>
            <a:pPr>
              <a:buFontTx/>
              <a:buChar char="-"/>
            </a:pPr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1. </a:t>
            </a:r>
          </a:p>
          <a:p>
            <a:pPr>
              <a:buFontTx/>
              <a:buChar char="-"/>
            </a:pPr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2.</a:t>
            </a:r>
          </a:p>
          <a:p>
            <a:pPr>
              <a:buFontTx/>
              <a:buChar char="-"/>
            </a:pPr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3. Trennung von Logik und Oberfläche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Abstrakte Darstellung, Stand</a:t>
            </a:r>
            <a:r>
              <a:rPr lang="de-DE" baseline="0" dirty="0" smtClean="0"/>
              <a:t> 2005, Kern immer noch aktuell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Erklären:</a:t>
            </a:r>
            <a:r>
              <a:rPr lang="de-DE" baseline="0" dirty="0" smtClean="0"/>
              <a:t> Links, rechts. Unterschied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Entscheidende</a:t>
            </a:r>
            <a:r>
              <a:rPr lang="de-DE" baseline="0" dirty="0" smtClean="0"/>
              <a:t> Stelle (einziger Unterschied) ist bei „</a:t>
            </a:r>
            <a:r>
              <a:rPr lang="de-DE" b="1" baseline="0" dirty="0" smtClean="0"/>
              <a:t>JavaScript </a:t>
            </a:r>
            <a:r>
              <a:rPr lang="de-DE" b="1" baseline="0" dirty="0" err="1" smtClean="0"/>
              <a:t>call</a:t>
            </a:r>
            <a:r>
              <a:rPr lang="de-DE" baseline="0" dirty="0" smtClean="0"/>
              <a:t>“, weil hier wird Anfrage jetzt </a:t>
            </a:r>
            <a:r>
              <a:rPr lang="de-DE" b="1" baseline="0" dirty="0" smtClean="0"/>
              <a:t>nicht direkt an Server geschickt </a:t>
            </a:r>
            <a:r>
              <a:rPr lang="de-DE" baseline="0" dirty="0" smtClean="0"/>
              <a:t>(</a:t>
            </a:r>
            <a:r>
              <a:rPr lang="de-DE" baseline="0" dirty="0" err="1" smtClean="0"/>
              <a:t>Neuladen</a:t>
            </a:r>
            <a:r>
              <a:rPr lang="de-DE" baseline="0" dirty="0" smtClean="0"/>
              <a:t> der Seite), sondern im Hintergrund, nebenläufig, behandelt. Die Webanwendung läuft also zum Teil lokal.</a:t>
            </a:r>
          </a:p>
          <a:p>
            <a:endParaRPr lang="de-DE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Jetzt vergleichen</a:t>
            </a:r>
            <a:r>
              <a:rPr lang="de-DE" baseline="0" dirty="0" smtClean="0"/>
              <a:t> wir das a</a:t>
            </a:r>
            <a:r>
              <a:rPr lang="de-DE" dirty="0" smtClean="0"/>
              <a:t>us</a:t>
            </a:r>
            <a:r>
              <a:rPr lang="de-DE" baseline="0" dirty="0" smtClean="0"/>
              <a:t> zeitlicher Sicht und schauen uns zuerst klassische Webanwendung an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Für Bob ist das verlorene Zeit,</a:t>
            </a:r>
            <a:r>
              <a:rPr lang="de-DE" baseline="0" dirty="0" smtClean="0"/>
              <a:t> er könnte kontinuierlich tippen</a:t>
            </a:r>
          </a:p>
          <a:p>
            <a:pPr>
              <a:buFontTx/>
              <a:buChar char="-"/>
            </a:pP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Beispiel</a:t>
            </a:r>
            <a:r>
              <a:rPr lang="de-DE" baseline="0" dirty="0" smtClean="0"/>
              <a:t> Online-Tabelle. Nach jedem Einfügen warten…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b="1" dirty="0" smtClean="0"/>
              <a:t>User </a:t>
            </a:r>
            <a:r>
              <a:rPr lang="de-DE" b="1" dirty="0" err="1" smtClean="0"/>
              <a:t>Activity</a:t>
            </a:r>
            <a:r>
              <a:rPr lang="de-DE" b="1" dirty="0" smtClean="0"/>
              <a:t> jetzt durchgezogen</a:t>
            </a:r>
            <a:r>
              <a:rPr lang="de-DE" b="0" dirty="0" smtClean="0"/>
              <a:t>, Bob</a:t>
            </a:r>
            <a:r>
              <a:rPr lang="de-DE" b="0" baseline="0" dirty="0" smtClean="0"/>
              <a:t> kann ununterbrochen tippen</a:t>
            </a:r>
            <a:endParaRPr lang="de-DE" b="0" dirty="0" smtClean="0"/>
          </a:p>
          <a:p>
            <a:endParaRPr lang="de-DE" dirty="0" smtClean="0"/>
          </a:p>
          <a:p>
            <a:r>
              <a:rPr lang="de-DE" dirty="0" smtClean="0"/>
              <a:t>Online</a:t>
            </a:r>
            <a:r>
              <a:rPr lang="de-DE" baseline="0" dirty="0" smtClean="0"/>
              <a:t> Tabellenkalkulation: Nicht warten, direkt weiterarbeiten…</a:t>
            </a:r>
          </a:p>
          <a:p>
            <a:endParaRPr lang="de-DE" dirty="0" smtClean="0"/>
          </a:p>
          <a:p>
            <a:r>
              <a:rPr lang="de-DE" dirty="0" smtClean="0"/>
              <a:t>Problem 1: Allerdings nicht</a:t>
            </a:r>
            <a:r>
              <a:rPr lang="de-DE" baseline="0" dirty="0" smtClean="0"/>
              <a:t> Normallfall! Meist Eingabeformular, dann muss man warten.</a:t>
            </a:r>
          </a:p>
          <a:p>
            <a:endParaRPr lang="de-DE" baseline="0" dirty="0" smtClean="0"/>
          </a:p>
          <a:p>
            <a:r>
              <a:rPr lang="de-DE" dirty="0" smtClean="0"/>
              <a:t>Problem 2</a:t>
            </a:r>
            <a:r>
              <a:rPr lang="de-DE" baseline="0" dirty="0" smtClean="0"/>
              <a:t> (Publikum): Anzeige schon vor der Bestätigung. Nutzer denkt es wäre schon eingetragen, ist aber evtl. nicht </a:t>
            </a:r>
            <a:r>
              <a:rPr lang="de-DE" baseline="0" dirty="0" smtClean="0">
                <a:sym typeface="Wingdings" pitchFamily="2" charset="2"/>
              </a:rPr>
              <a:t> Komplex für Oberflächenentwickler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Im</a:t>
            </a:r>
            <a:r>
              <a:rPr lang="de-DE" baseline="0" dirty="0" smtClean="0"/>
              <a:t> Detail die einzelnen Komponenten an, aus denen Ajax heute besteht</a:t>
            </a:r>
          </a:p>
          <a:p>
            <a:pPr>
              <a:buFontTx/>
              <a:buChar char="-"/>
            </a:pPr>
            <a:r>
              <a:rPr lang="de-DE" baseline="0" dirty="0" smtClean="0"/>
              <a:t>JavaScript und DOM erklären wir nicht weiter</a:t>
            </a:r>
          </a:p>
          <a:p>
            <a:pPr>
              <a:buFontTx/>
              <a:buChar char="-"/>
            </a:pPr>
            <a:r>
              <a:rPr lang="de-DE" baseline="0" dirty="0" err="1" smtClean="0"/>
              <a:t>XMLHttpRequest</a:t>
            </a:r>
            <a:r>
              <a:rPr lang="de-DE" baseline="0" dirty="0" smtClean="0"/>
              <a:t>: Name irreführend. API für senden von HTTP(s) Anfragen aus JavaScript</a:t>
            </a:r>
          </a:p>
          <a:p>
            <a:pPr>
              <a:buFontTx/>
              <a:buChar char="-"/>
            </a:pPr>
            <a:r>
              <a:rPr lang="de-DE" baseline="0" dirty="0" smtClean="0"/>
              <a:t>Erfunden Microsoft: Wollte Outlook als Webanwendung anbieten</a:t>
            </a: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Haben</a:t>
            </a:r>
            <a:r>
              <a:rPr lang="de-DE" baseline="0" dirty="0" smtClean="0"/>
              <a:t> gesehen, dass Ajax Name irreführend ist, </a:t>
            </a:r>
            <a:r>
              <a:rPr lang="de-DE" baseline="0" dirty="0" err="1" smtClean="0"/>
              <a:t>XMLHttpRequest</a:t>
            </a:r>
            <a:r>
              <a:rPr lang="de-DE" baseline="0" dirty="0" smtClean="0"/>
              <a:t> ebenso!</a:t>
            </a:r>
          </a:p>
          <a:p>
            <a:endParaRPr lang="de-DE" dirty="0" smtClean="0"/>
          </a:p>
          <a:p>
            <a:pPr marL="0" marR="0" lvl="0" indent="0" algn="l" defTabSz="914400" rtl="0" eaLnBrk="1" fontAlgn="base" latinLnBrk="0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kumimoji="1" lang="de-DE" sz="1200" kern="0" noProof="0" dirty="0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  <a:sym typeface="Wingdings" pitchFamily="2" charset="2"/>
              </a:rPr>
              <a:t>Beispiel:</a:t>
            </a:r>
          </a:p>
          <a:p>
            <a:pPr lvl="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  <a:defRPr/>
            </a:pPr>
            <a:r>
              <a:rPr kumimoji="1" lang="de-DE" sz="1200" kern="0" dirty="0" err="1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rPr>
              <a:t>var</a:t>
            </a:r>
            <a:r>
              <a:rPr kumimoji="1" lang="de-DE" sz="1200" kern="0" dirty="0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kumimoji="1" lang="de-DE" sz="1200" kern="0" dirty="0" err="1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rPr>
              <a:t>client</a:t>
            </a:r>
            <a:r>
              <a:rPr kumimoji="1" lang="de-DE" sz="1200" kern="0" dirty="0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rPr>
              <a:t> = </a:t>
            </a:r>
            <a:r>
              <a:rPr kumimoji="1" lang="de-DE" sz="1200" kern="0" dirty="0" err="1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rPr>
              <a:t>new</a:t>
            </a:r>
            <a:r>
              <a:rPr kumimoji="1" lang="de-DE" sz="1200" kern="0" dirty="0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rPr>
              <a:t> </a:t>
            </a:r>
            <a:r>
              <a:rPr kumimoji="1" lang="de-DE" sz="1200" kern="0" dirty="0" err="1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rPr>
              <a:t>XMLHttpRequest</a:t>
            </a:r>
            <a:r>
              <a:rPr kumimoji="1" lang="de-DE" sz="1200" kern="0" dirty="0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rPr>
              <a:t>();</a:t>
            </a:r>
          </a:p>
          <a:p>
            <a:pPr lvl="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  <a:defRPr/>
            </a:pPr>
            <a:r>
              <a:rPr kumimoji="1" lang="de-DE" sz="1200" kern="0" dirty="0" err="1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rPr>
              <a:t>client.onreadystatechange</a:t>
            </a:r>
            <a:r>
              <a:rPr kumimoji="1" lang="de-DE" sz="1200" kern="0" dirty="0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rPr>
              <a:t> = </a:t>
            </a:r>
            <a:r>
              <a:rPr kumimoji="1" lang="de-DE" sz="1200" kern="0" dirty="0" err="1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rPr>
              <a:t>handler</a:t>
            </a:r>
            <a:r>
              <a:rPr kumimoji="1" lang="de-DE" sz="1200" kern="0" dirty="0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rPr>
              <a:t>;</a:t>
            </a:r>
          </a:p>
          <a:p>
            <a:pPr lvl="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  <a:defRPr/>
            </a:pPr>
            <a:r>
              <a:rPr kumimoji="1" lang="de-DE" sz="1200" kern="0" dirty="0" err="1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rPr>
              <a:t>client.open</a:t>
            </a:r>
            <a:r>
              <a:rPr kumimoji="1" lang="de-DE" sz="1200" kern="0" dirty="0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rPr>
              <a:t>("GET", „</a:t>
            </a:r>
            <a:r>
              <a:rPr kumimoji="1" lang="de-DE" sz="1200" kern="0" dirty="0" err="1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rPr>
              <a:t>admin</a:t>
            </a:r>
            <a:r>
              <a:rPr kumimoji="1" lang="de-DE" sz="1200" kern="0" dirty="0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rPr>
              <a:t>/</a:t>
            </a:r>
            <a:r>
              <a:rPr kumimoji="1" lang="de-DE" sz="1200" kern="0" dirty="0" err="1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rPr>
              <a:t>getbikes</a:t>
            </a:r>
            <a:r>
              <a:rPr kumimoji="1" lang="de-DE" sz="1200" kern="0" dirty="0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rPr>
              <a:t>");</a:t>
            </a:r>
          </a:p>
          <a:p>
            <a:pPr lvl="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  <a:defRPr/>
            </a:pPr>
            <a:r>
              <a:rPr kumimoji="1" lang="de-DE" sz="1200" kern="0" dirty="0" err="1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rPr>
              <a:t>client.send</a:t>
            </a:r>
            <a:r>
              <a:rPr kumimoji="1" lang="de-DE" sz="1200" kern="0" dirty="0" smtClean="0">
                <a:solidFill>
                  <a:srgbClr val="000000"/>
                </a:solidFill>
                <a:latin typeface="Verdana" pitchFamily="34" charset="0"/>
                <a:ea typeface="+mn-ea"/>
                <a:cs typeface="+mn-cs"/>
              </a:rPr>
              <a:t>();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endParaRPr lang="de-DE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(Relevanz</a:t>
            </a:r>
            <a:r>
              <a:rPr lang="de-DE" baseline="0" dirty="0" smtClean="0"/>
              <a:t> von Ajax sollte jedem bekannt sein. Man braucht sich nur das </a:t>
            </a:r>
            <a:r>
              <a:rPr lang="de-DE" baseline="0" dirty="0" err="1" smtClean="0"/>
              <a:t>Blackboard</a:t>
            </a:r>
            <a:r>
              <a:rPr lang="de-DE" baseline="0" dirty="0" smtClean="0"/>
              <a:t> ansehen, wie viele Stellenanzeigen dort von Webanwendungen handeln)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Um besser über</a:t>
            </a:r>
            <a:r>
              <a:rPr lang="de-DE" baseline="0" dirty="0" smtClean="0"/>
              <a:t> Motivation von Ajax reden zu können, haben wir uns </a:t>
            </a:r>
            <a:r>
              <a:rPr lang="de-DE" b="1" baseline="0" dirty="0" smtClean="0"/>
              <a:t>Anwendungsbeispiel ausgedacht</a:t>
            </a:r>
          </a:p>
          <a:p>
            <a:pPr>
              <a:buFontTx/>
              <a:buChar char="-"/>
            </a:pPr>
            <a:r>
              <a:rPr lang="de-DE" b="1" dirty="0" smtClean="0"/>
              <a:t>Hineinversetzen in Bob</a:t>
            </a:r>
            <a:r>
              <a:rPr lang="de-DE" dirty="0" smtClean="0"/>
              <a:t>,</a:t>
            </a:r>
            <a:r>
              <a:rPr lang="de-DE" baseline="0" dirty="0" smtClean="0"/>
              <a:t> Sekretär, bekommt von Chef jeden Tag Belege auf den Tisch mit Ausgaben</a:t>
            </a:r>
          </a:p>
          <a:p>
            <a:pPr>
              <a:buFontTx/>
              <a:buChar char="-"/>
            </a:pPr>
            <a:r>
              <a:rPr lang="de-DE" baseline="0" dirty="0" smtClean="0"/>
              <a:t>Anwendungsfall: Am Monatsende Belege </a:t>
            </a:r>
            <a:r>
              <a:rPr lang="de-DE" baseline="0" dirty="0" err="1" smtClean="0"/>
              <a:t>einpflegen</a:t>
            </a:r>
            <a:r>
              <a:rPr lang="de-DE" baseline="0" dirty="0" smtClean="0"/>
              <a:t>, mehrere Einträge </a:t>
            </a:r>
            <a:r>
              <a:rPr lang="de-DE" b="0" baseline="0" dirty="0" smtClean="0"/>
              <a:t>schnell hintereinander </a:t>
            </a:r>
            <a:r>
              <a:rPr lang="de-DE" baseline="0" dirty="0" smtClean="0"/>
              <a:t>einfügen</a:t>
            </a:r>
          </a:p>
          <a:p>
            <a:pPr>
              <a:buFontTx/>
              <a:buChar char="-"/>
            </a:pPr>
            <a:r>
              <a:rPr lang="de-DE" b="1" baseline="0" dirty="0" smtClean="0"/>
              <a:t>Firma von Bob verwendet seit kurzem Google </a:t>
            </a:r>
            <a:r>
              <a:rPr lang="de-DE" b="1" baseline="0" dirty="0" err="1" smtClean="0"/>
              <a:t>Docs</a:t>
            </a:r>
            <a:r>
              <a:rPr lang="de-DE" baseline="0" dirty="0" smtClean="0"/>
              <a:t>, und Bob ist sehr zufrieden damit, </a:t>
            </a:r>
            <a:r>
              <a:rPr lang="de-DE" b="1" baseline="0" dirty="0" smtClean="0"/>
              <a:t>hat gar keinen Unterschied zu Excel bemerkt, als er umgestiegen ist</a:t>
            </a:r>
            <a:r>
              <a:rPr lang="de-DE" baseline="0" dirty="0" smtClean="0"/>
              <a:t>.</a:t>
            </a:r>
          </a:p>
          <a:p>
            <a:pPr>
              <a:buFontTx/>
              <a:buChar char="-"/>
            </a:pPr>
            <a:r>
              <a:rPr lang="de-DE" baseline="0" dirty="0" smtClean="0"/>
              <a:t>Wir werden heute sehen: </a:t>
            </a:r>
            <a:r>
              <a:rPr lang="de-DE" b="1" baseline="0" dirty="0" smtClean="0"/>
              <a:t>1) Warum ist Firma von Bob auf eine Webanwendung umgestiegen</a:t>
            </a:r>
            <a:r>
              <a:rPr lang="de-DE" baseline="0" dirty="0" smtClean="0"/>
              <a:t> </a:t>
            </a:r>
            <a:r>
              <a:rPr lang="de-DE" b="1" baseline="0" dirty="0" smtClean="0"/>
              <a:t>2) wie hat Ajax dazu beigetragen</a:t>
            </a:r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Char char="-"/>
            </a:pPr>
            <a:r>
              <a:rPr lang="de-DE" b="1" baseline="0" dirty="0" smtClean="0"/>
              <a:t>Unternehmen ist schlau</a:t>
            </a:r>
            <a:r>
              <a:rPr lang="de-DE" baseline="0" dirty="0" smtClean="0"/>
              <a:t>, nutzt kostenloses Google </a:t>
            </a:r>
            <a:r>
              <a:rPr lang="de-DE" baseline="0" dirty="0" err="1" smtClean="0"/>
              <a:t>Docs</a:t>
            </a:r>
            <a:r>
              <a:rPr lang="de-DE" baseline="0" dirty="0" smtClean="0"/>
              <a:t> und </a:t>
            </a:r>
            <a:r>
              <a:rPr lang="de-DE" b="1" baseline="0" dirty="0" smtClean="0"/>
              <a:t>Bob ist damit sehr zufrieden</a:t>
            </a:r>
          </a:p>
          <a:p>
            <a:pPr>
              <a:buFontTx/>
              <a:buChar char="-"/>
            </a:pPr>
            <a:r>
              <a:rPr lang="de-DE" baseline="0" dirty="0" smtClean="0"/>
              <a:t>Das war nicht immer so: Früher hat Bob mit Excel gearbeitet.</a:t>
            </a:r>
          </a:p>
          <a:p>
            <a:pPr>
              <a:buFontTx/>
              <a:buChar char="-"/>
            </a:pPr>
            <a:r>
              <a:rPr lang="de-DE" dirty="0" smtClean="0"/>
              <a:t>Werden</a:t>
            </a:r>
            <a:r>
              <a:rPr lang="de-DE" baseline="0" dirty="0" smtClean="0"/>
              <a:t> sehen anhand von diesem Beispiel, </a:t>
            </a:r>
            <a:r>
              <a:rPr lang="de-DE" b="1" baseline="0" dirty="0" smtClean="0"/>
              <a:t>w</a:t>
            </a:r>
            <a:r>
              <a:rPr lang="de-DE" b="1" dirty="0" smtClean="0"/>
              <a:t>arum</a:t>
            </a:r>
            <a:r>
              <a:rPr lang="de-DE" b="1" baseline="0" dirty="0" smtClean="0"/>
              <a:t> Webanwendungen heute so nah an Desktop-Anwendungen sind wie nie zuvor,</a:t>
            </a:r>
            <a:r>
              <a:rPr lang="de-DE" baseline="0" dirty="0" smtClean="0"/>
              <a:t> </a:t>
            </a:r>
            <a:r>
              <a:rPr lang="de-DE" b="1" baseline="0" dirty="0" smtClean="0"/>
              <a:t>und welchen Anteil Ajax daran hatte</a:t>
            </a:r>
            <a:r>
              <a:rPr lang="de-DE" baseline="0" dirty="0" smtClean="0"/>
              <a:t>.</a:t>
            </a:r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endParaRPr lang="de-DE" dirty="0" smtClean="0"/>
          </a:p>
          <a:p>
            <a:endParaRPr lang="de-DE" baseline="0" dirty="0" smtClean="0"/>
          </a:p>
          <a:p>
            <a:r>
              <a:rPr lang="de-DE" dirty="0" smtClean="0"/>
              <a:t>Anwendungsfall: Tabellenkalkulation, mehrere Einträge nacheinander hinzufügen</a:t>
            </a:r>
            <a:endParaRPr lang="de-DE" baseline="0" dirty="0" smtClean="0"/>
          </a:p>
          <a:p>
            <a:endParaRPr lang="de-DE" dirty="0" smtClean="0"/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Inhalt soll:</a:t>
            </a: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- Warum ist das Thema interessant/wichtig?</a:t>
            </a: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- Wenn möglich anhand eines Beispiels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b="1" dirty="0" smtClean="0"/>
              <a:t>Ideen:</a:t>
            </a:r>
          </a:p>
          <a:p>
            <a:r>
              <a:rPr lang="de-DE" dirty="0" smtClean="0"/>
              <a:t>Hygenefaktoren</a:t>
            </a:r>
            <a:r>
              <a:rPr lang="de-DE" baseline="0" dirty="0" smtClean="0"/>
              <a:t> bei Nutzung von Ajax = </a:t>
            </a:r>
            <a:r>
              <a:rPr lang="de-DE" dirty="0" smtClean="0"/>
              <a:t>welche bei positiver Ausprägung die Entstehung von Unzufriedenheit verhindern, aber nicht zur Zufriedenheit beitragen bzw. diese erzeugen.</a:t>
            </a:r>
          </a:p>
          <a:p>
            <a:endParaRPr lang="de-DE" dirty="0" smtClean="0"/>
          </a:p>
          <a:p>
            <a:r>
              <a:rPr lang="de-DE" baseline="0" dirty="0" smtClean="0"/>
              <a:t>„Ich bin voll auf Ajax“, aber leider mit Nebenwirkungen;-(</a:t>
            </a:r>
          </a:p>
          <a:p>
            <a:endParaRPr lang="de-DE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TODO: </a:t>
            </a:r>
            <a:r>
              <a:rPr lang="de-DE" baseline="0" dirty="0" err="1" smtClean="0"/>
              <a:t>Blackboard</a:t>
            </a:r>
            <a:r>
              <a:rPr lang="de-DE" baseline="0" dirty="0" smtClean="0"/>
              <a:t> Analyse (wie viele % </a:t>
            </a:r>
            <a:r>
              <a:rPr lang="de-DE" baseline="0" dirty="0" err="1" smtClean="0"/>
              <a:t>Stellenauschreibungen</a:t>
            </a:r>
            <a:r>
              <a:rPr lang="de-DE" baseline="0" dirty="0" smtClean="0"/>
              <a:t> sind über Webanwendungen?)</a:t>
            </a:r>
          </a:p>
          <a:p>
            <a:endParaRPr lang="de-DE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 smtClean="0"/>
              <a:t>Der Verbreitungsgrad ist nicht unbedingt ausschlaggeben für ein gute oder schlechte Bibliothek</a:t>
            </a:r>
          </a:p>
          <a:p>
            <a:pPr algn="l"/>
            <a:r>
              <a:rPr lang="de-DE" dirty="0" smtClean="0"/>
              <a:t>aber</a:t>
            </a:r>
            <a:r>
              <a:rPr lang="de-DE" baseline="0" dirty="0" smtClean="0"/>
              <a:t> ob es in der Zukunft noch getragen wird von einer Community.</a:t>
            </a:r>
          </a:p>
          <a:p>
            <a:pPr algn="l"/>
            <a:r>
              <a:rPr lang="de-DE" baseline="0" dirty="0" smtClean="0"/>
              <a:t>Zeigt aber auch die Relevanz</a:t>
            </a:r>
          </a:p>
          <a:p>
            <a:pPr algn="l"/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Die</a:t>
            </a:r>
            <a:r>
              <a:rPr lang="de-DE" baseline="0" dirty="0" smtClean="0"/>
              <a:t> Aussagekräftigkeit fehlt bei der Abbildung.</a:t>
            </a:r>
          </a:p>
          <a:p>
            <a:r>
              <a:rPr lang="de-DE" baseline="0" dirty="0" smtClean="0"/>
              <a:t>Es muss mündlich erwähnt werden, dass es bei den </a:t>
            </a:r>
            <a:r>
              <a:rPr lang="de-DE" baseline="0" dirty="0" err="1" smtClean="0"/>
              <a:t>Selektoren</a:t>
            </a:r>
            <a:r>
              <a:rPr lang="de-DE" baseline="0" dirty="0" smtClean="0"/>
              <a:t> zu </a:t>
            </a:r>
            <a:r>
              <a:rPr lang="de-DE" baseline="0" dirty="0" err="1" smtClean="0"/>
              <a:t>jQuery</a:t>
            </a:r>
            <a:r>
              <a:rPr lang="de-DE" baseline="0" dirty="0" smtClean="0"/>
              <a:t> und Prototype keine unterschiede gibt.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- Was kann ich erwarten?</a:t>
            </a: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- Welche inhaltlichen Punkte werden angesprochen</a:t>
            </a: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- Wiederholt einblenden</a:t>
            </a:r>
          </a:p>
          <a:p>
            <a:endParaRPr lang="de-DE" dirty="0" smtClean="0"/>
          </a:p>
          <a:p>
            <a:r>
              <a:rPr lang="de-DE" b="1" dirty="0" smtClean="0"/>
              <a:t>Text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de-DE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Einführung</a:t>
            </a:r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zu Ajax, was ist Motivation dahinter, welche Ziele werden damit verfolgt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Funktionsweise Ajax (</a:t>
            </a:r>
            <a:r>
              <a:rPr kumimoji="1" lang="de-DE" sz="1200" b="1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Technologien hinter Ajax</a:t>
            </a:r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de-DE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aber auch Nebenwirkungen (typische</a:t>
            </a:r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Fallstricke, </a:t>
            </a:r>
            <a:r>
              <a:rPr kumimoji="1" lang="de-DE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Grenzen</a:t>
            </a:r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) </a:t>
            </a:r>
            <a:r>
              <a:rPr kumimoji="1" lang="de-DE" sz="120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von Ajax</a:t>
            </a:r>
          </a:p>
          <a:p>
            <a:pPr>
              <a:buFontTx/>
              <a:buChar char="-"/>
            </a:pPr>
            <a:r>
              <a:rPr lang="de-DE" baseline="0" dirty="0" smtClean="0"/>
              <a:t>Prototype:</a:t>
            </a:r>
          </a:p>
          <a:p>
            <a:pPr>
              <a:buFontTx/>
              <a:buChar char="-"/>
            </a:pPr>
            <a:r>
              <a:rPr lang="de-DE" baseline="0" dirty="0" smtClean="0"/>
              <a:t>Rent a bike: Gehen auf </a:t>
            </a:r>
            <a:r>
              <a:rPr lang="de-DE" b="1" baseline="0" dirty="0" smtClean="0"/>
              <a:t>Erfahrungen </a:t>
            </a:r>
            <a:r>
              <a:rPr lang="de-DE" baseline="0" dirty="0" smtClean="0"/>
              <a:t>ein</a:t>
            </a:r>
          </a:p>
          <a:p>
            <a:pPr>
              <a:buFontTx/>
              <a:buChar char="-"/>
            </a:pPr>
            <a:r>
              <a:rPr lang="de-DE" baseline="0" dirty="0" smtClean="0"/>
              <a:t>Ausblick: Was wir noch alles gerne besprochen hätten, was den Rahmen sprengt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None/>
            </a:pPr>
            <a:r>
              <a:rPr lang="de-DE" dirty="0" smtClean="0"/>
              <a:t>Später:</a:t>
            </a:r>
            <a:r>
              <a:rPr lang="de-DE" baseline="0" dirty="0" smtClean="0"/>
              <a:t> </a:t>
            </a:r>
            <a:r>
              <a:rPr lang="de-DE" dirty="0" smtClean="0"/>
              <a:t>Prototype in erster Linie als Ajax-Implementierung, obwohl</a:t>
            </a:r>
            <a:r>
              <a:rPr lang="de-DE" baseline="0" dirty="0" smtClean="0"/>
              <a:t> es noch mehr kann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-Wichtigste Erkenntisse prägnant zusammenfassen</a:t>
            </a:r>
          </a:p>
          <a:p>
            <a:pPr>
              <a:buFontTx/>
              <a:buChar char="-"/>
            </a:pPr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Gedächtnisstütze</a:t>
            </a:r>
          </a:p>
          <a:p>
            <a:pPr>
              <a:buFontTx/>
              <a:buNone/>
            </a:pPr>
            <a:endParaRPr kumimoji="1" lang="de-DE" sz="1200" kern="1200" baseline="0" dirty="0" smtClean="0">
              <a:solidFill>
                <a:schemeClr val="tx1"/>
              </a:solidFill>
              <a:latin typeface="Verdana" pitchFamily="34" charset="0"/>
              <a:ea typeface="+mn-ea"/>
              <a:cs typeface="+mn-cs"/>
            </a:endParaRP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Kurz</a:t>
            </a: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- Was konnte heute nicht vorgestellt werden?</a:t>
            </a: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- Was gibt es in diesem Rahmen noch?</a:t>
            </a:r>
          </a:p>
          <a:p>
            <a:endParaRPr lang="de-DE" dirty="0" smtClean="0"/>
          </a:p>
          <a:p>
            <a:r>
              <a:rPr lang="de-DE" dirty="0" smtClean="0"/>
              <a:t>These: Die Entwicklung (Anwendungen-&gt;Webanwendungen) ist bei Mobiltelefonen gerade erst am entstehen. Etwas rückständig, dass wir noch </a:t>
            </a:r>
            <a:r>
              <a:rPr lang="de-DE" dirty="0" err="1" smtClean="0"/>
              <a:t>apps</a:t>
            </a:r>
            <a:r>
              <a:rPr lang="de-DE" dirty="0" smtClean="0"/>
              <a:t> haben! Nur teilweise nötig (siehe ARM Native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framework</a:t>
            </a:r>
            <a:r>
              <a:rPr lang="de-DE" dirty="0" smtClean="0"/>
              <a:t> für </a:t>
            </a:r>
            <a:r>
              <a:rPr lang="de-DE" dirty="0" err="1" smtClean="0"/>
              <a:t>Android</a:t>
            </a:r>
            <a:r>
              <a:rPr lang="de-DE" dirty="0" smtClean="0"/>
              <a:t>)</a:t>
            </a:r>
          </a:p>
          <a:p>
            <a:pPr>
              <a:buFontTx/>
              <a:buChar char="-"/>
            </a:pPr>
            <a:endParaRPr lang="de-DE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Simon</a:t>
            </a:r>
            <a:r>
              <a:rPr lang="de-DE" baseline="0" dirty="0" smtClean="0"/>
              <a:t>s Idee:</a:t>
            </a:r>
          </a:p>
          <a:p>
            <a:r>
              <a:rPr lang="de-DE" baseline="0" dirty="0" smtClean="0"/>
              <a:t>Warum wird Ajax sehr oft als Synonym für Web2.0 genutzt?</a:t>
            </a:r>
          </a:p>
          <a:p>
            <a:pPr>
              <a:buFontTx/>
              <a:buChar char="-"/>
            </a:pPr>
            <a:r>
              <a:rPr lang="de-DE" baseline="0" dirty="0" smtClean="0"/>
              <a:t>Gilt die Aussage: Von Users Freund zum </a:t>
            </a:r>
            <a:r>
              <a:rPr lang="de-DE" baseline="0" dirty="0" err="1" smtClean="0"/>
              <a:t>Admins</a:t>
            </a:r>
            <a:r>
              <a:rPr lang="de-DE" baseline="0" dirty="0" smtClean="0"/>
              <a:t> Feind?</a:t>
            </a:r>
          </a:p>
          <a:p>
            <a:pPr>
              <a:buFontTx/>
              <a:buChar char="-"/>
            </a:pPr>
            <a:r>
              <a:rPr lang="de-DE" dirty="0" smtClean="0"/>
              <a:t>Wann ist Ajax ein muss und wo ein „</a:t>
            </a:r>
            <a:r>
              <a:rPr lang="de-DE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“?</a:t>
            </a:r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smtClean="0"/>
              <a:t>André</a:t>
            </a:r>
          </a:p>
          <a:p>
            <a:pPr>
              <a:buFontTx/>
              <a:buChar char="-"/>
            </a:pPr>
            <a:r>
              <a:rPr lang="de-DE" baseline="0" dirty="0" err="1" smtClean="0"/>
              <a:t>Websockets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Polling</a:t>
            </a:r>
            <a:r>
              <a:rPr lang="de-DE" baseline="0" dirty="0" smtClean="0"/>
              <a:t> Problem, ist Kommunikation mit </a:t>
            </a:r>
            <a:r>
              <a:rPr lang="de-DE" baseline="0" dirty="0" err="1" smtClean="0"/>
              <a:t>Websockets</a:t>
            </a:r>
            <a:r>
              <a:rPr lang="de-DE" baseline="0" dirty="0" smtClean="0"/>
              <a:t> noch Ajax?</a:t>
            </a:r>
          </a:p>
          <a:p>
            <a:pPr>
              <a:buFontTx/>
              <a:buChar char="-"/>
            </a:pPr>
            <a:r>
              <a:rPr lang="de-DE" baseline="0" dirty="0" smtClean="0"/>
              <a:t>Nativer Code im Browser: Was haltet ihr davon?</a:t>
            </a:r>
          </a:p>
          <a:p>
            <a:pPr>
              <a:buFontTx/>
              <a:buChar char="-"/>
            </a:pPr>
            <a:r>
              <a:rPr lang="de-DE" baseline="0" dirty="0" smtClean="0"/>
              <a:t>Mobile: Gleiche Entwicklung von nativen </a:t>
            </a:r>
            <a:r>
              <a:rPr lang="de-DE" baseline="0" dirty="0" err="1" smtClean="0"/>
              <a:t>Apps</a:t>
            </a:r>
            <a:r>
              <a:rPr lang="de-DE" baseline="0" dirty="0" smtClean="0"/>
              <a:t> zu Webanwendung: Was haltet ihr von dem Trend, </a:t>
            </a:r>
            <a:r>
              <a:rPr lang="de-DE" baseline="0" dirty="0" err="1" smtClean="0"/>
              <a:t>Apps</a:t>
            </a:r>
            <a:r>
              <a:rPr lang="de-DE" baseline="0" dirty="0" smtClean="0"/>
              <a:t> durch mobile-optimierte Webanwendungen zu ersetzen (z.B. </a:t>
            </a:r>
            <a:r>
              <a:rPr lang="de-DE" baseline="0" dirty="0" err="1" smtClean="0"/>
              <a:t>jQuery</a:t>
            </a:r>
            <a:r>
              <a:rPr lang="de-DE" baseline="0" dirty="0" smtClean="0"/>
              <a:t> Mobile)?</a:t>
            </a:r>
          </a:p>
          <a:p>
            <a:pPr>
              <a:buFontTx/>
              <a:buChar char="-"/>
            </a:pPr>
            <a:r>
              <a:rPr lang="de-DE" baseline="0" dirty="0" smtClean="0"/>
              <a:t>Wann kann Ajax überhaupt Vorteil bringen(</a:t>
            </a:r>
            <a:r>
              <a:rPr lang="de-DE" baseline="0" dirty="0" err="1" smtClean="0"/>
              <a:t>Parallelisierung</a:t>
            </a:r>
            <a:r>
              <a:rPr lang="de-DE" baseline="0" dirty="0" smtClean="0"/>
              <a:t> der Eingaben des Nutzers)? Wenn Abhängigkeiten zwischen Eingaben, dann hilft Ajax nicht viel, weil dann Wartesymbol…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Ajax vs. web2.0 (und web3.0)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Woher kommt Dominanz</a:t>
            </a:r>
            <a:r>
              <a:rPr lang="de-DE" baseline="0" dirty="0" smtClean="0"/>
              <a:t> der Webanwendungen noch? Trend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Simon</a:t>
            </a:r>
            <a:r>
              <a:rPr lang="de-DE" baseline="0" dirty="0" smtClean="0"/>
              <a:t>s Idee:</a:t>
            </a:r>
          </a:p>
          <a:p>
            <a:r>
              <a:rPr lang="de-DE" baseline="0" dirty="0" smtClean="0"/>
              <a:t>Warum wird Ajax sehr oft als Synonym für Web2.0 genutzt?</a:t>
            </a:r>
          </a:p>
          <a:p>
            <a:pPr>
              <a:buFontTx/>
              <a:buChar char="-"/>
            </a:pPr>
            <a:r>
              <a:rPr lang="de-DE" baseline="0" dirty="0" smtClean="0"/>
              <a:t>Gilt die Aussage: Von Users Freund zum </a:t>
            </a:r>
            <a:r>
              <a:rPr lang="de-DE" baseline="0" dirty="0" err="1" smtClean="0"/>
              <a:t>Admins</a:t>
            </a:r>
            <a:r>
              <a:rPr lang="de-DE" baseline="0" dirty="0" smtClean="0"/>
              <a:t> Feind?</a:t>
            </a:r>
          </a:p>
          <a:p>
            <a:pPr>
              <a:buFontTx/>
              <a:buChar char="-"/>
            </a:pPr>
            <a:r>
              <a:rPr lang="de-DE" dirty="0" smtClean="0"/>
              <a:t>Wann ist Ajax ein muss und wo ein „</a:t>
            </a:r>
            <a:r>
              <a:rPr lang="de-DE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“?</a:t>
            </a:r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smtClean="0"/>
              <a:t>André</a:t>
            </a:r>
          </a:p>
          <a:p>
            <a:pPr>
              <a:buFontTx/>
              <a:buChar char="-"/>
            </a:pPr>
            <a:r>
              <a:rPr lang="de-DE" baseline="0" dirty="0" err="1" smtClean="0"/>
              <a:t>Websockets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Polling</a:t>
            </a:r>
            <a:r>
              <a:rPr lang="de-DE" baseline="0" dirty="0" smtClean="0"/>
              <a:t> Problem, ist Kommunikation mit </a:t>
            </a:r>
            <a:r>
              <a:rPr lang="de-DE" baseline="0" dirty="0" err="1" smtClean="0"/>
              <a:t>Websockets</a:t>
            </a:r>
            <a:r>
              <a:rPr lang="de-DE" baseline="0" dirty="0" smtClean="0"/>
              <a:t> noch Ajax?</a:t>
            </a:r>
          </a:p>
          <a:p>
            <a:pPr>
              <a:buFontTx/>
              <a:buChar char="-"/>
            </a:pPr>
            <a:r>
              <a:rPr lang="de-DE" baseline="0" dirty="0" smtClean="0"/>
              <a:t>Nativer Code im Browser: Was haltet ihr davon?</a:t>
            </a:r>
          </a:p>
          <a:p>
            <a:pPr>
              <a:buFontTx/>
              <a:buChar char="-"/>
            </a:pPr>
            <a:r>
              <a:rPr lang="de-DE" baseline="0" dirty="0" smtClean="0"/>
              <a:t>Mobile: Gleiche Entwicklung von nativen </a:t>
            </a:r>
            <a:r>
              <a:rPr lang="de-DE" baseline="0" dirty="0" err="1" smtClean="0"/>
              <a:t>Apps</a:t>
            </a:r>
            <a:r>
              <a:rPr lang="de-DE" baseline="0" dirty="0" smtClean="0"/>
              <a:t> zu Webanwendung: Was haltet ihr von dem Trend, </a:t>
            </a:r>
            <a:r>
              <a:rPr lang="de-DE" baseline="0" dirty="0" err="1" smtClean="0"/>
              <a:t>Apps</a:t>
            </a:r>
            <a:r>
              <a:rPr lang="de-DE" baseline="0" dirty="0" smtClean="0"/>
              <a:t> durch mobile-optimierte Webanwendungen zu ersetzen (z.B. </a:t>
            </a:r>
            <a:r>
              <a:rPr lang="de-DE" baseline="0" dirty="0" err="1" smtClean="0"/>
              <a:t>jQuery</a:t>
            </a:r>
            <a:r>
              <a:rPr lang="de-DE" baseline="0" dirty="0" smtClean="0"/>
              <a:t> Mobile)?</a:t>
            </a:r>
          </a:p>
          <a:p>
            <a:pPr>
              <a:buFontTx/>
              <a:buChar char="-"/>
            </a:pPr>
            <a:r>
              <a:rPr lang="de-DE" baseline="0" dirty="0" smtClean="0"/>
              <a:t>Wann kann Ajax überhaupt Vorteil bringen(</a:t>
            </a:r>
            <a:r>
              <a:rPr lang="de-DE" baseline="0" dirty="0" err="1" smtClean="0"/>
              <a:t>Parallelisierung</a:t>
            </a:r>
            <a:r>
              <a:rPr lang="de-DE" baseline="0" dirty="0" smtClean="0"/>
              <a:t> der Eingaben des Nutzers)? Wenn Abhängigkeiten zwischen Eingaben, dann hilft Ajax nicht viel, weil dann Wartesymbol…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Ajax vs. web2.0 (und web3.0)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Woher kommt Dominanz</a:t>
            </a:r>
            <a:r>
              <a:rPr lang="de-DE" baseline="0" dirty="0" smtClean="0"/>
              <a:t> der Webanwendungen noch? Trend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 MVC: spätere </a:t>
            </a:r>
            <a:r>
              <a:rPr lang="de-DE" b="1" dirty="0" smtClean="0"/>
              <a:t>Änderung oder Erweiterung </a:t>
            </a:r>
            <a:r>
              <a:rPr lang="de-DE" dirty="0" smtClean="0"/>
              <a:t>erleichtert und eine </a:t>
            </a:r>
            <a:r>
              <a:rPr lang="de-DE" b="1" dirty="0" smtClean="0"/>
              <a:t>Wiederverwendbarkeit</a:t>
            </a:r>
            <a:r>
              <a:rPr lang="de-DE" dirty="0" smtClean="0"/>
              <a:t> der einzelnen Komponenten ermöglicht. Z.B: Oberfläche</a:t>
            </a:r>
            <a:r>
              <a:rPr lang="de-DE" baseline="0" dirty="0" smtClean="0"/>
              <a:t> auswechseln</a:t>
            </a:r>
            <a:endParaRPr lang="de-DE" dirty="0" smtClean="0"/>
          </a:p>
          <a:p>
            <a:r>
              <a:rPr lang="de-DE" dirty="0" smtClean="0"/>
              <a:t>Zentrale</a:t>
            </a:r>
            <a:r>
              <a:rPr lang="de-DE" baseline="0" dirty="0" smtClean="0"/>
              <a:t> Frage: Wo ist </a:t>
            </a:r>
            <a:r>
              <a:rPr lang="de-DE" b="1" baseline="0" dirty="0" smtClean="0"/>
              <a:t>Geschäftslogik</a:t>
            </a:r>
            <a:r>
              <a:rPr lang="de-DE" baseline="0" dirty="0" smtClean="0"/>
              <a:t>?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Model:</a:t>
            </a:r>
            <a:r>
              <a:rPr lang="de-DE" baseline="0" dirty="0" smtClean="0"/>
              <a:t> Darzustellende Daten (und Geschäftslogik). Änderungsmitteilung über PS. </a:t>
            </a:r>
            <a:r>
              <a:rPr lang="de-DE" b="1" baseline="0" dirty="0" smtClean="0"/>
              <a:t>Model = Publisher</a:t>
            </a:r>
          </a:p>
          <a:p>
            <a:r>
              <a:rPr lang="de-DE" dirty="0" smtClean="0"/>
              <a:t>View:</a:t>
            </a:r>
            <a:r>
              <a:rPr lang="de-DE" baseline="0" dirty="0" smtClean="0"/>
              <a:t> Stellt Daten dar. Wird als Subscriber informiert über Änderungen. Eingaben des Nutzers werden von Controller verarbeitet</a:t>
            </a:r>
          </a:p>
          <a:p>
            <a:r>
              <a:rPr lang="de-DE" baseline="0" dirty="0" smtClean="0"/>
              <a:t>Controller: Verwaltet und „steuert“ View, verarbeitet Eingaben, kommuniziert mit Model und gibt Antworten zurück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Geschäftslogik:</a:t>
            </a:r>
            <a:r>
              <a:rPr lang="de-DE" baseline="0" dirty="0" smtClean="0"/>
              <a:t> Im Controller oder Model (lässt MVC offen)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CA902-51D0-4602-B06E-7B2FCFF5FAD7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Fragen generell </a:t>
            </a:r>
            <a:r>
              <a:rPr lang="de-DE" baseline="0" dirty="0" smtClean="0"/>
              <a:t>erlaubt und erwünscht! Auch zu diesen Themen, weil Vorträge ausgefallen sind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Jetzt: Motivation und Ziele von Ajax</a:t>
            </a:r>
          </a:p>
          <a:p>
            <a:pPr>
              <a:buFontTx/>
              <a:buChar char="-"/>
            </a:pPr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Ausholen: Jahr 1991, Veröffentlichung WWW durch Tim-Berners Lee WWW /= Internet!...</a:t>
            </a:r>
          </a:p>
          <a:p>
            <a:pPr>
              <a:buFontTx/>
              <a:buChar char="-"/>
            </a:pPr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Ursprüngliches Ziel: </a:t>
            </a:r>
            <a:r>
              <a:rPr kumimoji="1" lang="de-DE" sz="1200" b="1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Forschungsergebnisse einfach austauschen</a:t>
            </a:r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= Informationsaustausch = Webseiten</a:t>
            </a:r>
          </a:p>
          <a:p>
            <a:pPr>
              <a:buFontTx/>
              <a:buChar char="-"/>
            </a:pPr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Relativ schnell klar, dass mit Formularen und Logik/Datenbank auf Server Anwendungen möglich sind. </a:t>
            </a:r>
            <a:r>
              <a:rPr kumimoji="1" lang="de-DE" sz="1200" b="1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Neue Gattung</a:t>
            </a:r>
          </a:p>
          <a:p>
            <a:pPr lvl="0">
              <a:buFontTx/>
              <a:buChar char="-"/>
            </a:pPr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Unglaublicher Durchbruch und Verbreitung. </a:t>
            </a:r>
            <a:r>
              <a:rPr kumimoji="1" lang="de-DE" sz="1200" b="1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Warum? </a:t>
            </a:r>
          </a:p>
          <a:p>
            <a:pPr>
              <a:buFontTx/>
              <a:buChar char="-"/>
            </a:pPr>
            <a:endParaRPr kumimoji="1" lang="de-DE" sz="1200" kern="1200" baseline="0" dirty="0" smtClean="0">
              <a:solidFill>
                <a:schemeClr val="tx1"/>
              </a:solidFill>
              <a:latin typeface="Verdana" pitchFamily="34" charset="0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1991 WWW = HTTP, HTML &amp; URLs</a:t>
            </a:r>
          </a:p>
          <a:p>
            <a:pPr>
              <a:buFontTx/>
              <a:buChar char="-"/>
            </a:pPr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Achtung: Nicht Internet. Internet ist älter, und nur darunterliegendes Netz</a:t>
            </a:r>
          </a:p>
          <a:p>
            <a:pPr>
              <a:buFontTx/>
              <a:buChar char="-"/>
            </a:pPr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Überleitung: Wissen alle, das großer Durchbruch der Webanwendungen, aber </a:t>
            </a:r>
            <a:r>
              <a:rPr kumimoji="1" lang="de-DE" sz="1200" b="1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warum</a:t>
            </a:r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?</a:t>
            </a:r>
          </a:p>
          <a:p>
            <a:endParaRPr kumimoji="1" lang="de-DE" sz="1200" kern="1200" baseline="0" dirty="0" smtClean="0">
              <a:solidFill>
                <a:schemeClr val="tx1"/>
              </a:solidFill>
              <a:latin typeface="Verdana" pitchFamily="34" charset="0"/>
              <a:ea typeface="+mn-ea"/>
              <a:cs typeface="+mn-cs"/>
            </a:endParaRPr>
          </a:p>
          <a:p>
            <a:r>
              <a:rPr kumimoji="1" lang="de-DE" sz="120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Laut Vorlage: Wo ist das Thema einzuordnen?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 dirty="0" smtClean="0"/>
              <a:t>Frage:</a:t>
            </a:r>
            <a:r>
              <a:rPr lang="de-DE" baseline="0" dirty="0" smtClean="0"/>
              <a:t> </a:t>
            </a:r>
            <a:r>
              <a:rPr kumimoji="1" lang="de-DE" sz="1200" b="1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Welche Vorteile haben Webanwendungen </a:t>
            </a:r>
            <a:r>
              <a:rPr kumimoji="1" lang="de-DE" sz="1200" b="1" kern="1200" baseline="0" dirty="0" err="1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ggü</a:t>
            </a:r>
            <a:r>
              <a:rPr kumimoji="1" lang="de-DE" sz="1200" b="1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 Desktop-Anwendungen</a:t>
            </a:r>
            <a:r>
              <a:rPr kumimoji="1" lang="de-DE" sz="1200" b="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?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Aktualität: Hat neuste Funktionalität, Fehler werden vom Anbieter schneller korrigiert</a:t>
            </a:r>
          </a:p>
          <a:p>
            <a:pPr>
              <a:buFontTx/>
              <a:buChar char="-"/>
            </a:pPr>
            <a:r>
              <a:rPr lang="de-DE" baseline="0" dirty="0" smtClean="0"/>
              <a:t>Plattformunabhängigkeit</a:t>
            </a:r>
          </a:p>
          <a:p>
            <a:pPr>
              <a:buFontTx/>
              <a:buChar char="-"/>
            </a:pPr>
            <a:r>
              <a:rPr lang="de-DE" baseline="0" dirty="0" smtClean="0"/>
              <a:t>…</a:t>
            </a:r>
          </a:p>
          <a:p>
            <a:pPr>
              <a:buFontTx/>
              <a:buChar char="-"/>
            </a:pPr>
            <a:r>
              <a:rPr lang="de-DE" baseline="0" dirty="0" smtClean="0"/>
              <a:t>Keine Installation = Geringere Nutzungshürde, Webanwendungen können sich schneller verbreiten</a:t>
            </a:r>
          </a:p>
          <a:p>
            <a:pPr>
              <a:buFontTx/>
              <a:buChar char="-"/>
            </a:pPr>
            <a:r>
              <a:rPr lang="de-DE" baseline="0" dirty="0" err="1" smtClean="0"/>
              <a:t>Thin</a:t>
            </a:r>
            <a:r>
              <a:rPr lang="de-DE" baseline="0" dirty="0" smtClean="0"/>
              <a:t> Client: </a:t>
            </a:r>
            <a:r>
              <a:rPr lang="de-DE" b="1" baseline="0" dirty="0" smtClean="0"/>
              <a:t>Wolfram Alpha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Sofortige Nutzung =&gt; Ermöglicht schnelle Verbreitung</a:t>
            </a:r>
            <a:r>
              <a:rPr lang="de-DE" baseline="0" dirty="0" smtClean="0"/>
              <a:t>, z.B. durch Empfehlung. Geringe Nutzungshürde.</a:t>
            </a:r>
          </a:p>
          <a:p>
            <a:r>
              <a:rPr lang="de-DE" dirty="0" err="1" smtClean="0"/>
              <a:t>Thin</a:t>
            </a:r>
            <a:r>
              <a:rPr lang="de-DE" dirty="0" smtClean="0"/>
              <a:t>-Client</a:t>
            </a:r>
            <a:r>
              <a:rPr lang="de-DE" baseline="0" dirty="0" smtClean="0"/>
              <a:t> =&gt; Weil Anwendung läuft ja auf Webserver…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de-DE" b="1" dirty="0" smtClean="0"/>
              <a:t>Warum ist Bobs Firma nicht schon</a:t>
            </a:r>
            <a:r>
              <a:rPr lang="de-DE" b="1" baseline="0" dirty="0" smtClean="0"/>
              <a:t> früher zur Webanwendung gewechselt</a:t>
            </a:r>
            <a:r>
              <a:rPr lang="de-DE" b="0" baseline="0" dirty="0" smtClean="0"/>
              <a:t>?</a:t>
            </a:r>
            <a:endParaRPr lang="de-DE" b="0" dirty="0" smtClean="0"/>
          </a:p>
          <a:p>
            <a:pPr>
              <a:buFontTx/>
              <a:buChar char="-"/>
            </a:pPr>
            <a:r>
              <a:rPr lang="de-DE" b="0" dirty="0" smtClean="0"/>
              <a:t>Webanwendungen </a:t>
            </a:r>
            <a:r>
              <a:rPr lang="de-DE" b="1" dirty="0" smtClean="0"/>
              <a:t>der 1ten</a:t>
            </a:r>
            <a:r>
              <a:rPr lang="de-DE" b="1" baseline="0" dirty="0" smtClean="0"/>
              <a:t> Stunde</a:t>
            </a:r>
            <a:r>
              <a:rPr lang="de-DE" b="0" baseline="0" dirty="0" smtClean="0"/>
              <a:t>, vor Ajax, hatten Nachteile</a:t>
            </a:r>
          </a:p>
          <a:p>
            <a:pPr>
              <a:buFontTx/>
              <a:buChar char="-"/>
            </a:pPr>
            <a:r>
              <a:rPr lang="de-DE" dirty="0" smtClean="0"/>
              <a:t>Wichtigster</a:t>
            </a:r>
            <a:r>
              <a:rPr lang="de-DE" baseline="0" dirty="0" smtClean="0"/>
              <a:t> Nachteil: </a:t>
            </a:r>
            <a:r>
              <a:rPr lang="de-DE" b="1" baseline="0" dirty="0" smtClean="0"/>
              <a:t>Nach jeder Aktion wird die ganze Seite neu geladen.</a:t>
            </a:r>
            <a:endParaRPr lang="de-DE" b="0" baseline="0" dirty="0" smtClean="0"/>
          </a:p>
          <a:p>
            <a:pPr lvl="1">
              <a:buFontTx/>
              <a:buChar char="-"/>
            </a:pPr>
            <a:r>
              <a:rPr lang="de-DE" b="0" baseline="0" dirty="0" smtClean="0"/>
              <a:t>Für Bob würde das heißen, er würde einen Beleg abtippen, Enter klicken, warten.</a:t>
            </a:r>
          </a:p>
          <a:p>
            <a:pPr>
              <a:buFontTx/>
              <a:buChar char="-"/>
            </a:pPr>
            <a:r>
              <a:rPr lang="de-DE" b="0" baseline="0" dirty="0" smtClean="0"/>
              <a:t>Temporär nicht bedienbar</a:t>
            </a:r>
          </a:p>
          <a:p>
            <a:pPr lvl="1">
              <a:buFontTx/>
              <a:buChar char="-"/>
            </a:pPr>
            <a:r>
              <a:rPr lang="de-DE" b="1" baseline="0" dirty="0" smtClean="0"/>
              <a:t>Vorstellung Excel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Jedesmal</a:t>
            </a:r>
            <a:r>
              <a:rPr lang="de-DE" baseline="0" dirty="0" smtClean="0"/>
              <a:t> wenn Eintrag hinzugefügt wird, wird Datei geschlossen und wieder neu geöffnet. </a:t>
            </a:r>
            <a:r>
              <a:rPr lang="de-DE" b="1" baseline="0" dirty="0" smtClean="0"/>
              <a:t>Verrückt! Aber das war damals die Wahrheit von Webanwendungen</a:t>
            </a:r>
            <a:r>
              <a:rPr lang="de-DE" baseline="0" dirty="0" smtClean="0"/>
              <a:t>.</a:t>
            </a:r>
            <a:endParaRPr lang="de-DE" b="0" dirty="0" smtClean="0"/>
          </a:p>
          <a:p>
            <a:pPr>
              <a:buFontTx/>
              <a:buChar char="-"/>
            </a:pPr>
            <a:r>
              <a:rPr lang="de-DE" baseline="0" dirty="0" smtClean="0"/>
              <a:t>Zusammenfassend kann man sagen: …</a:t>
            </a:r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None/>
            </a:pPr>
            <a:endParaRPr lang="de-DE" baseline="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Daher</a:t>
            </a:r>
            <a:r>
              <a:rPr lang="de-DE" baseline="0" dirty="0" smtClean="0"/>
              <a:t> wurden n</a:t>
            </a:r>
            <a:r>
              <a:rPr lang="de-DE" dirty="0" smtClean="0"/>
              <a:t>eue</a:t>
            </a:r>
            <a:r>
              <a:rPr lang="de-DE" baseline="0" dirty="0" smtClean="0"/>
              <a:t> Technologien eingeführt!</a:t>
            </a:r>
          </a:p>
          <a:p>
            <a:pPr>
              <a:buFontTx/>
              <a:buChar char="-"/>
            </a:pPr>
            <a:r>
              <a:rPr lang="de-DE" baseline="0" dirty="0" smtClean="0"/>
              <a:t>JavaScript</a:t>
            </a:r>
          </a:p>
          <a:p>
            <a:pPr lvl="1">
              <a:buFontTx/>
              <a:buChar char="-"/>
            </a:pPr>
            <a:r>
              <a:rPr lang="de-DE" baseline="0" dirty="0" smtClean="0"/>
              <a:t>Webanwendung jetzt auch im Browser ausgeführt</a:t>
            </a:r>
          </a:p>
          <a:p>
            <a:pPr lvl="1">
              <a:buFontTx/>
              <a:buChar char="-"/>
            </a:pPr>
            <a:r>
              <a:rPr lang="de-DE" baseline="0" dirty="0" smtClean="0"/>
              <a:t>Jetzt möglich, </a:t>
            </a:r>
            <a:r>
              <a:rPr lang="de-DE" b="1" baseline="0" dirty="0" smtClean="0"/>
              <a:t>dynamisch Seiteninhalte zu verändern, ohne Seite neu zu laden</a:t>
            </a:r>
          </a:p>
          <a:p>
            <a:pPr lvl="0">
              <a:buFontTx/>
              <a:buChar char="-"/>
            </a:pPr>
            <a:r>
              <a:rPr lang="de-DE" b="0" baseline="0" dirty="0" err="1" smtClean="0"/>
              <a:t>XMLHttpRequest</a:t>
            </a:r>
            <a:endParaRPr lang="de-DE" b="0" baseline="0" dirty="0" smtClean="0"/>
          </a:p>
          <a:p>
            <a:pPr lvl="1">
              <a:buFontTx/>
              <a:buChar char="-"/>
            </a:pPr>
            <a:endParaRPr lang="de-DE" b="0" dirty="0" smtClean="0"/>
          </a:p>
          <a:p>
            <a:pPr lvl="0">
              <a:buFontTx/>
              <a:buChar char="-"/>
            </a:pPr>
            <a:r>
              <a:rPr lang="de-DE" b="0" dirty="0" smtClean="0"/>
              <a:t>Ajax</a:t>
            </a:r>
          </a:p>
          <a:p>
            <a:pPr lvl="1">
              <a:buFontTx/>
              <a:buChar char="-"/>
            </a:pPr>
            <a:r>
              <a:rPr lang="de-DE" b="0" dirty="0" smtClean="0"/>
              <a:t>Begriff</a:t>
            </a:r>
            <a:r>
              <a:rPr lang="de-DE" b="0" baseline="0" dirty="0" smtClean="0"/>
              <a:t> ist erstmals 2005 gefallen, Ajax hat es davor aber </a:t>
            </a:r>
            <a:r>
              <a:rPr lang="de-DE" b="0" baseline="0" dirty="0" err="1" smtClean="0"/>
              <a:t>defakto</a:t>
            </a:r>
            <a:r>
              <a:rPr lang="de-DE" b="0" baseline="0" dirty="0" smtClean="0"/>
              <a:t> bereits gegeben</a:t>
            </a:r>
            <a:endParaRPr lang="de-DE" b="0" dirty="0" smtClean="0"/>
          </a:p>
          <a:p>
            <a:pPr lvl="0">
              <a:buFontTx/>
              <a:buChar char="-"/>
            </a:pPr>
            <a:r>
              <a:rPr lang="de-DE" dirty="0" smtClean="0"/>
              <a:t>Übergang:</a:t>
            </a:r>
            <a:r>
              <a:rPr lang="de-DE" baseline="0" dirty="0" smtClean="0"/>
              <a:t> </a:t>
            </a:r>
            <a:r>
              <a:rPr lang="de-DE" dirty="0" smtClean="0"/>
              <a:t>Schauen wir uns an, ob und wie Ajax</a:t>
            </a:r>
            <a:r>
              <a:rPr lang="de-DE" baseline="0" dirty="0" smtClean="0"/>
              <a:t> die Probleme von traditionellen Webanwendungen (vorhin identifiziert) löst…</a:t>
            </a:r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dirty="0" smtClean="0"/>
              <a:t>Dezember 1996:</a:t>
            </a:r>
            <a:r>
              <a:rPr lang="de-DE" baseline="0" dirty="0" smtClean="0"/>
              <a:t> </a:t>
            </a:r>
            <a:r>
              <a:rPr lang="de-DE" dirty="0" smtClean="0"/>
              <a:t>CSS Level 1 </a:t>
            </a:r>
            <a:r>
              <a:rPr lang="de-DE" dirty="0" err="1" smtClean="0"/>
              <a:t>Recommendation</a:t>
            </a:r>
            <a:endParaRPr lang="de-DE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Latenz:</a:t>
            </a:r>
          </a:p>
          <a:p>
            <a:pPr lvl="1">
              <a:buFontTx/>
              <a:buChar char="-"/>
            </a:pPr>
            <a:r>
              <a:rPr lang="de-DE" dirty="0" smtClean="0"/>
              <a:t>1) </a:t>
            </a:r>
            <a:r>
              <a:rPr lang="de-DE" baseline="0" dirty="0" smtClean="0"/>
              <a:t>schnelle Anschlüsse (DSL)</a:t>
            </a:r>
          </a:p>
          <a:p>
            <a:pPr lvl="1">
              <a:buFontTx/>
              <a:buChar char="-"/>
            </a:pPr>
            <a:r>
              <a:rPr lang="de-DE" baseline="0" dirty="0" smtClean="0"/>
              <a:t>2) </a:t>
            </a:r>
            <a:r>
              <a:rPr lang="de-DE" dirty="0" smtClean="0"/>
              <a:t>Beispiel Excel aufgreifen: Jetzt möglich, mehrere</a:t>
            </a:r>
            <a:r>
              <a:rPr lang="de-DE" baseline="0" dirty="0" smtClean="0"/>
              <a:t> </a:t>
            </a:r>
            <a:r>
              <a:rPr lang="de-DE" dirty="0" smtClean="0"/>
              <a:t>Zeilen hinzuzufügen,</a:t>
            </a:r>
            <a:r>
              <a:rPr lang="de-DE" baseline="0" dirty="0" smtClean="0"/>
              <a:t> ohne warten zu müssen bis bei Server angekommen.</a:t>
            </a:r>
          </a:p>
          <a:p>
            <a:pPr>
              <a:buFontTx/>
              <a:buChar char="-"/>
            </a:pPr>
            <a:r>
              <a:rPr lang="de-DE" baseline="0" dirty="0" smtClean="0"/>
              <a:t>Performance:</a:t>
            </a:r>
          </a:p>
          <a:p>
            <a:pPr lvl="1">
              <a:buFontTx/>
              <a:buChar char="-"/>
            </a:pPr>
            <a:r>
              <a:rPr lang="de-DE" baseline="0" dirty="0" smtClean="0"/>
              <a:t>1) Browser sehr optimiert</a:t>
            </a:r>
          </a:p>
          <a:p>
            <a:pPr lvl="1">
              <a:buFontTx/>
              <a:buChar char="-"/>
            </a:pPr>
            <a:r>
              <a:rPr lang="de-DE" baseline="0" dirty="0" smtClean="0"/>
              <a:t>2) Chrome Native Client, </a:t>
            </a:r>
            <a:r>
              <a:rPr lang="de-DE" baseline="0" dirty="0" err="1" smtClean="0"/>
              <a:t>WebGL</a:t>
            </a:r>
            <a:r>
              <a:rPr lang="de-DE" baseline="0" dirty="0" smtClean="0"/>
              <a:t>, Adobe AIR, etc.</a:t>
            </a:r>
          </a:p>
          <a:p>
            <a:pPr>
              <a:buFontTx/>
              <a:buNone/>
            </a:pPr>
            <a:endParaRPr lang="de-DE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 smtClean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en-US" smtClean="0"/>
              <a:t>Click to edit Master title style</a:t>
            </a:r>
            <a:endParaRPr lang="de-DE" smtClean="0"/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Fachbereich, Titel, Datum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70933"/>
            <a:ext cx="48027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AJAX und Webentwicklung mit Prototype, André Hacker, Simon Könnicke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Institut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 für Informatik</a:t>
            </a:r>
            <a:endParaRPr lang="de-DE" sz="1000" b="1" dirty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 dirty="0" smtClean="0"/>
              <a:t>AJAX und Webentwicklung mit Prototype, 09.12.2012</a:t>
            </a:r>
            <a:endParaRPr lang="de-DE" dirty="0"/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ootools.net/slickspeed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Ajax </a:t>
            </a:r>
            <a:r>
              <a:rPr lang="de-DE" dirty="0"/>
              <a:t>und Webentwicklung mit Prototype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Einführung in </a:t>
            </a:r>
            <a:r>
              <a:rPr lang="de-DE" dirty="0" smtClean="0"/>
              <a:t>Ajax, Vorstellung und Bewertung von Prototype.js, einer JavaScript Bibliothek für Ajax und Vorstellung der Webanwendung „</a:t>
            </a:r>
            <a:r>
              <a:rPr lang="de-DE" dirty="0" err="1" smtClean="0"/>
              <a:t>Rent</a:t>
            </a:r>
            <a:r>
              <a:rPr lang="de-DE" dirty="0" smtClean="0"/>
              <a:t> a </a:t>
            </a:r>
            <a:r>
              <a:rPr lang="de-DE" dirty="0" err="1" smtClean="0"/>
              <a:t>bike</a:t>
            </a:r>
            <a:r>
              <a:rPr lang="de-DE" dirty="0" smtClean="0"/>
              <a:t>“ (Prototyp)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Einführung – Motivation Ajax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b="1" dirty="0" smtClean="0"/>
              <a:t>Zusammenfassung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Ajax = Kombination alter Technologien</a:t>
            </a:r>
          </a:p>
          <a:p>
            <a:pPr>
              <a:buFont typeface="Arial" pitchFamily="34" charset="0"/>
              <a:buChar char="•"/>
            </a:pPr>
            <a:r>
              <a:rPr lang="de-DE" sz="2400" b="1" dirty="0" smtClean="0"/>
              <a:t>Ziel: Diskrepanz zwischen Web-Anwendungen und Desktop-Anwendungen minimieren</a:t>
            </a:r>
            <a:r>
              <a:rPr lang="de-DE" sz="2400" dirty="0" smtClean="0"/>
              <a:t> (insb. Usability)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Vorteile kommen voll zu Geltung </a:t>
            </a:r>
            <a:r>
              <a:rPr lang="de-DE" sz="2400" dirty="0" smtClean="0">
                <a:sym typeface="Wingdings" pitchFamily="2" charset="2"/>
              </a:rPr>
              <a:t> großer Durchbruch der Webanwendungen</a:t>
            </a:r>
            <a:endParaRPr lang="de-DE" sz="24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2000" dirty="0" smtClean="0"/>
              <a:t>Einführung – Motivation Ajax</a:t>
            </a:r>
          </a:p>
          <a:p>
            <a:pPr marL="342900" indent="-342900">
              <a:buAutoNum type="arabicPeriod"/>
            </a:pPr>
            <a:r>
              <a:rPr lang="de-DE" sz="2000" dirty="0" smtClean="0"/>
              <a:t>Ajax</a:t>
            </a:r>
          </a:p>
          <a:p>
            <a:pPr marL="698500" lvl="1" indent="-342900">
              <a:buAutoNum type="arabicPeriod"/>
            </a:pPr>
            <a:r>
              <a:rPr lang="de-DE" sz="2000" b="1" dirty="0" smtClean="0"/>
              <a:t>Funktionsweise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Nebenwirkungen</a:t>
            </a:r>
          </a:p>
          <a:p>
            <a:pPr marL="342900" indent="-342900">
              <a:buAutoNum type="arabicPeriod"/>
            </a:pPr>
            <a:r>
              <a:rPr lang="de-DE" sz="2000" dirty="0" smtClean="0"/>
              <a:t>Prototype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Motivation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Elementare Funktionen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Bewertung</a:t>
            </a:r>
          </a:p>
          <a:p>
            <a:pPr marL="342900" indent="-342900">
              <a:buAutoNum type="arabicPeriod"/>
            </a:pPr>
            <a:r>
              <a:rPr lang="de-DE" sz="2000" dirty="0" err="1" smtClean="0"/>
              <a:t>Rent</a:t>
            </a:r>
            <a:r>
              <a:rPr lang="de-DE" sz="2000" dirty="0" smtClean="0"/>
              <a:t> a </a:t>
            </a:r>
            <a:r>
              <a:rPr lang="de-DE" sz="2000" dirty="0" err="1" smtClean="0"/>
              <a:t>bike</a:t>
            </a:r>
            <a:endParaRPr lang="de-DE" sz="2000" dirty="0" smtClean="0"/>
          </a:p>
          <a:p>
            <a:pPr marL="342900" indent="-342900">
              <a:buAutoNum type="arabicPeriod"/>
            </a:pPr>
            <a:r>
              <a:rPr lang="de-DE" sz="2000" dirty="0" smtClean="0"/>
              <a:t>Zusammenfassung und Ausblick</a:t>
            </a:r>
          </a:p>
          <a:p>
            <a:pPr marL="342900" indent="-342900">
              <a:buAutoNum type="arabicPeriod"/>
            </a:pPr>
            <a:endParaRPr lang="de-DE" sz="20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Ajax - Funktionsweise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b="1" dirty="0" err="1" smtClean="0"/>
              <a:t>Asynchronous</a:t>
            </a:r>
            <a:r>
              <a:rPr lang="de-DE" sz="2400" b="1" dirty="0" smtClean="0"/>
              <a:t> JavaScript </a:t>
            </a:r>
            <a:r>
              <a:rPr lang="de-DE" sz="2400" b="1" dirty="0" err="1" smtClean="0"/>
              <a:t>with</a:t>
            </a:r>
            <a:r>
              <a:rPr lang="de-DE" sz="2400" b="1" dirty="0" smtClean="0"/>
              <a:t> XML</a:t>
            </a:r>
          </a:p>
          <a:p>
            <a:r>
              <a:rPr lang="de-DE" sz="2400" dirty="0" smtClean="0"/>
              <a:t>Jesse James Garrett, A </a:t>
            </a:r>
            <a:r>
              <a:rPr lang="de-DE" sz="2400" dirty="0" err="1" smtClean="0"/>
              <a:t>new</a:t>
            </a:r>
            <a:r>
              <a:rPr lang="de-DE" sz="2400" dirty="0" smtClean="0"/>
              <a:t> </a:t>
            </a:r>
            <a:r>
              <a:rPr lang="de-DE" sz="2400" dirty="0" err="1" smtClean="0"/>
              <a:t>approach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webapplications</a:t>
            </a:r>
            <a:r>
              <a:rPr lang="de-DE" sz="2400" dirty="0" smtClean="0"/>
              <a:t>, 2005: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 smtClean="0"/>
              <a:t>Asynchrone Übertragung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 smtClean="0"/>
              <a:t>JavaScript clientseitig: Reaktion auf Nutzer &amp; Nachladen von Inhalten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 smtClean="0"/>
              <a:t>(Datenübertragung in XML)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Ajax - Funktionsweise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19130" r="51148" b="-217"/>
          <a:stretch>
            <a:fillRect/>
          </a:stretch>
        </p:blipFill>
        <p:spPr bwMode="auto">
          <a:xfrm>
            <a:off x="1014215" y="1684400"/>
            <a:ext cx="3070915" cy="488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53676" t="3912" b="3397"/>
          <a:stretch>
            <a:fillRect/>
          </a:stretch>
        </p:blipFill>
        <p:spPr bwMode="auto">
          <a:xfrm>
            <a:off x="4975761" y="736270"/>
            <a:ext cx="2912010" cy="5581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Ajax - Funktionsweise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b="57662"/>
          <a:stretch>
            <a:fillRect/>
          </a:stretch>
        </p:blipFill>
        <p:spPr bwMode="auto">
          <a:xfrm>
            <a:off x="498764" y="1656890"/>
            <a:ext cx="7652518" cy="407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t="97170"/>
          <a:stretch>
            <a:fillRect/>
          </a:stretch>
        </p:blipFill>
        <p:spPr bwMode="auto">
          <a:xfrm>
            <a:off x="479697" y="5640794"/>
            <a:ext cx="7524391" cy="268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Ajax - Funktionsweise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45048"/>
          <a:stretch>
            <a:fillRect/>
          </a:stretch>
        </p:blipFill>
        <p:spPr bwMode="auto">
          <a:xfrm>
            <a:off x="786923" y="1413163"/>
            <a:ext cx="7371421" cy="509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Ajax - Funktionsweise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6056416" y="6032663"/>
            <a:ext cx="2802576" cy="4275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de-DE" b="1" dirty="0" smtClean="0"/>
              <a:t>Server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780811" y="5225121"/>
            <a:ext cx="130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>
                    <a:lumMod val="65000"/>
                  </a:schemeClr>
                </a:solidFill>
              </a:rPr>
              <a:t>http(s) </a:t>
            </a:r>
            <a:r>
              <a:rPr lang="de-DE" b="1" dirty="0" err="1" smtClean="0">
                <a:solidFill>
                  <a:schemeClr val="bg1">
                    <a:lumMod val="65000"/>
                  </a:schemeClr>
                </a:solidFill>
              </a:rPr>
              <a:t>transport</a:t>
            </a:r>
            <a:endParaRPr lang="de-DE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6222669" y="1113466"/>
            <a:ext cx="2505695" cy="25888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de-DE" b="1" dirty="0" smtClean="0"/>
              <a:t>Browser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Pfeil nach oben 9"/>
          <p:cNvSpPr/>
          <p:nvPr/>
        </p:nvSpPr>
        <p:spPr bwMode="auto">
          <a:xfrm>
            <a:off x="8003967" y="3487918"/>
            <a:ext cx="261257" cy="253287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Pfeil nach unten 10"/>
          <p:cNvSpPr/>
          <p:nvPr/>
        </p:nvSpPr>
        <p:spPr bwMode="auto">
          <a:xfrm>
            <a:off x="6626430" y="3443844"/>
            <a:ext cx="249382" cy="256970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6495803" y="1671618"/>
            <a:ext cx="1935678" cy="629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 Interface/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/>
              <a:t>DOM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6507678" y="3061014"/>
            <a:ext cx="1935678" cy="4393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XMLHttpRequest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Pfeil nach unten 19"/>
          <p:cNvSpPr/>
          <p:nvPr/>
        </p:nvSpPr>
        <p:spPr bwMode="auto">
          <a:xfrm>
            <a:off x="6662057" y="2300999"/>
            <a:ext cx="178131" cy="74090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733313" y="2467234"/>
            <a:ext cx="136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JavaScript</a:t>
            </a:r>
            <a:endParaRPr lang="de-DE" dirty="0"/>
          </a:p>
        </p:txBody>
      </p:sp>
      <p:sp>
        <p:nvSpPr>
          <p:cNvPr id="22" name="Pfeil nach oben 21"/>
          <p:cNvSpPr/>
          <p:nvPr/>
        </p:nvSpPr>
        <p:spPr bwMode="auto">
          <a:xfrm>
            <a:off x="8027715" y="2312874"/>
            <a:ext cx="190009" cy="748145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50825" y="1619250"/>
            <a:ext cx="5744622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de-DE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XmlHttpRequest</a:t>
            </a:r>
            <a:r>
              <a:rPr kumimoji="0" lang="de-DE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API</a:t>
            </a:r>
          </a:p>
          <a:p>
            <a:pPr marL="0" marR="0" lvl="0" indent="0" algn="l" defTabSz="914400" rtl="0" eaLnBrk="1" fontAlgn="base" latinLnBrk="0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de-DE" sz="2400" kern="0" dirty="0" smtClean="0">
                <a:solidFill>
                  <a:srgbClr val="000000"/>
                </a:solidFill>
                <a:latin typeface="+mn-lt"/>
              </a:rPr>
              <a:t>API für Datenaustausch über HTTP(s)</a:t>
            </a:r>
          </a:p>
          <a:p>
            <a:pPr marL="0" marR="0" lvl="0" indent="0" algn="l" defTabSz="914400" rtl="0" eaLnBrk="1" fontAlgn="base" latinLnBrk="0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de-DE" sz="2400" kern="0" dirty="0" smtClean="0">
                <a:solidFill>
                  <a:srgbClr val="000000"/>
                </a:solidFill>
                <a:latin typeface="+mn-lt"/>
              </a:rPr>
              <a:t>Für Microsoft Outlook Web Access</a:t>
            </a:r>
          </a:p>
          <a:p>
            <a:pPr marL="0" marR="0" lvl="0" indent="0" algn="l" defTabSz="914400" rtl="0" eaLnBrk="1" fontAlgn="base" latinLnBrk="0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de-DE" sz="2400" kern="0" noProof="0" dirty="0" smtClean="0">
                <a:solidFill>
                  <a:srgbClr val="000000"/>
                </a:solidFill>
                <a:latin typeface="+mn-lt"/>
              </a:rPr>
              <a:t>1999 in IE5.0 eingeführt</a:t>
            </a:r>
          </a:p>
          <a:p>
            <a:pPr marL="0" marR="0" lvl="0" indent="0" algn="l" defTabSz="914400" rtl="0" eaLnBrk="1" fontAlgn="base" latinLnBrk="0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Standardisierung W3C</a:t>
            </a:r>
            <a:r>
              <a:rPr kumimoji="0" lang="de-DE" sz="24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Arbeit</a:t>
            </a:r>
          </a:p>
          <a:p>
            <a:pPr marL="0" marR="0" lvl="0" indent="0" algn="l" defTabSz="914400" rtl="0" eaLnBrk="1" fontAlgn="base" latinLnBrk="0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de-DE" sz="2400" kern="0" noProof="0" dirty="0" smtClean="0">
                <a:solidFill>
                  <a:srgbClr val="000000"/>
                </a:solidFill>
                <a:latin typeface="+mn-lt"/>
                <a:sym typeface="Wingdings" pitchFamily="2" charset="2"/>
              </a:rPr>
              <a:t>Wrapper nutzen (Prototype.js)</a:t>
            </a:r>
          </a:p>
          <a:p>
            <a:pPr marL="0" marR="0" lvl="0" indent="0" algn="l" defTabSz="914400" rtl="0" eaLnBrk="1" fontAlgn="base" latinLnBrk="0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endParaRPr lang="de-DE" sz="2400" kern="0" noProof="0" dirty="0" smtClean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endParaRPr lang="de-DE" sz="2400" kern="0" noProof="0" dirty="0" smtClean="0">
              <a:solidFill>
                <a:srgbClr val="000000"/>
              </a:solidFill>
              <a:latin typeface="+mn-lt"/>
              <a:sym typeface="Wingdings" pitchFamily="2" charset="2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282292" y="4232635"/>
            <a:ext cx="2343233" cy="64633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de-DE" dirty="0" smtClean="0"/>
              <a:t>XML, JSON, BJSON</a:t>
            </a:r>
            <a:br>
              <a:rPr lang="de-DE" dirty="0" smtClean="0"/>
            </a:br>
            <a:r>
              <a:rPr lang="de-DE" dirty="0" smtClean="0"/>
              <a:t>oder Custom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2000" dirty="0" smtClean="0"/>
              <a:t>Einführung – Motivation Ajax</a:t>
            </a:r>
          </a:p>
          <a:p>
            <a:pPr marL="342900" indent="-342900">
              <a:buAutoNum type="arabicPeriod"/>
            </a:pPr>
            <a:r>
              <a:rPr lang="de-DE" sz="2000" dirty="0" smtClean="0"/>
              <a:t>Ajax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Funktionsweise</a:t>
            </a:r>
          </a:p>
          <a:p>
            <a:pPr marL="698500" lvl="1" indent="-342900">
              <a:buAutoNum type="arabicPeriod"/>
            </a:pPr>
            <a:r>
              <a:rPr lang="de-DE" sz="2000" b="1" dirty="0" smtClean="0"/>
              <a:t>Nebenwirkungen</a:t>
            </a:r>
          </a:p>
          <a:p>
            <a:pPr marL="342900" indent="-342900">
              <a:buAutoNum type="arabicPeriod"/>
            </a:pPr>
            <a:r>
              <a:rPr lang="de-DE" sz="2000" dirty="0" smtClean="0"/>
              <a:t>Prototype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Motivation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Elementare Funktionen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Bewertung</a:t>
            </a:r>
          </a:p>
          <a:p>
            <a:pPr marL="342900" indent="-342900">
              <a:buAutoNum type="arabicPeriod"/>
            </a:pPr>
            <a:r>
              <a:rPr lang="de-DE" sz="2000" dirty="0" err="1" smtClean="0"/>
              <a:t>Rent</a:t>
            </a:r>
            <a:r>
              <a:rPr lang="de-DE" sz="2000" dirty="0" smtClean="0"/>
              <a:t> a </a:t>
            </a:r>
            <a:r>
              <a:rPr lang="de-DE" sz="2000" dirty="0" err="1" smtClean="0"/>
              <a:t>bike</a:t>
            </a:r>
            <a:endParaRPr lang="de-DE" sz="2000" dirty="0" smtClean="0"/>
          </a:p>
          <a:p>
            <a:pPr marL="342900" indent="-342900">
              <a:buAutoNum type="arabicPeriod"/>
            </a:pPr>
            <a:r>
              <a:rPr lang="de-DE" sz="2000" dirty="0" smtClean="0"/>
              <a:t>Zusammenfassung und Ausblick</a:t>
            </a:r>
          </a:p>
          <a:p>
            <a:pPr marL="342900" indent="-342900">
              <a:buAutoNum type="arabicPeriod"/>
            </a:pPr>
            <a:endParaRPr lang="de-DE" sz="20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Ajax - Nebenwirkungen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sz="2800" dirty="0" smtClean="0"/>
              <a:t>Zurück Button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/>
              <a:t>Lesezeichen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err="1" smtClean="0"/>
              <a:t>Polling</a:t>
            </a:r>
            <a:r>
              <a:rPr lang="de-DE" sz="2800" dirty="0" smtClean="0"/>
              <a:t> Problem / Server Push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/>
              <a:t>Suchmaschinen und </a:t>
            </a:r>
            <a:r>
              <a:rPr lang="de-DE" sz="2800" dirty="0" err="1" smtClean="0"/>
              <a:t>Barrierefreiheit</a:t>
            </a:r>
            <a:endParaRPr lang="de-DE" sz="2800" dirty="0" smtClean="0"/>
          </a:p>
          <a:p>
            <a:pPr>
              <a:buFont typeface="Arial" pitchFamily="34" charset="0"/>
              <a:buChar char="•"/>
            </a:pPr>
            <a:r>
              <a:rPr lang="de-DE" sz="2800" dirty="0" smtClean="0"/>
              <a:t>Hohe Anforderungen an Client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/>
              <a:t>Transparenz (</a:t>
            </a:r>
            <a:r>
              <a:rPr lang="de-DE" sz="2800" dirty="0" err="1" smtClean="0"/>
              <a:t>ggü</a:t>
            </a:r>
            <a:r>
              <a:rPr lang="de-DE" sz="2800" dirty="0" smtClean="0"/>
              <a:t>. Nutzer)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2000" dirty="0" smtClean="0"/>
              <a:t>Einführung – Motivation Ajax</a:t>
            </a:r>
          </a:p>
          <a:p>
            <a:pPr marL="342900" indent="-342900">
              <a:buAutoNum type="arabicPeriod"/>
            </a:pPr>
            <a:r>
              <a:rPr lang="de-DE" sz="2000" dirty="0" smtClean="0"/>
              <a:t>Ajax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Funktionsweise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Nebenwirkungen</a:t>
            </a:r>
          </a:p>
          <a:p>
            <a:pPr marL="342900" indent="-342900">
              <a:buAutoNum type="arabicPeriod"/>
            </a:pPr>
            <a:r>
              <a:rPr lang="de-DE" sz="2000" b="1" dirty="0" smtClean="0"/>
              <a:t>Prototype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Motivation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Elementare Funktionen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Bewertung</a:t>
            </a:r>
          </a:p>
          <a:p>
            <a:pPr marL="342900" indent="-342900">
              <a:buAutoNum type="arabicPeriod"/>
            </a:pPr>
            <a:r>
              <a:rPr lang="de-DE" sz="2000" dirty="0" err="1" smtClean="0"/>
              <a:t>Rent</a:t>
            </a:r>
            <a:r>
              <a:rPr lang="de-DE" sz="2000" dirty="0" smtClean="0"/>
              <a:t> a </a:t>
            </a:r>
            <a:r>
              <a:rPr lang="de-DE" sz="2000" dirty="0" err="1" smtClean="0"/>
              <a:t>bike</a:t>
            </a:r>
            <a:endParaRPr lang="de-DE" sz="2000" dirty="0" smtClean="0"/>
          </a:p>
          <a:p>
            <a:pPr marL="342900" indent="-342900">
              <a:buAutoNum type="arabicPeriod"/>
            </a:pPr>
            <a:r>
              <a:rPr lang="de-DE" sz="2000" dirty="0" smtClean="0"/>
              <a:t>Zusammenfassung und Ausblick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r="42974" b="56920"/>
          <a:stretch>
            <a:fillRect/>
          </a:stretch>
        </p:blipFill>
        <p:spPr bwMode="auto">
          <a:xfrm>
            <a:off x="1130810" y="1574416"/>
            <a:ext cx="6849409" cy="4759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 Einführung und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sz="2400" dirty="0" smtClean="0"/>
              <a:t>Prototype wurde im Zuge von Ruby on </a:t>
            </a:r>
            <a:r>
              <a:rPr lang="de-DE" sz="2400" dirty="0" err="1" smtClean="0"/>
              <a:t>Rails</a:t>
            </a:r>
            <a:r>
              <a:rPr lang="de-DE" sz="2400" dirty="0" smtClean="0"/>
              <a:t> entwickelt und als eigenständiges clientseitiges JavaScript „Framework“ veröffentlich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Hauptaufgaben: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Convenience Funktionen wie die </a:t>
            </a:r>
            <a:r>
              <a:rPr lang="de-DE" sz="2400" dirty="0" err="1" smtClean="0"/>
              <a:t>Selektoren</a:t>
            </a:r>
            <a:r>
              <a:rPr lang="de-DE" sz="2400" dirty="0" smtClean="0"/>
              <a:t> für die DOM-Elemente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Browserunabhängig entwickeln von</a:t>
            </a:r>
          </a:p>
          <a:p>
            <a:pPr lvl="2">
              <a:buFont typeface="Arial" pitchFamily="34" charset="0"/>
              <a:buChar char="•"/>
            </a:pPr>
            <a:r>
              <a:rPr lang="de-DE" sz="2400" dirty="0" smtClean="0"/>
              <a:t>Ajax,</a:t>
            </a:r>
          </a:p>
          <a:p>
            <a:pPr lvl="2">
              <a:buFont typeface="Arial" pitchFamily="34" charset="0"/>
              <a:buChar char="•"/>
            </a:pPr>
            <a:r>
              <a:rPr lang="de-DE" sz="2400" dirty="0" smtClean="0"/>
              <a:t>Events</a:t>
            </a:r>
          </a:p>
          <a:p>
            <a:pPr lvl="2">
              <a:buFont typeface="Arial" pitchFamily="34" charset="0"/>
              <a:buChar char="•"/>
            </a:pPr>
            <a:r>
              <a:rPr lang="de-DE" sz="2400" dirty="0" smtClean="0"/>
              <a:t>und mehr.</a:t>
            </a:r>
          </a:p>
          <a:p>
            <a:pPr>
              <a:buFont typeface="Arial" pitchFamily="34" charset="0"/>
              <a:buChar char="•"/>
            </a:pPr>
            <a:endParaRPr lang="de-DE" sz="2400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 und die </a:t>
            </a:r>
            <a:r>
              <a:rPr lang="de-DE" sz="3200" dirty="0" smtClean="0"/>
              <a:t>Convenience Funktionen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400" b="1" dirty="0" smtClean="0"/>
              <a:t>HTML:</a:t>
            </a:r>
          </a:p>
          <a:p>
            <a:r>
              <a:rPr lang="de-DE" sz="2400" dirty="0" smtClean="0"/>
              <a:t>&lt;</a:t>
            </a:r>
            <a:r>
              <a:rPr lang="de-DE" sz="2400" dirty="0" err="1" smtClean="0"/>
              <a:t>html</a:t>
            </a:r>
            <a:r>
              <a:rPr lang="de-DE" sz="2400" dirty="0" smtClean="0"/>
              <a:t>&gt;</a:t>
            </a:r>
          </a:p>
          <a:p>
            <a:r>
              <a:rPr lang="de-DE" sz="2400" dirty="0" smtClean="0"/>
              <a:t>…</a:t>
            </a:r>
          </a:p>
          <a:p>
            <a:r>
              <a:rPr lang="de-DE" sz="2400" dirty="0" smtClean="0"/>
              <a:t>&lt;</a:t>
            </a:r>
            <a:r>
              <a:rPr lang="de-DE" sz="2400" dirty="0" err="1" smtClean="0"/>
              <a:t>body</a:t>
            </a:r>
            <a:r>
              <a:rPr lang="de-DE" sz="2400" dirty="0" smtClean="0"/>
              <a:t>&gt;</a:t>
            </a:r>
          </a:p>
          <a:p>
            <a:r>
              <a:rPr lang="de-DE" sz="2400" dirty="0" smtClean="0"/>
              <a:t>&lt;</a:t>
            </a:r>
            <a:r>
              <a:rPr lang="de-DE" sz="2400" dirty="0" err="1" smtClean="0"/>
              <a:t>div</a:t>
            </a:r>
            <a:r>
              <a:rPr lang="de-DE" sz="2400" dirty="0" smtClean="0"/>
              <a:t> </a:t>
            </a:r>
            <a:r>
              <a:rPr lang="de-DE" sz="2400" dirty="0" err="1" smtClean="0"/>
              <a:t>id</a:t>
            </a:r>
            <a:r>
              <a:rPr lang="de-DE" sz="2400" dirty="0" smtClean="0"/>
              <a:t>=„</a:t>
            </a:r>
            <a:r>
              <a:rPr lang="de-DE" sz="2400" dirty="0" err="1" smtClean="0"/>
              <a:t>foo</a:t>
            </a:r>
            <a:r>
              <a:rPr lang="de-DE" sz="2400" dirty="0" smtClean="0"/>
              <a:t>“ </a:t>
            </a:r>
            <a:r>
              <a:rPr lang="de-DE" sz="2400" dirty="0" err="1" smtClean="0"/>
              <a:t>class</a:t>
            </a:r>
            <a:r>
              <a:rPr lang="de-DE" sz="2400" dirty="0" smtClean="0"/>
              <a:t>=„</a:t>
            </a:r>
            <a:r>
              <a:rPr lang="de-DE" sz="2400" dirty="0" err="1" smtClean="0"/>
              <a:t>clsFoo</a:t>
            </a:r>
            <a:r>
              <a:rPr lang="de-DE" sz="2400" dirty="0" smtClean="0"/>
              <a:t>“&gt;bar&lt;/</a:t>
            </a:r>
            <a:r>
              <a:rPr lang="de-DE" sz="2400" dirty="0" err="1" smtClean="0"/>
              <a:t>div</a:t>
            </a:r>
            <a:r>
              <a:rPr lang="de-DE" sz="2400" dirty="0" smtClean="0"/>
              <a:t>&gt;</a:t>
            </a:r>
          </a:p>
          <a:p>
            <a:r>
              <a:rPr lang="de-DE" sz="2400" dirty="0" smtClean="0"/>
              <a:t>&lt;</a:t>
            </a:r>
            <a:r>
              <a:rPr lang="de-DE" sz="2400" dirty="0" err="1" smtClean="0"/>
              <a:t>div</a:t>
            </a:r>
            <a:r>
              <a:rPr lang="de-DE" sz="2400" dirty="0" smtClean="0"/>
              <a:t> </a:t>
            </a:r>
            <a:r>
              <a:rPr lang="de-DE" sz="2400" dirty="0" err="1" smtClean="0"/>
              <a:t>class</a:t>
            </a:r>
            <a:r>
              <a:rPr lang="de-DE" sz="2400" dirty="0" smtClean="0"/>
              <a:t>=„</a:t>
            </a:r>
            <a:r>
              <a:rPr lang="de-DE" sz="2400" dirty="0" err="1" smtClean="0"/>
              <a:t>clsFoo</a:t>
            </a:r>
            <a:r>
              <a:rPr lang="de-DE" sz="2400" dirty="0" smtClean="0"/>
              <a:t>“&gt;bar&lt;/</a:t>
            </a:r>
            <a:r>
              <a:rPr lang="de-DE" sz="2400" dirty="0" err="1" smtClean="0"/>
              <a:t>div</a:t>
            </a:r>
            <a:r>
              <a:rPr lang="de-DE" sz="2400" dirty="0" smtClean="0"/>
              <a:t>&gt;</a:t>
            </a:r>
          </a:p>
          <a:p>
            <a:r>
              <a:rPr lang="de-DE" sz="2400" dirty="0" smtClean="0"/>
              <a:t>&lt;/</a:t>
            </a:r>
            <a:r>
              <a:rPr lang="de-DE" sz="2400" dirty="0" err="1" smtClean="0"/>
              <a:t>body</a:t>
            </a:r>
            <a:r>
              <a:rPr lang="de-DE" sz="2400" dirty="0" smtClean="0"/>
              <a:t>&gt;</a:t>
            </a:r>
          </a:p>
          <a:p>
            <a:r>
              <a:rPr lang="de-DE" sz="2400" dirty="0" smtClean="0"/>
              <a:t>&lt;/</a:t>
            </a:r>
            <a:r>
              <a:rPr lang="de-DE" sz="2400" dirty="0" err="1" smtClean="0"/>
              <a:t>html</a:t>
            </a:r>
            <a:r>
              <a:rPr lang="de-DE" sz="2400" dirty="0" smtClean="0"/>
              <a:t>&gt;</a:t>
            </a:r>
            <a:endParaRPr lang="de-DE" sz="2400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2400" b="1" dirty="0" smtClean="0"/>
              <a:t>Prototype:</a:t>
            </a:r>
          </a:p>
          <a:p>
            <a:endParaRPr lang="de-DE" sz="2400" dirty="0" smtClean="0"/>
          </a:p>
          <a:p>
            <a:r>
              <a:rPr lang="de-DE" sz="2400" dirty="0" smtClean="0"/>
              <a:t>$(„</a:t>
            </a:r>
            <a:r>
              <a:rPr lang="de-DE" sz="2400" dirty="0" err="1" smtClean="0"/>
              <a:t>foo</a:t>
            </a:r>
            <a:r>
              <a:rPr lang="de-DE" sz="2400" dirty="0" smtClean="0"/>
              <a:t>“).</a:t>
            </a:r>
            <a:r>
              <a:rPr lang="de-DE" sz="2400" dirty="0" err="1" smtClean="0"/>
              <a:t>innerHTML</a:t>
            </a:r>
            <a:endParaRPr lang="de-DE" sz="2400" dirty="0" smtClean="0"/>
          </a:p>
          <a:p>
            <a:r>
              <a:rPr lang="de-DE" sz="2400" dirty="0" smtClean="0"/>
              <a:t>//gibt „bar“ zurück</a:t>
            </a:r>
          </a:p>
          <a:p>
            <a:r>
              <a:rPr lang="de-DE" sz="2400" dirty="0" smtClean="0"/>
              <a:t>$$(„.</a:t>
            </a:r>
            <a:r>
              <a:rPr lang="de-DE" sz="2400" dirty="0" err="1" smtClean="0"/>
              <a:t>clsFoo</a:t>
            </a:r>
            <a:r>
              <a:rPr lang="de-DE" sz="2400" dirty="0" smtClean="0"/>
              <a:t>“)</a:t>
            </a:r>
          </a:p>
          <a:p>
            <a:r>
              <a:rPr lang="de-DE" sz="2400" dirty="0" smtClean="0"/>
              <a:t>//gibt die beiden DOM-</a:t>
            </a:r>
          </a:p>
          <a:p>
            <a:r>
              <a:rPr lang="de-DE" sz="2400" dirty="0" smtClean="0"/>
              <a:t>// Elemente zurück</a:t>
            </a:r>
          </a:p>
          <a:p>
            <a:endParaRPr lang="de-DE" sz="2400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 und Ajax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new</a:t>
            </a:r>
            <a:r>
              <a:rPr lang="en-US" sz="2400" dirty="0" smtClean="0"/>
              <a:t> </a:t>
            </a:r>
            <a:r>
              <a:rPr lang="en-US" sz="2400" dirty="0" err="1" smtClean="0"/>
              <a:t>Ajax.Request</a:t>
            </a:r>
            <a:r>
              <a:rPr lang="en-US" sz="2400" dirty="0" smtClean="0"/>
              <a:t>('/your/</a:t>
            </a:r>
            <a:r>
              <a:rPr lang="en-US" sz="2400" dirty="0" err="1" smtClean="0"/>
              <a:t>url</a:t>
            </a:r>
            <a:r>
              <a:rPr lang="en-US" sz="2400" dirty="0" smtClean="0"/>
              <a:t>', { 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onSuccess</a:t>
            </a:r>
            <a:r>
              <a:rPr lang="en-US" sz="2400" dirty="0" smtClean="0"/>
              <a:t>: </a:t>
            </a:r>
            <a:r>
              <a:rPr lang="en-US" sz="2400" b="1" dirty="0" smtClean="0"/>
              <a:t>function</a:t>
            </a:r>
            <a:r>
              <a:rPr lang="en-US" sz="2400" dirty="0" smtClean="0"/>
              <a:t>(response) {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obj</a:t>
            </a:r>
            <a:r>
              <a:rPr lang="en-US" sz="2400" dirty="0" smtClean="0"/>
              <a:t> = </a:t>
            </a:r>
            <a:r>
              <a:rPr lang="en-US" sz="2400" dirty="0" err="1" smtClean="0"/>
              <a:t>response.responseText.evalJSON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		alert(“</a:t>
            </a:r>
            <a:r>
              <a:rPr lang="en-US" sz="2400" dirty="0" err="1" smtClean="0"/>
              <a:t>Der</a:t>
            </a:r>
            <a:r>
              <a:rPr lang="en-US" sz="2400" dirty="0" smtClean="0"/>
              <a:t> </a:t>
            </a:r>
            <a:r>
              <a:rPr lang="en-US" sz="2400" dirty="0" err="1" smtClean="0"/>
              <a:t>gesendete</a:t>
            </a:r>
            <a:r>
              <a:rPr lang="en-US" sz="2400" dirty="0" smtClean="0"/>
              <a:t> Name </a:t>
            </a:r>
            <a:r>
              <a:rPr lang="en-US" sz="2400" dirty="0" err="1" smtClean="0"/>
              <a:t>lautet</a:t>
            </a:r>
            <a:r>
              <a:rPr lang="en-US" sz="2400" dirty="0" smtClean="0"/>
              <a:t>” + obj.name);</a:t>
            </a:r>
          </a:p>
          <a:p>
            <a:r>
              <a:rPr lang="de-DE" sz="2400" dirty="0" smtClean="0"/>
              <a:t>	} </a:t>
            </a:r>
          </a:p>
          <a:p>
            <a:r>
              <a:rPr lang="de-DE" sz="2400" dirty="0" smtClean="0"/>
              <a:t>	</a:t>
            </a:r>
            <a:r>
              <a:rPr lang="de-DE" sz="2400" dirty="0" err="1" smtClean="0"/>
              <a:t>onFailure</a:t>
            </a:r>
            <a:r>
              <a:rPr lang="en-US" sz="2400" dirty="0" smtClean="0"/>
              <a:t>: </a:t>
            </a:r>
            <a:r>
              <a:rPr lang="en-US" sz="2400" b="1" dirty="0" smtClean="0"/>
              <a:t>function</a:t>
            </a:r>
            <a:r>
              <a:rPr lang="en-US" sz="2400" dirty="0" smtClean="0"/>
              <a:t>(response) {</a:t>
            </a:r>
          </a:p>
          <a:p>
            <a:r>
              <a:rPr lang="en-US" sz="2400" dirty="0" smtClean="0"/>
              <a:t>		alert(“</a:t>
            </a:r>
            <a:r>
              <a:rPr lang="en-US" sz="2400" dirty="0" err="1" smtClean="0"/>
              <a:t>Verbindungs</a:t>
            </a:r>
            <a:r>
              <a:rPr lang="en-US" sz="2400" dirty="0" smtClean="0"/>
              <a:t> </a:t>
            </a:r>
            <a:r>
              <a:rPr lang="en-US" sz="2400" dirty="0" err="1" smtClean="0"/>
              <a:t>Probleme</a:t>
            </a:r>
            <a:r>
              <a:rPr lang="en-US" sz="2400" dirty="0" smtClean="0"/>
              <a:t>.”);</a:t>
            </a:r>
          </a:p>
          <a:p>
            <a:r>
              <a:rPr lang="de-DE" sz="2400" dirty="0" smtClean="0"/>
              <a:t>	} </a:t>
            </a:r>
          </a:p>
          <a:p>
            <a:r>
              <a:rPr lang="de-DE" sz="2400" dirty="0" smtClean="0"/>
              <a:t>});</a:t>
            </a:r>
            <a:endParaRPr lang="de-DE" sz="2400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2000" dirty="0" smtClean="0"/>
              <a:t>Einführung – Motivation Ajax</a:t>
            </a:r>
          </a:p>
          <a:p>
            <a:pPr marL="342900" indent="-342900">
              <a:buAutoNum type="arabicPeriod"/>
            </a:pPr>
            <a:r>
              <a:rPr lang="de-DE" sz="2000" dirty="0" smtClean="0"/>
              <a:t>Ajax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Funktionsweise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Nebenwirkungen</a:t>
            </a:r>
          </a:p>
          <a:p>
            <a:pPr marL="342900" indent="-342900">
              <a:buAutoNum type="arabicPeriod"/>
            </a:pPr>
            <a:r>
              <a:rPr lang="de-DE" sz="2000" dirty="0" smtClean="0"/>
              <a:t>Prototype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Motivation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Elementare Funktionen</a:t>
            </a:r>
          </a:p>
          <a:p>
            <a:pPr marL="698500" lvl="1" indent="-342900">
              <a:buAutoNum type="arabicPeriod"/>
            </a:pPr>
            <a:r>
              <a:rPr lang="de-DE" sz="2000" b="1" dirty="0" smtClean="0"/>
              <a:t>Bewertung</a:t>
            </a:r>
          </a:p>
          <a:p>
            <a:pPr marL="342900" indent="-342900">
              <a:buAutoNum type="arabicPeriod"/>
            </a:pPr>
            <a:r>
              <a:rPr lang="de-DE" sz="2000" dirty="0" err="1" smtClean="0"/>
              <a:t>Rent</a:t>
            </a:r>
            <a:r>
              <a:rPr lang="de-DE" sz="2000" dirty="0" smtClean="0"/>
              <a:t> a </a:t>
            </a:r>
            <a:r>
              <a:rPr lang="de-DE" sz="2000" dirty="0" err="1" smtClean="0"/>
              <a:t>bike</a:t>
            </a:r>
            <a:endParaRPr lang="de-DE" sz="2000" dirty="0" smtClean="0"/>
          </a:p>
          <a:p>
            <a:pPr marL="342900" indent="-342900">
              <a:buAutoNum type="arabicPeriod"/>
            </a:pPr>
            <a:r>
              <a:rPr lang="de-DE" sz="2000" dirty="0" smtClean="0"/>
              <a:t>Zusammenfassung und Ausblick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 Bewertung: Verbreitungsgrad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267" y="1739228"/>
            <a:ext cx="8288947" cy="462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 Bewertung: Effizienz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half" idx="1"/>
          </p:nvPr>
        </p:nvGraphicFramePr>
        <p:xfrm>
          <a:off x="471731" y="3865684"/>
          <a:ext cx="8355745" cy="2165839"/>
        </p:xfrm>
        <a:graphic>
          <a:graphicData uri="http://schemas.openxmlformats.org/drawingml/2006/table">
            <a:tbl>
              <a:tblPr/>
              <a:tblGrid>
                <a:gridCol w="4012346"/>
                <a:gridCol w="2198077"/>
                <a:gridCol w="2145322"/>
              </a:tblGrid>
              <a:tr h="107127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2400" b="1" dirty="0" err="1">
                          <a:solidFill>
                            <a:schemeClr val="tx1"/>
                          </a:solidFill>
                          <a:latin typeface="Trebuchet MS"/>
                          <a:ea typeface="Times New Roman"/>
                          <a:cs typeface="Calibri"/>
                        </a:rPr>
                        <a:t>selectors</a:t>
                      </a:r>
                      <a:endParaRPr lang="de-DE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C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2400" b="1">
                          <a:solidFill>
                            <a:schemeClr val="tx1"/>
                          </a:solidFill>
                          <a:latin typeface="Trebuchet MS"/>
                          <a:ea typeface="Times New Roman"/>
                          <a:cs typeface="Calibri"/>
                        </a:rPr>
                        <a:t>jQuery 1.5.1</a:t>
                      </a:r>
                      <a:endParaRPr lang="de-DE" sz="24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C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2400" b="1" dirty="0">
                          <a:solidFill>
                            <a:schemeClr val="tx1"/>
                          </a:solidFill>
                          <a:latin typeface="Trebuchet MS"/>
                          <a:ea typeface="Times New Roman"/>
                          <a:cs typeface="Calibri"/>
                        </a:rPr>
                        <a:t>Prototype 1.7</a:t>
                      </a:r>
                      <a:endParaRPr lang="de-DE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C8"/>
                    </a:solidFill>
                  </a:tcPr>
                </a:tc>
              </a:tr>
              <a:tr h="5356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2400" b="1">
                          <a:solidFill>
                            <a:schemeClr val="tx1"/>
                          </a:solidFill>
                          <a:latin typeface="Trebuchet MS"/>
                          <a:ea typeface="Times New Roman"/>
                          <a:cs typeface="Calibri"/>
                        </a:rPr>
                        <a:t>…</a:t>
                      </a:r>
                      <a:endParaRPr lang="de-DE" sz="24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0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>
                          <a:solidFill>
                            <a:schemeClr val="tx1"/>
                          </a:solidFill>
                          <a:latin typeface="Trebuchet MS"/>
                          <a:ea typeface="Times New Roman"/>
                          <a:cs typeface="Calibri"/>
                        </a:rPr>
                        <a:t>…</a:t>
                      </a:r>
                      <a:endParaRPr lang="de-DE" sz="24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>
                          <a:solidFill>
                            <a:schemeClr val="tx1"/>
                          </a:solidFill>
                          <a:latin typeface="Trebuchet MS"/>
                          <a:ea typeface="Times New Roman"/>
                          <a:cs typeface="Calibri"/>
                        </a:rPr>
                        <a:t>…</a:t>
                      </a:r>
                      <a:endParaRPr lang="de-DE" sz="24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773"/>
                    </a:solidFill>
                  </a:tcPr>
                </a:tc>
              </a:tr>
              <a:tr h="5589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Trebuchet MS"/>
                          <a:ea typeface="Times New Roman"/>
                          <a:cs typeface="Calibri"/>
                        </a:rPr>
                        <a:t>final time (less is better)</a:t>
                      </a:r>
                      <a:endParaRPr lang="de-DE" sz="24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 smtClean="0">
                          <a:solidFill>
                            <a:schemeClr val="tx1"/>
                          </a:solidFill>
                          <a:latin typeface="Trebuchet MS"/>
                          <a:ea typeface="Times New Roman"/>
                          <a:cs typeface="Calibri"/>
                        </a:rPr>
                        <a:t>40</a:t>
                      </a:r>
                      <a:r>
                        <a:rPr lang="de-DE" sz="2400" b="1" dirty="0">
                          <a:solidFill>
                            <a:schemeClr val="tx1"/>
                          </a:solidFill>
                          <a:latin typeface="Trebuchet MS"/>
                          <a:ea typeface="Times New Roman"/>
                          <a:cs typeface="Calibri"/>
                        </a:rPr>
                        <a:t> </a:t>
                      </a:r>
                      <a:endParaRPr lang="de-DE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>
                          <a:solidFill>
                            <a:schemeClr val="tx1"/>
                          </a:solidFill>
                          <a:latin typeface="Trebuchet MS"/>
                          <a:ea typeface="Times New Roman"/>
                          <a:cs typeface="Calibri"/>
                        </a:rPr>
                        <a:t> </a:t>
                      </a:r>
                      <a:r>
                        <a:rPr lang="de-DE" sz="2400" b="1" dirty="0" smtClean="0">
                          <a:solidFill>
                            <a:schemeClr val="tx1"/>
                          </a:solidFill>
                          <a:latin typeface="Trebuchet MS"/>
                          <a:ea typeface="Times New Roman"/>
                          <a:cs typeface="Calibri"/>
                        </a:rPr>
                        <a:t>40</a:t>
                      </a:r>
                      <a:endParaRPr lang="de-DE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C8"/>
                    </a:solidFill>
                  </a:tcPr>
                </a:tc>
              </a:tr>
            </a:tbl>
          </a:graphicData>
        </a:graphic>
      </p:graphicFrame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480646" y="1843332"/>
            <a:ext cx="8294077" cy="1990114"/>
          </a:xfrm>
        </p:spPr>
        <p:txBody>
          <a:bodyPr/>
          <a:lstStyle/>
          <a:p>
            <a:r>
              <a:rPr lang="de-DE" sz="2400" dirty="0" smtClean="0"/>
              <a:t>Benchmark mit </a:t>
            </a:r>
            <a:r>
              <a:rPr lang="de-DE" sz="2400" dirty="0" err="1" smtClean="0"/>
              <a:t>Slickspeed</a:t>
            </a:r>
            <a:r>
              <a:rPr lang="de-DE" sz="2400" dirty="0" smtClean="0"/>
              <a:t> (</a:t>
            </a:r>
            <a:r>
              <a:rPr lang="de-DE" sz="2400" u="sng" dirty="0" smtClean="0">
                <a:hlinkClick r:id="rId3"/>
              </a:rPr>
              <a:t>http://mootools.net/slickspeed/</a:t>
            </a:r>
            <a:r>
              <a:rPr lang="de-DE" sz="2400" u="sng" dirty="0" smtClean="0"/>
              <a:t>). </a:t>
            </a:r>
            <a:r>
              <a:rPr lang="de-DE" sz="2400" dirty="0" smtClean="0"/>
              <a:t>Dabei werden die </a:t>
            </a:r>
            <a:r>
              <a:rPr lang="de-DE" sz="2400" dirty="0" err="1" smtClean="0"/>
              <a:t>Selektoren</a:t>
            </a:r>
            <a:r>
              <a:rPr lang="de-DE" sz="2400" dirty="0" smtClean="0"/>
              <a:t> auf Zuverlässigkeit und Zugriffgeschwindigkeit geprüft.</a:t>
            </a:r>
            <a:endParaRPr lang="de-DE" sz="2400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Prototype Bewertung: Überblick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250825" y="1619250"/>
          <a:ext cx="8642349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783"/>
                <a:gridCol w="2880783"/>
                <a:gridCol w="2880783"/>
              </a:tblGrid>
              <a:tr h="370840">
                <a:tc>
                  <a:txBody>
                    <a:bodyPr/>
                    <a:lstStyle/>
                    <a:p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err="1" smtClean="0">
                          <a:solidFill>
                            <a:schemeClr val="tx1"/>
                          </a:solidFill>
                        </a:rPr>
                        <a:t>jQuery</a:t>
                      </a: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 1.5.1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Prototype 1.7</a:t>
                      </a:r>
                      <a:endParaRPr lang="de-D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Dokumentation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Effizienz von den </a:t>
                      </a:r>
                      <a:r>
                        <a:rPr lang="de-DE" b="1" dirty="0" err="1" smtClean="0"/>
                        <a:t>Selektoren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++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Verbreitungsgrad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-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Einarbeitungsaufwand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Funktionsumfang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Erweiterungen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Größe</a:t>
                      </a:r>
                      <a:r>
                        <a:rPr lang="de-DE" b="1" baseline="0" dirty="0" smtClean="0"/>
                        <a:t> der Basis Bibliothek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KByte</a:t>
                      </a:r>
                      <a:r>
                        <a:rPr lang="en-US" dirty="0" smtClean="0"/>
                        <a:t> (minified),</a:t>
                      </a:r>
                    </a:p>
                    <a:p>
                      <a:r>
                        <a:rPr lang="en-US" dirty="0" smtClean="0"/>
                        <a:t>242 </a:t>
                      </a:r>
                      <a:r>
                        <a:rPr lang="en-US" dirty="0" err="1" smtClean="0"/>
                        <a:t>KByte</a:t>
                      </a:r>
                      <a:r>
                        <a:rPr lang="en-US" dirty="0" smtClean="0"/>
                        <a:t> (uncompressed)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160 </a:t>
                      </a:r>
                      <a:r>
                        <a:rPr lang="de-DE" dirty="0" err="1" smtClean="0"/>
                        <a:t>Kbyte</a:t>
                      </a:r>
                      <a:r>
                        <a:rPr lang="de-DE" dirty="0" smtClean="0"/>
                        <a:t> </a:t>
                      </a:r>
                      <a:r>
                        <a:rPr lang="en-US" dirty="0" smtClean="0"/>
                        <a:t>(uncompressed)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3938954" y="6101861"/>
            <a:ext cx="49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Skala geht von ++, +, 0, -, bis - -</a:t>
            </a:r>
            <a:endParaRPr lang="de-DE" sz="2400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2000" dirty="0" smtClean="0"/>
              <a:t>Einführung – Motivation Ajax</a:t>
            </a:r>
          </a:p>
          <a:p>
            <a:pPr marL="342900" indent="-342900">
              <a:buAutoNum type="arabicPeriod"/>
            </a:pPr>
            <a:r>
              <a:rPr lang="de-DE" sz="2000" dirty="0" smtClean="0"/>
              <a:t>Ajax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Funktionsweise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Nebenwirkungen</a:t>
            </a:r>
          </a:p>
          <a:p>
            <a:pPr marL="342900" indent="-342900">
              <a:buAutoNum type="arabicPeriod"/>
            </a:pPr>
            <a:r>
              <a:rPr lang="de-DE" sz="2000" dirty="0" smtClean="0"/>
              <a:t>Prototype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Motivation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Elementare Funktionen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Bewertung</a:t>
            </a:r>
          </a:p>
          <a:p>
            <a:pPr marL="342900" indent="-342900">
              <a:buAutoNum type="arabicPeriod"/>
            </a:pPr>
            <a:r>
              <a:rPr lang="de-DE" sz="2000" b="1" dirty="0" err="1" smtClean="0"/>
              <a:t>Rent</a:t>
            </a:r>
            <a:r>
              <a:rPr lang="de-DE" sz="2000" b="1" dirty="0" smtClean="0"/>
              <a:t> a </a:t>
            </a:r>
            <a:r>
              <a:rPr lang="de-DE" sz="2000" b="1" dirty="0" err="1" smtClean="0"/>
              <a:t>bike</a:t>
            </a:r>
            <a:endParaRPr lang="de-DE" sz="2000" b="1" dirty="0" smtClean="0"/>
          </a:p>
          <a:p>
            <a:pPr marL="342900" indent="-342900">
              <a:buAutoNum type="arabicPeriod"/>
            </a:pPr>
            <a:r>
              <a:rPr lang="de-DE" sz="2000" dirty="0" smtClean="0"/>
              <a:t>Zusammenfassung und Ausblick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err="1" smtClean="0"/>
              <a:t>Rent</a:t>
            </a:r>
            <a:r>
              <a:rPr lang="de-DE" sz="3200" dirty="0" smtClean="0"/>
              <a:t> a </a:t>
            </a:r>
            <a:r>
              <a:rPr lang="de-DE" sz="3200" dirty="0" err="1" smtClean="0"/>
              <a:t>bike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sz="2800" dirty="0" smtClean="0"/>
              <a:t>Wir zeigen jetzt wie man sich bei unser Applikation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registriert,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ein Fahrrad leiht und zurückgibt und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als Admin die Fahrräder anlegt.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/>
              <a:t>Dabei werden wir immer den Ajax-Counter auf unserer Seite im Auge behalten.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Hier geht es zu unser Applikation:</a:t>
            </a:r>
            <a:br>
              <a:rPr lang="de-DE" sz="2800" dirty="0" smtClean="0"/>
            </a:br>
            <a:r>
              <a:rPr lang="de-DE" sz="2800" dirty="0" smtClean="0">
                <a:hlinkClick r:id="rId3"/>
              </a:rPr>
              <a:t>http://localhost:3000/</a:t>
            </a:r>
            <a:endParaRPr lang="de-DE" sz="2800" dirty="0" smtClean="0"/>
          </a:p>
          <a:p>
            <a:pPr lvl="1">
              <a:buFont typeface="Arial" pitchFamily="34" charset="0"/>
              <a:buChar char="•"/>
            </a:pPr>
            <a:endParaRPr lang="de-DE" sz="2800" dirty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2000" dirty="0" smtClean="0"/>
              <a:t>Einführung – Motivation Ajax</a:t>
            </a:r>
          </a:p>
          <a:p>
            <a:pPr marL="342900" indent="-342900">
              <a:buAutoNum type="arabicPeriod"/>
            </a:pPr>
            <a:r>
              <a:rPr lang="de-DE" sz="2000" dirty="0" smtClean="0"/>
              <a:t>Ajax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Funktionsweise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Nebenwirkungen</a:t>
            </a:r>
          </a:p>
          <a:p>
            <a:pPr marL="342900" indent="-342900">
              <a:buAutoNum type="arabicPeriod"/>
            </a:pPr>
            <a:r>
              <a:rPr lang="de-DE" sz="2000" dirty="0" smtClean="0"/>
              <a:t>Prototype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Motivation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Elementare Funktionen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Bewertung</a:t>
            </a:r>
          </a:p>
          <a:p>
            <a:pPr marL="342900" indent="-342900">
              <a:buAutoNum type="arabicPeriod"/>
            </a:pPr>
            <a:r>
              <a:rPr lang="de-DE" sz="2000" dirty="0" err="1" smtClean="0"/>
              <a:t>Rent</a:t>
            </a:r>
            <a:r>
              <a:rPr lang="de-DE" sz="2000" dirty="0" smtClean="0"/>
              <a:t> a </a:t>
            </a:r>
            <a:r>
              <a:rPr lang="de-DE" sz="2000" dirty="0" err="1" smtClean="0"/>
              <a:t>bike</a:t>
            </a:r>
            <a:endParaRPr lang="de-DE" sz="2000" dirty="0" smtClean="0"/>
          </a:p>
          <a:p>
            <a:pPr marL="342900" indent="-342900">
              <a:buAutoNum type="arabicPeriod"/>
            </a:pPr>
            <a:r>
              <a:rPr lang="de-DE" sz="2000" b="1" dirty="0" smtClean="0"/>
              <a:t>Zusammenfassung und Ausblick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sz="2000" b="1" dirty="0" smtClean="0"/>
              <a:t>Einführung – Motivation Ajax</a:t>
            </a:r>
          </a:p>
          <a:p>
            <a:pPr marL="342900" indent="-342900">
              <a:buAutoNum type="arabicPeriod"/>
            </a:pPr>
            <a:r>
              <a:rPr lang="de-DE" sz="2000" dirty="0" smtClean="0"/>
              <a:t>Ajax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Funktionsweise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Nebenwirkungen</a:t>
            </a:r>
          </a:p>
          <a:p>
            <a:pPr marL="342900" indent="-342900">
              <a:buAutoNum type="arabicPeriod"/>
            </a:pPr>
            <a:r>
              <a:rPr lang="de-DE" sz="2000" dirty="0" smtClean="0"/>
              <a:t>Prototype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Motivation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Elementare Funktionen</a:t>
            </a:r>
          </a:p>
          <a:p>
            <a:pPr marL="698500" lvl="1" indent="-342900">
              <a:buAutoNum type="arabicPeriod"/>
            </a:pPr>
            <a:r>
              <a:rPr lang="de-DE" sz="2000" dirty="0" smtClean="0"/>
              <a:t>Bewertung</a:t>
            </a:r>
          </a:p>
          <a:p>
            <a:pPr marL="342900" indent="-342900">
              <a:buAutoNum type="arabicPeriod"/>
            </a:pPr>
            <a:r>
              <a:rPr lang="de-DE" sz="2000" dirty="0" err="1" smtClean="0"/>
              <a:t>Rent</a:t>
            </a:r>
            <a:r>
              <a:rPr lang="de-DE" sz="2000" dirty="0" smtClean="0"/>
              <a:t> a </a:t>
            </a:r>
            <a:r>
              <a:rPr lang="de-DE" sz="2000" dirty="0" err="1" smtClean="0"/>
              <a:t>bike</a:t>
            </a:r>
            <a:endParaRPr lang="de-DE" sz="2000" dirty="0" smtClean="0"/>
          </a:p>
          <a:p>
            <a:pPr marL="342900" indent="-342900">
              <a:buAutoNum type="arabicPeriod"/>
            </a:pPr>
            <a:r>
              <a:rPr lang="de-DE" sz="2000" dirty="0" smtClean="0"/>
              <a:t>Zusammenfassung und Ausblick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sz="2800" dirty="0" smtClean="0"/>
              <a:t>Ajax ist eine Schlüsseltechnologie für Webanwendungen geworden und nicht mehr weg zudenken.</a:t>
            </a:r>
          </a:p>
          <a:p>
            <a:pPr>
              <a:buFont typeface="Arial" pitchFamily="34" charset="0"/>
              <a:buChar char="•"/>
            </a:pPr>
            <a:r>
              <a:rPr lang="de-DE" sz="2800" dirty="0" smtClean="0"/>
              <a:t>Bedeutung von Prototype nimmt stark ab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löst alle grundlegende Probleme mit einer angemessener Effizienz aber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die Verbreitung ist nicht groß und </a:t>
            </a:r>
          </a:p>
          <a:p>
            <a:pPr lvl="1">
              <a:buFont typeface="Arial" pitchFamily="34" charset="0"/>
              <a:buChar char="•"/>
            </a:pPr>
            <a:r>
              <a:rPr lang="de-DE" sz="2800" dirty="0" smtClean="0"/>
              <a:t>die Erweiterungen sind nicht umfänglich.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sz="2400" dirty="0" smtClean="0"/>
              <a:t>Wie werden Nebenwirkungen von Web </a:t>
            </a:r>
            <a:r>
              <a:rPr lang="de-DE" sz="2400" dirty="0" err="1" smtClean="0"/>
              <a:t>Application</a:t>
            </a:r>
            <a:r>
              <a:rPr lang="de-DE" sz="2400" dirty="0" smtClean="0"/>
              <a:t> Frameworks gelöst?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Neue Technologien / Trends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err="1" smtClean="0"/>
              <a:t>Websockets</a:t>
            </a:r>
            <a:endParaRPr lang="de-DE" sz="2400" dirty="0" smtClean="0"/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Web-Anwendungen optimiert für Mobile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Native Code</a:t>
            </a:r>
          </a:p>
          <a:p>
            <a:pPr>
              <a:buFont typeface="Arial" pitchFamily="34" charset="0"/>
              <a:buChar char="•"/>
            </a:pPr>
            <a:endParaRPr lang="de-DE" sz="24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smtClean="0"/>
              <a:t>Mobile: Gleiche Entwicklung von nativen </a:t>
            </a:r>
            <a:r>
              <a:rPr lang="de-DE" sz="2400" dirty="0" err="1" smtClean="0"/>
              <a:t>Apps</a:t>
            </a:r>
            <a:r>
              <a:rPr lang="de-DE" sz="2400" dirty="0" smtClean="0"/>
              <a:t> zu Webanwendung?</a:t>
            </a:r>
          </a:p>
          <a:p>
            <a:r>
              <a:rPr lang="de-DE" sz="2400" dirty="0" smtClean="0"/>
              <a:t>Was haltet ihr von dem Trend, </a:t>
            </a:r>
            <a:r>
              <a:rPr lang="de-DE" sz="2400" dirty="0" err="1" smtClean="0"/>
              <a:t>Apps</a:t>
            </a:r>
            <a:r>
              <a:rPr lang="de-DE" sz="2400" dirty="0" smtClean="0"/>
              <a:t> durch mobile-optimierte Webanwendungen zu ersetzen (z.B. </a:t>
            </a:r>
            <a:r>
              <a:rPr lang="de-DE" sz="2400" dirty="0" err="1" smtClean="0"/>
              <a:t>jQuery</a:t>
            </a:r>
            <a:r>
              <a:rPr lang="de-DE" sz="2400" dirty="0" smtClean="0"/>
              <a:t> Mobile)?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8378" y="1607264"/>
            <a:ext cx="8642350" cy="3618630"/>
          </a:xfrm>
        </p:spPr>
        <p:txBody>
          <a:bodyPr/>
          <a:lstStyle/>
          <a:p>
            <a:pPr algn="ctr"/>
            <a:r>
              <a:rPr lang="de-DE" sz="13800" dirty="0" smtClean="0"/>
              <a:t>BACKUP-</a:t>
            </a:r>
          </a:p>
          <a:p>
            <a:pPr algn="ctr"/>
            <a:r>
              <a:rPr lang="de-DE" sz="13800" dirty="0" smtClean="0"/>
              <a:t>FOLIEN</a:t>
            </a:r>
            <a:endParaRPr lang="de-DE" sz="13800" dirty="0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MVC mit Ajax</a:t>
            </a:r>
            <a:endParaRPr lang="de-DE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2051" name="Group 3"/>
          <p:cNvGrpSpPr>
            <a:grpSpLocks noChangeAspect="1"/>
          </p:cNvGrpSpPr>
          <p:nvPr/>
        </p:nvGrpSpPr>
        <p:grpSpPr bwMode="auto">
          <a:xfrm>
            <a:off x="811657" y="2224354"/>
            <a:ext cx="6846611" cy="4037745"/>
            <a:chOff x="2381" y="2977"/>
            <a:chExt cx="7020" cy="4140"/>
          </a:xfrm>
        </p:grpSpPr>
        <p:sp>
          <p:nvSpPr>
            <p:cNvPr id="2064" name="AutoShape 16"/>
            <p:cNvSpPr>
              <a:spLocks noChangeAspect="1" noChangeArrowheads="1" noTextEdit="1"/>
            </p:cNvSpPr>
            <p:nvPr/>
          </p:nvSpPr>
          <p:spPr bwMode="auto">
            <a:xfrm>
              <a:off x="2381" y="2977"/>
              <a:ext cx="7020" cy="41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3200"/>
            </a:p>
          </p:txBody>
        </p:sp>
        <p:sp>
          <p:nvSpPr>
            <p:cNvPr id="2063" name="AutoShape 15"/>
            <p:cNvSpPr>
              <a:spLocks noChangeArrowheads="1"/>
            </p:cNvSpPr>
            <p:nvPr/>
          </p:nvSpPr>
          <p:spPr bwMode="auto">
            <a:xfrm>
              <a:off x="2381" y="3157"/>
              <a:ext cx="7020" cy="19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3200"/>
            </a:p>
          </p:txBody>
        </p:sp>
        <p:sp>
          <p:nvSpPr>
            <p:cNvPr id="2062" name="Text Box 14"/>
            <p:cNvSpPr txBox="1">
              <a:spLocks noChangeArrowheads="1"/>
            </p:cNvSpPr>
            <p:nvPr/>
          </p:nvSpPr>
          <p:spPr bwMode="auto">
            <a:xfrm>
              <a:off x="2561" y="3877"/>
              <a:ext cx="1800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View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/>
              </a:r>
              <a:b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Browser Window</a:t>
              </a:r>
              <a:b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(DOM, HTML)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4721" y="3877"/>
              <a:ext cx="2520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Controller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/>
              </a:r>
              <a:b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JavaScript Event Handlers</a:t>
              </a:r>
              <a:b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onload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 </a:t>
              </a:r>
              <a:r>
                <a:rPr kumimoji="0" lang="en-US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onclick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,…)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AutoShape 12"/>
            <p:cNvSpPr>
              <a:spLocks noChangeShapeType="1"/>
            </p:cNvSpPr>
            <p:nvPr/>
          </p:nvSpPr>
          <p:spPr bwMode="auto">
            <a:xfrm>
              <a:off x="4361" y="4417"/>
              <a:ext cx="36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3200"/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7601" y="3877"/>
              <a:ext cx="1620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Model Proxy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/>
              </a:r>
              <a:b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JavaScript Stub</a:t>
              </a:r>
              <a:b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Objects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AutoShape 10"/>
            <p:cNvSpPr>
              <a:spLocks noChangeShapeType="1"/>
            </p:cNvSpPr>
            <p:nvPr/>
          </p:nvSpPr>
          <p:spPr bwMode="auto">
            <a:xfrm>
              <a:off x="7241" y="4417"/>
              <a:ext cx="36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3200"/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2453" y="3289"/>
              <a:ext cx="234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Client (Browser)</a:t>
              </a:r>
              <a:endParaRPr kumimoji="0" lang="de-DE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6521" y="6037"/>
              <a:ext cx="2880" cy="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3200"/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6701" y="6037"/>
              <a:ext cx="90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Server</a:t>
              </a:r>
              <a:endParaRPr kumimoji="0" lang="de-DE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7601" y="6217"/>
              <a:ext cx="16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Model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AutoShape 5"/>
            <p:cNvSpPr>
              <a:spLocks noChangeArrowheads="1"/>
            </p:cNvSpPr>
            <p:nvPr/>
          </p:nvSpPr>
          <p:spPr bwMode="auto">
            <a:xfrm>
              <a:off x="8141" y="4957"/>
              <a:ext cx="540" cy="1260"/>
            </a:xfrm>
            <a:prstGeom prst="upDownArrow">
              <a:avLst>
                <a:gd name="adj1" fmla="val 50000"/>
                <a:gd name="adj2" fmla="val 4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3200"/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6478" y="5353"/>
              <a:ext cx="19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Http Ajax </a:t>
              </a: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Requests</a:t>
              </a:r>
              <a:endParaRPr kumimoji="0" lang="de-DE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JSON</a:t>
            </a:r>
            <a:endParaRPr lang="de-DE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629400"/>
            <a:ext cx="5976938" cy="228600"/>
          </a:xfrm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</a:pP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object</a:t>
            </a:r>
          </a:p>
          <a:p>
            <a:pPr lvl="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</a:pP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	{}</a:t>
            </a:r>
          </a:p>
          <a:p>
            <a:pPr lvl="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</a:pP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	{ members }</a:t>
            </a:r>
          </a:p>
          <a:p>
            <a:pPr lvl="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</a:pP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members</a:t>
            </a:r>
          </a:p>
          <a:p>
            <a:pPr lvl="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</a:pP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	pair</a:t>
            </a:r>
          </a:p>
          <a:p>
            <a:pPr lvl="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</a:pP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	pair , members</a:t>
            </a:r>
          </a:p>
          <a:p>
            <a:pPr lvl="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</a:pP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Pair</a:t>
            </a:r>
          </a:p>
          <a:p>
            <a:pPr lvl="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</a:pP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	string : value</a:t>
            </a:r>
          </a:p>
          <a:p>
            <a:pPr lvl="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</a:pP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array</a:t>
            </a:r>
          </a:p>
          <a:p>
            <a:pPr lvl="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</a:pP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	[]</a:t>
            </a:r>
          </a:p>
          <a:p>
            <a:pPr lvl="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</a:pP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	[ elements ]</a:t>
            </a:r>
          </a:p>
          <a:p>
            <a:pPr lvl="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</a:pP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elements</a:t>
            </a:r>
          </a:p>
          <a:p>
            <a:pPr lvl="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</a:pP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	value </a:t>
            </a:r>
          </a:p>
          <a:p>
            <a:pPr lvl="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</a:pPr>
            <a:r>
              <a:rPr lang="en-US" kern="0" dirty="0" smtClean="0">
                <a:solidFill>
                  <a:srgbClr val="000000"/>
                </a:solidFill>
                <a:latin typeface="+mn-lt"/>
              </a:rPr>
              <a:t>	value , elements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 l="25229" t="22191" r="10216" b="18005"/>
          <a:stretch>
            <a:fillRect/>
          </a:stretch>
        </p:blipFill>
        <p:spPr bwMode="auto">
          <a:xfrm>
            <a:off x="3526971" y="1233714"/>
            <a:ext cx="5355771" cy="518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Einführung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dirty="0" smtClean="0"/>
              <a:t>Erwartete Kenntnisse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HTTP, HTML, CSS, XML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JavaScript &amp; DOM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JSON</a:t>
            </a:r>
          </a:p>
          <a:p>
            <a:pPr lvl="1">
              <a:buFont typeface="Arial" pitchFamily="34" charset="0"/>
              <a:buChar char="•"/>
            </a:pPr>
            <a:endParaRPr lang="de-DE" sz="2400" dirty="0" smtClean="0"/>
          </a:p>
          <a:p>
            <a:r>
              <a:rPr lang="de-DE" sz="2400" dirty="0" smtClean="0"/>
              <a:t>Fragen dennoch erlaubt und erwünscht!</a:t>
            </a:r>
          </a:p>
          <a:p>
            <a:pPr>
              <a:buFont typeface="Arial" pitchFamily="34" charset="0"/>
              <a:buChar char="•"/>
            </a:pPr>
            <a:endParaRPr lang="de-DE" sz="24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Einführung – Motivation Ajax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sz="2400" dirty="0" smtClean="0"/>
              <a:t>1991 – Geburt WWW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HTTP, HTML und URLs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Ziel: Informationsaustausch (Webseiten)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Dann: </a:t>
            </a:r>
            <a:r>
              <a:rPr lang="de-DE" sz="2400" b="1" dirty="0" smtClean="0"/>
              <a:t>Web-Anwendungen</a:t>
            </a:r>
            <a:endParaRPr lang="de-DE" sz="2400" dirty="0" smtClean="0"/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Ausführung auf Webserver</a:t>
            </a: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Browser = User Interface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Großer Durchbruch im vergangenen Jahrzehnt (soziale Netzwerke, </a:t>
            </a:r>
            <a:r>
              <a:rPr lang="de-DE" sz="2400" dirty="0" err="1" smtClean="0"/>
              <a:t>Collaboration</a:t>
            </a:r>
            <a:r>
              <a:rPr lang="de-DE" sz="2400" dirty="0" smtClean="0"/>
              <a:t>, Online Text/Tabellenbearbeitung,…)</a:t>
            </a:r>
          </a:p>
          <a:p>
            <a:endParaRPr lang="de-DE" sz="24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Einführung – Motivation Ajax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b="1" dirty="0" smtClean="0"/>
              <a:t>Vorteile Webanwendungen </a:t>
            </a:r>
            <a:r>
              <a:rPr lang="de-DE" sz="2400" dirty="0" smtClean="0"/>
              <a:t>(</a:t>
            </a:r>
            <a:r>
              <a:rPr lang="de-DE" sz="2400" b="1" dirty="0" smtClean="0"/>
              <a:t>Anbietersicht</a:t>
            </a:r>
            <a:r>
              <a:rPr lang="de-DE" sz="24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Plattformunabhängig, nur Browser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Leichtere Aktualisierung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Zentrale Datenhaltung (Nutzungsstatistik, etc.)</a:t>
            </a:r>
          </a:p>
          <a:p>
            <a:endParaRPr lang="de-DE" sz="2400" dirty="0" smtClean="0"/>
          </a:p>
          <a:p>
            <a:r>
              <a:rPr lang="de-DE" sz="2400" b="1" dirty="0" smtClean="0"/>
              <a:t>Vorteile Webanwendungen </a:t>
            </a:r>
            <a:r>
              <a:rPr lang="de-DE" sz="2400" dirty="0" smtClean="0"/>
              <a:t>(</a:t>
            </a:r>
            <a:r>
              <a:rPr lang="de-DE" sz="2400" b="1" dirty="0" smtClean="0"/>
              <a:t>Nutzersicht</a:t>
            </a:r>
            <a:r>
              <a:rPr lang="de-DE" sz="24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Aktualität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Plattformunabhängig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Auf allen Geräten nutzbar (z.B. Urlaub, bei Freunden)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Keine Installation = Sofortige Nutzung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err="1" smtClean="0"/>
              <a:t>Thin</a:t>
            </a:r>
            <a:r>
              <a:rPr lang="de-DE" sz="2400" dirty="0" smtClean="0"/>
              <a:t>-Client = Rechenpower des Servers nutzen</a:t>
            </a:r>
          </a:p>
          <a:p>
            <a:pPr lvl="1">
              <a:buFont typeface="Arial" pitchFamily="34" charset="0"/>
              <a:buChar char="•"/>
            </a:pPr>
            <a:endParaRPr lang="de-DE" sz="24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Einführung – Motivation Ajax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b="1" dirty="0" smtClean="0"/>
              <a:t>Nachteile</a:t>
            </a:r>
            <a:r>
              <a:rPr lang="de-DE" sz="2400" dirty="0" smtClean="0"/>
              <a:t> „traditioneller “ Webanwendungen für Nutzer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Neu-Laden nach Aktion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Temporär nicht bedienbar, s</a:t>
            </a:r>
            <a:r>
              <a:rPr lang="de-DE" sz="2400" dirty="0" smtClean="0">
                <a:sym typeface="Wingdings" pitchFamily="2" charset="2"/>
              </a:rPr>
              <a:t>chlechte Usability</a:t>
            </a:r>
            <a:endParaRPr lang="de-DE" sz="2400" dirty="0" smtClean="0"/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Latenz durch Internetübertragung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ym typeface="Wingdings" pitchFamily="2" charset="2"/>
              </a:rPr>
              <a:t>Schlechtere Performance als nativ</a:t>
            </a:r>
          </a:p>
          <a:p>
            <a:endParaRPr lang="de-DE" sz="2400" dirty="0" smtClean="0">
              <a:sym typeface="Wingdings" pitchFamily="2" charset="2"/>
            </a:endParaRPr>
          </a:p>
          <a:p>
            <a:r>
              <a:rPr lang="de-DE" sz="2400" dirty="0" smtClean="0">
                <a:sym typeface="Wingdings" pitchFamily="2" charset="2"/>
              </a:rPr>
              <a:t> Große Diskrepanz zwischen Desktop-Anwendungen und Web-Anwendungen</a:t>
            </a:r>
            <a:endParaRPr lang="de-DE" sz="2400" dirty="0" smtClean="0"/>
          </a:p>
          <a:p>
            <a:pPr lvl="1">
              <a:buFont typeface="Arial" pitchFamily="34" charset="0"/>
              <a:buChar char="•"/>
            </a:pPr>
            <a:endParaRPr lang="de-DE" sz="24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Einführung – Motivation Ajax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b="1" dirty="0" smtClean="0"/>
              <a:t>Neue Technologien</a:t>
            </a:r>
          </a:p>
          <a:p>
            <a:r>
              <a:rPr lang="de-DE" sz="2400" dirty="0" smtClean="0"/>
              <a:t>1996: </a:t>
            </a:r>
            <a:r>
              <a:rPr lang="de-DE" sz="2400" b="1" dirty="0" smtClean="0"/>
              <a:t>JavaScript &amp; DOM &amp; CSS</a:t>
            </a:r>
          </a:p>
          <a:p>
            <a:pPr lvl="1">
              <a:buFont typeface="Wingdings"/>
              <a:buChar char="è"/>
            </a:pPr>
            <a:r>
              <a:rPr lang="de-DE" sz="2400" dirty="0" smtClean="0"/>
              <a:t>Webanw. jetzt auf Webserver UND Browser</a:t>
            </a:r>
          </a:p>
          <a:p>
            <a:pPr lvl="1">
              <a:buFont typeface="Wingdings"/>
              <a:buChar char="è"/>
            </a:pPr>
            <a:r>
              <a:rPr lang="de-DE" sz="2400" dirty="0" smtClean="0"/>
              <a:t>Dynamisches Verändern der Seite</a:t>
            </a:r>
          </a:p>
          <a:p>
            <a:endParaRPr lang="de-DE" sz="2400" dirty="0" smtClean="0"/>
          </a:p>
          <a:p>
            <a:r>
              <a:rPr lang="de-DE" sz="2400" dirty="0" smtClean="0"/>
              <a:t>1999: </a:t>
            </a:r>
            <a:r>
              <a:rPr lang="de-DE" sz="2400" b="1" dirty="0" err="1" smtClean="0"/>
              <a:t>XmlHttpRequest</a:t>
            </a:r>
            <a:r>
              <a:rPr lang="de-DE" sz="2400" b="1" dirty="0" smtClean="0"/>
              <a:t> API</a:t>
            </a:r>
          </a:p>
          <a:p>
            <a:pPr lvl="1">
              <a:buNone/>
            </a:pPr>
            <a:r>
              <a:rPr lang="de-DE" sz="2400" dirty="0" smtClean="0">
                <a:sym typeface="Wingdings" pitchFamily="2" charset="2"/>
              </a:rPr>
              <a:t>Asynchrone http-Abfragen im Hintergrund mit JavaScript</a:t>
            </a:r>
          </a:p>
          <a:p>
            <a:endParaRPr lang="de-DE" sz="2400" dirty="0" smtClean="0"/>
          </a:p>
          <a:p>
            <a:r>
              <a:rPr lang="de-DE" sz="2400" dirty="0" smtClean="0"/>
              <a:t>2005: Kombination = </a:t>
            </a:r>
            <a:r>
              <a:rPr lang="de-DE" sz="2400" b="1" dirty="0" smtClean="0"/>
              <a:t>Ajax</a:t>
            </a:r>
            <a:r>
              <a:rPr lang="de-DE" sz="2400" dirty="0" smtClean="0"/>
              <a:t> = „</a:t>
            </a:r>
            <a:r>
              <a:rPr lang="de-DE" sz="2400" dirty="0" err="1" smtClean="0"/>
              <a:t>Asynchronous</a:t>
            </a:r>
            <a:r>
              <a:rPr lang="de-DE" sz="2400" dirty="0" smtClean="0"/>
              <a:t> JavaScript </a:t>
            </a:r>
            <a:r>
              <a:rPr lang="de-DE" sz="2400" dirty="0" err="1" smtClean="0"/>
              <a:t>with</a:t>
            </a:r>
            <a:r>
              <a:rPr lang="de-DE" sz="2400" dirty="0" smtClean="0"/>
              <a:t> XML“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 dirty="0" smtClean="0"/>
              <a:t>AJAX und Webentwicklung mit Prototype, 09.12.2011</a:t>
            </a:r>
            <a:endParaRPr lang="de-DE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Einführung – Motivation Ajax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400" b="1" dirty="0" smtClean="0"/>
              <a:t>Webanwendungen mit Ajax</a:t>
            </a:r>
          </a:p>
          <a:p>
            <a:pPr>
              <a:buFont typeface="Arial" pitchFamily="34" charset="0"/>
              <a:buChar char="•"/>
            </a:pPr>
            <a:r>
              <a:rPr lang="de-DE" sz="2400" strike="sngStrike" dirty="0" smtClean="0"/>
              <a:t>Neu-Laden nach Aktion</a:t>
            </a:r>
            <a:endParaRPr lang="de-DE" sz="2400" b="1" dirty="0" smtClean="0">
              <a:solidFill>
                <a:srgbClr val="00B05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nebenläufig &amp; asynchron im Hintergrund</a:t>
            </a:r>
          </a:p>
          <a:p>
            <a:pPr>
              <a:buFont typeface="Arial" pitchFamily="34" charset="0"/>
              <a:buChar char="•"/>
            </a:pPr>
            <a:r>
              <a:rPr lang="de-DE" sz="2400" strike="sngStrike" dirty="0" smtClean="0"/>
              <a:t>Temporär nicht bedienbar, s</a:t>
            </a:r>
            <a:r>
              <a:rPr lang="de-DE" sz="2400" strike="sngStrike" dirty="0" smtClean="0">
                <a:sym typeface="Wingdings" pitchFamily="2" charset="2"/>
              </a:rPr>
              <a:t>chlechte Usability</a:t>
            </a:r>
            <a:endParaRPr lang="de-DE" sz="2400" strike="sngStrike" dirty="0" smtClean="0"/>
          </a:p>
          <a:p>
            <a:pPr lvl="1">
              <a:buFont typeface="Arial" pitchFamily="34" charset="0"/>
              <a:buChar char="•"/>
            </a:pPr>
            <a:r>
              <a:rPr lang="de-DE" sz="2400" dirty="0" smtClean="0"/>
              <a:t>nur relevante Teile aktualisiert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/>
              <a:t>(Latenz durch Internetübertragung)</a:t>
            </a:r>
          </a:p>
          <a:p>
            <a:pPr>
              <a:buFont typeface="Arial" pitchFamily="34" charset="0"/>
              <a:buChar char="•"/>
            </a:pPr>
            <a:r>
              <a:rPr lang="de-DE" sz="2400" dirty="0" smtClean="0">
                <a:sym typeface="Wingdings" pitchFamily="2" charset="2"/>
              </a:rPr>
              <a:t>(Schlechtere Performance als nativ)</a:t>
            </a:r>
            <a:endParaRPr lang="de-DE" sz="2400" strike="sngStrike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uiExpand="1" build="p"/>
    </p:bldLst>
  </p:timing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2769</Words>
  <Application>Microsoft Office PowerPoint</Application>
  <PresentationFormat>Bildschirmpräsentation (4:3)</PresentationFormat>
  <Paragraphs>530</Paragraphs>
  <Slides>35</Slides>
  <Notes>35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PowerPoint_Praesentation</vt:lpstr>
      <vt:lpstr>Ajax und Webentwicklung mit Prototype</vt:lpstr>
      <vt:lpstr>Motivation</vt:lpstr>
      <vt:lpstr>Gliederung</vt:lpstr>
      <vt:lpstr>1. Einführung</vt:lpstr>
      <vt:lpstr>1. Einführung – Motivation Ajax</vt:lpstr>
      <vt:lpstr>1. Einführung – Motivation Ajax</vt:lpstr>
      <vt:lpstr>1. Einführung – Motivation Ajax</vt:lpstr>
      <vt:lpstr>1. Einführung – Motivation Ajax</vt:lpstr>
      <vt:lpstr>1. Einführung – Motivation Ajax</vt:lpstr>
      <vt:lpstr>1. Einführung – Motivation Ajax</vt:lpstr>
      <vt:lpstr>Gliederung</vt:lpstr>
      <vt:lpstr>Ajax - Funktionsweise</vt:lpstr>
      <vt:lpstr>Ajax - Funktionsweise</vt:lpstr>
      <vt:lpstr>Ajax - Funktionsweise</vt:lpstr>
      <vt:lpstr>Ajax - Funktionsweise</vt:lpstr>
      <vt:lpstr>Ajax - Funktionsweise</vt:lpstr>
      <vt:lpstr>Gliederung</vt:lpstr>
      <vt:lpstr>Ajax - Nebenwirkungen</vt:lpstr>
      <vt:lpstr>Gliederung</vt:lpstr>
      <vt:lpstr>Prototype Einführung und Motivation</vt:lpstr>
      <vt:lpstr>Prototype und die Convenience Funktionen </vt:lpstr>
      <vt:lpstr>Prototype und Ajax</vt:lpstr>
      <vt:lpstr>Gliederung</vt:lpstr>
      <vt:lpstr>Prototype Bewertung: Verbreitungsgrad</vt:lpstr>
      <vt:lpstr>Prototype Bewertung: Effizienz</vt:lpstr>
      <vt:lpstr>Prototype Bewertung: Überblick</vt:lpstr>
      <vt:lpstr>Gliederung</vt:lpstr>
      <vt:lpstr>Rent a bike</vt:lpstr>
      <vt:lpstr>Gliederung</vt:lpstr>
      <vt:lpstr>Zusammenfassung</vt:lpstr>
      <vt:lpstr>Ausblick</vt:lpstr>
      <vt:lpstr>Diskussion</vt:lpstr>
      <vt:lpstr>Folie 33</vt:lpstr>
      <vt:lpstr>MVC mit Ajax</vt:lpstr>
      <vt:lpstr>JSON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</dc:creator>
  <dc:description>Version 0.9, 10.11.2005</dc:description>
  <cp:lastModifiedBy>Andre</cp:lastModifiedBy>
  <cp:revision>377</cp:revision>
  <cp:lastPrinted>2002-06-26T11:04:16Z</cp:lastPrinted>
  <dcterms:created xsi:type="dcterms:W3CDTF">2011-11-29T09:32:53Z</dcterms:created>
  <dcterms:modified xsi:type="dcterms:W3CDTF">2011-12-08T20:43:03Z</dcterms:modified>
</cp:coreProperties>
</file>