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40" r:id="rId3"/>
    <p:sldId id="341" r:id="rId4"/>
    <p:sldId id="342" r:id="rId5"/>
    <p:sldId id="343" r:id="rId6"/>
    <p:sldId id="345" r:id="rId7"/>
    <p:sldId id="344" r:id="rId8"/>
    <p:sldId id="346" r:id="rId9"/>
    <p:sldId id="347" r:id="rId10"/>
    <p:sldId id="349" r:id="rId11"/>
    <p:sldId id="350" r:id="rId12"/>
    <p:sldId id="351" r:id="rId13"/>
    <p:sldId id="352" r:id="rId14"/>
    <p:sldId id="360" r:id="rId15"/>
    <p:sldId id="359" r:id="rId16"/>
    <p:sldId id="354" r:id="rId17"/>
    <p:sldId id="355" r:id="rId18"/>
    <p:sldId id="356" r:id="rId19"/>
    <p:sldId id="357" r:id="rId20"/>
    <p:sldId id="358" r:id="rId21"/>
    <p:sldId id="361" r:id="rId22"/>
    <p:sldId id="362" r:id="rId23"/>
    <p:sldId id="363" r:id="rId24"/>
    <p:sldId id="364" r:id="rId25"/>
    <p:sldId id="3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>
        <p:scale>
          <a:sx n="70" d="100"/>
          <a:sy n="70" d="100"/>
        </p:scale>
        <p:origin x="118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E0B73-DF0F-4180-B2B9-9CFC74CFD83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23D7-2CF4-4A0F-8FFA-6DE6DBA93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3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.spec.whatwg.org/multipage/syntax.html#syntax-tag-omiss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4000" b="1" dirty="0"/>
            </a:br>
            <a:r>
              <a:rPr lang="en-US" sz="4000" b="1" dirty="0"/>
              <a:t>University of Central Florida</a:t>
            </a:r>
            <a:br>
              <a:rPr lang="en-US" sz="4000" b="1" dirty="0"/>
            </a:br>
            <a:r>
              <a:rPr lang="en-US" sz="4000" b="1" dirty="0"/>
              <a:t>CIS 4004</a:t>
            </a:r>
            <a:br>
              <a:rPr lang="en-US" sz="4000" b="1" dirty="0"/>
            </a:br>
            <a:r>
              <a:rPr lang="en-US" sz="4000" b="1" dirty="0"/>
              <a:t>Web Based Information Technology</a:t>
            </a:r>
            <a:br>
              <a:rPr lang="en-US" sz="4000" b="1" dirty="0"/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Best practices state developers should always balance the open and close tags of an element to achieve desired output to the web browser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 specification for each element lists whether the closing tag is mandatory or not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"Neither tag is omissible" in the specification means both an opening tag and a closing tag are required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  <a:hlinkClick r:id="rId2"/>
              </a:rPr>
              <a:t>https://html.spec.whatwg.org/multipage/syntax.html#syntax-tag-omission</a:t>
            </a:r>
            <a:endParaRPr lang="en-US" b="0" i="0" dirty="0">
              <a:solidFill>
                <a:srgbClr val="191919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91919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8427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There are two types of elements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Replaced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Non-replaced</a:t>
            </a:r>
          </a:p>
          <a:p>
            <a:pPr algn="l"/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Non-replaced elements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Non-replaced elements have opening and (sometimes optional) closing tags that surround them and may include text and other tags as sub-elements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These enclosing tags can turn a phrase or image into a hyperlink, can make a sentence into a header, can give emphasis to words, and so on.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 paragraph, header, and lists marked up in the examples are all non-replaced</a:t>
            </a:r>
          </a:p>
          <a:p>
            <a:pPr marL="0" indent="0">
              <a:buNone/>
            </a:pPr>
            <a:endParaRPr lang="en-US" b="0" i="0" dirty="0">
              <a:solidFill>
                <a:srgbClr val="191919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627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Replaced and void elements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Replaced elements are replaced by objects, be it a graphical user interface (UI) widget in the case of most form controls, or a raster or scalable image file in the case of most images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Being replaced by objects, each comes with a default appearance</a:t>
            </a:r>
          </a:p>
          <a:p>
            <a:pPr lvl="1"/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D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epending on the type of object and the browser, the applicable styles are limited</a:t>
            </a:r>
          </a:p>
        </p:txBody>
      </p:sp>
    </p:spTree>
    <p:extLst>
      <p:ext uri="{BB962C8B-B14F-4D97-AF65-F5344CB8AC3E}">
        <p14:creationId xmlns:p14="http://schemas.microsoft.com/office/powerpoint/2010/main" val="307001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Replaced and void elements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Replaced elements and void elements are often confused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Void elements are all self-closing elements and are represented by one tag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This means there is no such thing as a closing tag for a void element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Optionally, can include a slash at the end of the tag, which many people find makes markup easier to read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Void elements cannot contain text content or nested elements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Most replaced elements are void elements, but not all</a:t>
            </a:r>
          </a:p>
        </p:txBody>
      </p:sp>
    </p:spTree>
    <p:extLst>
      <p:ext uri="{BB962C8B-B14F-4D97-AF65-F5344CB8AC3E}">
        <p14:creationId xmlns:p14="http://schemas.microsoft.com/office/powerpoint/2010/main" val="288410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Case sensitivity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To make markup easier to read, it is recommended, but not required, to mark up the HTML using lowercase letters</a:t>
            </a:r>
          </a:p>
          <a:p>
            <a:pPr lvl="1"/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Use lowercase letters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 for all element names and attribute names within the tags and quote all attribute values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 term "XHTML style markup", this methodology and self-closing empty elements with a slash at the end, is what that means</a:t>
            </a:r>
          </a:p>
        </p:txBody>
      </p:sp>
    </p:spTree>
    <p:extLst>
      <p:ext uri="{BB962C8B-B14F-4D97-AF65-F5344CB8AC3E}">
        <p14:creationId xmlns:p14="http://schemas.microsoft.com/office/powerpoint/2010/main" val="93736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Attributes</a:t>
            </a:r>
          </a:p>
          <a:p>
            <a:pPr lvl="1"/>
            <a:r>
              <a:rPr lang="en-US" dirty="0">
                <a:solidFill>
                  <a:srgbClr val="191919"/>
                </a:solidFill>
                <a:latin typeface="Google Sans"/>
              </a:rPr>
              <a:t>The code example below contains 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more than just the element type in their opening tag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These extra bits of space-separated name/value pairs (though sometimes including a value is optional) are called </a:t>
            </a:r>
            <a:r>
              <a:rPr lang="en-US" b="1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attributes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Attributes are what make HTML so incredibly powerful</a:t>
            </a:r>
            <a:endParaRPr lang="en-US" b="0" i="0" dirty="0">
              <a:solidFill>
                <a:srgbClr val="191919"/>
              </a:solidFill>
              <a:effectLst/>
              <a:latin typeface="Google Sans"/>
            </a:endParaRPr>
          </a:p>
          <a:p>
            <a:endParaRPr lang="en-US" b="0" i="0" dirty="0">
              <a:solidFill>
                <a:srgbClr val="191919"/>
              </a:solidFill>
              <a:effectLst/>
              <a:latin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3B79D-8398-FD19-F69B-C088D4419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52" y="5543550"/>
            <a:ext cx="58007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2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Attributes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Attributes provide information about the element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 attribute, like the rest of the opening tag, won't appear in the content, but they do help define how the content will appear to users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Attributes only appear in the opening tag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 opening tag always starts with the element type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 type can be followed by zero or more attributes, separated by one or more spaces</a:t>
            </a:r>
          </a:p>
        </p:txBody>
      </p:sp>
    </p:spTree>
    <p:extLst>
      <p:ext uri="{BB962C8B-B14F-4D97-AF65-F5344CB8AC3E}">
        <p14:creationId xmlns:p14="http://schemas.microsoft.com/office/powerpoint/2010/main" val="4092621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Attributes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Most attribute names are followed by an equal sign equating it with the attribute value, wrapped with opening and closing quotation marks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B6564-949C-95E7-3141-F8A14FBED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50" y="4004344"/>
            <a:ext cx="9144000" cy="22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0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Attributes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Attributes define the behavior, linkages, and functionality of elements</a:t>
            </a:r>
          </a:p>
          <a:p>
            <a:pPr lvl="1"/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S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ome attributes are global, meaning they can appear within any element's opening tag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Some attributes apply only to several elements but not all</a:t>
            </a:r>
          </a:p>
          <a:p>
            <a:pPr lvl="1"/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O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ther attributes are element-specific, relevant only to a single element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Most attributes are name/value pairs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Boolean attributes, whose value is true, false, or the same as the name of the attribute, can be included as just the attribute: the value is not necessary</a:t>
            </a:r>
          </a:p>
        </p:txBody>
      </p:sp>
    </p:spTree>
    <p:extLst>
      <p:ext uri="{BB962C8B-B14F-4D97-AF65-F5344CB8AC3E}">
        <p14:creationId xmlns:p14="http://schemas.microsoft.com/office/powerpoint/2010/main" val="1764613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Attributes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While quoting attributes isn't always required, it sometimes is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If the value includes a space or special characters, quotes are needed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For this reason, quoting is always recommended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One or more spaces between attributes if the attribute value is quoted are not actually required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Best practices state quotes and spaces are recommended, and appreciated</a:t>
            </a:r>
          </a:p>
        </p:txBody>
      </p:sp>
    </p:spTree>
    <p:extLst>
      <p:ext uri="{BB962C8B-B14F-4D97-AF65-F5344CB8AC3E}">
        <p14:creationId xmlns:p14="http://schemas.microsoft.com/office/powerpoint/2010/main" val="91073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HyperText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 Markup Language, or HTML, is the standard markup language for describing the structure of documents displayed on the web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HTML consists of a series of elements and attributes which are used to mark up all the components of a document to structure it in a meaningful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21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Appearance of elements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 default appearance of semantic elements is set by user-agent stylesheets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Most browsers use actual stylesheets for this purpose, while others simulate them in code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Some constraints on user-agent stylesheets are set by the HTML specification</a:t>
            </a:r>
          </a:p>
          <a:p>
            <a:pPr lvl="1"/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B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rowsers have a lot of latitude, which means some differences exist between browsers</a:t>
            </a:r>
          </a:p>
        </p:txBody>
      </p:sp>
    </p:spTree>
    <p:extLst>
      <p:ext uri="{BB962C8B-B14F-4D97-AF65-F5344CB8AC3E}">
        <p14:creationId xmlns:p14="http://schemas.microsoft.com/office/powerpoint/2010/main" val="204770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Appearance of elements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 element chosen, and therefore the tags used, should be appropriate for the content </a:t>
            </a:r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being 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displayed, as tags have semantic meaning</a:t>
            </a:r>
          </a:p>
          <a:p>
            <a:pPr lvl="1"/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The semantics, or role, 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of an element is important to assistive technologies and, in some cases, search engines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HTML should be used to structure content, not to define the content's appearance</a:t>
            </a:r>
          </a:p>
        </p:txBody>
      </p:sp>
    </p:spTree>
    <p:extLst>
      <p:ext uri="{BB962C8B-B14F-4D97-AF65-F5344CB8AC3E}">
        <p14:creationId xmlns:p14="http://schemas.microsoft.com/office/powerpoint/2010/main" val="269281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Appearance of elements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Appearance of HTML elements is the realm of Cascading Style Sheets (CSS)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While many elements that alter the appearance of content have a semantic meaning, the appearance can and generally will be changed with author styles</a:t>
            </a:r>
          </a:p>
        </p:txBody>
      </p:sp>
    </p:spTree>
    <p:extLst>
      <p:ext uri="{BB962C8B-B14F-4D97-AF65-F5344CB8AC3E}">
        <p14:creationId xmlns:p14="http://schemas.microsoft.com/office/powerpoint/2010/main" val="2121690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Element, attributes, and JavaScript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 Document Object Model (DOM) is the data representation of the structure and content of the HTML document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As the browser parses HTML, it creates a JavaScript object for every element and section of text encountered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These objects are called nodes; element nodes and text nodes, respectively</a:t>
            </a:r>
          </a:p>
          <a:p>
            <a:pPr lvl="1"/>
            <a:endParaRPr lang="en-US" b="0" i="0" dirty="0">
              <a:solidFill>
                <a:srgbClr val="191919"/>
              </a:solidFill>
              <a:effectLst/>
              <a:latin typeface="Google Sans"/>
            </a:endParaRPr>
          </a:p>
          <a:p>
            <a:pPr lvl="1"/>
            <a:endParaRPr lang="en-US" b="0" i="0" dirty="0">
              <a:solidFill>
                <a:srgbClr val="191919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58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Element, attributes, and JavaScript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There is an interface to define the functionality of every HTML element</a:t>
            </a:r>
          </a:p>
          <a:p>
            <a:pPr lvl="1"/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The </a:t>
            </a:r>
            <a:r>
              <a:rPr lang="en-US" b="1" dirty="0">
                <a:solidFill>
                  <a:srgbClr val="191919"/>
                </a:solidFill>
                <a:latin typeface="Segoe UI" panose="020B0502040204020203" pitchFamily="34" charset="0"/>
              </a:rPr>
              <a:t>HTML DOM API</a:t>
            </a:r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provides access to and control of every HTML element via the DOM, providing interfaces for the HTML element and all the HTML classes that inherit from it</a:t>
            </a:r>
          </a:p>
          <a:p>
            <a:pPr lvl="1"/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The </a:t>
            </a:r>
            <a:r>
              <a:rPr lang="en-US" b="1" dirty="0" err="1">
                <a:solidFill>
                  <a:srgbClr val="191919"/>
                </a:solidFill>
                <a:latin typeface="Segoe UI" panose="020B0502040204020203" pitchFamily="34" charset="0"/>
              </a:rPr>
              <a:t>HTMLElement</a:t>
            </a:r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interface represents the HTML element and all of its descendant nodes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Every other element implements it via an interface that inherits from it.</a:t>
            </a:r>
          </a:p>
        </p:txBody>
      </p:sp>
    </p:spTree>
    <p:extLst>
      <p:ext uri="{BB962C8B-B14F-4D97-AF65-F5344CB8AC3E}">
        <p14:creationId xmlns:p14="http://schemas.microsoft.com/office/powerpoint/2010/main" val="2164472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Element, attributes, and JavaScript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Each inheriting interface has a constructor, methods, and properties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Via the inherited </a:t>
            </a:r>
            <a:r>
              <a:rPr lang="en-US" b="1" i="0" dirty="0" err="1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HTMLElement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 properties, developers can access every global attribute</a:t>
            </a:r>
            <a:endParaRPr lang="en-US" b="0" i="0" dirty="0">
              <a:solidFill>
                <a:srgbClr val="191919"/>
              </a:solidFill>
              <a:effectLst/>
              <a:latin typeface="Google Sans"/>
            </a:endParaRPr>
          </a:p>
          <a:p>
            <a:pPr lvl="1"/>
            <a:endParaRPr lang="en-US" b="0" i="0" dirty="0">
              <a:solidFill>
                <a:srgbClr val="191919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2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978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HTML documents are basically a tree of nodes, including HTML elements and text nodes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HTML elements provide the semantics and formatting for documents, including creating paragraphs, lists and tables, and embedding images and form controls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Each element may have multiple attributes specified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Many elements can have content, including other elements and text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Other elements are empty, with the tag and attributes defining their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1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978"/>
            <a:ext cx="8229600" cy="5257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There are several categories of elements</a:t>
            </a:r>
          </a:p>
          <a:p>
            <a:pPr lvl="1"/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m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etadata</a:t>
            </a:r>
          </a:p>
          <a:p>
            <a:pPr lvl="1"/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s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ectioning</a:t>
            </a:r>
          </a:p>
          <a:p>
            <a:pPr lvl="1"/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t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ext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inline semantic</a:t>
            </a:r>
          </a:p>
          <a:p>
            <a:pPr lvl="1"/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f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orm</a:t>
            </a:r>
          </a:p>
          <a:p>
            <a:pPr lvl="1"/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i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nteractive</a:t>
            </a:r>
          </a:p>
          <a:p>
            <a:pPr lvl="1"/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m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edia</a:t>
            </a:r>
          </a:p>
          <a:p>
            <a:pPr lvl="1"/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c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omponent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HTML consists of a series of elements, which enclose, or wrap, different parts of the content to make it appear or act in a certain way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HTML elements are delineated by tags, written using angle brackets (&lt; and &gt;)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 closing tag is the same tag as the opening tag, preceded by a slash.</a:t>
            </a:r>
          </a:p>
          <a:p>
            <a:pPr lvl="1"/>
            <a:endParaRPr lang="en-US" b="0" i="0" dirty="0">
              <a:solidFill>
                <a:srgbClr val="191919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08482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Elements comprise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Opening tag</a:t>
            </a:r>
          </a:p>
          <a:p>
            <a:pPr lvl="1"/>
            <a:r>
              <a:rPr lang="en-US" dirty="0">
                <a:solidFill>
                  <a:srgbClr val="191919"/>
                </a:solidFill>
                <a:latin typeface="Google Sans"/>
              </a:rPr>
              <a:t>Content ~ inner HTML</a:t>
            </a:r>
          </a:p>
          <a:p>
            <a:pPr lvl="1"/>
            <a:r>
              <a:rPr lang="en-US" b="0" i="0" dirty="0">
                <a:solidFill>
                  <a:srgbClr val="191919"/>
                </a:solidFill>
                <a:effectLst/>
                <a:latin typeface="Google Sans"/>
              </a:rPr>
              <a:t>Closing tag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09F63-A939-DE3C-9A15-0DBE7366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7" y="3825181"/>
            <a:ext cx="8002699" cy="25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2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978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Elements and tags aren't the exact same thing</a:t>
            </a:r>
          </a:p>
          <a:p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M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any people use the terms interchangeably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 tag name is the content in the brackets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 tag includes the brackets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An </a:t>
            </a:r>
            <a:r>
              <a:rPr lang="en-US" b="1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element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 is the opening and closing tags, and all the content between those tags, including nested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8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This paragraph element has other elements </a:t>
            </a:r>
            <a:r>
              <a:rPr lang="en-US" b="0" i="1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nested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 in it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When nesting elements, it's important that they are properly nested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HTML tags should be closed in the reverse order of which they were opened</a:t>
            </a:r>
            <a:endParaRPr lang="en-US" b="0" i="0" dirty="0">
              <a:solidFill>
                <a:srgbClr val="191919"/>
              </a:solidFill>
              <a:effectLst/>
              <a:latin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13683-5F85-F432-8EA1-9E8D8355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" y="4609831"/>
            <a:ext cx="7635249" cy="167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9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282"/>
            <a:ext cx="8229600" cy="52578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Browsers do not display the tags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The tags are used to interpret the content of the page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HTML is very, very forgiving</a:t>
            </a:r>
            <a:endParaRPr lang="en-US" dirty="0">
              <a:solidFill>
                <a:srgbClr val="191919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191919"/>
                </a:solidFill>
                <a:latin typeface="Segoe UI" panose="020B0502040204020203" pitchFamily="34" charset="0"/>
              </a:rPr>
              <a:t>If</a:t>
            </a:r>
            <a:r>
              <a:rPr lang="en-US" b="0" i="0" dirty="0">
                <a:solidFill>
                  <a:srgbClr val="191919"/>
                </a:solidFill>
                <a:effectLst/>
                <a:latin typeface="Segoe UI" panose="020B0502040204020203" pitchFamily="34" charset="0"/>
              </a:rPr>
              <a:t> omit the closing &lt;/li&gt;tags, the closing tags are implied</a:t>
            </a:r>
            <a:endParaRPr lang="en-US" b="0" i="0" dirty="0">
              <a:solidFill>
                <a:srgbClr val="191919"/>
              </a:solidFill>
              <a:effectLst/>
              <a:latin typeface="Google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26E584-CD4C-D99D-B4F7-7E45F22FD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00" y="4613968"/>
            <a:ext cx="5229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5542</TotalTime>
  <Words>1337</Words>
  <Application>Microsoft Office PowerPoint</Application>
  <PresentationFormat>On-screen Show (4:3)</PresentationFormat>
  <Paragraphs>136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Google Sans</vt:lpstr>
      <vt:lpstr>Segoe UI</vt:lpstr>
      <vt:lpstr>Office Theme</vt:lpstr>
      <vt:lpstr> University of Central Florida CIS 4004 Web Based Information Technology 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Karin Markle</cp:lastModifiedBy>
  <cp:revision>530</cp:revision>
  <dcterms:created xsi:type="dcterms:W3CDTF">2013-10-29T00:42:48Z</dcterms:created>
  <dcterms:modified xsi:type="dcterms:W3CDTF">2023-08-24T20:17:33Z</dcterms:modified>
</cp:coreProperties>
</file>