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</p:sldMasterIdLst>
  <p:notesMasterIdLst>
    <p:notesMasterId r:id="rId51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</p:sldIdLst>
  <p:sldSz cx="10080625" cy="7559675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9" d="100"/>
          <a:sy n="109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8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8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8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4B35A24-CC76-4E16-9D23-B006197B211D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8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16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20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CustomShape 24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28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0600" cy="3602038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32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36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ustomShape 40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44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CustomShape 48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52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andrehochuli/teaching/blob/main/ComputerVision/Lecture%2005%20-%20Feature%20Extraction/Lecture_05_Feature_Extraction_Projections.ipynb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andrehochuli/teaching/blob/main/ComputerVision/Lecture%2005%20-%20Feature%20Extraction/Lecture_05_Image_Descriptors_Edges.ipynb" TargetMode="Externa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andrehochuli/teaching/blob/main/ComputerVision/Lecture%2005%20-%20Feature%20Extraction/Lecture_05_Image_Descriptors_Edges.ipynb" TargetMode="Externa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hub.com/andrehochuli/teaching/blob/main/ComputerVision/Lecture%2005%20-%20Feature%20Extraction/Lecture_05_Image_Descriptors_Texture_and_Others.ipynb" TargetMode="Externa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hub.com/andrehochuli/teaching/blob/main/ComputerVision/Lecture%2005%20-%20Feature%20Extraction/Lecture_05_Image_Descriptors_Texture_and_Others.ipynb" TargetMode="Externa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andrehochuli/teaching/blob/main/ComputerVision/Lecture%2005%20-%20Feature%20Extraction/Lecture_05_Feature_Extraction_Projections.ipynb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33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Lecture 05 - Feature Extraction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40000" y="4680000"/>
            <a:ext cx="9173880" cy="25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4"/>
              </a:rPr>
              <a:t>aghochuli@ppgia.pucpr.br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aixaDeTexto 1"/>
          <p:cNvSpPr/>
          <p:nvPr/>
        </p:nvSpPr>
        <p:spPr>
          <a:xfrm>
            <a:off x="200160" y="1689840"/>
            <a:ext cx="9513720" cy="131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75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76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sp>
        <p:nvSpPr>
          <p:cNvPr id="277" name="Retângulo 2"/>
          <p:cNvSpPr/>
          <p:nvPr/>
        </p:nvSpPr>
        <p:spPr>
          <a:xfrm>
            <a:off x="3891240" y="324036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Retângulo 12"/>
          <p:cNvSpPr/>
          <p:nvPr/>
        </p:nvSpPr>
        <p:spPr>
          <a:xfrm>
            <a:off x="7040880" y="32472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Retângulo 13"/>
          <p:cNvSpPr/>
          <p:nvPr/>
        </p:nvSpPr>
        <p:spPr>
          <a:xfrm>
            <a:off x="7848000" y="32472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Retângulo 14"/>
          <p:cNvSpPr/>
          <p:nvPr/>
        </p:nvSpPr>
        <p:spPr>
          <a:xfrm>
            <a:off x="8641800" y="32472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" name="Retângulo 15"/>
          <p:cNvSpPr/>
          <p:nvPr/>
        </p:nvSpPr>
        <p:spPr>
          <a:xfrm>
            <a:off x="5594040" y="567648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Retângulo 16"/>
          <p:cNvSpPr/>
          <p:nvPr/>
        </p:nvSpPr>
        <p:spPr>
          <a:xfrm>
            <a:off x="4682520" y="32508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Retângulo 17"/>
          <p:cNvSpPr/>
          <p:nvPr/>
        </p:nvSpPr>
        <p:spPr>
          <a:xfrm>
            <a:off x="5466240" y="32508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Retângulo 18"/>
          <p:cNvSpPr/>
          <p:nvPr/>
        </p:nvSpPr>
        <p:spPr>
          <a:xfrm>
            <a:off x="5685480" y="617976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CaixaDeTexto 3"/>
          <p:cNvSpPr/>
          <p:nvPr/>
        </p:nvSpPr>
        <p:spPr>
          <a:xfrm>
            <a:off x="7320600" y="5525280"/>
            <a:ext cx="2084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Non Discriminative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Seta: para a Direita 4"/>
          <p:cNvSpPr/>
          <p:nvPr/>
        </p:nvSpPr>
        <p:spPr>
          <a:xfrm rot="10800000">
            <a:off x="6774840" y="5872320"/>
            <a:ext cx="1073160" cy="19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Engineering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aixaDeTexto 1"/>
          <p:cNvSpPr/>
          <p:nvPr/>
        </p:nvSpPr>
        <p:spPr>
          <a:xfrm>
            <a:off x="200160" y="1689840"/>
            <a:ext cx="951372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How to produce a discriminative feature space?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Features must describe a singular characteristic of the problem for good generalization.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Imagem 19"/>
          <p:cNvPicPr/>
          <p:nvPr/>
        </p:nvPicPr>
        <p:blipFill>
          <a:blip r:embed="rId3"/>
          <a:stretch/>
        </p:blipFill>
        <p:spPr>
          <a:xfrm>
            <a:off x="1500120" y="3444480"/>
            <a:ext cx="7073280" cy="3030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6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Shape/Edges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aixaDeTexto 4"/>
          <p:cNvSpPr/>
          <p:nvPr/>
        </p:nvSpPr>
        <p:spPr>
          <a:xfrm>
            <a:off x="200160" y="1689840"/>
            <a:ext cx="951408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Gradient Based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Projections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Convolutional (Filters)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Imagem 7"/>
          <p:cNvPicPr/>
          <p:nvPr/>
        </p:nvPicPr>
        <p:blipFill>
          <a:blip r:embed="rId3"/>
          <a:stretch/>
        </p:blipFill>
        <p:spPr>
          <a:xfrm>
            <a:off x="1671480" y="4975200"/>
            <a:ext cx="6516360" cy="1681200"/>
          </a:xfrm>
          <a:prstGeom prst="rect">
            <a:avLst/>
          </a:prstGeom>
          <a:ln w="0">
            <a:noFill/>
          </a:ln>
        </p:spPr>
      </p:pic>
      <p:pic>
        <p:nvPicPr>
          <p:cNvPr id="297" name="Imagem 8"/>
          <p:cNvPicPr/>
          <p:nvPr/>
        </p:nvPicPr>
        <p:blipFill>
          <a:blip r:embed="rId4"/>
          <a:stretch/>
        </p:blipFill>
        <p:spPr>
          <a:xfrm>
            <a:off x="1671480" y="2608920"/>
            <a:ext cx="6477480" cy="1749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aixaDeTexto 1"/>
          <p:cNvSpPr/>
          <p:nvPr/>
        </p:nvSpPr>
        <p:spPr>
          <a:xfrm>
            <a:off x="200160" y="1689840"/>
            <a:ext cx="951372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Picture 2" descr="Projection Histogram of image using Python and Opencv | by Felipe Meganha |  Medium"/>
          <p:cNvPicPr/>
          <p:nvPr/>
        </p:nvPicPr>
        <p:blipFill>
          <a:blip r:embed="rId3"/>
          <a:stretch/>
        </p:blipFill>
        <p:spPr>
          <a:xfrm>
            <a:off x="512640" y="2760120"/>
            <a:ext cx="4443120" cy="1328040"/>
          </a:xfrm>
          <a:prstGeom prst="rect">
            <a:avLst/>
          </a:prstGeom>
          <a:ln w="0">
            <a:noFill/>
          </a:ln>
        </p:spPr>
      </p:pic>
      <p:pic>
        <p:nvPicPr>
          <p:cNvPr id="303" name="Picture 6" descr="computer vision - OpenCV Color Concentration Histogram - Stack Overflow"/>
          <p:cNvPicPr/>
          <p:nvPr/>
        </p:nvPicPr>
        <p:blipFill>
          <a:blip r:embed="rId4"/>
          <a:stretch/>
        </p:blipFill>
        <p:spPr>
          <a:xfrm>
            <a:off x="5485320" y="2487600"/>
            <a:ext cx="4080240" cy="2998080"/>
          </a:xfrm>
          <a:prstGeom prst="rect">
            <a:avLst/>
          </a:prstGeom>
          <a:ln w="0">
            <a:noFill/>
          </a:ln>
        </p:spPr>
      </p:pic>
      <p:sp>
        <p:nvSpPr>
          <p:cNvPr id="304" name="AutoShape 12"/>
          <p:cNvSpPr/>
          <p:nvPr/>
        </p:nvSpPr>
        <p:spPr>
          <a:xfrm>
            <a:off x="4888080" y="3627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5" name="Imagem 12"/>
          <p:cNvPicPr/>
          <p:nvPr/>
        </p:nvPicPr>
        <p:blipFill>
          <a:blip r:embed="rId5"/>
          <a:stretch/>
        </p:blipFill>
        <p:spPr>
          <a:xfrm>
            <a:off x="789840" y="4894920"/>
            <a:ext cx="3942000" cy="1210320"/>
          </a:xfrm>
          <a:prstGeom prst="rect">
            <a:avLst/>
          </a:prstGeom>
          <a:ln w="0">
            <a:noFill/>
          </a:ln>
        </p:spPr>
      </p:pic>
      <p:sp>
        <p:nvSpPr>
          <p:cNvPr id="306" name="CaixaDeTexto 13"/>
          <p:cNvSpPr/>
          <p:nvPr/>
        </p:nvSpPr>
        <p:spPr>
          <a:xfrm>
            <a:off x="1026000" y="4714200"/>
            <a:ext cx="18216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735200" y="6400800"/>
            <a:ext cx="672300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LET’S CODE: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hlinkClick r:id="rId6"/>
              </a:rPr>
              <a:t>Lecture_05_Feature_Extraction_Projections.ipynb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9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Imagem 1"/>
          <p:cNvPicPr/>
          <p:nvPr/>
        </p:nvPicPr>
        <p:blipFill>
          <a:blip r:embed="rId3"/>
          <a:stretch/>
        </p:blipFill>
        <p:spPr>
          <a:xfrm>
            <a:off x="617760" y="1904400"/>
            <a:ext cx="5133600" cy="1386360"/>
          </a:xfrm>
          <a:prstGeom prst="rect">
            <a:avLst/>
          </a:prstGeom>
          <a:ln w="0">
            <a:noFill/>
          </a:ln>
        </p:spPr>
      </p:pic>
      <p:pic>
        <p:nvPicPr>
          <p:cNvPr id="312" name="Picture 4" descr="The vertical and horizontal projection histograms for the letter “a”. |  Download Scientific Diagram"/>
          <p:cNvPicPr/>
          <p:nvPr/>
        </p:nvPicPr>
        <p:blipFill>
          <a:blip r:embed="rId4"/>
          <a:stretch/>
        </p:blipFill>
        <p:spPr>
          <a:xfrm>
            <a:off x="6910200" y="1640160"/>
            <a:ext cx="2550600" cy="1788480"/>
          </a:xfrm>
          <a:prstGeom prst="rect">
            <a:avLst/>
          </a:prstGeom>
          <a:ln w="0">
            <a:noFill/>
          </a:ln>
        </p:spPr>
      </p:pic>
      <p:pic>
        <p:nvPicPr>
          <p:cNvPr id="313" name="Imagem 2"/>
          <p:cNvPicPr/>
          <p:nvPr/>
        </p:nvPicPr>
        <p:blipFill>
          <a:blip r:embed="rId5"/>
          <a:stretch/>
        </p:blipFill>
        <p:spPr>
          <a:xfrm>
            <a:off x="2743200" y="3998520"/>
            <a:ext cx="4114440" cy="217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aixaDeTexto 1"/>
          <p:cNvSpPr/>
          <p:nvPr/>
        </p:nvSpPr>
        <p:spPr>
          <a:xfrm>
            <a:off x="200160" y="1689840"/>
            <a:ext cx="951372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AutoShape 12"/>
          <p:cNvSpPr/>
          <p:nvPr/>
        </p:nvSpPr>
        <p:spPr>
          <a:xfrm>
            <a:off x="4888080" y="3627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CaixaDeTexto 13"/>
          <p:cNvSpPr/>
          <p:nvPr/>
        </p:nvSpPr>
        <p:spPr>
          <a:xfrm>
            <a:off x="1026000" y="4714200"/>
            <a:ext cx="18216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20" name="Picture 6"/>
          <p:cNvPicPr/>
          <p:nvPr/>
        </p:nvPicPr>
        <p:blipFill>
          <a:blip r:embed="rId3"/>
          <a:stretch/>
        </p:blipFill>
        <p:spPr>
          <a:xfrm>
            <a:off x="592920" y="3590280"/>
            <a:ext cx="4446360" cy="3112920"/>
          </a:xfrm>
          <a:prstGeom prst="rect">
            <a:avLst/>
          </a:prstGeom>
          <a:ln w="0">
            <a:noFill/>
          </a:ln>
        </p:spPr>
      </p:pic>
      <p:pic>
        <p:nvPicPr>
          <p:cNvPr id="321" name="Picture 8"/>
          <p:cNvPicPr/>
          <p:nvPr/>
        </p:nvPicPr>
        <p:blipFill>
          <a:blip r:embed="rId4"/>
          <a:stretch/>
        </p:blipFill>
        <p:spPr>
          <a:xfrm>
            <a:off x="5267520" y="3627360"/>
            <a:ext cx="4446360" cy="3088440"/>
          </a:xfrm>
          <a:prstGeom prst="rect">
            <a:avLst/>
          </a:prstGeom>
          <a:ln w="0">
            <a:noFill/>
          </a:ln>
        </p:spPr>
      </p:pic>
      <p:pic>
        <p:nvPicPr>
          <p:cNvPr id="322" name="Picture 6"/>
          <p:cNvPicPr/>
          <p:nvPr/>
        </p:nvPicPr>
        <p:blipFill>
          <a:blip r:embed="rId5"/>
          <a:stretch/>
        </p:blipFill>
        <p:spPr>
          <a:xfrm>
            <a:off x="5486400" y="788400"/>
            <a:ext cx="4183920" cy="2868840"/>
          </a:xfrm>
          <a:prstGeom prst="rect">
            <a:avLst/>
          </a:prstGeom>
          <a:ln w="0">
            <a:noFill/>
          </a:ln>
        </p:spPr>
      </p:pic>
      <p:pic>
        <p:nvPicPr>
          <p:cNvPr id="323" name="Picture 13"/>
          <p:cNvPicPr/>
          <p:nvPr/>
        </p:nvPicPr>
        <p:blipFill>
          <a:blip r:embed="rId6"/>
          <a:stretch/>
        </p:blipFill>
        <p:spPr>
          <a:xfrm>
            <a:off x="200160" y="2057400"/>
            <a:ext cx="4969440" cy="914040"/>
          </a:xfrm>
          <a:prstGeom prst="rect">
            <a:avLst/>
          </a:prstGeom>
          <a:ln w="0">
            <a:noFill/>
          </a:ln>
        </p:spPr>
      </p:pic>
      <p:sp>
        <p:nvSpPr>
          <p:cNvPr id="324" name="Rectangle 323"/>
          <p:cNvSpPr/>
          <p:nvPr/>
        </p:nvSpPr>
        <p:spPr>
          <a:xfrm>
            <a:off x="5943600" y="788400"/>
            <a:ext cx="2556360" cy="36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3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14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15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aixaDeTexto 5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Imagem 9"/>
          <p:cNvPicPr/>
          <p:nvPr/>
        </p:nvPicPr>
        <p:blipFill>
          <a:blip r:embed="rId3"/>
          <a:stretch/>
        </p:blipFill>
        <p:spPr>
          <a:xfrm>
            <a:off x="3362760" y="2154960"/>
            <a:ext cx="3722400" cy="1760400"/>
          </a:xfrm>
          <a:prstGeom prst="rect">
            <a:avLst/>
          </a:prstGeom>
          <a:ln w="0">
            <a:noFill/>
          </a:ln>
        </p:spPr>
      </p:pic>
      <p:pic>
        <p:nvPicPr>
          <p:cNvPr id="330" name="Imagem 10"/>
          <p:cNvPicPr/>
          <p:nvPr/>
        </p:nvPicPr>
        <p:blipFill>
          <a:blip r:embed="rId4"/>
          <a:stretch/>
        </p:blipFill>
        <p:spPr>
          <a:xfrm>
            <a:off x="897120" y="4350960"/>
            <a:ext cx="8654040" cy="2375640"/>
          </a:xfrm>
          <a:prstGeom prst="rect">
            <a:avLst/>
          </a:prstGeom>
          <a:ln w="0">
            <a:noFill/>
          </a:ln>
        </p:spPr>
      </p:pic>
      <p:sp>
        <p:nvSpPr>
          <p:cNvPr id="331" name="TextBox 330"/>
          <p:cNvSpPr txBox="1"/>
          <p:nvPr/>
        </p:nvSpPr>
        <p:spPr>
          <a:xfrm>
            <a:off x="3200400" y="1454760"/>
            <a:ext cx="61722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Let’s Code: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hlinkClick r:id="rId5"/>
              </a:rPr>
              <a:t>Lecture_05_Image_Descriptors_Edges.ipynb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7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18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aixaDeTexto 6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Imagem 13"/>
          <p:cNvPicPr/>
          <p:nvPr/>
        </p:nvPicPr>
        <p:blipFill>
          <a:blip r:embed="rId3"/>
          <a:stretch/>
        </p:blipFill>
        <p:spPr>
          <a:xfrm>
            <a:off x="1148040" y="3036240"/>
            <a:ext cx="3722400" cy="1760400"/>
          </a:xfrm>
          <a:prstGeom prst="rect">
            <a:avLst/>
          </a:prstGeom>
          <a:ln w="0">
            <a:noFill/>
          </a:ln>
        </p:spPr>
      </p:pic>
      <p:pic>
        <p:nvPicPr>
          <p:cNvPr id="336" name="Imagem 14"/>
          <p:cNvPicPr/>
          <p:nvPr/>
        </p:nvPicPr>
        <p:blipFill>
          <a:blip r:embed="rId4"/>
          <a:stretch/>
        </p:blipFill>
        <p:spPr>
          <a:xfrm>
            <a:off x="6225480" y="1554480"/>
            <a:ext cx="3042000" cy="5185800"/>
          </a:xfrm>
          <a:prstGeom prst="rect">
            <a:avLst/>
          </a:prstGeom>
          <a:ln w="0">
            <a:noFill/>
          </a:ln>
        </p:spPr>
      </p:pic>
      <p:sp>
        <p:nvSpPr>
          <p:cNvPr id="337" name="CustomShape 19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2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aixaDeTexto 7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Laplace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1" name="Imagem 15"/>
          <p:cNvPicPr/>
          <p:nvPr/>
        </p:nvPicPr>
        <p:blipFill>
          <a:blip r:embed="rId3"/>
          <a:stretch/>
        </p:blipFill>
        <p:spPr>
          <a:xfrm>
            <a:off x="614160" y="3474000"/>
            <a:ext cx="1636200" cy="1274400"/>
          </a:xfrm>
          <a:prstGeom prst="rect">
            <a:avLst/>
          </a:prstGeom>
          <a:ln w="0">
            <a:noFill/>
          </a:ln>
        </p:spPr>
      </p:pic>
      <p:pic>
        <p:nvPicPr>
          <p:cNvPr id="342" name="Imagem 16"/>
          <p:cNvPicPr/>
          <p:nvPr/>
        </p:nvPicPr>
        <p:blipFill>
          <a:blip r:embed="rId4"/>
          <a:stretch/>
        </p:blipFill>
        <p:spPr>
          <a:xfrm>
            <a:off x="5639760" y="1523880"/>
            <a:ext cx="3120120" cy="5174280"/>
          </a:xfrm>
          <a:prstGeom prst="rect">
            <a:avLst/>
          </a:prstGeom>
          <a:ln w="0">
            <a:noFill/>
          </a:ln>
        </p:spPr>
      </p:pic>
      <p:sp>
        <p:nvSpPr>
          <p:cNvPr id="343" name="CustomShape 2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25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26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aixaDeTexto 8"/>
          <p:cNvSpPr/>
          <p:nvPr/>
        </p:nvSpPr>
        <p:spPr>
          <a:xfrm>
            <a:off x="200160" y="1689840"/>
            <a:ext cx="9514080" cy="48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Canny </a:t>
            </a:r>
            <a:r>
              <a:rPr lang="en-US" sz="2000" b="0" strike="noStrike" spc="-1">
                <a:solidFill>
                  <a:srgbClr val="000000"/>
                </a:solidFill>
                <a:latin typeface="-apple-system"/>
                <a:ea typeface="DejaVu Sans"/>
              </a:rPr>
              <a:t>(John F. Canny 1986)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-apple-system"/>
                <a:ea typeface="DejaVu Sans"/>
              </a:rPr>
              <a:t>Gaussian Gradient Based Filter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-apple-system"/>
                <a:ea typeface="DejaVu Sans"/>
              </a:rPr>
              <a:t>Gaussian Blur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-apple-system"/>
                <a:ea typeface="DejaVu Sans"/>
              </a:rPr>
              <a:t>Gradient Detection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7" name="Imagem 17"/>
          <p:cNvPicPr/>
          <p:nvPr/>
        </p:nvPicPr>
        <p:blipFill>
          <a:blip r:embed="rId3"/>
          <a:stretch/>
        </p:blipFill>
        <p:spPr>
          <a:xfrm>
            <a:off x="1143000" y="3886200"/>
            <a:ext cx="4143240" cy="1990440"/>
          </a:xfrm>
          <a:prstGeom prst="rect">
            <a:avLst/>
          </a:prstGeom>
          <a:ln w="0">
            <a:noFill/>
          </a:ln>
        </p:spPr>
      </p:pic>
      <p:pic>
        <p:nvPicPr>
          <p:cNvPr id="348" name="Imagem 18"/>
          <p:cNvPicPr/>
          <p:nvPr/>
        </p:nvPicPr>
        <p:blipFill>
          <a:blip r:embed="rId4"/>
          <a:stretch/>
        </p:blipFill>
        <p:spPr>
          <a:xfrm>
            <a:off x="6305760" y="1532880"/>
            <a:ext cx="3161160" cy="5257440"/>
          </a:xfrm>
          <a:prstGeom prst="rect">
            <a:avLst/>
          </a:prstGeom>
          <a:ln w="0">
            <a:noFill/>
          </a:ln>
        </p:spPr>
      </p:pic>
      <p:sp>
        <p:nvSpPr>
          <p:cNvPr id="349" name="CustomShape 27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Picture 3"/>
          <p:cNvPicPr/>
          <p:nvPr/>
        </p:nvPicPr>
        <p:blipFill>
          <a:blip r:embed="rId3"/>
          <a:stretch/>
        </p:blipFill>
        <p:spPr>
          <a:xfrm>
            <a:off x="2897640" y="3872520"/>
            <a:ext cx="5788800" cy="2756520"/>
          </a:xfrm>
          <a:prstGeom prst="rect">
            <a:avLst/>
          </a:prstGeom>
          <a:ln w="0">
            <a:noFill/>
          </a:ln>
        </p:spPr>
      </p:pic>
      <p:sp>
        <p:nvSpPr>
          <p:cNvPr id="194" name="Oval 4"/>
          <p:cNvSpPr/>
          <p:nvPr/>
        </p:nvSpPr>
        <p:spPr>
          <a:xfrm>
            <a:off x="3375287" y="6304592"/>
            <a:ext cx="236160" cy="2426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BR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95" name="Oval 5"/>
          <p:cNvSpPr/>
          <p:nvPr/>
        </p:nvSpPr>
        <p:spPr>
          <a:xfrm>
            <a:off x="2977127" y="6296312"/>
            <a:ext cx="236160" cy="2426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BR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96" name="Oval 6"/>
          <p:cNvSpPr/>
          <p:nvPr/>
        </p:nvSpPr>
        <p:spPr>
          <a:xfrm>
            <a:off x="3784967" y="6270032"/>
            <a:ext cx="236160" cy="2426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BR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360000" y="1648800"/>
            <a:ext cx="9173880" cy="46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[Recap] Lecture 04 – Finding Components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Lecture 05 - Feature Extraction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Feature Vector / Embeddings / Representations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Feature Space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Feature Engineering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Descriptors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val 7"/>
          <p:cNvSpPr/>
          <p:nvPr/>
        </p:nvSpPr>
        <p:spPr>
          <a:xfrm>
            <a:off x="4209047" y="6270032"/>
            <a:ext cx="236160" cy="2426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BR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29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30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aixaDeTexto 9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3" name="Imagem 20"/>
          <p:cNvPicPr/>
          <p:nvPr/>
        </p:nvPicPr>
        <p:blipFill>
          <a:blip r:embed="rId3"/>
          <a:stretch/>
        </p:blipFill>
        <p:spPr>
          <a:xfrm>
            <a:off x="2001960" y="1542960"/>
            <a:ext cx="6296400" cy="5054400"/>
          </a:xfrm>
          <a:prstGeom prst="rect">
            <a:avLst/>
          </a:prstGeom>
          <a:ln w="0">
            <a:noFill/>
          </a:ln>
        </p:spPr>
      </p:pic>
      <p:sp>
        <p:nvSpPr>
          <p:cNvPr id="354" name="CustomShape 31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33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34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aixaDeTexto 10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Imagem 21"/>
          <p:cNvPicPr/>
          <p:nvPr/>
        </p:nvPicPr>
        <p:blipFill>
          <a:blip r:embed="rId3"/>
          <a:stretch/>
        </p:blipFill>
        <p:spPr>
          <a:xfrm>
            <a:off x="614880" y="1829160"/>
            <a:ext cx="8684640" cy="2239920"/>
          </a:xfrm>
          <a:prstGeom prst="rect">
            <a:avLst/>
          </a:prstGeom>
          <a:ln w="0">
            <a:noFill/>
          </a:ln>
        </p:spPr>
      </p:pic>
      <p:pic>
        <p:nvPicPr>
          <p:cNvPr id="359" name="Imagem 22"/>
          <p:cNvPicPr/>
          <p:nvPr/>
        </p:nvPicPr>
        <p:blipFill>
          <a:blip r:embed="rId4"/>
          <a:stretch/>
        </p:blipFill>
        <p:spPr>
          <a:xfrm>
            <a:off x="614880" y="4563720"/>
            <a:ext cx="8684640" cy="1164600"/>
          </a:xfrm>
          <a:prstGeom prst="rect">
            <a:avLst/>
          </a:prstGeom>
          <a:ln w="0">
            <a:noFill/>
          </a:ln>
        </p:spPr>
      </p:pic>
      <p:sp>
        <p:nvSpPr>
          <p:cNvPr id="360" name="CustomShape 35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2057400" y="5943600"/>
            <a:ext cx="61722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Let’s Code: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hlinkClick r:id="rId5"/>
              </a:rPr>
              <a:t>Lecture_05_Image_Descriptors_Edges.ipynb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37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38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CustomShape 39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aixaDeTexto 11"/>
          <p:cNvSpPr/>
          <p:nvPr/>
        </p:nvSpPr>
        <p:spPr>
          <a:xfrm>
            <a:off x="200160" y="1689840"/>
            <a:ext cx="951408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Values that carry both spatial and intensity information (shape)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Weighted average of all pixel's intensities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I(x,y)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pixel coordinates of input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Powers,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q, </a:t>
            </a: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are the weights of the horizontal and vertical dimensions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HuMoments (Hu 1962)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Translation and Scale Invariant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6" name="Imagem 23"/>
          <p:cNvPicPr/>
          <p:nvPr/>
        </p:nvPicPr>
        <p:blipFill>
          <a:blip r:embed="rId3"/>
          <a:stretch/>
        </p:blipFill>
        <p:spPr>
          <a:xfrm>
            <a:off x="897120" y="4313520"/>
            <a:ext cx="7722000" cy="2229120"/>
          </a:xfrm>
          <a:prstGeom prst="rect">
            <a:avLst/>
          </a:prstGeom>
          <a:ln w="0">
            <a:noFill/>
          </a:ln>
        </p:spPr>
      </p:pic>
      <p:pic>
        <p:nvPicPr>
          <p:cNvPr id="367" name="Imagem 24"/>
          <p:cNvPicPr/>
          <p:nvPr/>
        </p:nvPicPr>
        <p:blipFill>
          <a:blip r:embed="rId4"/>
          <a:stretch/>
        </p:blipFill>
        <p:spPr>
          <a:xfrm>
            <a:off x="6025680" y="4028400"/>
            <a:ext cx="2447640" cy="636480"/>
          </a:xfrm>
          <a:prstGeom prst="rect">
            <a:avLst/>
          </a:prstGeom>
          <a:ln w="0">
            <a:noFill/>
          </a:ln>
        </p:spPr>
      </p:pic>
      <p:sp>
        <p:nvSpPr>
          <p:cNvPr id="368" name="TextBox 367"/>
          <p:cNvSpPr txBox="1"/>
          <p:nvPr/>
        </p:nvSpPr>
        <p:spPr>
          <a:xfrm>
            <a:off x="503640" y="3487320"/>
            <a:ext cx="9096120" cy="60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https://github.com/andrehochuli/teaching/blob/main/ComputerVision/Lecture%2005%20-%20Feature%20Extraction/Lecture_05_Image_Descriptors_Texture_and_Others.ipynb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2216880" y="1371600"/>
            <a:ext cx="7497360" cy="60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Let’s Code: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hlinkClick r:id="rId5"/>
              </a:rPr>
              <a:t>Lecture_05_Image_Descriptors_Texture_and_Others.ipynb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4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4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4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aixaDeTexto 12"/>
          <p:cNvSpPr/>
          <p:nvPr/>
        </p:nvSpPr>
        <p:spPr>
          <a:xfrm>
            <a:off x="200160" y="1742760"/>
            <a:ext cx="951408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HoG – Histogram of Oriented Gradients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Computes the gradient and orientation of edges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Use a kernel to compute the Gradients (i.e 9x1)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Patch-Based Histogram (8x8, 16x16..)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4" name="Picture 5" descr="hog_feature"/>
          <p:cNvPicPr/>
          <p:nvPr/>
        </p:nvPicPr>
        <p:blipFill>
          <a:blip r:embed="rId3"/>
          <a:stretch/>
        </p:blipFill>
        <p:spPr>
          <a:xfrm>
            <a:off x="1737720" y="3024360"/>
            <a:ext cx="1977120" cy="3242160"/>
          </a:xfrm>
          <a:prstGeom prst="rect">
            <a:avLst/>
          </a:prstGeom>
          <a:ln w="0">
            <a:noFill/>
          </a:ln>
        </p:spPr>
      </p:pic>
      <p:pic>
        <p:nvPicPr>
          <p:cNvPr id="375" name="Imagem 25"/>
          <p:cNvPicPr/>
          <p:nvPr/>
        </p:nvPicPr>
        <p:blipFill>
          <a:blip r:embed="rId4"/>
          <a:stretch/>
        </p:blipFill>
        <p:spPr>
          <a:xfrm>
            <a:off x="5707080" y="3112200"/>
            <a:ext cx="1558440" cy="3066840"/>
          </a:xfrm>
          <a:prstGeom prst="rect">
            <a:avLst/>
          </a:prstGeom>
          <a:ln w="0">
            <a:noFill/>
          </a:ln>
        </p:spPr>
      </p:pic>
      <p:sp>
        <p:nvSpPr>
          <p:cNvPr id="376" name="Seta: para a Direita 2"/>
          <p:cNvSpPr/>
          <p:nvPr/>
        </p:nvSpPr>
        <p:spPr>
          <a:xfrm>
            <a:off x="4119120" y="4339800"/>
            <a:ext cx="1133640" cy="35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45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46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47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CaixaDeTexto 14"/>
          <p:cNvSpPr/>
          <p:nvPr/>
        </p:nvSpPr>
        <p:spPr>
          <a:xfrm>
            <a:off x="200160" y="1742760"/>
            <a:ext cx="95140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Gabor Filters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Convolves the image using several Gaussian Kernels (Kernel Bank)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Picture 1"/>
          <p:cNvPicPr/>
          <p:nvPr/>
        </p:nvPicPr>
        <p:blipFill>
          <a:blip r:embed="rId3"/>
          <a:stretch/>
        </p:blipFill>
        <p:spPr>
          <a:xfrm>
            <a:off x="360000" y="2963520"/>
            <a:ext cx="3666600" cy="3666600"/>
          </a:xfrm>
          <a:prstGeom prst="rect">
            <a:avLst/>
          </a:prstGeom>
          <a:ln w="0">
            <a:noFill/>
          </a:ln>
        </p:spPr>
      </p:pic>
      <p:pic>
        <p:nvPicPr>
          <p:cNvPr id="382" name="Picture 9"/>
          <p:cNvPicPr/>
          <p:nvPr/>
        </p:nvPicPr>
        <p:blipFill>
          <a:blip r:embed="rId4"/>
          <a:stretch/>
        </p:blipFill>
        <p:spPr>
          <a:xfrm>
            <a:off x="6047640" y="2963520"/>
            <a:ext cx="3666600" cy="3666600"/>
          </a:xfrm>
          <a:prstGeom prst="rect">
            <a:avLst/>
          </a:prstGeom>
          <a:ln w="0">
            <a:noFill/>
          </a:ln>
        </p:spPr>
      </p:pic>
      <p:pic>
        <p:nvPicPr>
          <p:cNvPr id="383" name="Picture 11"/>
          <p:cNvPicPr/>
          <p:nvPr/>
        </p:nvPicPr>
        <p:blipFill>
          <a:blip r:embed="rId5"/>
          <a:stretch/>
        </p:blipFill>
        <p:spPr>
          <a:xfrm>
            <a:off x="4276080" y="4191840"/>
            <a:ext cx="1526040" cy="101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49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50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51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aixaDeTexto 15"/>
          <p:cNvSpPr/>
          <p:nvPr/>
        </p:nvSpPr>
        <p:spPr>
          <a:xfrm>
            <a:off x="228600" y="1371600"/>
            <a:ext cx="95140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Local Binary Patterns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Convolves the image using a Circular Kernel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The resulting pixel is computed in the binary neighborhood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8" name="Picture 7"/>
          <p:cNvPicPr/>
          <p:nvPr/>
        </p:nvPicPr>
        <p:blipFill>
          <a:blip r:embed="rId3"/>
          <a:stretch/>
        </p:blipFill>
        <p:spPr>
          <a:xfrm>
            <a:off x="7544520" y="1742760"/>
            <a:ext cx="2285280" cy="753480"/>
          </a:xfrm>
          <a:prstGeom prst="rect">
            <a:avLst/>
          </a:prstGeom>
          <a:ln w="0">
            <a:noFill/>
          </a:ln>
        </p:spPr>
      </p:pic>
      <p:pic>
        <p:nvPicPr>
          <p:cNvPr id="389" name="Imagem 26"/>
          <p:cNvPicPr/>
          <p:nvPr/>
        </p:nvPicPr>
        <p:blipFill>
          <a:blip r:embed="rId4"/>
          <a:stretch/>
        </p:blipFill>
        <p:spPr>
          <a:xfrm>
            <a:off x="566640" y="2347200"/>
            <a:ext cx="7205760" cy="3596400"/>
          </a:xfrm>
          <a:prstGeom prst="rect">
            <a:avLst/>
          </a:prstGeom>
          <a:ln w="0">
            <a:noFill/>
          </a:ln>
        </p:spPr>
      </p:pic>
      <p:sp>
        <p:nvSpPr>
          <p:cNvPr id="390" name="TextBox 389"/>
          <p:cNvSpPr txBox="1"/>
          <p:nvPr/>
        </p:nvSpPr>
        <p:spPr>
          <a:xfrm>
            <a:off x="1875240" y="6172200"/>
            <a:ext cx="7497360" cy="60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Let’s Code: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hlinkClick r:id="rId5"/>
              </a:rPr>
              <a:t>Lecture_05_Image_Descriptors_Texture_and_Others.ipynb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Picture 2" descr="Pattern recognition: Overview and applications"/>
          <p:cNvPicPr/>
          <p:nvPr/>
        </p:nvPicPr>
        <p:blipFill>
          <a:blip r:embed="rId3"/>
          <a:stretch/>
        </p:blipFill>
        <p:spPr>
          <a:xfrm>
            <a:off x="546480" y="2473560"/>
            <a:ext cx="8980920" cy="2432160"/>
          </a:xfrm>
          <a:prstGeom prst="rect">
            <a:avLst/>
          </a:prstGeom>
          <a:ln w="0">
            <a:noFill/>
          </a:ln>
        </p:spPr>
      </p:pic>
      <p:sp>
        <p:nvSpPr>
          <p:cNvPr id="203" name="Retângulo 2"/>
          <p:cNvSpPr/>
          <p:nvPr/>
        </p:nvSpPr>
        <p:spPr>
          <a:xfrm>
            <a:off x="546480" y="3098880"/>
            <a:ext cx="4317840" cy="139968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aixaDeTexto 1"/>
          <p:cNvSpPr/>
          <p:nvPr/>
        </p:nvSpPr>
        <p:spPr>
          <a:xfrm>
            <a:off x="200160" y="1689840"/>
            <a:ext cx="951372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a low dimension feature space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Picture 6"/>
          <p:cNvPicPr/>
          <p:nvPr/>
        </p:nvPicPr>
        <p:blipFill>
          <a:blip r:embed="rId3"/>
          <a:stretch/>
        </p:blipFill>
        <p:spPr>
          <a:xfrm>
            <a:off x="1738800" y="3416400"/>
            <a:ext cx="6596640" cy="94824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10"/>
          <p:cNvPicPr/>
          <p:nvPr/>
        </p:nvPicPr>
        <p:blipFill>
          <a:blip r:embed="rId4"/>
          <a:stretch/>
        </p:blipFill>
        <p:spPr>
          <a:xfrm>
            <a:off x="464040" y="4828320"/>
            <a:ext cx="3986640" cy="158652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8"/>
          <p:cNvPicPr/>
          <p:nvPr/>
        </p:nvPicPr>
        <p:blipFill>
          <a:blip r:embed="rId5"/>
          <a:stretch/>
        </p:blipFill>
        <p:spPr>
          <a:xfrm>
            <a:off x="5410800" y="5667120"/>
            <a:ext cx="3117240" cy="927720"/>
          </a:xfrm>
          <a:prstGeom prst="rect">
            <a:avLst/>
          </a:prstGeom>
          <a:ln w="0">
            <a:noFill/>
          </a:ln>
        </p:spPr>
      </p:pic>
      <p:pic>
        <p:nvPicPr>
          <p:cNvPr id="211" name="Picture 12"/>
          <p:cNvPicPr/>
          <p:nvPr/>
        </p:nvPicPr>
        <p:blipFill>
          <a:blip r:embed="rId6"/>
          <a:stretch/>
        </p:blipFill>
        <p:spPr>
          <a:xfrm>
            <a:off x="4836600" y="4413240"/>
            <a:ext cx="4610880" cy="102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aixaDeTexto 1"/>
          <p:cNvSpPr/>
          <p:nvPr/>
        </p:nvSpPr>
        <p:spPr>
          <a:xfrm>
            <a:off x="200160" y="1689840"/>
            <a:ext cx="9513720" cy="158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Let us represent an image by its dimensions. Thus, an image ‘I’ belonging to class ‘X’ can be represented as: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2"/>
          <p:cNvPicPr/>
          <p:nvPr/>
        </p:nvPicPr>
        <p:blipFill>
          <a:blip r:embed="rId3"/>
          <a:stretch/>
        </p:blipFill>
        <p:spPr>
          <a:xfrm>
            <a:off x="579240" y="289224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17" name="Imagem 4"/>
          <p:cNvPicPr/>
          <p:nvPr/>
        </p:nvPicPr>
        <p:blipFill>
          <a:blip r:embed="rId4"/>
          <a:stretch/>
        </p:blipFill>
        <p:spPr>
          <a:xfrm>
            <a:off x="635400" y="5467680"/>
            <a:ext cx="8643600" cy="270360"/>
          </a:xfrm>
          <a:prstGeom prst="rect">
            <a:avLst/>
          </a:prstGeom>
          <a:ln w="0">
            <a:noFill/>
          </a:ln>
        </p:spPr>
      </p:pic>
      <p:sp>
        <p:nvSpPr>
          <p:cNvPr id="218" name="Seta: para Baixo 3"/>
          <p:cNvSpPr/>
          <p:nvPr/>
        </p:nvSpPr>
        <p:spPr>
          <a:xfrm>
            <a:off x="89712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Seta: para Baixo 12"/>
          <p:cNvSpPr/>
          <p:nvPr/>
        </p:nvSpPr>
        <p:spPr>
          <a:xfrm>
            <a:off x="169992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Seta: para Baixo 13"/>
          <p:cNvSpPr/>
          <p:nvPr/>
        </p:nvSpPr>
        <p:spPr>
          <a:xfrm>
            <a:off x="250236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Seta: para Baixo 14"/>
          <p:cNvSpPr/>
          <p:nvPr/>
        </p:nvSpPr>
        <p:spPr>
          <a:xfrm>
            <a:off x="330516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Seta: para Baixo 15"/>
          <p:cNvSpPr/>
          <p:nvPr/>
        </p:nvSpPr>
        <p:spPr>
          <a:xfrm>
            <a:off x="403956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Seta: para Baixo 16"/>
          <p:cNvSpPr/>
          <p:nvPr/>
        </p:nvSpPr>
        <p:spPr>
          <a:xfrm>
            <a:off x="484236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Seta: para Baixo 17"/>
          <p:cNvSpPr/>
          <p:nvPr/>
        </p:nvSpPr>
        <p:spPr>
          <a:xfrm>
            <a:off x="564480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Seta: para Baixo 18"/>
          <p:cNvSpPr/>
          <p:nvPr/>
        </p:nvSpPr>
        <p:spPr>
          <a:xfrm>
            <a:off x="644760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Seta: para Baixo 19"/>
          <p:cNvSpPr/>
          <p:nvPr/>
        </p:nvSpPr>
        <p:spPr>
          <a:xfrm>
            <a:off x="7151040" y="447192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Seta: para Baixo 20"/>
          <p:cNvSpPr/>
          <p:nvPr/>
        </p:nvSpPr>
        <p:spPr>
          <a:xfrm>
            <a:off x="7953840" y="447192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Seta: para Baixo 21"/>
          <p:cNvSpPr/>
          <p:nvPr/>
        </p:nvSpPr>
        <p:spPr>
          <a:xfrm>
            <a:off x="8756280" y="447192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57200" y="5943600"/>
            <a:ext cx="9096120" cy="60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LET’S CODE: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hlinkClick r:id="rId5"/>
              </a:rPr>
              <a:t>Lecture_05_Feature_Extraction_Projections.ipynb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aixaDeTexto 1"/>
          <p:cNvSpPr/>
          <p:nvPr/>
        </p:nvSpPr>
        <p:spPr>
          <a:xfrm>
            <a:off x="200160" y="1689840"/>
            <a:ext cx="9513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36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pic>
        <p:nvPicPr>
          <p:cNvPr id="237" name="Imagem 3"/>
          <p:cNvPicPr/>
          <p:nvPr/>
        </p:nvPicPr>
        <p:blipFill>
          <a:blip r:embed="rId6"/>
          <a:stretch/>
        </p:blipFill>
        <p:spPr>
          <a:xfrm>
            <a:off x="6436800" y="3702960"/>
            <a:ext cx="740520" cy="264240"/>
          </a:xfrm>
          <a:prstGeom prst="rect">
            <a:avLst/>
          </a:prstGeom>
          <a:ln w="0">
            <a:noFill/>
          </a:ln>
        </p:spPr>
      </p:pic>
      <p:pic>
        <p:nvPicPr>
          <p:cNvPr id="238" name="Imagem 12"/>
          <p:cNvPicPr/>
          <p:nvPr/>
        </p:nvPicPr>
        <p:blipFill>
          <a:blip r:embed="rId7"/>
          <a:stretch/>
        </p:blipFill>
        <p:spPr>
          <a:xfrm>
            <a:off x="4691880" y="6028560"/>
            <a:ext cx="673920" cy="254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aixaDeTexto 1"/>
          <p:cNvSpPr/>
          <p:nvPr/>
        </p:nvSpPr>
        <p:spPr>
          <a:xfrm>
            <a:off x="200160" y="1689840"/>
            <a:ext cx="9513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44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45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pic>
        <p:nvPicPr>
          <p:cNvPr id="246" name="Imagem 3"/>
          <p:cNvPicPr/>
          <p:nvPr/>
        </p:nvPicPr>
        <p:blipFill>
          <a:blip r:embed="rId6"/>
          <a:stretch/>
        </p:blipFill>
        <p:spPr>
          <a:xfrm>
            <a:off x="6436800" y="3702960"/>
            <a:ext cx="740520" cy="264240"/>
          </a:xfrm>
          <a:prstGeom prst="rect">
            <a:avLst/>
          </a:prstGeom>
          <a:ln w="0">
            <a:noFill/>
          </a:ln>
        </p:spPr>
      </p:pic>
      <p:pic>
        <p:nvPicPr>
          <p:cNvPr id="247" name="Imagem 6"/>
          <p:cNvPicPr/>
          <p:nvPr/>
        </p:nvPicPr>
        <p:blipFill>
          <a:blip r:embed="rId7"/>
          <a:stretch/>
        </p:blipFill>
        <p:spPr>
          <a:xfrm>
            <a:off x="5932080" y="5432040"/>
            <a:ext cx="693000" cy="273600"/>
          </a:xfrm>
          <a:prstGeom prst="rect">
            <a:avLst/>
          </a:prstGeom>
          <a:ln w="0">
            <a:noFill/>
          </a:ln>
        </p:spPr>
      </p:pic>
      <p:pic>
        <p:nvPicPr>
          <p:cNvPr id="248" name="Imagem 12"/>
          <p:cNvPicPr/>
          <p:nvPr/>
        </p:nvPicPr>
        <p:blipFill>
          <a:blip r:embed="rId8"/>
          <a:stretch/>
        </p:blipFill>
        <p:spPr>
          <a:xfrm>
            <a:off x="4691880" y="6028560"/>
            <a:ext cx="673920" cy="254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aixaDeTexto 1"/>
          <p:cNvSpPr/>
          <p:nvPr/>
        </p:nvSpPr>
        <p:spPr>
          <a:xfrm>
            <a:off x="200160" y="1689840"/>
            <a:ext cx="9513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55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pic>
        <p:nvPicPr>
          <p:cNvPr id="256" name="Imagem 3"/>
          <p:cNvPicPr/>
          <p:nvPr/>
        </p:nvPicPr>
        <p:blipFill>
          <a:blip r:embed="rId6"/>
          <a:stretch/>
        </p:blipFill>
        <p:spPr>
          <a:xfrm>
            <a:off x="6436800" y="3702960"/>
            <a:ext cx="740520" cy="264240"/>
          </a:xfrm>
          <a:prstGeom prst="rect">
            <a:avLst/>
          </a:prstGeom>
          <a:ln w="0">
            <a:noFill/>
          </a:ln>
        </p:spPr>
      </p:pic>
      <p:pic>
        <p:nvPicPr>
          <p:cNvPr id="257" name="Imagem 12"/>
          <p:cNvPicPr/>
          <p:nvPr/>
        </p:nvPicPr>
        <p:blipFill>
          <a:blip r:embed="rId7"/>
          <a:stretch/>
        </p:blipFill>
        <p:spPr>
          <a:xfrm>
            <a:off x="4691880" y="6028560"/>
            <a:ext cx="673920" cy="2545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155"/>
          <p:cNvPicPr/>
          <p:nvPr/>
        </p:nvPicPr>
        <p:blipFill>
          <a:blip r:embed="rId8"/>
          <a:stretch/>
        </p:blipFill>
        <p:spPr>
          <a:xfrm>
            <a:off x="5934600" y="5286960"/>
            <a:ext cx="694080" cy="42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aixaDeTexto 1"/>
          <p:cNvSpPr/>
          <p:nvPr/>
        </p:nvSpPr>
        <p:spPr>
          <a:xfrm>
            <a:off x="200160" y="1689840"/>
            <a:ext cx="9513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65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pic>
        <p:nvPicPr>
          <p:cNvPr id="266" name="Imagem 3"/>
          <p:cNvPicPr/>
          <p:nvPr/>
        </p:nvPicPr>
        <p:blipFill>
          <a:blip r:embed="rId6"/>
          <a:stretch/>
        </p:blipFill>
        <p:spPr>
          <a:xfrm>
            <a:off x="6436800" y="3702960"/>
            <a:ext cx="740520" cy="264240"/>
          </a:xfrm>
          <a:prstGeom prst="rect">
            <a:avLst/>
          </a:prstGeom>
          <a:ln w="0">
            <a:noFill/>
          </a:ln>
        </p:spPr>
      </p:pic>
      <p:pic>
        <p:nvPicPr>
          <p:cNvPr id="267" name="Imagem 12"/>
          <p:cNvPicPr/>
          <p:nvPr/>
        </p:nvPicPr>
        <p:blipFill>
          <a:blip r:embed="rId7"/>
          <a:stretch/>
        </p:blipFill>
        <p:spPr>
          <a:xfrm>
            <a:off x="4691880" y="6028560"/>
            <a:ext cx="673920" cy="254520"/>
          </a:xfrm>
          <a:prstGeom prst="rect">
            <a:avLst/>
          </a:prstGeom>
          <a:ln w="0">
            <a:noFill/>
          </a:ln>
        </p:spPr>
      </p:pic>
      <p:pic>
        <p:nvPicPr>
          <p:cNvPr id="268" name="Imagem 5"/>
          <p:cNvPicPr/>
          <p:nvPr/>
        </p:nvPicPr>
        <p:blipFill>
          <a:blip r:embed="rId8"/>
          <a:stretch/>
        </p:blipFill>
        <p:spPr>
          <a:xfrm>
            <a:off x="5933160" y="5075640"/>
            <a:ext cx="683280" cy="19764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166"/>
          <p:cNvPicPr/>
          <p:nvPr/>
        </p:nvPicPr>
        <p:blipFill>
          <a:blip r:embed="rId9"/>
          <a:stretch/>
        </p:blipFill>
        <p:spPr>
          <a:xfrm>
            <a:off x="5943600" y="5250960"/>
            <a:ext cx="694080" cy="42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4738</TotalTime>
  <Words>902</Words>
  <Application>Microsoft Macintosh PowerPoint</Application>
  <PresentationFormat>Custom</PresentationFormat>
  <Paragraphs>247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25</vt:i4>
      </vt:variant>
    </vt:vector>
  </HeadingPairs>
  <TitlesOfParts>
    <vt:vector size="58" baseType="lpstr">
      <vt:lpstr>-apple-system</vt:lpstr>
      <vt:lpstr>Arial</vt:lpstr>
      <vt:lpstr>Calibri</vt:lpstr>
      <vt:lpstr>Inter</vt:lpstr>
      <vt:lpstr>Latin Modern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138</cp:revision>
  <dcterms:created xsi:type="dcterms:W3CDTF">2021-04-28T18:38:02Z</dcterms:created>
  <dcterms:modified xsi:type="dcterms:W3CDTF">2025-08-26T20:13:53Z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