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4.xml.rels" ContentType="application/vnd.openxmlformats-package.relationships+xml"/>
  <Override PartName="/ppt/slideMasters/slideMaster5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presProps.xml" ContentType="application/vnd.openxmlformats-officedocument.presentationml.presProps+xml"/>
  <Override PartName="/ppt/theme/theme56.xml" ContentType="application/vnd.openxmlformats-officedocument.theme+xml"/>
  <Override PartName="/ppt/theme/theme55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28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theme/theme2.xml" ContentType="application/vnd.openxmlformats-officedocument.theme+xml"/>
  <Override PartName="/ppt/theme/theme27.xml" ContentType="application/vnd.openxmlformats-officedocument.theme+xml"/>
  <Override PartName="/ppt/theme/theme13.xml" ContentType="application/vnd.openxmlformats-officedocument.theme+xml"/>
  <Override PartName="/ppt/theme/theme48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25.xml" ContentType="application/vnd.openxmlformats-officedocument.theme+xml"/>
  <Override PartName="/ppt/theme/theme61.xml" ContentType="application/vnd.openxmlformats-officedocument.theme+xml"/>
  <Override PartName="/ppt/theme/theme19.xml" ContentType="application/vnd.openxmlformats-officedocument.theme+xml"/>
  <Override PartName="/ppt/theme/theme24.xml" ContentType="application/vnd.openxmlformats-officedocument.theme+xml"/>
  <Override PartName="/ppt/theme/theme59.xml" ContentType="application/vnd.openxmlformats-officedocument.theme+xml"/>
  <Override PartName="/ppt/theme/theme22.xml" ContentType="application/vnd.openxmlformats-officedocument.theme+xml"/>
  <Override PartName="/ppt/theme/theme60.xml" ContentType="application/vnd.openxmlformats-officedocument.theme+xml"/>
  <Override PartName="/ppt/theme/theme18.xml" ContentType="application/vnd.openxmlformats-officedocument.theme+xml"/>
  <Override PartName="/ppt/theme/theme23.xml" ContentType="application/vnd.openxmlformats-officedocument.theme+xml"/>
  <Override PartName="/ppt/theme/theme58.xml" ContentType="application/vnd.openxmlformats-officedocument.theme+xml"/>
  <Override PartName="/ppt/theme/theme21.xml" ContentType="application/vnd.openxmlformats-officedocument.theme+xml"/>
  <Override PartName="/ppt/theme/theme57.xml" ContentType="application/vnd.openxmlformats-officedocument.theme+xml"/>
  <Override PartName="/ppt/theme/theme20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10.xml" ContentType="application/vnd.openxmlformats-officedocument.theme+xml"/>
  <Override PartName="/ppt/theme/theme47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png" ContentType="image/png"/>
  <Override PartName="/ppt/media/image7.png" ContentType="image/png"/>
  <Override PartName="/ppt/media/image16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3.png" ContentType="image/png"/>
  <Override PartName="/ppt/media/image12.png" ContentType="image/png"/>
  <Override PartName="/ppt/media/image18.png" ContentType="image/png"/>
  <Override PartName="/ppt/media/image20.png" ContentType="image/png"/>
  <Override PartName="/ppt/media/image9.png" ContentType="image/png"/>
  <Override PartName="/ppt/media/image4.png" ContentType="image/png"/>
  <Override PartName="/ppt/media/image13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1.png" ContentType="image/png"/>
  <Override PartName="/ppt/media/image6.png" ContentType="image/png"/>
  <Override PartName="/ppt/media/image15.png" ContentType="image/png"/>
  <Override PartName="/ppt/media/image5.png" ContentType="image/png"/>
  <Override PartName="/ppt/media/image14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7.jpeg" ContentType="image/jpeg"/>
  <Override PartName="/ppt/media/image25.png" ContentType="image/png"/>
  <Override PartName="/ppt/media/image26.png" ContentType="image/png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</p:sldMasterIdLst>
  <p:notesMasterIdLst>
    <p:notesMasterId r:id="rId62"/>
  </p:notesMasterIdLst>
  <p:sldIdLst>
    <p:sldId id="256" r:id="rId63"/>
    <p:sldId id="257" r:id="rId64"/>
    <p:sldId id="258" r:id="rId65"/>
    <p:sldId id="259" r:id="rId66"/>
    <p:sldId id="260" r:id="rId67"/>
    <p:sldId id="261" r:id="rId68"/>
    <p:sldId id="262" r:id="rId69"/>
    <p:sldId id="263" r:id="rId70"/>
    <p:sldId id="264" r:id="rId71"/>
    <p:sldId id="265" r:id="rId72"/>
    <p:sldId id="266" r:id="rId73"/>
    <p:sldId id="267" r:id="rId74"/>
    <p:sldId id="268" r:id="rId75"/>
    <p:sldId id="269" r:id="rId76"/>
    <p:sldId id="270" r:id="rId77"/>
    <p:sldId id="271" r:id="rId78"/>
    <p:sldId id="272" r:id="rId79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notesMaster" Target="notesMasters/notesMaster1.xml"/><Relationship Id="rId63" Type="http://schemas.openxmlformats.org/officeDocument/2006/relationships/slide" Target="slides/slide1.xml"/><Relationship Id="rId64" Type="http://schemas.openxmlformats.org/officeDocument/2006/relationships/slide" Target="slides/slide2.xml"/><Relationship Id="rId65" Type="http://schemas.openxmlformats.org/officeDocument/2006/relationships/slide" Target="slides/slide3.xml"/><Relationship Id="rId66" Type="http://schemas.openxmlformats.org/officeDocument/2006/relationships/slide" Target="slides/slide4.xml"/><Relationship Id="rId67" Type="http://schemas.openxmlformats.org/officeDocument/2006/relationships/slide" Target="slides/slide5.xml"/><Relationship Id="rId68" Type="http://schemas.openxmlformats.org/officeDocument/2006/relationships/slide" Target="slides/slide6.xml"/><Relationship Id="rId69" Type="http://schemas.openxmlformats.org/officeDocument/2006/relationships/slide" Target="slides/slide7.xml"/><Relationship Id="rId70" Type="http://schemas.openxmlformats.org/officeDocument/2006/relationships/slide" Target="slides/slide8.xml"/><Relationship Id="rId71" Type="http://schemas.openxmlformats.org/officeDocument/2006/relationships/slide" Target="slides/slide9.xml"/><Relationship Id="rId72" Type="http://schemas.openxmlformats.org/officeDocument/2006/relationships/slide" Target="slides/slide10.xml"/><Relationship Id="rId73" Type="http://schemas.openxmlformats.org/officeDocument/2006/relationships/slide" Target="slides/slide11.xml"/><Relationship Id="rId74" Type="http://schemas.openxmlformats.org/officeDocument/2006/relationships/slide" Target="slides/slide12.xml"/><Relationship Id="rId75" Type="http://schemas.openxmlformats.org/officeDocument/2006/relationships/slide" Target="slides/slide13.xml"/><Relationship Id="rId76" Type="http://schemas.openxmlformats.org/officeDocument/2006/relationships/slide" Target="slides/slide14.xml"/><Relationship Id="rId77" Type="http://schemas.openxmlformats.org/officeDocument/2006/relationships/slide" Target="slides/slide15.xml"/><Relationship Id="rId78" Type="http://schemas.openxmlformats.org/officeDocument/2006/relationships/slide" Target="slides/slide16.xml"/><Relationship Id="rId79" Type="http://schemas.openxmlformats.org/officeDocument/2006/relationships/slide" Target="slides/slide17.xml"/><Relationship Id="rId8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6F38B9F-2BDA-4945-9677-0D23FDA5064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2320" cy="3592080"/>
          </a:xfrm>
          <a:prstGeom prst="rect">
            <a:avLst/>
          </a:prstGeom>
          <a:ln w="0">
            <a:noFill/>
          </a:ln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18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CustomShape 54"/>
          <p:cNvSpPr/>
          <p:nvPr/>
        </p:nvSpPr>
        <p:spPr>
          <a:xfrm>
            <a:off x="0" y="10155240"/>
            <a:ext cx="3260160" cy="5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2320" cy="3592080"/>
          </a:xfrm>
          <a:prstGeom prst="rect">
            <a:avLst/>
          </a:prstGeom>
          <a:ln w="0">
            <a:noFill/>
          </a:ln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18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CustomShape 37"/>
          <p:cNvSpPr/>
          <p:nvPr/>
        </p:nvSpPr>
        <p:spPr>
          <a:xfrm>
            <a:off x="0" y="10155240"/>
            <a:ext cx="3260160" cy="5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CustomShape 66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CustomShape 41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CustomShape 58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CustomShape 62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CustomShape 70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CustomShape 74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28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CustomShape 3"/>
          <p:cNvSpPr/>
          <p:nvPr/>
        </p:nvSpPr>
        <p:spPr>
          <a:xfrm>
            <a:off x="0" y="10155240"/>
            <a:ext cx="3266640" cy="5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2320" cy="3592080"/>
          </a:xfrm>
          <a:prstGeom prst="rect">
            <a:avLst/>
          </a:prstGeom>
          <a:ln w="0">
            <a:noFill/>
          </a:ln>
        </p:spPr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18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CustomShape 6"/>
          <p:cNvSpPr/>
          <p:nvPr/>
        </p:nvSpPr>
        <p:spPr>
          <a:xfrm>
            <a:off x="0" y="10155240"/>
            <a:ext cx="3260160" cy="5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2320" cy="3592080"/>
          </a:xfrm>
          <a:prstGeom prst="rect">
            <a:avLst/>
          </a:prstGeom>
          <a:ln w="0">
            <a:noFill/>
          </a:ln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18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CustomShape 18"/>
          <p:cNvSpPr/>
          <p:nvPr/>
        </p:nvSpPr>
        <p:spPr>
          <a:xfrm>
            <a:off x="0" y="10155240"/>
            <a:ext cx="3260160" cy="5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2320" cy="3592080"/>
          </a:xfrm>
          <a:prstGeom prst="rect">
            <a:avLst/>
          </a:prstGeom>
          <a:ln w="0">
            <a:noFill/>
          </a:ln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18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CustomShape 16"/>
          <p:cNvSpPr/>
          <p:nvPr/>
        </p:nvSpPr>
        <p:spPr>
          <a:xfrm>
            <a:off x="0" y="10155240"/>
            <a:ext cx="3260160" cy="5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2320" cy="3592080"/>
          </a:xfrm>
          <a:prstGeom prst="rect">
            <a:avLst/>
          </a:prstGeom>
          <a:ln w="0">
            <a:noFill/>
          </a:ln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18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CustomShape 22"/>
          <p:cNvSpPr/>
          <p:nvPr/>
        </p:nvSpPr>
        <p:spPr>
          <a:xfrm>
            <a:off x="0" y="10155240"/>
            <a:ext cx="3260160" cy="5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2320" cy="3592080"/>
          </a:xfrm>
          <a:prstGeom prst="rect">
            <a:avLst/>
          </a:prstGeom>
          <a:ln w="0">
            <a:noFill/>
          </a:ln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18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CustomShape 27"/>
          <p:cNvSpPr/>
          <p:nvPr/>
        </p:nvSpPr>
        <p:spPr>
          <a:xfrm>
            <a:off x="0" y="10155240"/>
            <a:ext cx="3260160" cy="5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2320" cy="3592080"/>
          </a:xfrm>
          <a:prstGeom prst="rect">
            <a:avLst/>
          </a:prstGeom>
          <a:ln w="0">
            <a:noFill/>
          </a:ln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18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CustomShape 47"/>
          <p:cNvSpPr/>
          <p:nvPr/>
        </p:nvSpPr>
        <p:spPr>
          <a:xfrm>
            <a:off x="0" y="10155240"/>
            <a:ext cx="3260160" cy="5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2320" cy="3592080"/>
          </a:xfrm>
          <a:prstGeom prst="rect">
            <a:avLst/>
          </a:prstGeom>
          <a:ln w="0">
            <a:noFill/>
          </a:ln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1800" cy="419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CustomShape 32"/>
          <p:cNvSpPr/>
          <p:nvPr/>
        </p:nvSpPr>
        <p:spPr>
          <a:xfrm>
            <a:off x="0" y="10155240"/>
            <a:ext cx="3260160" cy="52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80000"/>
            <a:ext cx="9710640" cy="125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0" y="6840000"/>
            <a:ext cx="2510640" cy="5306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900000" y="6840000"/>
            <a:ext cx="6470640" cy="5306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0000" y="6840000"/>
            <a:ext cx="530640" cy="5306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1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3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9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1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3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7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1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7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52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3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3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9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0" y="180000"/>
            <a:ext cx="9704160" cy="124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7560000" y="6840000"/>
            <a:ext cx="2504160" cy="5241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900000" y="6840000"/>
            <a:ext cx="6464160" cy="5241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180000" y="6840000"/>
            <a:ext cx="524160" cy="5241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150000"/>
            <a:ext cx="9710640" cy="12506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slideLayout" Target="../slideLayouts/slideLayout53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5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jpe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%5BESPEC%5D%20Fundamentos%20Aprendizagem%20M&#225;quina/T&#243;pico%2002%20-%20Aprendizado-Supervisionado%20-%20KNN/T&#243;pico_02_Aprendizado_Supervisionado_KNN.ipynb" TargetMode="Externa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4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5.png"/><Relationship Id="rId10" Type="http://schemas.openxmlformats.org/officeDocument/2006/relationships/image" Target="../media/image15.png"/><Relationship Id="rId11" Type="http://schemas.openxmlformats.org/officeDocument/2006/relationships/slideLayout" Target="../slideLayouts/slideLayout53.xml"/><Relationship Id="rId1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360000" y="333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K-Nearest Neighbors (K-NN)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540000" y="4680000"/>
            <a:ext cx="9170640" cy="251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ustomShape 49"/>
          <p:cNvSpPr/>
          <p:nvPr/>
        </p:nvSpPr>
        <p:spPr>
          <a:xfrm>
            <a:off x="360000" y="360000"/>
            <a:ext cx="934416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Outras métricas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CustomShape 50"/>
          <p:cNvSpPr/>
          <p:nvPr/>
        </p:nvSpPr>
        <p:spPr>
          <a:xfrm>
            <a:off x="360000" y="1447920"/>
            <a:ext cx="9164160" cy="46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CustomShape 51"/>
          <p:cNvSpPr/>
          <p:nvPr/>
        </p:nvSpPr>
        <p:spPr>
          <a:xfrm>
            <a:off x="897120" y="6886080"/>
            <a:ext cx="643140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CustomShape 52"/>
          <p:cNvSpPr/>
          <p:nvPr/>
        </p:nvSpPr>
        <p:spPr>
          <a:xfrm>
            <a:off x="7608600" y="6886080"/>
            <a:ext cx="226944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CustomShape 53"/>
          <p:cNvSpPr/>
          <p:nvPr/>
        </p:nvSpPr>
        <p:spPr>
          <a:xfrm>
            <a:off x="360000" y="1447920"/>
            <a:ext cx="9164160" cy="46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1" name="" descr=""/>
          <p:cNvPicPr/>
          <p:nvPr/>
        </p:nvPicPr>
        <p:blipFill>
          <a:blip r:embed="rId1"/>
          <a:stretch/>
        </p:blipFill>
        <p:spPr>
          <a:xfrm>
            <a:off x="4107600" y="2606760"/>
            <a:ext cx="2404440" cy="2645280"/>
          </a:xfrm>
          <a:prstGeom prst="rect">
            <a:avLst/>
          </a:prstGeom>
          <a:ln w="0">
            <a:noFill/>
          </a:ln>
        </p:spPr>
      </p:pic>
      <p:sp>
        <p:nvSpPr>
          <p:cNvPr id="572" name="CustomShape 55"/>
          <p:cNvSpPr/>
          <p:nvPr/>
        </p:nvSpPr>
        <p:spPr>
          <a:xfrm>
            <a:off x="360000" y="1447920"/>
            <a:ext cx="9164160" cy="46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Distâncias multidimensionais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3" name="" descr=""/>
          <p:cNvPicPr/>
          <p:nvPr/>
        </p:nvPicPr>
        <p:blipFill>
          <a:blip r:embed="rId2"/>
          <a:stretch/>
        </p:blipFill>
        <p:spPr>
          <a:xfrm>
            <a:off x="622440" y="2570760"/>
            <a:ext cx="2397600" cy="2645280"/>
          </a:xfrm>
          <a:prstGeom prst="rect">
            <a:avLst/>
          </a:prstGeom>
          <a:ln w="0">
            <a:noFill/>
          </a:ln>
        </p:spPr>
      </p:pic>
      <p:pic>
        <p:nvPicPr>
          <p:cNvPr id="574" name="" descr=""/>
          <p:cNvPicPr/>
          <p:nvPr/>
        </p:nvPicPr>
        <p:blipFill>
          <a:blip r:embed="rId3"/>
          <a:stretch/>
        </p:blipFill>
        <p:spPr>
          <a:xfrm>
            <a:off x="397440" y="5220000"/>
            <a:ext cx="3018600" cy="1256040"/>
          </a:xfrm>
          <a:prstGeom prst="rect">
            <a:avLst/>
          </a:prstGeom>
          <a:ln w="0">
            <a:noFill/>
          </a:ln>
        </p:spPr>
      </p:pic>
      <p:pic>
        <p:nvPicPr>
          <p:cNvPr id="575" name="" descr=""/>
          <p:cNvPicPr/>
          <p:nvPr/>
        </p:nvPicPr>
        <p:blipFill>
          <a:blip r:embed="rId4"/>
          <a:stretch/>
        </p:blipFill>
        <p:spPr>
          <a:xfrm>
            <a:off x="4320000" y="5628960"/>
            <a:ext cx="1976040" cy="667080"/>
          </a:xfrm>
          <a:prstGeom prst="rect">
            <a:avLst/>
          </a:prstGeom>
          <a:ln w="0">
            <a:noFill/>
          </a:ln>
        </p:spPr>
      </p:pic>
      <p:pic>
        <p:nvPicPr>
          <p:cNvPr id="576" name="" descr=""/>
          <p:cNvPicPr/>
          <p:nvPr/>
        </p:nvPicPr>
        <p:blipFill>
          <a:blip r:embed="rId5"/>
          <a:stretch/>
        </p:blipFill>
        <p:spPr>
          <a:xfrm>
            <a:off x="7091280" y="2845080"/>
            <a:ext cx="2624760" cy="1290960"/>
          </a:xfrm>
          <a:prstGeom prst="rect">
            <a:avLst/>
          </a:prstGeom>
          <a:ln w="0">
            <a:noFill/>
          </a:ln>
        </p:spPr>
      </p:pic>
      <p:pic>
        <p:nvPicPr>
          <p:cNvPr id="577" name="" descr=""/>
          <p:cNvPicPr/>
          <p:nvPr/>
        </p:nvPicPr>
        <p:blipFill>
          <a:blip r:embed="rId6"/>
          <a:stretch/>
        </p:blipFill>
        <p:spPr>
          <a:xfrm>
            <a:off x="7562160" y="4243320"/>
            <a:ext cx="1433880" cy="25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" descr=""/>
          <p:cNvPicPr/>
          <p:nvPr/>
        </p:nvPicPr>
        <p:blipFill>
          <a:blip r:embed="rId1"/>
          <a:srcRect l="1930" t="10831" r="1577" b="3264"/>
          <a:stretch/>
        </p:blipFill>
        <p:spPr>
          <a:xfrm>
            <a:off x="2340000" y="4140000"/>
            <a:ext cx="6674760" cy="2516040"/>
          </a:xfrm>
          <a:prstGeom prst="rect">
            <a:avLst/>
          </a:prstGeom>
          <a:ln w="0">
            <a:noFill/>
          </a:ln>
        </p:spPr>
      </p:pic>
      <p:sp>
        <p:nvSpPr>
          <p:cNvPr id="579" name="CustomShape 33"/>
          <p:cNvSpPr/>
          <p:nvPr/>
        </p:nvSpPr>
        <p:spPr>
          <a:xfrm>
            <a:off x="360000" y="360000"/>
            <a:ext cx="934416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Protocolo Experimental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CustomShape 34"/>
          <p:cNvSpPr/>
          <p:nvPr/>
        </p:nvSpPr>
        <p:spPr>
          <a:xfrm>
            <a:off x="360000" y="1447920"/>
            <a:ext cx="9164160" cy="46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como um modelo vai ser avaliado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quais dados serão usados para treino, validação e teste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Técnicas mais comuns: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Holdout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Cross-Validation: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CustomShape 35"/>
          <p:cNvSpPr/>
          <p:nvPr/>
        </p:nvSpPr>
        <p:spPr>
          <a:xfrm>
            <a:off x="897120" y="6886080"/>
            <a:ext cx="643140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CustomShape 36"/>
          <p:cNvSpPr/>
          <p:nvPr/>
        </p:nvSpPr>
        <p:spPr>
          <a:xfrm>
            <a:off x="7608600" y="6886080"/>
            <a:ext cx="226944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3" name="" descr=""/>
          <p:cNvPicPr/>
          <p:nvPr/>
        </p:nvPicPr>
        <p:blipFill>
          <a:blip r:embed="rId2"/>
          <a:stretch/>
        </p:blipFill>
        <p:spPr>
          <a:xfrm>
            <a:off x="2880000" y="3240000"/>
            <a:ext cx="6025320" cy="42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CustomShape 63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AutoShape 3"/>
          <p:cNvSpPr/>
          <p:nvPr/>
        </p:nvSpPr>
        <p:spPr>
          <a:xfrm>
            <a:off x="4888080" y="3627360"/>
            <a:ext cx="30060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6" name="CustomShape 6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CustomShape 65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CaixaDeTexto 6"/>
          <p:cNvSpPr/>
          <p:nvPr/>
        </p:nvSpPr>
        <p:spPr>
          <a:xfrm>
            <a:off x="200160" y="1693440"/>
            <a:ext cx="7517520" cy="47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Acertos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 (True Positive):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FN (False Negative)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Erros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FP (False Positive)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TN (True Negative)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9" name="" descr=""/>
          <p:cNvPicPr/>
          <p:nvPr/>
        </p:nvPicPr>
        <p:blipFill>
          <a:blip r:embed="rId1"/>
          <a:stretch/>
        </p:blipFill>
        <p:spPr>
          <a:xfrm>
            <a:off x="3780000" y="1980000"/>
            <a:ext cx="5823360" cy="395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Imagem 6" descr=""/>
          <p:cNvPicPr/>
          <p:nvPr/>
        </p:nvPicPr>
        <p:blipFill>
          <a:blip r:embed="rId1"/>
          <a:stretch/>
        </p:blipFill>
        <p:spPr>
          <a:xfrm>
            <a:off x="6120000" y="1870920"/>
            <a:ext cx="3236040" cy="2276280"/>
          </a:xfrm>
          <a:prstGeom prst="rect">
            <a:avLst/>
          </a:prstGeom>
          <a:ln w="0">
            <a:noFill/>
          </a:ln>
        </p:spPr>
      </p:pic>
      <p:sp>
        <p:nvSpPr>
          <p:cNvPr id="591" name="CustomShape 38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CaixaDeTexto 1"/>
          <p:cNvSpPr/>
          <p:nvPr/>
        </p:nvSpPr>
        <p:spPr>
          <a:xfrm>
            <a:off x="200160" y="1693440"/>
            <a:ext cx="7517520" cy="246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Instâncias corretamente classificadas 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sobre o total de instâncias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(55 + 30)/(55 + 5 + 30 + 10 ) = 0.850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AutoShape 2"/>
          <p:cNvSpPr/>
          <p:nvPr/>
        </p:nvSpPr>
        <p:spPr>
          <a:xfrm>
            <a:off x="4888080" y="3627360"/>
            <a:ext cx="30060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94" name="Imagem 2" descr=""/>
          <p:cNvPicPr/>
          <p:nvPr/>
        </p:nvPicPr>
        <p:blipFill>
          <a:blip r:embed="rId2"/>
          <a:stretch/>
        </p:blipFill>
        <p:spPr>
          <a:xfrm>
            <a:off x="1024200" y="2495520"/>
            <a:ext cx="3535560" cy="619560"/>
          </a:xfrm>
          <a:prstGeom prst="rect">
            <a:avLst/>
          </a:prstGeom>
          <a:ln w="0">
            <a:noFill/>
          </a:ln>
        </p:spPr>
      </p:pic>
      <p:sp>
        <p:nvSpPr>
          <p:cNvPr id="595" name="CaixaDeTexto 4"/>
          <p:cNvSpPr/>
          <p:nvPr/>
        </p:nvSpPr>
        <p:spPr>
          <a:xfrm>
            <a:off x="200160" y="4215240"/>
            <a:ext cx="503424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Qual o problema com </a:t>
            </a:r>
            <a:r>
              <a:rPr b="0" i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Dados desbalanceados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Acc: 90% (90/100)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Error TP: 100% (10/10)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6" name="Picture 2" descr=""/>
          <p:cNvPicPr/>
          <p:nvPr/>
        </p:nvPicPr>
        <p:blipFill>
          <a:blip r:embed="rId3"/>
          <a:stretch/>
        </p:blipFill>
        <p:spPr>
          <a:xfrm>
            <a:off x="5940000" y="4185720"/>
            <a:ext cx="3560040" cy="2470320"/>
          </a:xfrm>
          <a:prstGeom prst="rect">
            <a:avLst/>
          </a:prstGeom>
          <a:ln w="0">
            <a:noFill/>
          </a:ln>
        </p:spPr>
      </p:pic>
      <p:sp>
        <p:nvSpPr>
          <p:cNvPr id="597" name="Conector reto 2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8" name="CustomShape 39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CustomShape 40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aixaDeTexto 2"/>
          <p:cNvSpPr/>
          <p:nvPr/>
        </p:nvSpPr>
        <p:spPr>
          <a:xfrm>
            <a:off x="200160" y="1693440"/>
            <a:ext cx="627588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Precisão: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Instâncias positivas classificadas corretamente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sobre o total de instâncias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classificadas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como positivas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30/(30+ 5) = 0.857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AutoShape 1"/>
          <p:cNvSpPr/>
          <p:nvPr/>
        </p:nvSpPr>
        <p:spPr>
          <a:xfrm>
            <a:off x="4888080" y="3627360"/>
            <a:ext cx="30060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2" name="CaixaDeTexto 3"/>
          <p:cNvSpPr/>
          <p:nvPr/>
        </p:nvSpPr>
        <p:spPr>
          <a:xfrm>
            <a:off x="200160" y="4215240"/>
            <a:ext cx="561204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Recall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Instâncias positivas classificadas corretamente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sobre o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de instâncias positivas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(A.K.A Sensitivity or TP Rate)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30/(30+ 10) = 0.750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Conector reto 1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04" name="Imagem 3" descr=""/>
          <p:cNvPicPr/>
          <p:nvPr/>
        </p:nvPicPr>
        <p:blipFill>
          <a:blip r:embed="rId1"/>
          <a:stretch/>
        </p:blipFill>
        <p:spPr>
          <a:xfrm>
            <a:off x="1018440" y="2880000"/>
            <a:ext cx="2397600" cy="631080"/>
          </a:xfrm>
          <a:prstGeom prst="rect">
            <a:avLst/>
          </a:prstGeom>
          <a:ln w="0">
            <a:noFill/>
          </a:ln>
        </p:spPr>
      </p:pic>
      <p:pic>
        <p:nvPicPr>
          <p:cNvPr id="605" name="Picture 1" descr=""/>
          <p:cNvPicPr/>
          <p:nvPr/>
        </p:nvPicPr>
        <p:blipFill>
          <a:blip r:embed="rId2"/>
          <a:stretch/>
        </p:blipFill>
        <p:spPr>
          <a:xfrm>
            <a:off x="1980000" y="5760000"/>
            <a:ext cx="2129400" cy="533520"/>
          </a:xfrm>
          <a:prstGeom prst="rect">
            <a:avLst/>
          </a:prstGeom>
          <a:ln w="0">
            <a:noFill/>
          </a:ln>
        </p:spPr>
      </p:pic>
      <p:pic>
        <p:nvPicPr>
          <p:cNvPr id="606" name="Imagem 7" descr=""/>
          <p:cNvPicPr/>
          <p:nvPr/>
        </p:nvPicPr>
        <p:blipFill>
          <a:blip r:embed="rId3"/>
          <a:stretch/>
        </p:blipFill>
        <p:spPr>
          <a:xfrm>
            <a:off x="5552280" y="2340000"/>
            <a:ext cx="4343760" cy="3056040"/>
          </a:xfrm>
          <a:prstGeom prst="rect">
            <a:avLst/>
          </a:prstGeom>
          <a:ln w="0">
            <a:noFill/>
          </a:ln>
        </p:spPr>
      </p:pic>
      <p:sp>
        <p:nvSpPr>
          <p:cNvPr id="607" name="CustomShape 4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CustomShape 56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CustomShape 57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aixaDeTexto 5"/>
          <p:cNvSpPr/>
          <p:nvPr/>
        </p:nvSpPr>
        <p:spPr>
          <a:xfrm>
            <a:off x="200160" y="1693440"/>
            <a:ext cx="751752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F1-SCORE: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Média Harmonica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entre precisão e recall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2* ( 0.857 * 0.75)/(0.857 + 0.75) = 0.799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AutoShape 4"/>
          <p:cNvSpPr/>
          <p:nvPr/>
        </p:nvSpPr>
        <p:spPr>
          <a:xfrm>
            <a:off x="4888080" y="3627360"/>
            <a:ext cx="30060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12" name="Imagem 4" descr=""/>
          <p:cNvPicPr/>
          <p:nvPr/>
        </p:nvPicPr>
        <p:blipFill>
          <a:blip r:embed="rId1"/>
          <a:stretch/>
        </p:blipFill>
        <p:spPr>
          <a:xfrm>
            <a:off x="5640480" y="2520000"/>
            <a:ext cx="4075560" cy="2867400"/>
          </a:xfrm>
          <a:prstGeom prst="rect">
            <a:avLst/>
          </a:prstGeom>
          <a:ln w="0">
            <a:noFill/>
          </a:ln>
        </p:spPr>
      </p:pic>
      <p:sp>
        <p:nvSpPr>
          <p:cNvPr id="613" name="CaixaDeTexto 8"/>
          <p:cNvSpPr/>
          <p:nvPr/>
        </p:nvSpPr>
        <p:spPr>
          <a:xfrm>
            <a:off x="4140000" y="5691600"/>
            <a:ext cx="560736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(*) 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A média harmônica atribui menos peso aos valores  maiores e mais peso aos valores menores.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Conector reto 4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15" name="Imagem 5" descr=""/>
          <p:cNvPicPr/>
          <p:nvPr/>
        </p:nvPicPr>
        <p:blipFill>
          <a:blip r:embed="rId2"/>
          <a:stretch/>
        </p:blipFill>
        <p:spPr>
          <a:xfrm>
            <a:off x="1092240" y="2855520"/>
            <a:ext cx="3380400" cy="519480"/>
          </a:xfrm>
          <a:prstGeom prst="rect">
            <a:avLst/>
          </a:prstGeom>
          <a:ln w="0">
            <a:noFill/>
          </a:ln>
        </p:spPr>
      </p:pic>
      <p:sp>
        <p:nvSpPr>
          <p:cNvPr id="616" name="CaixaDeTexto 9"/>
          <p:cNvSpPr/>
          <p:nvPr/>
        </p:nvSpPr>
        <p:spPr>
          <a:xfrm>
            <a:off x="200160" y="4444200"/>
            <a:ext cx="50374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Discussão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Accuracy: 0.850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F1-Score: 0.799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Precision: 0.857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Recall: 0.750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CustomShape 59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CustomShape 60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CustomShape 6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aixaDeTexto 7"/>
          <p:cNvSpPr/>
          <p:nvPr/>
        </p:nvSpPr>
        <p:spPr>
          <a:xfrm>
            <a:off x="200160" y="1693440"/>
            <a:ext cx="75175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Vamos implementar esses conceitos, siga o link: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Tópico_02_Aprendizado_Supervisionado_KNN.ipynb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AutoShape 5"/>
          <p:cNvSpPr/>
          <p:nvPr/>
        </p:nvSpPr>
        <p:spPr>
          <a:xfrm>
            <a:off x="4888080" y="3627360"/>
            <a:ext cx="30060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2" name="CaixaDeTexto 10"/>
          <p:cNvSpPr/>
          <p:nvPr/>
        </p:nvSpPr>
        <p:spPr>
          <a:xfrm>
            <a:off x="4140000" y="5691600"/>
            <a:ext cx="5607360" cy="6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3" name="CustomShape 67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CustomShape 68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CustomShape 69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CaixaDeTexto 11"/>
          <p:cNvSpPr/>
          <p:nvPr/>
        </p:nvSpPr>
        <p:spPr>
          <a:xfrm>
            <a:off x="200160" y="1693440"/>
            <a:ext cx="75175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KNN é um método não paramétrico, baseado na vizinhança Euclidiana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Não tem treinamento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Desempenho bom em cenários linearmente separáveis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Tempo é um problema para bases grandes ou altas dimensões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AutoShape 6"/>
          <p:cNvSpPr/>
          <p:nvPr/>
        </p:nvSpPr>
        <p:spPr>
          <a:xfrm>
            <a:off x="4888080" y="3627360"/>
            <a:ext cx="300600" cy="3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8" name="CaixaDeTexto 12"/>
          <p:cNvSpPr/>
          <p:nvPr/>
        </p:nvSpPr>
        <p:spPr>
          <a:xfrm>
            <a:off x="4140000" y="5691600"/>
            <a:ext cx="5607360" cy="6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9" name="CustomShape 71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CustomShape 7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CustomShape 73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ustomShape 1"/>
          <p:cNvSpPr/>
          <p:nvPr/>
        </p:nvSpPr>
        <p:spPr>
          <a:xfrm>
            <a:off x="360000" y="360000"/>
            <a:ext cx="9350640" cy="89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CustomShape 4"/>
          <p:cNvSpPr/>
          <p:nvPr/>
        </p:nvSpPr>
        <p:spPr>
          <a:xfrm>
            <a:off x="360000" y="1980000"/>
            <a:ext cx="9170640" cy="467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Aprendizado por Instâncias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 KNN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Métricas de Avaliação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897120" y="6886080"/>
            <a:ext cx="643788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7608600" y="6886080"/>
            <a:ext cx="2275920" cy="35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0"/>
          <p:cNvSpPr/>
          <p:nvPr/>
        </p:nvSpPr>
        <p:spPr>
          <a:xfrm>
            <a:off x="360000" y="360000"/>
            <a:ext cx="934416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CustomShape 13"/>
          <p:cNvSpPr/>
          <p:nvPr/>
        </p:nvSpPr>
        <p:spPr>
          <a:xfrm>
            <a:off x="897120" y="6886080"/>
            <a:ext cx="643140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CustomShape 14"/>
          <p:cNvSpPr/>
          <p:nvPr/>
        </p:nvSpPr>
        <p:spPr>
          <a:xfrm>
            <a:off x="7608600" y="6886080"/>
            <a:ext cx="226944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9" name="" descr=""/>
          <p:cNvPicPr/>
          <p:nvPr/>
        </p:nvPicPr>
        <p:blipFill>
          <a:blip r:embed="rId1"/>
          <a:stretch/>
        </p:blipFill>
        <p:spPr>
          <a:xfrm>
            <a:off x="652320" y="2123640"/>
            <a:ext cx="8624880" cy="4644000"/>
          </a:xfrm>
          <a:prstGeom prst="rect">
            <a:avLst/>
          </a:prstGeom>
          <a:ln w="0">
            <a:noFill/>
          </a:ln>
        </p:spPr>
      </p:pic>
      <p:sp>
        <p:nvSpPr>
          <p:cNvPr id="510" name=""/>
          <p:cNvSpPr/>
          <p:nvPr/>
        </p:nvSpPr>
        <p:spPr>
          <a:xfrm>
            <a:off x="342720" y="1529280"/>
            <a:ext cx="677376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 de Aprendizado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1"/>
          <p:cNvSpPr/>
          <p:nvPr/>
        </p:nvSpPr>
        <p:spPr>
          <a:xfrm>
            <a:off x="360000" y="360000"/>
            <a:ext cx="934416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CustomShape 12"/>
          <p:cNvSpPr/>
          <p:nvPr/>
        </p:nvSpPr>
        <p:spPr>
          <a:xfrm>
            <a:off x="897120" y="6886080"/>
            <a:ext cx="643140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CustomShape 17"/>
          <p:cNvSpPr/>
          <p:nvPr/>
        </p:nvSpPr>
        <p:spPr>
          <a:xfrm>
            <a:off x="7608600" y="6886080"/>
            <a:ext cx="226944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4" name="" descr=""/>
          <p:cNvPicPr/>
          <p:nvPr/>
        </p:nvPicPr>
        <p:blipFill>
          <a:blip r:embed="rId1"/>
          <a:srcRect l="0" t="0" r="0" b="9125"/>
          <a:stretch/>
        </p:blipFill>
        <p:spPr>
          <a:xfrm>
            <a:off x="540000" y="2768400"/>
            <a:ext cx="2580120" cy="2679480"/>
          </a:xfrm>
          <a:prstGeom prst="rect">
            <a:avLst/>
          </a:prstGeom>
          <a:ln w="0">
            <a:noFill/>
          </a:ln>
        </p:spPr>
      </p:pic>
      <p:sp>
        <p:nvSpPr>
          <p:cNvPr id="515" name=""/>
          <p:cNvSpPr/>
          <p:nvPr/>
        </p:nvSpPr>
        <p:spPr>
          <a:xfrm>
            <a:off x="525240" y="1594800"/>
            <a:ext cx="677376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Representação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6" name="" descr=""/>
          <p:cNvPicPr/>
          <p:nvPr/>
        </p:nvPicPr>
        <p:blipFill>
          <a:blip r:embed="rId2"/>
          <a:stretch/>
        </p:blipFill>
        <p:spPr>
          <a:xfrm>
            <a:off x="4258440" y="2429640"/>
            <a:ext cx="4654080" cy="328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5"/>
          <p:cNvSpPr/>
          <p:nvPr/>
        </p:nvSpPr>
        <p:spPr>
          <a:xfrm>
            <a:off x="360000" y="360000"/>
            <a:ext cx="934416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Aprendizado por instâncias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CustomShape 7"/>
          <p:cNvSpPr/>
          <p:nvPr/>
        </p:nvSpPr>
        <p:spPr>
          <a:xfrm>
            <a:off x="360000" y="1447920"/>
            <a:ext cx="9164160" cy="46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Características são mapeadas no espaço Euclidiano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Métodos não paramétricos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Distribuições Arbitrárias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Sem suposição sobre as densidades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CustomShape 9"/>
          <p:cNvSpPr/>
          <p:nvPr/>
        </p:nvSpPr>
        <p:spPr>
          <a:xfrm>
            <a:off x="897120" y="6886080"/>
            <a:ext cx="643140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CustomShape 15"/>
          <p:cNvSpPr/>
          <p:nvPr/>
        </p:nvSpPr>
        <p:spPr>
          <a:xfrm>
            <a:off x="7608600" y="6886080"/>
            <a:ext cx="226944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1" name="" descr=""/>
          <p:cNvPicPr/>
          <p:nvPr/>
        </p:nvPicPr>
        <p:blipFill>
          <a:blip r:embed="rId1"/>
          <a:stretch/>
        </p:blipFill>
        <p:spPr>
          <a:xfrm>
            <a:off x="1265400" y="3934080"/>
            <a:ext cx="3352320" cy="2485440"/>
          </a:xfrm>
          <a:prstGeom prst="rect">
            <a:avLst/>
          </a:prstGeom>
          <a:ln w="0">
            <a:noFill/>
          </a:ln>
        </p:spPr>
      </p:pic>
      <p:pic>
        <p:nvPicPr>
          <p:cNvPr id="522" name="" descr=""/>
          <p:cNvPicPr/>
          <p:nvPr/>
        </p:nvPicPr>
        <p:blipFill>
          <a:blip r:embed="rId2"/>
          <a:stretch/>
        </p:blipFill>
        <p:spPr>
          <a:xfrm>
            <a:off x="4862880" y="3642840"/>
            <a:ext cx="4814640" cy="324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8"/>
          <p:cNvSpPr/>
          <p:nvPr/>
        </p:nvSpPr>
        <p:spPr>
          <a:xfrm>
            <a:off x="360000" y="360000"/>
            <a:ext cx="934416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K-Nearest Neighbors (K-NN)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CustomShape 19"/>
          <p:cNvSpPr/>
          <p:nvPr/>
        </p:nvSpPr>
        <p:spPr>
          <a:xfrm>
            <a:off x="360000" y="1447920"/>
            <a:ext cx="9164160" cy="46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Votação de ‘K’ vizinhos da amostra de teste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CustomShape 20"/>
          <p:cNvSpPr/>
          <p:nvPr/>
        </p:nvSpPr>
        <p:spPr>
          <a:xfrm>
            <a:off x="897120" y="6886080"/>
            <a:ext cx="643140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CustomShape 21"/>
          <p:cNvSpPr/>
          <p:nvPr/>
        </p:nvSpPr>
        <p:spPr>
          <a:xfrm>
            <a:off x="7608600" y="6886080"/>
            <a:ext cx="226944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7" name="" descr=""/>
          <p:cNvPicPr/>
          <p:nvPr/>
        </p:nvPicPr>
        <p:blipFill>
          <a:blip r:embed="rId1"/>
          <a:stretch/>
        </p:blipFill>
        <p:spPr>
          <a:xfrm>
            <a:off x="2520360" y="2482200"/>
            <a:ext cx="4675680" cy="399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23"/>
          <p:cNvSpPr/>
          <p:nvPr/>
        </p:nvSpPr>
        <p:spPr>
          <a:xfrm>
            <a:off x="360000" y="360000"/>
            <a:ext cx="934416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Distância Euclidiana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CustomShape 24"/>
          <p:cNvSpPr/>
          <p:nvPr/>
        </p:nvSpPr>
        <p:spPr>
          <a:xfrm>
            <a:off x="360000" y="1447920"/>
            <a:ext cx="9164160" cy="46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 a distância entre dois pontos espaço euclidiano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CustomShape 25"/>
          <p:cNvSpPr/>
          <p:nvPr/>
        </p:nvSpPr>
        <p:spPr>
          <a:xfrm>
            <a:off x="897120" y="6886080"/>
            <a:ext cx="643140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CustomShape 26"/>
          <p:cNvSpPr/>
          <p:nvPr/>
        </p:nvSpPr>
        <p:spPr>
          <a:xfrm>
            <a:off x="7608600" y="6886080"/>
            <a:ext cx="226944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2" name="" descr=""/>
          <p:cNvPicPr/>
          <p:nvPr/>
        </p:nvPicPr>
        <p:blipFill>
          <a:blip r:embed="rId1"/>
          <a:stretch/>
        </p:blipFill>
        <p:spPr>
          <a:xfrm>
            <a:off x="5498280" y="2713680"/>
            <a:ext cx="1952640" cy="465120"/>
          </a:xfrm>
          <a:prstGeom prst="rect">
            <a:avLst/>
          </a:prstGeom>
          <a:ln w="0">
            <a:noFill/>
          </a:ln>
        </p:spPr>
      </p:pic>
      <p:pic>
        <p:nvPicPr>
          <p:cNvPr id="533" name="" descr=""/>
          <p:cNvPicPr/>
          <p:nvPr/>
        </p:nvPicPr>
        <p:blipFill>
          <a:blip r:embed="rId2"/>
          <a:stretch/>
        </p:blipFill>
        <p:spPr>
          <a:xfrm>
            <a:off x="1474920" y="3207600"/>
            <a:ext cx="7787160" cy="3358440"/>
          </a:xfrm>
          <a:prstGeom prst="rect">
            <a:avLst/>
          </a:prstGeom>
          <a:ln w="0">
            <a:noFill/>
          </a:ln>
        </p:spPr>
      </p:pic>
      <p:pic>
        <p:nvPicPr>
          <p:cNvPr id="534" name="" descr=""/>
          <p:cNvPicPr/>
          <p:nvPr/>
        </p:nvPicPr>
        <p:blipFill>
          <a:blip r:embed="rId3"/>
          <a:stretch/>
        </p:blipFill>
        <p:spPr>
          <a:xfrm>
            <a:off x="5094000" y="3539160"/>
            <a:ext cx="2749680" cy="70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43"/>
          <p:cNvSpPr/>
          <p:nvPr/>
        </p:nvSpPr>
        <p:spPr>
          <a:xfrm>
            <a:off x="360000" y="360000"/>
            <a:ext cx="934416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Distância Euclidiana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CustomShape 44"/>
          <p:cNvSpPr/>
          <p:nvPr/>
        </p:nvSpPr>
        <p:spPr>
          <a:xfrm>
            <a:off x="360000" y="1447920"/>
            <a:ext cx="9164160" cy="46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N-dimensional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CustomShape 45"/>
          <p:cNvSpPr/>
          <p:nvPr/>
        </p:nvSpPr>
        <p:spPr>
          <a:xfrm>
            <a:off x="897120" y="6886080"/>
            <a:ext cx="643140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CustomShape 46"/>
          <p:cNvSpPr/>
          <p:nvPr/>
        </p:nvSpPr>
        <p:spPr>
          <a:xfrm>
            <a:off x="7608600" y="6886080"/>
            <a:ext cx="226944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9" name="" descr=""/>
          <p:cNvPicPr/>
          <p:nvPr/>
        </p:nvPicPr>
        <p:blipFill>
          <a:blip r:embed="rId1"/>
          <a:stretch/>
        </p:blipFill>
        <p:spPr>
          <a:xfrm>
            <a:off x="2675160" y="2603160"/>
            <a:ext cx="6999120" cy="1555200"/>
          </a:xfrm>
          <a:prstGeom prst="rect">
            <a:avLst/>
          </a:prstGeom>
          <a:ln w="0">
            <a:noFill/>
          </a:ln>
        </p:spPr>
      </p:pic>
      <p:pic>
        <p:nvPicPr>
          <p:cNvPr id="540" name="" descr=""/>
          <p:cNvPicPr/>
          <p:nvPr/>
        </p:nvPicPr>
        <p:blipFill>
          <a:blip r:embed="rId2"/>
          <a:stretch/>
        </p:blipFill>
        <p:spPr>
          <a:xfrm>
            <a:off x="484200" y="3418560"/>
            <a:ext cx="3713400" cy="3211920"/>
          </a:xfrm>
          <a:prstGeom prst="rect">
            <a:avLst/>
          </a:prstGeom>
          <a:ln w="0">
            <a:noFill/>
          </a:ln>
        </p:spPr>
      </p:pic>
      <p:sp>
        <p:nvSpPr>
          <p:cNvPr id="541" name=""/>
          <p:cNvSpPr/>
          <p:nvPr/>
        </p:nvSpPr>
        <p:spPr>
          <a:xfrm flipV="1">
            <a:off x="1330920" y="3875040"/>
            <a:ext cx="1069920" cy="1892160"/>
          </a:xfrm>
          <a:prstGeom prst="line">
            <a:avLst/>
          </a:prstGeom>
          <a:ln w="36000">
            <a:solidFill>
              <a:srgbClr val="f10d0c">
                <a:alpha val="85000"/>
              </a:srgb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28"/>
          <p:cNvSpPr/>
          <p:nvPr/>
        </p:nvSpPr>
        <p:spPr>
          <a:xfrm>
            <a:off x="360000" y="360000"/>
            <a:ext cx="9344160" cy="8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Inferência KNN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CustomShape 29"/>
          <p:cNvSpPr/>
          <p:nvPr/>
        </p:nvSpPr>
        <p:spPr>
          <a:xfrm>
            <a:off x="360000" y="1447920"/>
            <a:ext cx="9164160" cy="46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CustomShape 30"/>
          <p:cNvSpPr/>
          <p:nvPr/>
        </p:nvSpPr>
        <p:spPr>
          <a:xfrm>
            <a:off x="897120" y="6886080"/>
            <a:ext cx="643140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CustomShape 31"/>
          <p:cNvSpPr/>
          <p:nvPr/>
        </p:nvSpPr>
        <p:spPr>
          <a:xfrm>
            <a:off x="7608600" y="6886080"/>
            <a:ext cx="2269440" cy="34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"/>
          <p:cNvSpPr/>
          <p:nvPr/>
        </p:nvSpPr>
        <p:spPr>
          <a:xfrm>
            <a:off x="1962000" y="3637080"/>
            <a:ext cx="6296400" cy="110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7" name="CustomShape 48"/>
          <p:cNvSpPr/>
          <p:nvPr/>
        </p:nvSpPr>
        <p:spPr>
          <a:xfrm>
            <a:off x="360000" y="1447920"/>
            <a:ext cx="9164160" cy="46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Computar as distâncias entre a amostra de teste e as amostras de treino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Selecionar os K vizinhos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Votação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8" name=""/>
          <p:cNvGrpSpPr/>
          <p:nvPr/>
        </p:nvGrpSpPr>
        <p:grpSpPr>
          <a:xfrm>
            <a:off x="4176000" y="2431440"/>
            <a:ext cx="5216040" cy="4316040"/>
            <a:chOff x="4176000" y="2431440"/>
            <a:chExt cx="5216040" cy="4316040"/>
          </a:xfrm>
        </p:grpSpPr>
        <p:grpSp>
          <p:nvGrpSpPr>
            <p:cNvPr id="549" name=""/>
            <p:cNvGrpSpPr/>
            <p:nvPr/>
          </p:nvGrpSpPr>
          <p:grpSpPr>
            <a:xfrm>
              <a:off x="4176000" y="2431440"/>
              <a:ext cx="5216040" cy="4316040"/>
              <a:chOff x="4176000" y="2431440"/>
              <a:chExt cx="5216040" cy="4316040"/>
            </a:xfrm>
          </p:grpSpPr>
          <p:pic>
            <p:nvPicPr>
              <p:cNvPr id="550" name="" descr=""/>
              <p:cNvPicPr/>
              <p:nvPr/>
            </p:nvPicPr>
            <p:blipFill>
              <a:blip r:embed="rId1"/>
              <a:srcRect l="3509" t="0" r="5030" b="9427"/>
              <a:stretch/>
            </p:blipFill>
            <p:spPr>
              <a:xfrm>
                <a:off x="4176000" y="2431440"/>
                <a:ext cx="5216040" cy="4316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51" name="" descr=""/>
              <p:cNvPicPr/>
              <p:nvPr/>
            </p:nvPicPr>
            <p:blipFill>
              <a:blip r:embed="rId2"/>
              <a:stretch/>
            </p:blipFill>
            <p:spPr>
              <a:xfrm>
                <a:off x="5144400" y="2522880"/>
                <a:ext cx="4029840" cy="35578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552" name=""/>
            <p:cNvGrpSpPr/>
            <p:nvPr/>
          </p:nvGrpSpPr>
          <p:grpSpPr>
            <a:xfrm>
              <a:off x="7167240" y="4802040"/>
              <a:ext cx="1684800" cy="374040"/>
              <a:chOff x="7167240" y="4802040"/>
              <a:chExt cx="1684800" cy="374040"/>
            </a:xfrm>
          </p:grpSpPr>
          <p:sp>
            <p:nvSpPr>
              <p:cNvPr id="553" name=""/>
              <p:cNvSpPr/>
              <p:nvPr/>
            </p:nvSpPr>
            <p:spPr>
              <a:xfrm>
                <a:off x="7167240" y="4802040"/>
                <a:ext cx="1684800" cy="374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K=3 (          )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pic>
            <p:nvPicPr>
              <p:cNvPr id="554" name="" descr=""/>
              <p:cNvPicPr/>
              <p:nvPr/>
            </p:nvPicPr>
            <p:blipFill>
              <a:blip r:embed="rId3"/>
              <a:stretch/>
            </p:blipFill>
            <p:spPr>
              <a:xfrm>
                <a:off x="7850160" y="4906080"/>
                <a:ext cx="228960" cy="159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55" name="" descr=""/>
              <p:cNvPicPr/>
              <p:nvPr/>
            </p:nvPicPr>
            <p:blipFill>
              <a:blip r:embed="rId4"/>
              <a:stretch/>
            </p:blipFill>
            <p:spPr>
              <a:xfrm>
                <a:off x="8085600" y="4906080"/>
                <a:ext cx="229320" cy="1598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56" name=""/>
              <p:cNvSpPr/>
              <p:nvPr/>
            </p:nvSpPr>
            <p:spPr>
              <a:xfrm>
                <a:off x="8318880" y="4906080"/>
                <a:ext cx="214200" cy="187200"/>
              </a:xfrm>
              <a:prstGeom prst="rect">
                <a:avLst/>
              </a:prstGeom>
              <a:blipFill rotWithShape="0">
                <a:blip r:embed="rId5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57" name=""/>
            <p:cNvGrpSpPr/>
            <p:nvPr/>
          </p:nvGrpSpPr>
          <p:grpSpPr>
            <a:xfrm>
              <a:off x="6526800" y="5391000"/>
              <a:ext cx="2042280" cy="374400"/>
              <a:chOff x="6526800" y="5391000"/>
              <a:chExt cx="2042280" cy="374400"/>
            </a:xfrm>
          </p:grpSpPr>
          <p:grpSp>
            <p:nvGrpSpPr>
              <p:cNvPr id="558" name=""/>
              <p:cNvGrpSpPr/>
              <p:nvPr/>
            </p:nvGrpSpPr>
            <p:grpSpPr>
              <a:xfrm>
                <a:off x="7252560" y="5498640"/>
                <a:ext cx="1055880" cy="188280"/>
                <a:chOff x="7252560" y="5498640"/>
                <a:chExt cx="1055880" cy="188280"/>
              </a:xfrm>
            </p:grpSpPr>
            <p:pic>
              <p:nvPicPr>
                <p:cNvPr id="559" name="" descr="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7252560" y="5498640"/>
                  <a:ext cx="219240" cy="15984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560" name="" descr="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7477920" y="5498640"/>
                  <a:ext cx="219600" cy="15984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561" name="" descr=""/>
                <p:cNvPicPr/>
                <p:nvPr/>
              </p:nvPicPr>
              <p:blipFill>
                <a:blip r:embed="rId8"/>
                <a:stretch/>
              </p:blipFill>
              <p:spPr>
                <a:xfrm>
                  <a:off x="7701480" y="5498640"/>
                  <a:ext cx="205560" cy="18756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562" name="" descr=""/>
                <p:cNvPicPr/>
                <p:nvPr/>
              </p:nvPicPr>
              <p:blipFill>
                <a:blip r:embed="rId9"/>
                <a:stretch/>
              </p:blipFill>
              <p:spPr>
                <a:xfrm>
                  <a:off x="7902720" y="5499000"/>
                  <a:ext cx="205200" cy="18756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563" name="" descr=""/>
                <p:cNvPicPr/>
                <p:nvPr/>
              </p:nvPicPr>
              <p:blipFill>
                <a:blip r:embed="rId10"/>
                <a:stretch/>
              </p:blipFill>
              <p:spPr>
                <a:xfrm>
                  <a:off x="8103240" y="5499360"/>
                  <a:ext cx="205200" cy="18756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564" name=""/>
              <p:cNvSpPr/>
              <p:nvPr/>
            </p:nvSpPr>
            <p:spPr>
              <a:xfrm>
                <a:off x="6526800" y="5391000"/>
                <a:ext cx="2042280" cy="374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K=5 (                )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565" name=""/>
            <p:cNvSpPr/>
            <p:nvPr/>
          </p:nvSpPr>
          <p:spPr>
            <a:xfrm>
              <a:off x="7126200" y="4375440"/>
              <a:ext cx="573840" cy="356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1" lang="pt-BR" sz="13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b="0" lang="en-US" sz="13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348</TotalTime>
  <Application>LibreOffice/24.2.7.2$Linux_X86_64 LibreOffice_project/420$Build-2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2025-10-10T16:30:57Z</dcterms:modified>
  <cp:revision>25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