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notesMasterIdLst>
    <p:notesMasterId r:id="rId43"/>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8" r:id="rId37"/>
    <p:sldId id="269" r:id="rId38"/>
    <p:sldId id="270" r:id="rId39"/>
    <p:sldId id="271" r:id="rId40"/>
    <p:sldId id="274" r:id="rId41"/>
    <p:sldId id="272" r:id="rId42"/>
  </p:sldIdLst>
  <p:sldSz cx="10080625" cy="7559675"/>
  <p:notesSz cx="7559675" cy="10691813"/>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09" d="100"/>
          <a:sy n="109" d="100"/>
        </p:scale>
        <p:origin x="1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1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85"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86"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87"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6AE13BFA-D8D3-47E0-A46A-F6AF8BCFE163}"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376280" y="1336680"/>
            <a:ext cx="4802040" cy="3601800"/>
          </a:xfrm>
          <a:prstGeom prst="rect">
            <a:avLst/>
          </a:prstGeom>
          <a:ln w="0">
            <a:noFill/>
          </a:ln>
        </p:spPr>
      </p:sp>
      <p:sp>
        <p:nvSpPr>
          <p:cNvPr id="308"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09"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1376280" y="1336680"/>
            <a:ext cx="4802040" cy="3601800"/>
          </a:xfrm>
          <a:prstGeom prst="rect">
            <a:avLst/>
          </a:prstGeom>
          <a:ln w="0">
            <a:noFill/>
          </a:ln>
        </p:spPr>
      </p:sp>
      <p:sp>
        <p:nvSpPr>
          <p:cNvPr id="335"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36"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1376363" y="1336675"/>
            <a:ext cx="4802187" cy="3602038"/>
          </a:xfrm>
          <a:prstGeom prst="rect">
            <a:avLst/>
          </a:prstGeom>
          <a:ln w="0">
            <a:noFill/>
          </a:ln>
        </p:spPr>
      </p:sp>
      <p:sp>
        <p:nvSpPr>
          <p:cNvPr id="338"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39" name="CustomShape 19"/>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1376363" y="1336675"/>
            <a:ext cx="4802187" cy="3602038"/>
          </a:xfrm>
          <a:prstGeom prst="rect">
            <a:avLst/>
          </a:prstGeom>
          <a:ln w="0">
            <a:noFill/>
          </a:ln>
        </p:spPr>
      </p:sp>
      <p:sp>
        <p:nvSpPr>
          <p:cNvPr id="344"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45"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1376363" y="1336675"/>
            <a:ext cx="4802187" cy="3602038"/>
          </a:xfrm>
          <a:prstGeom prst="rect">
            <a:avLst/>
          </a:prstGeom>
          <a:ln w="0">
            <a:noFill/>
          </a:ln>
        </p:spPr>
      </p:sp>
      <p:sp>
        <p:nvSpPr>
          <p:cNvPr id="347"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48"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1376363" y="1336675"/>
            <a:ext cx="4802187" cy="3602038"/>
          </a:xfrm>
          <a:prstGeom prst="rect">
            <a:avLst/>
          </a:prstGeom>
          <a:ln w="0">
            <a:noFill/>
          </a:ln>
        </p:spPr>
      </p:sp>
      <p:sp>
        <p:nvSpPr>
          <p:cNvPr id="350"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51"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1376280" y="1336680"/>
            <a:ext cx="4802040" cy="3601800"/>
          </a:xfrm>
          <a:prstGeom prst="rect">
            <a:avLst/>
          </a:prstGeom>
          <a:ln w="0">
            <a:noFill/>
          </a:ln>
        </p:spPr>
      </p:sp>
      <p:sp>
        <p:nvSpPr>
          <p:cNvPr id="353"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54"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21F98-0C6B-B6A4-9658-725F2EBB56EE}"/>
            </a:ext>
          </a:extLst>
        </p:cNvPr>
        <p:cNvGrpSpPr/>
        <p:nvPr/>
      </p:nvGrpSpPr>
      <p:grpSpPr>
        <a:xfrm>
          <a:off x="0" y="0"/>
          <a:ext cx="0" cy="0"/>
          <a:chOff x="0" y="0"/>
          <a:chExt cx="0" cy="0"/>
        </a:xfrm>
      </p:grpSpPr>
      <p:sp>
        <p:nvSpPr>
          <p:cNvPr id="352" name="PlaceHolder 1">
            <a:extLst>
              <a:ext uri="{FF2B5EF4-FFF2-40B4-BE49-F238E27FC236}">
                <a16:creationId xmlns:a16="http://schemas.microsoft.com/office/drawing/2014/main" id="{5EB98057-3D15-E044-9E8B-F11F7A399F62}"/>
              </a:ext>
            </a:extLst>
          </p:cNvPr>
          <p:cNvSpPr>
            <a:spLocks noGrp="1" noRot="1" noChangeAspect="1"/>
          </p:cNvSpPr>
          <p:nvPr>
            <p:ph type="sldImg"/>
          </p:nvPr>
        </p:nvSpPr>
        <p:spPr>
          <a:xfrm>
            <a:off x="1376363" y="1336675"/>
            <a:ext cx="4802187" cy="3602038"/>
          </a:xfrm>
          <a:prstGeom prst="rect">
            <a:avLst/>
          </a:prstGeom>
          <a:ln w="0">
            <a:noFill/>
          </a:ln>
        </p:spPr>
      </p:sp>
      <p:sp>
        <p:nvSpPr>
          <p:cNvPr id="353" name="PlaceHolder 2">
            <a:extLst>
              <a:ext uri="{FF2B5EF4-FFF2-40B4-BE49-F238E27FC236}">
                <a16:creationId xmlns:a16="http://schemas.microsoft.com/office/drawing/2014/main" id="{302191FB-E3B3-36EF-A54E-CE904EF003CD}"/>
              </a:ext>
            </a:extLst>
          </p:cNvPr>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54" name="CustomShape 3">
            <a:extLst>
              <a:ext uri="{FF2B5EF4-FFF2-40B4-BE49-F238E27FC236}">
                <a16:creationId xmlns:a16="http://schemas.microsoft.com/office/drawing/2014/main" id="{EA4CB4AA-14E5-CAC4-4C25-16A3D3F5076E}"/>
              </a:ext>
            </a:extLst>
          </p:cNvPr>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extLst>
      <p:ext uri="{BB962C8B-B14F-4D97-AF65-F5344CB8AC3E}">
        <p14:creationId xmlns:p14="http://schemas.microsoft.com/office/powerpoint/2010/main" val="178864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1376363" y="1336675"/>
            <a:ext cx="4802187" cy="3602038"/>
          </a:xfrm>
          <a:prstGeom prst="rect">
            <a:avLst/>
          </a:prstGeom>
          <a:ln w="0">
            <a:noFill/>
          </a:ln>
        </p:spPr>
      </p:sp>
      <p:sp>
        <p:nvSpPr>
          <p:cNvPr id="356"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57"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376363" y="1336675"/>
            <a:ext cx="4802187" cy="3602038"/>
          </a:xfrm>
          <a:prstGeom prst="rect">
            <a:avLst/>
          </a:prstGeom>
          <a:ln w="0">
            <a:noFill/>
          </a:ln>
        </p:spPr>
      </p:sp>
      <p:sp>
        <p:nvSpPr>
          <p:cNvPr id="311"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12"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376280" y="1336680"/>
            <a:ext cx="4802040" cy="3601800"/>
          </a:xfrm>
          <a:prstGeom prst="rect">
            <a:avLst/>
          </a:prstGeom>
          <a:ln w="0">
            <a:noFill/>
          </a:ln>
        </p:spPr>
      </p:sp>
      <p:sp>
        <p:nvSpPr>
          <p:cNvPr id="314"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15"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376280" y="1336680"/>
            <a:ext cx="4802040" cy="3601800"/>
          </a:xfrm>
          <a:prstGeom prst="rect">
            <a:avLst/>
          </a:prstGeom>
          <a:ln w="0">
            <a:noFill/>
          </a:ln>
        </p:spPr>
      </p:sp>
      <p:sp>
        <p:nvSpPr>
          <p:cNvPr id="317"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18"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376280" y="1336680"/>
            <a:ext cx="4802040" cy="3601800"/>
          </a:xfrm>
          <a:prstGeom prst="rect">
            <a:avLst/>
          </a:prstGeom>
          <a:ln w="0">
            <a:noFill/>
          </a:ln>
        </p:spPr>
      </p:sp>
      <p:sp>
        <p:nvSpPr>
          <p:cNvPr id="320"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21"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376280" y="1336680"/>
            <a:ext cx="4802040" cy="3601800"/>
          </a:xfrm>
          <a:prstGeom prst="rect">
            <a:avLst/>
          </a:prstGeom>
          <a:ln w="0">
            <a:noFill/>
          </a:ln>
        </p:spPr>
      </p:sp>
      <p:sp>
        <p:nvSpPr>
          <p:cNvPr id="323"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24" name="CustomShape 9"/>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376280" y="1336680"/>
            <a:ext cx="4802040" cy="3601800"/>
          </a:xfrm>
          <a:prstGeom prst="rect">
            <a:avLst/>
          </a:prstGeom>
          <a:ln w="0">
            <a:noFill/>
          </a:ln>
        </p:spPr>
      </p:sp>
      <p:sp>
        <p:nvSpPr>
          <p:cNvPr id="326"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27" name="CustomShape 14"/>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376280" y="1336680"/>
            <a:ext cx="4802040" cy="3601800"/>
          </a:xfrm>
          <a:prstGeom prst="rect">
            <a:avLst/>
          </a:prstGeom>
          <a:ln w="0">
            <a:noFill/>
          </a:ln>
        </p:spPr>
      </p:sp>
      <p:sp>
        <p:nvSpPr>
          <p:cNvPr id="329"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30"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1376280" y="1336680"/>
            <a:ext cx="4802040" cy="3601800"/>
          </a:xfrm>
          <a:prstGeom prst="rect">
            <a:avLst/>
          </a:prstGeom>
          <a:ln w="0">
            <a:noFill/>
          </a:ln>
        </p:spPr>
      </p:sp>
      <p:sp>
        <p:nvSpPr>
          <p:cNvPr id="332" name="PlaceHolder 2"/>
          <p:cNvSpPr>
            <a:spLocks noGrp="1"/>
          </p:cNvSpPr>
          <p:nvPr>
            <p:ph type="body"/>
          </p:nvPr>
        </p:nvSpPr>
        <p:spPr>
          <a:xfrm>
            <a:off x="756000" y="5145120"/>
            <a:ext cx="6042240" cy="420444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
        <p:nvSpPr>
          <p:cNvPr id="333" name="CustomShape 3"/>
          <p:cNvSpPr/>
          <p:nvPr/>
        </p:nvSpPr>
        <p:spPr>
          <a:xfrm>
            <a:off x="0" y="10155240"/>
            <a:ext cx="3270600" cy="53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1200" b="0" strike="noStrike" spc="-1">
                <a:solidFill>
                  <a:srgbClr val="000000"/>
                </a:solidFill>
                <a:latin typeface="Times New Roman"/>
                <a:ea typeface="+mn-ea"/>
              </a:rPr>
              <a:t>Prof. André Hochuli</a:t>
            </a:r>
            <a:endParaRPr lang="en-US" sz="12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entered Tex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9"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7"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8"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Defaul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9"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Default 1">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0"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1"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Default 2">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2"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4"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5"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efault 3">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Default 4">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Default 5">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3"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efault 6">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1"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fault 7">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0"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1"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Default 8">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Default 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AndTx" preserve="1">
  <p:cSld name="Default 10">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1"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2"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3"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Default 11">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3"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4"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5"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4_">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 name="PlaceHolder 4"/>
          <p:cNvSpPr>
            <a:spLocks noGrp="1"/>
          </p:cNvSpPr>
          <p:nvPr>
            <p:ph type="body"/>
          </p:nvPr>
        </p:nvSpPr>
        <p:spPr>
          <a:xfrm>
            <a:off x="504000" y="405864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53"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4"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5" name="PlaceHolder 3"/>
          <p:cNvSpPr>
            <a:spLocks noGrp="1"/>
          </p:cNvSpPr>
          <p:nvPr>
            <p:ph type="body"/>
          </p:nvPr>
        </p:nvSpPr>
        <p:spPr>
          <a:xfrm>
            <a:off x="515268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6" name="PlaceHolder 4"/>
          <p:cNvSpPr>
            <a:spLocks noGrp="1"/>
          </p:cNvSpPr>
          <p:nvPr>
            <p:ph type="body"/>
          </p:nvPr>
        </p:nvSpPr>
        <p:spPr>
          <a:xfrm>
            <a:off x="50400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6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3" name="PlaceHolder 2"/>
          <p:cNvSpPr>
            <a:spLocks noGrp="1"/>
          </p:cNvSpPr>
          <p:nvPr>
            <p:ph type="body"/>
          </p:nvPr>
        </p:nvSpPr>
        <p:spPr>
          <a:xfrm>
            <a:off x="50400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4"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5" name="PlaceHolder 4"/>
          <p:cNvSpPr>
            <a:spLocks noGrp="1"/>
          </p:cNvSpPr>
          <p:nvPr>
            <p:ph type="body"/>
          </p:nvPr>
        </p:nvSpPr>
        <p:spPr>
          <a:xfrm>
            <a:off x="515268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71"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72"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73"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74"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75"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6"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7" name="PlaceHolder 4"/>
          <p:cNvSpPr>
            <a:spLocks noGrp="1"/>
          </p:cNvSpPr>
          <p:nvPr>
            <p:ph type="body"/>
          </p:nvPr>
        </p:nvSpPr>
        <p:spPr>
          <a:xfrm>
            <a:off x="504000" y="405864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83"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84"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85"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8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87" name="PlaceHolder 2"/>
          <p:cNvSpPr>
            <a:spLocks noGrp="1"/>
          </p:cNvSpPr>
          <p:nvPr>
            <p:ph type="body"/>
          </p:nvPr>
        </p:nvSpPr>
        <p:spPr>
          <a:xfrm>
            <a:off x="504000" y="176868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3"/>
          <p:cNvSpPr>
            <a:spLocks noGrp="1"/>
          </p:cNvSpPr>
          <p:nvPr>
            <p:ph type="body"/>
          </p:nvPr>
        </p:nvSpPr>
        <p:spPr>
          <a:xfrm>
            <a:off x="504000" y="405864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93"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94"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95"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9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97"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98"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99" name="PlaceHolder 4"/>
          <p:cNvSpPr>
            <a:spLocks noGrp="1"/>
          </p:cNvSpPr>
          <p:nvPr>
            <p:ph type="body"/>
          </p:nvPr>
        </p:nvSpPr>
        <p:spPr>
          <a:xfrm>
            <a:off x="50400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00" name="PlaceHolder 5"/>
          <p:cNvSpPr>
            <a:spLocks noGrp="1"/>
          </p:cNvSpPr>
          <p:nvPr>
            <p:ph type="body"/>
          </p:nvPr>
        </p:nvSpPr>
        <p:spPr>
          <a:xfrm>
            <a:off x="515268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07"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08"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09"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11"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12"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13"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14"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15"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17"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18"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19"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2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21" name="PlaceHolder 2"/>
          <p:cNvSpPr>
            <a:spLocks noGrp="1"/>
          </p:cNvSpPr>
          <p:nvPr>
            <p:ph type="body"/>
          </p:nvPr>
        </p:nvSpPr>
        <p:spPr>
          <a:xfrm>
            <a:off x="504000" y="1768680"/>
            <a:ext cx="907164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25"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26"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27"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28"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29" name="PlaceHolder 2"/>
          <p:cNvSpPr>
            <a:spLocks noGrp="1"/>
          </p:cNvSpPr>
          <p:nvPr>
            <p:ph type="body"/>
          </p:nvPr>
        </p:nvSpPr>
        <p:spPr>
          <a:xfrm>
            <a:off x="504000" y="1768680"/>
            <a:ext cx="907164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0"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1" name="PlaceHolder 2"/>
          <p:cNvSpPr>
            <a:spLocks noGrp="1"/>
          </p:cNvSpPr>
          <p:nvPr>
            <p:ph type="body"/>
          </p:nvPr>
        </p:nvSpPr>
        <p:spPr>
          <a:xfrm>
            <a:off x="504000" y="176868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2" name="PlaceHolder 3"/>
          <p:cNvSpPr>
            <a:spLocks noGrp="1"/>
          </p:cNvSpPr>
          <p:nvPr>
            <p:ph type="body"/>
          </p:nvPr>
        </p:nvSpPr>
        <p:spPr>
          <a:xfrm>
            <a:off x="504000" y="4058640"/>
            <a:ext cx="9071640" cy="2090520"/>
          </a:xfrm>
          <a:prstGeom prst="rect">
            <a:avLst/>
          </a:prstGeom>
          <a:noFill/>
          <a:ln w="0">
            <a:noFill/>
          </a:ln>
        </p:spPr>
        <p:txBody>
          <a:bodyPr lIns="0" tIns="0" rIns="0" bIns="0" anchor="t">
            <a:normAutofit fontScale="81111"/>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33"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34"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35"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3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37" name="PlaceHolder 2"/>
          <p:cNvSpPr>
            <a:spLocks noGrp="1"/>
          </p:cNvSpPr>
          <p:nvPr>
            <p:ph type="body"/>
          </p:nvPr>
        </p:nvSpPr>
        <p:spPr>
          <a:xfrm>
            <a:off x="50400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38" name="PlaceHolder 3"/>
          <p:cNvSpPr>
            <a:spLocks noGrp="1"/>
          </p:cNvSpPr>
          <p:nvPr>
            <p:ph type="body"/>
          </p:nvPr>
        </p:nvSpPr>
        <p:spPr>
          <a:xfrm>
            <a:off x="515268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43"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44"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45"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4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49"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50"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51"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53"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54"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55"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56"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57"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8" name="PlaceHolder 3"/>
          <p:cNvSpPr>
            <a:spLocks noGrp="1"/>
          </p:cNvSpPr>
          <p:nvPr>
            <p:ph type="body"/>
          </p:nvPr>
        </p:nvSpPr>
        <p:spPr>
          <a:xfrm>
            <a:off x="515268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9" name="PlaceHolder 4"/>
          <p:cNvSpPr>
            <a:spLocks noGrp="1"/>
          </p:cNvSpPr>
          <p:nvPr>
            <p:ph type="body"/>
          </p:nvPr>
        </p:nvSpPr>
        <p:spPr>
          <a:xfrm>
            <a:off x="50400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65"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66"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7"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8"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69" name="PlaceHolder 2"/>
          <p:cNvSpPr>
            <a:spLocks noGrp="1"/>
          </p:cNvSpPr>
          <p:nvPr>
            <p:ph type="body"/>
          </p:nvPr>
        </p:nvSpPr>
        <p:spPr>
          <a:xfrm>
            <a:off x="50400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0"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4"/>
          <p:cNvSpPr>
            <a:spLocks noGrp="1"/>
          </p:cNvSpPr>
          <p:nvPr>
            <p:ph type="body"/>
          </p:nvPr>
        </p:nvSpPr>
        <p:spPr>
          <a:xfrm>
            <a:off x="515268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CustomShape 1"/>
          <p:cNvSpPr/>
          <p:nvPr/>
        </p:nvSpPr>
        <p:spPr>
          <a:xfrm>
            <a:off x="0" y="180000"/>
            <a:ext cx="9714600" cy="125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a typeface="DejaVu Sans"/>
            </a:endParaRPr>
          </a:p>
        </p:txBody>
      </p:sp>
      <p:sp>
        <p:nvSpPr>
          <p:cNvPr id="177" name="CustomShape 2"/>
          <p:cNvSpPr/>
          <p:nvPr/>
        </p:nvSpPr>
        <p:spPr>
          <a:xfrm>
            <a:off x="7560000" y="6840000"/>
            <a:ext cx="2514600" cy="534600"/>
          </a:xfrm>
          <a:prstGeom prst="rect">
            <a:avLst/>
          </a:prstGeom>
          <a:solidFill>
            <a:srgbClr val="E74C3C"/>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a typeface="DejaVu Sans"/>
            </a:endParaRPr>
          </a:p>
        </p:txBody>
      </p:sp>
      <p:sp>
        <p:nvSpPr>
          <p:cNvPr id="178" name="CustomShape 3"/>
          <p:cNvSpPr/>
          <p:nvPr/>
        </p:nvSpPr>
        <p:spPr>
          <a:xfrm>
            <a:off x="900000" y="6840000"/>
            <a:ext cx="6474600" cy="5346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179" name="CustomShape 4"/>
          <p:cNvSpPr/>
          <p:nvPr/>
        </p:nvSpPr>
        <p:spPr>
          <a:xfrm>
            <a:off x="180000" y="6840000"/>
            <a:ext cx="534600" cy="534600"/>
          </a:xfrm>
          <a:prstGeom prst="rect">
            <a:avLst/>
          </a:prstGeom>
          <a:noFill/>
          <a:ln w="7200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a typeface="DejaVu Sans"/>
            </a:endParaRPr>
          </a:p>
        </p:txBody>
      </p:sp>
      <p:sp>
        <p:nvSpPr>
          <p:cNvPr id="180"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81"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1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8" name="PlaceHolder 2"/>
          <p:cNvSpPr>
            <a:spLocks noGrp="1"/>
          </p:cNvSpPr>
          <p:nvPr>
            <p:ph type="body"/>
          </p:nvPr>
        </p:nvSpPr>
        <p:spPr>
          <a:xfrm>
            <a:off x="50400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9" name="PlaceHolder 3"/>
          <p:cNvSpPr>
            <a:spLocks noGrp="1"/>
          </p:cNvSpPr>
          <p:nvPr>
            <p:ph type="body"/>
          </p:nvPr>
        </p:nvSpPr>
        <p:spPr>
          <a:xfrm>
            <a:off x="5152680" y="176868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0" name="PlaceHolder 4"/>
          <p:cNvSpPr>
            <a:spLocks noGrp="1"/>
          </p:cNvSpPr>
          <p:nvPr>
            <p:ph type="body"/>
          </p:nvPr>
        </p:nvSpPr>
        <p:spPr>
          <a:xfrm>
            <a:off x="50400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1" name="PlaceHolder 5"/>
          <p:cNvSpPr>
            <a:spLocks noGrp="1"/>
          </p:cNvSpPr>
          <p:nvPr>
            <p:ph type="body"/>
          </p:nvPr>
        </p:nvSpPr>
        <p:spPr>
          <a:xfrm>
            <a:off x="5152680" y="4058640"/>
            <a:ext cx="4426560" cy="209052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29" name="PlaceHolder 1"/>
          <p:cNvSpPr>
            <a:spLocks noGrp="1"/>
          </p:cNvSpPr>
          <p:nvPr>
            <p:ph type="title"/>
          </p:nvPr>
        </p:nvSpPr>
        <p:spPr>
          <a:xfrm>
            <a:off x="504000" y="301320"/>
            <a:ext cx="9072000" cy="1261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0" name="PlaceHolder 2"/>
          <p:cNvSpPr>
            <a:spLocks noGrp="1"/>
          </p:cNvSpPr>
          <p:nvPr>
            <p:ph type="body"/>
          </p:nvPr>
        </p:nvSpPr>
        <p:spPr>
          <a:xfrm>
            <a:off x="504000" y="1768680"/>
            <a:ext cx="9072000" cy="438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3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3" name="PlaceHolder 2"/>
          <p:cNvSpPr>
            <a:spLocks noGrp="1"/>
          </p:cNvSpPr>
          <p:nvPr>
            <p:ph type="body"/>
          </p:nvPr>
        </p:nvSpPr>
        <p:spPr>
          <a:xfrm>
            <a:off x="504000" y="1768680"/>
            <a:ext cx="907164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37"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8" name="PlaceHolder 2"/>
          <p:cNvSpPr>
            <a:spLocks noGrp="1"/>
          </p:cNvSpPr>
          <p:nvPr>
            <p:ph type="body"/>
          </p:nvPr>
        </p:nvSpPr>
        <p:spPr>
          <a:xfrm>
            <a:off x="504000" y="1768680"/>
            <a:ext cx="907164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42"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3" name="PlaceHolder 2"/>
          <p:cNvSpPr>
            <a:spLocks noGrp="1"/>
          </p:cNvSpPr>
          <p:nvPr>
            <p:ph type="body"/>
          </p:nvPr>
        </p:nvSpPr>
        <p:spPr>
          <a:xfrm>
            <a:off x="50400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4" name="PlaceHolder 3"/>
          <p:cNvSpPr>
            <a:spLocks noGrp="1"/>
          </p:cNvSpPr>
          <p:nvPr>
            <p:ph type="body"/>
          </p:nvPr>
        </p:nvSpPr>
        <p:spPr>
          <a:xfrm>
            <a:off x="5152680" y="1768680"/>
            <a:ext cx="4426560" cy="4383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3150000"/>
            <a:ext cx="9714600" cy="1254600"/>
          </a:xfrm>
          <a:prstGeom prst="rect">
            <a:avLst/>
          </a:prstGeom>
          <a:solidFill>
            <a:srgbClr val="E74C3C"/>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
        <p:nvSpPr>
          <p:cNvPr id="49" name="PlaceHolder 1"/>
          <p:cNvSpPr>
            <a:spLocks noGrp="1"/>
          </p:cNvSpPr>
          <p:nvPr>
            <p:ph type="title"/>
          </p:nvPr>
        </p:nvSpPr>
        <p:spPr>
          <a:xfrm>
            <a:off x="504000" y="301320"/>
            <a:ext cx="9071640" cy="1261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stavo.hochuli@pucpr.br"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mailto:aghochuli@ppgia.pucpr.b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drehochuli/teaching/blob/main/ComputerVision/Lecture%2007%20-%20CNN%20Implementation/Lecture_07_CNN_Architecture.ipynb"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drehochuli/teaching/blob/main/ComputerVision/Lecture%2007%20-%20CNN%20Implementation/Lecture_07_CNN_Architecture.ipynb"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4.w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360000" y="333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Lecture 07 – CNN Applications and Tricks</a:t>
            </a:r>
            <a:endParaRPr lang="en-US" sz="3200" b="0" strike="noStrike" spc="-1">
              <a:solidFill>
                <a:srgbClr val="000000"/>
              </a:solidFill>
              <a:latin typeface="Arial"/>
            </a:endParaRPr>
          </a:p>
        </p:txBody>
      </p:sp>
      <p:sp>
        <p:nvSpPr>
          <p:cNvPr id="189" name="CustomShape 2"/>
          <p:cNvSpPr/>
          <p:nvPr/>
        </p:nvSpPr>
        <p:spPr>
          <a:xfrm>
            <a:off x="540000" y="4680000"/>
            <a:ext cx="9174600" cy="251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pt-BR" sz="2200" b="0" strike="noStrike" spc="-1">
                <a:solidFill>
                  <a:srgbClr val="1C1C1C"/>
                </a:solidFill>
                <a:latin typeface="Latin Modern Sans"/>
                <a:ea typeface="DejaVu Sans"/>
              </a:rPr>
              <a:t>Prof. André Gustavo Hochuli</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pt-BR" sz="2200" b="0" u="sng" strike="noStrike" spc="-1">
                <a:solidFill>
                  <a:srgbClr val="0000FF"/>
                </a:solidFill>
                <a:uFillTx/>
                <a:latin typeface="Latin Modern Sans"/>
                <a:ea typeface="DejaVu Sans"/>
                <a:hlinkClick r:id="rId3"/>
              </a:rPr>
              <a:t>gustavo.hochuli@pucpr.br</a:t>
            </a:r>
            <a:endParaRPr lang="en-US" sz="2200" b="0" strike="noStrike" spc="-1">
              <a:solidFill>
                <a:srgbClr val="000000"/>
              </a:solidFill>
              <a:latin typeface="Arial"/>
            </a:endParaRPr>
          </a:p>
          <a:p>
            <a:pPr>
              <a:lnSpc>
                <a:spcPct val="100000"/>
              </a:lnSpc>
            </a:pPr>
            <a:r>
              <a:rPr lang="pt-BR" sz="2200" b="0" u="sng" strike="noStrike" spc="-1">
                <a:solidFill>
                  <a:srgbClr val="0000FF"/>
                </a:solidFill>
                <a:uFillTx/>
                <a:latin typeface="Latin Modern Sans"/>
                <a:ea typeface="DejaVu Sans"/>
                <a:hlinkClick r:id="rId4"/>
              </a:rPr>
              <a:t>aghochuli@ppgia.pucpr.br</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55"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56"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57"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pic>
        <p:nvPicPr>
          <p:cNvPr id="258" name="Picture 2"/>
          <p:cNvPicPr/>
          <p:nvPr/>
        </p:nvPicPr>
        <p:blipFill>
          <a:blip r:embed="rId3"/>
          <a:stretch/>
        </p:blipFill>
        <p:spPr>
          <a:xfrm>
            <a:off x="1029960" y="3668760"/>
            <a:ext cx="3781080" cy="1939320"/>
          </a:xfrm>
          <a:prstGeom prst="rect">
            <a:avLst/>
          </a:prstGeom>
          <a:ln w="0">
            <a:noFill/>
          </a:ln>
        </p:spPr>
      </p:pic>
      <p:pic>
        <p:nvPicPr>
          <p:cNvPr id="259" name="Imagem 8"/>
          <p:cNvPicPr/>
          <p:nvPr/>
        </p:nvPicPr>
        <p:blipFill>
          <a:blip r:embed="rId4"/>
          <a:stretch/>
        </p:blipFill>
        <p:spPr>
          <a:xfrm>
            <a:off x="4494240" y="1541880"/>
            <a:ext cx="3834360" cy="1366200"/>
          </a:xfrm>
          <a:prstGeom prst="rect">
            <a:avLst/>
          </a:prstGeom>
          <a:ln w="0">
            <a:noFill/>
          </a:ln>
        </p:spPr>
      </p:pic>
      <p:sp>
        <p:nvSpPr>
          <p:cNvPr id="260" name="Retângulo 9"/>
          <p:cNvSpPr/>
          <p:nvPr/>
        </p:nvSpPr>
        <p:spPr>
          <a:xfrm flipH="1">
            <a:off x="7198200" y="1541880"/>
            <a:ext cx="107856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61" name="Picture 4" descr="A pseudo-softmax function for hardware-based high speed image  classification | Scientific Reports"/>
          <p:cNvPicPr/>
          <p:nvPr/>
        </p:nvPicPr>
        <p:blipFill>
          <a:blip r:embed="rId5"/>
          <a:stretch/>
        </p:blipFill>
        <p:spPr>
          <a:xfrm>
            <a:off x="5483160" y="3679200"/>
            <a:ext cx="4051440" cy="1939320"/>
          </a:xfrm>
          <a:prstGeom prst="rect">
            <a:avLst/>
          </a:prstGeom>
          <a:ln w="0">
            <a:noFill/>
          </a:ln>
        </p:spPr>
      </p:pic>
      <p:sp>
        <p:nvSpPr>
          <p:cNvPr id="262" name="Text Box 3"/>
          <p:cNvSpPr/>
          <p:nvPr/>
        </p:nvSpPr>
        <p:spPr>
          <a:xfrm>
            <a:off x="360000" y="1636560"/>
            <a:ext cx="479448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Softmax</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5"/>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64" name="CustomShape 16"/>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65" name="CustomShape 17"/>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66" name="CustomShape 18"/>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67" name="Text Box 2"/>
          <p:cNvSpPr/>
          <p:nvPr/>
        </p:nvSpPr>
        <p:spPr>
          <a:xfrm>
            <a:off x="360000" y="1636560"/>
            <a:ext cx="479448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dirty="0">
                <a:solidFill>
                  <a:srgbClr val="000000"/>
                </a:solidFill>
                <a:latin typeface="Arial"/>
                <a:ea typeface="DejaVu Sans"/>
              </a:rPr>
              <a:t>Lets code our first CNN from scratch</a:t>
            </a: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p:txBody>
      </p:sp>
      <p:sp>
        <p:nvSpPr>
          <p:cNvPr id="3" name="TextBox 2">
            <a:extLst>
              <a:ext uri="{FF2B5EF4-FFF2-40B4-BE49-F238E27FC236}">
                <a16:creationId xmlns:a16="http://schemas.microsoft.com/office/drawing/2014/main" id="{0016CB69-F8FF-2576-572A-FC36EC35BFBC}"/>
              </a:ext>
            </a:extLst>
          </p:cNvPr>
          <p:cNvSpPr txBox="1"/>
          <p:nvPr/>
        </p:nvSpPr>
        <p:spPr>
          <a:xfrm>
            <a:off x="1190847" y="2313734"/>
            <a:ext cx="8980953" cy="369332"/>
          </a:xfrm>
          <a:prstGeom prst="rect">
            <a:avLst/>
          </a:prstGeom>
          <a:noFill/>
        </p:spPr>
        <p:txBody>
          <a:bodyPr wrap="square">
            <a:spAutoFit/>
          </a:bodyPr>
          <a:lstStyle/>
          <a:p>
            <a:r>
              <a:rPr lang="en-US" dirty="0">
                <a:hlinkClick r:id="rId3"/>
              </a:rPr>
              <a:t>Lecture 07 - CNN Architecture</a:t>
            </a:r>
            <a:endParaRPr lang="en-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Overfitting</a:t>
            </a:r>
            <a:endParaRPr lang="en-US" sz="3200" b="0" strike="noStrike" spc="-1">
              <a:solidFill>
                <a:srgbClr val="000000"/>
              </a:solidFill>
              <a:latin typeface="Arial"/>
            </a:endParaRPr>
          </a:p>
        </p:txBody>
      </p:sp>
      <p:sp>
        <p:nvSpPr>
          <p:cNvPr id="276"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77"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78"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81" name="Text Box 3"/>
          <p:cNvSpPr/>
          <p:nvPr/>
        </p:nvSpPr>
        <p:spPr>
          <a:xfrm>
            <a:off x="359999" y="1636560"/>
            <a:ext cx="917460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dirty="0"/>
              <a:t>Overfitting occurs when a model captures noise or specific patterns in the training data, impairing its ability to generalize to unseen data. Strategies such as regularization, dropout, data augmentation, and transfer learning help mitigate this by controlling model complexity and leveraging pre-learned features.</a:t>
            </a: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p:txBody>
      </p:sp>
      <p:pic>
        <p:nvPicPr>
          <p:cNvPr id="2" name="Picture 2" descr="How to Identify Overfitting Machine Learning Models in Scikit-Learn">
            <a:extLst>
              <a:ext uri="{FF2B5EF4-FFF2-40B4-BE49-F238E27FC236}">
                <a16:creationId xmlns:a16="http://schemas.microsoft.com/office/drawing/2014/main" id="{5DA5E7A5-8C3F-88D5-FDFB-DE659682AD0E}"/>
              </a:ext>
            </a:extLst>
          </p:cNvPr>
          <p:cNvPicPr/>
          <p:nvPr/>
        </p:nvPicPr>
        <p:blipFill rotWithShape="1">
          <a:blip r:embed="rId3"/>
          <a:srcRect l="5053" t="10505" r="9110" b="5374"/>
          <a:stretch>
            <a:fillRect/>
          </a:stretch>
        </p:blipFill>
        <p:spPr>
          <a:xfrm>
            <a:off x="445476" y="2892225"/>
            <a:ext cx="2942492" cy="2012252"/>
          </a:xfrm>
          <a:prstGeom prst="rect">
            <a:avLst/>
          </a:prstGeom>
          <a:ln w="0">
            <a:noFill/>
          </a:ln>
        </p:spPr>
      </p:pic>
      <p:pic>
        <p:nvPicPr>
          <p:cNvPr id="3" name="Picture 4" descr="Overfitting e underfitting em Machine Learning - ABRACD - ASSOCIAÇÃO  BRASILEIRA DE CIÊNCIA DE DADOS">
            <a:extLst>
              <a:ext uri="{FF2B5EF4-FFF2-40B4-BE49-F238E27FC236}">
                <a16:creationId xmlns:a16="http://schemas.microsoft.com/office/drawing/2014/main" id="{9E88E24D-63BF-398F-AD08-22F157AF732D}"/>
              </a:ext>
            </a:extLst>
          </p:cNvPr>
          <p:cNvPicPr/>
          <p:nvPr/>
        </p:nvPicPr>
        <p:blipFill>
          <a:blip r:embed="rId4"/>
          <a:stretch/>
        </p:blipFill>
        <p:spPr>
          <a:xfrm>
            <a:off x="2748673" y="4396680"/>
            <a:ext cx="6474960" cy="22492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dirty="0">
                <a:solidFill>
                  <a:srgbClr val="FFFFFF"/>
                </a:solidFill>
                <a:latin typeface="Latin Modern Sans"/>
                <a:ea typeface="DejaVu Sans"/>
              </a:rPr>
              <a:t>Dropout</a:t>
            </a:r>
            <a:endParaRPr lang="en-US" sz="3200" b="0" strike="noStrike" spc="-1" dirty="0">
              <a:solidFill>
                <a:srgbClr val="000000"/>
              </a:solidFill>
              <a:latin typeface="Arial"/>
            </a:endParaRPr>
          </a:p>
        </p:txBody>
      </p:sp>
      <p:sp>
        <p:nvSpPr>
          <p:cNvPr id="283"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84"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85"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88" name="Text Box 3"/>
          <p:cNvSpPr/>
          <p:nvPr/>
        </p:nvSpPr>
        <p:spPr>
          <a:xfrm>
            <a:off x="360000" y="1636560"/>
            <a:ext cx="917460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dirty="0"/>
              <a:t>Dropout is a regularization technique that randomly deactivates a fraction of neurons during training, forcing the model to learn redundant representations and reducing overfitting.</a:t>
            </a: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p:txBody>
      </p:sp>
      <p:pic>
        <p:nvPicPr>
          <p:cNvPr id="1026" name="Picture 2">
            <a:extLst>
              <a:ext uri="{FF2B5EF4-FFF2-40B4-BE49-F238E27FC236}">
                <a16:creationId xmlns:a16="http://schemas.microsoft.com/office/drawing/2014/main" id="{6FDB4E98-EA0B-2D0B-55B1-FB3579A5E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26" y="2912159"/>
            <a:ext cx="6016748" cy="3334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Data Augmentation</a:t>
            </a:r>
            <a:endParaRPr lang="en-US" sz="3200" b="0" strike="noStrike" spc="-1">
              <a:solidFill>
                <a:srgbClr val="000000"/>
              </a:solidFill>
              <a:latin typeface="Arial"/>
            </a:endParaRPr>
          </a:p>
        </p:txBody>
      </p:sp>
      <p:sp>
        <p:nvSpPr>
          <p:cNvPr id="290"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91"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92"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pic>
        <p:nvPicPr>
          <p:cNvPr id="293" name="Picture 2" descr="Data Augmentation. Data augmentation in data analysis are… | by Hamdi  Ghorbel | Medium"/>
          <p:cNvPicPr/>
          <p:nvPr/>
        </p:nvPicPr>
        <p:blipFill>
          <a:blip r:embed="rId3"/>
          <a:stretch/>
        </p:blipFill>
        <p:spPr>
          <a:xfrm>
            <a:off x="544320" y="3124080"/>
            <a:ext cx="5466240" cy="3161520"/>
          </a:xfrm>
          <a:prstGeom prst="rect">
            <a:avLst/>
          </a:prstGeom>
          <a:ln w="0">
            <a:noFill/>
          </a:ln>
        </p:spPr>
      </p:pic>
      <p:pic>
        <p:nvPicPr>
          <p:cNvPr id="294" name="Picture 6" descr="Data Augmentation | Papers With Code"/>
          <p:cNvPicPr/>
          <p:nvPr/>
        </p:nvPicPr>
        <p:blipFill>
          <a:blip r:embed="rId4"/>
          <a:stretch/>
        </p:blipFill>
        <p:spPr>
          <a:xfrm>
            <a:off x="6012000" y="2653200"/>
            <a:ext cx="3522600" cy="3522600"/>
          </a:xfrm>
          <a:prstGeom prst="rect">
            <a:avLst/>
          </a:prstGeom>
          <a:ln w="0">
            <a:noFill/>
          </a:ln>
        </p:spPr>
      </p:pic>
      <p:sp>
        <p:nvSpPr>
          <p:cNvPr id="295" name="Text Box 3"/>
          <p:cNvSpPr/>
          <p:nvPr/>
        </p:nvSpPr>
        <p:spPr>
          <a:xfrm>
            <a:off x="359999" y="1636560"/>
            <a:ext cx="6359777"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dirty="0">
                <a:solidFill>
                  <a:srgbClr val="000000"/>
                </a:solidFill>
                <a:latin typeface="Arial"/>
                <a:ea typeface="DejaVu Sans"/>
              </a:rPr>
              <a:t>Enlarge the dataset with synthetic samples</a:t>
            </a:r>
          </a:p>
          <a:p>
            <a:pPr marL="649440" lvl="1" indent="-192240">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pc="-1" dirty="0">
                <a:solidFill>
                  <a:srgbClr val="000000"/>
                </a:solidFill>
                <a:latin typeface="Arial"/>
              </a:rPr>
              <a:t>Rotation</a:t>
            </a:r>
          </a:p>
          <a:p>
            <a:pPr marL="649440" lvl="1" indent="-192240">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b="0" strike="noStrike" spc="-1" dirty="0">
                <a:solidFill>
                  <a:srgbClr val="000000"/>
                </a:solidFill>
                <a:latin typeface="Arial"/>
              </a:rPr>
              <a:t>Crop</a:t>
            </a:r>
          </a:p>
          <a:p>
            <a:pPr marL="649440" lvl="1" indent="-192240">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pc="-1" dirty="0">
                <a:solidFill>
                  <a:srgbClr val="000000"/>
                </a:solidFill>
                <a:latin typeface="Arial"/>
              </a:rPr>
              <a:t>Brightness</a:t>
            </a:r>
            <a:endParaRPr lang="en-US" b="0" strike="noStrike" spc="-1" dirty="0">
              <a:solidFill>
                <a:srgbClr val="000000"/>
              </a:solidFill>
              <a:latin typeface="Arial"/>
            </a:endParaRPr>
          </a:p>
          <a:p>
            <a:pPr marL="649440" lvl="1" indent="-192240">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Transfer Learning</a:t>
            </a:r>
            <a:endParaRPr lang="en-US" sz="3200" b="0" strike="noStrike" spc="-1">
              <a:solidFill>
                <a:srgbClr val="000000"/>
              </a:solidFill>
              <a:latin typeface="Arial"/>
            </a:endParaRPr>
          </a:p>
        </p:txBody>
      </p:sp>
      <p:sp>
        <p:nvSpPr>
          <p:cNvPr id="297"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98"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99"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300" name="Text Box 3"/>
          <p:cNvSpPr/>
          <p:nvPr/>
        </p:nvSpPr>
        <p:spPr>
          <a:xfrm>
            <a:off x="360000" y="1636560"/>
            <a:ext cx="708048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Weight Sharing</a:t>
            </a:r>
            <a:endParaRPr lang="en-US" sz="1800" b="0" strike="noStrike" spc="-1">
              <a:solidFill>
                <a:srgbClr val="000000"/>
              </a:solidFill>
              <a:latin typeface="Arial"/>
            </a:endParaRPr>
          </a:p>
          <a:p>
            <a:pPr>
              <a:lnSpc>
                <a:spcPct val="100000"/>
              </a:lnSpc>
              <a:tabLst>
                <a:tab pos="0" algn="l"/>
              </a:tabLst>
            </a:pPr>
            <a:endParaRPr lang="en-US" sz="1800" b="0" strike="noStrike" spc="-1">
              <a:solidFill>
                <a:srgbClr val="000000"/>
              </a:solidFill>
              <a:latin typeface="Arial"/>
            </a:endParaRP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Feature Extraction weights are frozen (or not...) during learning</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301" name="Imagem 8"/>
          <p:cNvPicPr/>
          <p:nvPr/>
        </p:nvPicPr>
        <p:blipFill>
          <a:blip r:embed="rId3"/>
          <a:stretch/>
        </p:blipFill>
        <p:spPr>
          <a:xfrm>
            <a:off x="1119960" y="2565360"/>
            <a:ext cx="7834320" cy="41277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BD5C6-D188-BD90-9A85-80845422A797}"/>
            </a:ext>
          </a:extLst>
        </p:cNvPr>
        <p:cNvGrpSpPr/>
        <p:nvPr/>
      </p:nvGrpSpPr>
      <p:grpSpPr>
        <a:xfrm>
          <a:off x="0" y="0"/>
          <a:ext cx="0" cy="0"/>
          <a:chOff x="0" y="0"/>
          <a:chExt cx="0" cy="0"/>
        </a:xfrm>
      </p:grpSpPr>
      <p:sp>
        <p:nvSpPr>
          <p:cNvPr id="296" name="CustomShape 1">
            <a:extLst>
              <a:ext uri="{FF2B5EF4-FFF2-40B4-BE49-F238E27FC236}">
                <a16:creationId xmlns:a16="http://schemas.microsoft.com/office/drawing/2014/main" id="{419FD2C1-F72D-722A-1E06-A5487A646AB6}"/>
              </a:ext>
            </a:extLst>
          </p:cNvPr>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dirty="0">
                <a:solidFill>
                  <a:srgbClr val="FFFFFF"/>
                </a:solidFill>
                <a:latin typeface="Latin Modern Sans"/>
                <a:ea typeface="DejaVu Sans"/>
              </a:rPr>
              <a:t>Miscellaneous</a:t>
            </a:r>
            <a:endParaRPr lang="en-US" sz="3200" b="0" strike="noStrike" spc="-1" dirty="0">
              <a:solidFill>
                <a:srgbClr val="000000"/>
              </a:solidFill>
              <a:latin typeface="Arial"/>
            </a:endParaRPr>
          </a:p>
        </p:txBody>
      </p:sp>
      <p:sp>
        <p:nvSpPr>
          <p:cNvPr id="297" name="CustomShape 2">
            <a:extLst>
              <a:ext uri="{FF2B5EF4-FFF2-40B4-BE49-F238E27FC236}">
                <a16:creationId xmlns:a16="http://schemas.microsoft.com/office/drawing/2014/main" id="{0F409A61-5C30-C17C-668C-77783258A1EF}"/>
              </a:ext>
            </a:extLst>
          </p:cNvPr>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98" name="CustomShape 3">
            <a:extLst>
              <a:ext uri="{FF2B5EF4-FFF2-40B4-BE49-F238E27FC236}">
                <a16:creationId xmlns:a16="http://schemas.microsoft.com/office/drawing/2014/main" id="{11DAD524-4B95-D7A0-E18F-AD1D6E7ECFF5}"/>
              </a:ext>
            </a:extLst>
          </p:cNvPr>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99" name="CustomShape 4">
            <a:extLst>
              <a:ext uri="{FF2B5EF4-FFF2-40B4-BE49-F238E27FC236}">
                <a16:creationId xmlns:a16="http://schemas.microsoft.com/office/drawing/2014/main" id="{738D182B-E7C6-FA64-968D-9DB0E2DE8A23}"/>
              </a:ext>
            </a:extLst>
          </p:cNvPr>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300" name="Text Box 3">
            <a:extLst>
              <a:ext uri="{FF2B5EF4-FFF2-40B4-BE49-F238E27FC236}">
                <a16:creationId xmlns:a16="http://schemas.microsoft.com/office/drawing/2014/main" id="{41C507BA-3644-E871-9C84-C54DB28F02CC}"/>
              </a:ext>
            </a:extLst>
          </p:cNvPr>
          <p:cNvSpPr/>
          <p:nvPr/>
        </p:nvSpPr>
        <p:spPr>
          <a:xfrm>
            <a:off x="360000" y="1636560"/>
            <a:ext cx="7080480" cy="237816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dirty="0">
                <a:solidFill>
                  <a:srgbClr val="000000"/>
                </a:solidFill>
                <a:latin typeface="Arial"/>
                <a:ea typeface="DejaVu Sans"/>
              </a:rPr>
              <a:t>Save and Load Weights</a:t>
            </a: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pc="-1" dirty="0">
              <a:solidFill>
                <a:srgbClr val="000000"/>
              </a:solidFill>
              <a:latin typeface="Arial"/>
            </a:endParaRP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dirty="0">
                <a:solidFill>
                  <a:srgbClr val="000000"/>
                </a:solidFill>
                <a:latin typeface="Arial"/>
              </a:rPr>
              <a:t>Model Checkpoint</a:t>
            </a: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pc="-1" dirty="0">
              <a:solidFill>
                <a:srgbClr val="000000"/>
              </a:solidFill>
              <a:latin typeface="Arial"/>
            </a:endParaRP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dirty="0">
                <a:solidFill>
                  <a:srgbClr val="000000"/>
                </a:solidFill>
                <a:latin typeface="Arial"/>
              </a:rPr>
              <a:t>Resuming Training</a:t>
            </a:r>
            <a:endParaRPr lang="en-US" spc="-1" dirty="0">
              <a:solidFill>
                <a:srgbClr val="000000"/>
              </a:solidFill>
              <a:latin typeface="Arial"/>
            </a:endParaRP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dirty="0">
              <a:solidFill>
                <a:srgbClr val="000000"/>
              </a:solidFill>
              <a:latin typeface="Arial"/>
            </a:endParaRPr>
          </a:p>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pc="-1" dirty="0">
                <a:solidFill>
                  <a:srgbClr val="000000"/>
                </a:solidFill>
                <a:latin typeface="Arial"/>
              </a:rPr>
              <a:t>Early Stopping</a:t>
            </a:r>
            <a:endParaRPr lang="en-US" sz="1800" b="0" strike="noStrike" spc="-1" dirty="0">
              <a:solidFill>
                <a:srgbClr val="000000"/>
              </a:solidFill>
              <a:latin typeface="Arial"/>
            </a:endParaRPr>
          </a:p>
        </p:txBody>
      </p:sp>
      <p:pic>
        <p:nvPicPr>
          <p:cNvPr id="2050" name="Picture 2" descr="Illustration of the concept of early stopping. The model that should be...  | Download Scientific Diagram">
            <a:extLst>
              <a:ext uri="{FF2B5EF4-FFF2-40B4-BE49-F238E27FC236}">
                <a16:creationId xmlns:a16="http://schemas.microsoft.com/office/drawing/2014/main" id="{EBFE30D2-52EC-6FF6-05B9-C056E4702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461" y="3211833"/>
            <a:ext cx="6821610" cy="329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41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Let’s Code</a:t>
            </a:r>
            <a:endParaRPr lang="en-US" sz="3200" b="0" strike="noStrike" spc="-1">
              <a:solidFill>
                <a:srgbClr val="000000"/>
              </a:solidFill>
              <a:latin typeface="Arial"/>
            </a:endParaRPr>
          </a:p>
        </p:txBody>
      </p:sp>
      <p:sp>
        <p:nvSpPr>
          <p:cNvPr id="303"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304"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 name="TextBox 1">
            <a:extLst>
              <a:ext uri="{FF2B5EF4-FFF2-40B4-BE49-F238E27FC236}">
                <a16:creationId xmlns:a16="http://schemas.microsoft.com/office/drawing/2014/main" id="{746A29C3-BB73-696A-7E80-FE03ADC07D3D}"/>
              </a:ext>
            </a:extLst>
          </p:cNvPr>
          <p:cNvSpPr txBox="1"/>
          <p:nvPr/>
        </p:nvSpPr>
        <p:spPr>
          <a:xfrm>
            <a:off x="182662" y="1704134"/>
            <a:ext cx="8980953" cy="369332"/>
          </a:xfrm>
          <a:prstGeom prst="rect">
            <a:avLst/>
          </a:prstGeom>
          <a:noFill/>
        </p:spPr>
        <p:txBody>
          <a:bodyPr wrap="square">
            <a:spAutoFit/>
          </a:bodyPr>
          <a:lstStyle/>
          <a:p>
            <a:r>
              <a:rPr lang="en-US" dirty="0">
                <a:hlinkClick r:id="rId3"/>
              </a:rPr>
              <a:t>Lecture 07 - CNN Architecture</a:t>
            </a:r>
            <a:endParaRPr lang="en-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Topics</a:t>
            </a:r>
            <a:endParaRPr lang="en-US" sz="3200" b="0" strike="noStrike" spc="-1">
              <a:solidFill>
                <a:srgbClr val="000000"/>
              </a:solidFill>
              <a:latin typeface="Arial"/>
            </a:endParaRPr>
          </a:p>
        </p:txBody>
      </p:sp>
      <p:sp>
        <p:nvSpPr>
          <p:cNvPr id="191"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192"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 07</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193" name="CustomShape 4"/>
          <p:cNvSpPr/>
          <p:nvPr/>
        </p:nvSpPr>
        <p:spPr>
          <a:xfrm>
            <a:off x="360000" y="198000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216000"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Convolutional Neural Network</a:t>
            </a:r>
            <a:endParaRPr lang="en-US" sz="2000" b="0" strike="noStrike" spc="-1">
              <a:solidFill>
                <a:srgbClr val="000000"/>
              </a:solidFill>
              <a:latin typeface="Arial"/>
            </a:endParaRPr>
          </a:p>
          <a:p>
            <a:pPr marL="673200" lvl="1"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Basic Concepts </a:t>
            </a:r>
            <a:endParaRPr lang="en-US" sz="2000" b="0" strike="noStrike" spc="-1">
              <a:solidFill>
                <a:srgbClr val="000000"/>
              </a:solidFill>
              <a:latin typeface="Arial"/>
            </a:endParaRPr>
          </a:p>
          <a:p>
            <a:pPr marL="673200" lvl="1"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Archicteture and Hiper Parameters</a:t>
            </a:r>
            <a:endParaRPr lang="en-US" sz="2000" b="0" strike="noStrike" spc="-1">
              <a:solidFill>
                <a:srgbClr val="000000"/>
              </a:solidFill>
              <a:latin typeface="Arial"/>
            </a:endParaRPr>
          </a:p>
          <a:p>
            <a:pPr marL="673200" lvl="1"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Data Augmentation</a:t>
            </a:r>
            <a:endParaRPr lang="en-US" sz="2000" b="0" strike="noStrike" spc="-1">
              <a:solidFill>
                <a:srgbClr val="000000"/>
              </a:solidFill>
              <a:latin typeface="Arial"/>
            </a:endParaRPr>
          </a:p>
          <a:p>
            <a:pPr marL="673200" lvl="1"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Transfer-Learning</a:t>
            </a:r>
            <a:endParaRPr lang="en-US" sz="2000" b="0" strike="noStrike" spc="-1">
              <a:solidFill>
                <a:srgbClr val="000000"/>
              </a:solidFill>
              <a:latin typeface="Arial"/>
            </a:endParaRPr>
          </a:p>
          <a:p>
            <a:pPr marL="673200" lvl="1"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Applications</a:t>
            </a:r>
            <a:endParaRPr lang="en-US" sz="2000" b="0" strike="noStrike" spc="-1">
              <a:solidFill>
                <a:srgbClr val="000000"/>
              </a:solidFill>
              <a:latin typeface="Arial"/>
            </a:endParaRPr>
          </a:p>
          <a:p>
            <a:pPr marL="216000" indent="-212400">
              <a:lnSpc>
                <a:spcPct val="100000"/>
              </a:lnSpc>
              <a:spcAft>
                <a:spcPts val="1140"/>
              </a:spcAft>
              <a:buClr>
                <a:srgbClr val="000000"/>
              </a:buClr>
              <a:buSzPct val="45000"/>
              <a:buFont typeface="Wingdings" charset="2"/>
              <a:buChar char=""/>
            </a:pPr>
            <a:r>
              <a:rPr lang="en-US" sz="2000" b="0" strike="noStrike" spc="-1">
                <a:solidFill>
                  <a:srgbClr val="1C1C1C"/>
                </a:solidFill>
                <a:latin typeface="Calibri"/>
                <a:ea typeface="DejaVu Sans"/>
              </a:rPr>
              <a:t>Practice</a:t>
            </a:r>
            <a:endParaRPr lang="en-US" sz="2000" b="0" strike="noStrike" spc="-1">
              <a:solidFill>
                <a:srgbClr val="000000"/>
              </a:solidFill>
              <a:latin typeface="Arial"/>
            </a:endParaRPr>
          </a:p>
        </p:txBody>
      </p:sp>
      <p:pic>
        <p:nvPicPr>
          <p:cNvPr id="2" name="Picture 1">
            <a:extLst>
              <a:ext uri="{FF2B5EF4-FFF2-40B4-BE49-F238E27FC236}">
                <a16:creationId xmlns:a16="http://schemas.microsoft.com/office/drawing/2014/main" id="{61077737-6718-3F32-C947-7B972B48A5EA}"/>
              </a:ext>
            </a:extLst>
          </p:cNvPr>
          <p:cNvPicPr>
            <a:picLocks noChangeAspect="1"/>
          </p:cNvPicPr>
          <p:nvPr/>
        </p:nvPicPr>
        <p:blipFill>
          <a:blip r:embed="rId3"/>
          <a:stretch>
            <a:fillRect/>
          </a:stretch>
        </p:blipFill>
        <p:spPr>
          <a:xfrm>
            <a:off x="3083597" y="4303803"/>
            <a:ext cx="5069160" cy="2351157"/>
          </a:xfrm>
          <a:prstGeom prst="rect">
            <a:avLst/>
          </a:prstGeom>
        </p:spPr>
      </p:pic>
      <p:sp>
        <p:nvSpPr>
          <p:cNvPr id="3" name="Oval 2">
            <a:extLst>
              <a:ext uri="{FF2B5EF4-FFF2-40B4-BE49-F238E27FC236}">
                <a16:creationId xmlns:a16="http://schemas.microsoft.com/office/drawing/2014/main" id="{FE491289-B26C-7C98-BE94-462884A6C4A1}"/>
              </a:ext>
            </a:extLst>
          </p:cNvPr>
          <p:cNvSpPr/>
          <p:nvPr/>
        </p:nvSpPr>
        <p:spPr>
          <a:xfrm>
            <a:off x="3173327" y="6363726"/>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4E50FF08-1D49-3350-C5D3-5B23E3BFDDBF}"/>
              </a:ext>
            </a:extLst>
          </p:cNvPr>
          <p:cNvSpPr/>
          <p:nvPr/>
        </p:nvSpPr>
        <p:spPr>
          <a:xfrm>
            <a:off x="3494979" y="6370400"/>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6304E41-4B0F-4481-9BDE-7B1B4B330D82}"/>
              </a:ext>
            </a:extLst>
          </p:cNvPr>
          <p:cNvSpPr/>
          <p:nvPr/>
        </p:nvSpPr>
        <p:spPr>
          <a:xfrm>
            <a:off x="3864428" y="6363726"/>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A28A73E-7744-516F-34F8-F51A7A688DA0}"/>
              </a:ext>
            </a:extLst>
          </p:cNvPr>
          <p:cNvSpPr/>
          <p:nvPr/>
        </p:nvSpPr>
        <p:spPr>
          <a:xfrm>
            <a:off x="4186080" y="6363726"/>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819D10C-A0DC-BDAC-FA3A-80274733E791}"/>
              </a:ext>
            </a:extLst>
          </p:cNvPr>
          <p:cNvSpPr/>
          <p:nvPr/>
        </p:nvSpPr>
        <p:spPr>
          <a:xfrm>
            <a:off x="4878179" y="6370400"/>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F4C748A-C88B-2B48-6A4B-E60298F918CF}"/>
              </a:ext>
            </a:extLst>
          </p:cNvPr>
          <p:cNvSpPr/>
          <p:nvPr/>
        </p:nvSpPr>
        <p:spPr>
          <a:xfrm>
            <a:off x="4515404" y="6370400"/>
            <a:ext cx="226935" cy="1887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Deep Learning Pipeline</a:t>
            </a:r>
            <a:endParaRPr lang="en-US" sz="3200" b="0" strike="noStrike" spc="-1">
              <a:solidFill>
                <a:srgbClr val="000000"/>
              </a:solidFill>
              <a:latin typeface="Arial"/>
            </a:endParaRPr>
          </a:p>
        </p:txBody>
      </p:sp>
      <p:sp>
        <p:nvSpPr>
          <p:cNvPr id="204"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05"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pic>
        <p:nvPicPr>
          <p:cNvPr id="206" name="Imagem 2"/>
          <p:cNvPicPr/>
          <p:nvPr/>
        </p:nvPicPr>
        <p:blipFill>
          <a:blip r:embed="rId3"/>
          <a:stretch/>
        </p:blipFill>
        <p:spPr>
          <a:xfrm>
            <a:off x="1187280" y="3263040"/>
            <a:ext cx="7700040" cy="14353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08"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09"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10"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11" name="Text Box 3"/>
          <p:cNvSpPr/>
          <p:nvPr/>
        </p:nvSpPr>
        <p:spPr>
          <a:xfrm>
            <a:off x="360000" y="164772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CNN</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12" name="Imagem 2"/>
          <p:cNvPicPr/>
          <p:nvPr/>
        </p:nvPicPr>
        <p:blipFill>
          <a:blip r:embed="rId3"/>
          <a:stretch/>
        </p:blipFill>
        <p:spPr>
          <a:xfrm>
            <a:off x="912600" y="2632320"/>
            <a:ext cx="8069760" cy="28764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14"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15"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16"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17" name="Text Box 3"/>
          <p:cNvSpPr/>
          <p:nvPr/>
        </p:nvSpPr>
        <p:spPr>
          <a:xfrm>
            <a:off x="360000" y="164772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Feature Extraction</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18" name="Imagem 2"/>
          <p:cNvPicPr/>
          <p:nvPr/>
        </p:nvPicPr>
        <p:blipFill>
          <a:blip r:embed="rId3"/>
          <a:stretch/>
        </p:blipFill>
        <p:spPr>
          <a:xfrm>
            <a:off x="4762440" y="1647720"/>
            <a:ext cx="3834360" cy="1366200"/>
          </a:xfrm>
          <a:prstGeom prst="rect">
            <a:avLst/>
          </a:prstGeom>
          <a:ln w="0">
            <a:noFill/>
          </a:ln>
        </p:spPr>
      </p:pic>
      <p:sp>
        <p:nvSpPr>
          <p:cNvPr id="219" name="Retângulo 7"/>
          <p:cNvSpPr/>
          <p:nvPr/>
        </p:nvSpPr>
        <p:spPr>
          <a:xfrm>
            <a:off x="4762440" y="1647720"/>
            <a:ext cx="275400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pic>
        <p:nvPicPr>
          <p:cNvPr id="220" name="Picture 219"/>
          <p:cNvPicPr/>
          <p:nvPr/>
        </p:nvPicPr>
        <p:blipFill>
          <a:blip r:embed="rId4"/>
          <a:stretch/>
        </p:blipFill>
        <p:spPr>
          <a:xfrm>
            <a:off x="1143000" y="3200400"/>
            <a:ext cx="5542560" cy="25894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5"/>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22" name="CustomShape 6"/>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23" name="CustomShape 7"/>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24" name="CustomShape 8"/>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25" name="Text Box 1"/>
          <p:cNvSpPr/>
          <p:nvPr/>
        </p:nvSpPr>
        <p:spPr>
          <a:xfrm>
            <a:off x="360000" y="164772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Convolutional Layer (Learnable Filters)</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Padding</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Stride</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Kernel Size</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Number of Filters</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26" name="Imagem 1"/>
          <p:cNvPicPr/>
          <p:nvPr/>
        </p:nvPicPr>
        <p:blipFill>
          <a:blip r:embed="rId3"/>
          <a:stretch/>
        </p:blipFill>
        <p:spPr>
          <a:xfrm>
            <a:off x="4762440" y="1647720"/>
            <a:ext cx="3834360" cy="1366200"/>
          </a:xfrm>
          <a:prstGeom prst="rect">
            <a:avLst/>
          </a:prstGeom>
          <a:ln w="0">
            <a:noFill/>
          </a:ln>
        </p:spPr>
      </p:pic>
      <p:sp>
        <p:nvSpPr>
          <p:cNvPr id="227" name="Retângulo 1"/>
          <p:cNvSpPr/>
          <p:nvPr/>
        </p:nvSpPr>
        <p:spPr>
          <a:xfrm>
            <a:off x="4762440" y="1647720"/>
            <a:ext cx="275400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a typeface="DejaVu Sans"/>
            </a:endParaRPr>
          </a:p>
        </p:txBody>
      </p:sp>
      <p:pic>
        <p:nvPicPr>
          <p:cNvPr id="228" name="Picture 227"/>
          <p:cNvPicPr/>
          <p:nvPr/>
        </p:nvPicPr>
        <p:blipFill>
          <a:blip r:embed="rId4"/>
          <a:stretch/>
        </p:blipFill>
        <p:spPr>
          <a:xfrm>
            <a:off x="5257800" y="4529520"/>
            <a:ext cx="4469760" cy="1972800"/>
          </a:xfrm>
          <a:prstGeom prst="rect">
            <a:avLst/>
          </a:prstGeom>
          <a:ln w="0">
            <a:noFill/>
          </a:ln>
        </p:spPr>
      </p:pic>
      <p:pic>
        <p:nvPicPr>
          <p:cNvPr id="229" name="Picture 228"/>
          <p:cNvPicPr/>
          <p:nvPr/>
        </p:nvPicPr>
        <p:blipFill>
          <a:blip r:embed="rId5"/>
          <a:stretch/>
        </p:blipFill>
        <p:spPr>
          <a:xfrm>
            <a:off x="457200" y="3228480"/>
            <a:ext cx="4343400" cy="20293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0"/>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31" name="CustomShape 11"/>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32" name="CustomShape 12"/>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33" name="CustomShape 13"/>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34" name="Text Box 4"/>
          <p:cNvSpPr/>
          <p:nvPr/>
        </p:nvSpPr>
        <p:spPr>
          <a:xfrm>
            <a:off x="360000" y="164772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Pooling Layer </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Reduce Spatial Dimensions</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Translation-Invariant</a:t>
            </a:r>
            <a:endParaRPr lang="en-US" sz="1800" b="0" strike="noStrike" spc="-1">
              <a:solidFill>
                <a:srgbClr val="000000"/>
              </a:solidFill>
              <a:latin typeface="Arial"/>
            </a:endParaRPr>
          </a:p>
          <a:p>
            <a:pPr marL="432000" lvl="1"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Common Filter</a:t>
            </a:r>
            <a:endParaRPr lang="en-US" sz="1800" b="0" strike="noStrike" spc="-1">
              <a:solidFill>
                <a:srgbClr val="000000"/>
              </a:solidFill>
              <a:latin typeface="Arial"/>
            </a:endParaRPr>
          </a:p>
          <a:p>
            <a:pPr marL="648000" lvl="2"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Max: Preserve the “strongest” features </a:t>
            </a:r>
            <a:endParaRPr lang="en-US" sz="1800" b="0" strike="noStrike" spc="-1">
              <a:solidFill>
                <a:srgbClr val="000000"/>
              </a:solidFill>
              <a:latin typeface="Arial"/>
            </a:endParaRPr>
          </a:p>
          <a:p>
            <a:pPr marL="648000" lvl="2" indent="-21600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Average: Smooth features, preserves general representations</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35" name="Imagem 5"/>
          <p:cNvPicPr/>
          <p:nvPr/>
        </p:nvPicPr>
        <p:blipFill>
          <a:blip r:embed="rId3"/>
          <a:stretch/>
        </p:blipFill>
        <p:spPr>
          <a:xfrm>
            <a:off x="5790240" y="1355400"/>
            <a:ext cx="3834360" cy="1366200"/>
          </a:xfrm>
          <a:prstGeom prst="rect">
            <a:avLst/>
          </a:prstGeom>
          <a:ln w="0">
            <a:noFill/>
          </a:ln>
        </p:spPr>
      </p:pic>
      <p:sp>
        <p:nvSpPr>
          <p:cNvPr id="236" name="Retângulo 3"/>
          <p:cNvSpPr/>
          <p:nvPr/>
        </p:nvSpPr>
        <p:spPr>
          <a:xfrm>
            <a:off x="5790240" y="1355400"/>
            <a:ext cx="275400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Arial"/>
              <a:ea typeface="DejaVu Sans"/>
            </a:endParaRPr>
          </a:p>
        </p:txBody>
      </p:sp>
      <p:pic>
        <p:nvPicPr>
          <p:cNvPr id="237" name="Picture 236"/>
          <p:cNvPicPr/>
          <p:nvPr/>
        </p:nvPicPr>
        <p:blipFill>
          <a:blip r:embed="rId4"/>
          <a:stretch/>
        </p:blipFill>
        <p:spPr>
          <a:xfrm>
            <a:off x="2971800" y="3586320"/>
            <a:ext cx="4114800" cy="29160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39"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40"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41"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42" name="Text Box 3"/>
          <p:cNvSpPr/>
          <p:nvPr/>
        </p:nvSpPr>
        <p:spPr>
          <a:xfrm>
            <a:off x="360000" y="163836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Classification</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marL="431640" lvl="1"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Forward and Back Propagation</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43" name="Imagem 4" descr="Diagrama&#10;&#10;Descrição gerada automaticamente"/>
          <p:cNvPicPr/>
          <p:nvPr/>
        </p:nvPicPr>
        <p:blipFill>
          <a:blip r:embed="rId3"/>
          <a:stretch/>
        </p:blipFill>
        <p:spPr>
          <a:xfrm>
            <a:off x="3088440" y="3195720"/>
            <a:ext cx="4409640" cy="3306600"/>
          </a:xfrm>
          <a:prstGeom prst="rect">
            <a:avLst/>
          </a:prstGeom>
          <a:ln w="0">
            <a:noFill/>
          </a:ln>
        </p:spPr>
      </p:pic>
      <p:pic>
        <p:nvPicPr>
          <p:cNvPr id="244" name="Imagem 10"/>
          <p:cNvPicPr/>
          <p:nvPr/>
        </p:nvPicPr>
        <p:blipFill>
          <a:blip r:embed="rId4"/>
          <a:stretch/>
        </p:blipFill>
        <p:spPr>
          <a:xfrm>
            <a:off x="4494240" y="1541880"/>
            <a:ext cx="3834360" cy="1366200"/>
          </a:xfrm>
          <a:prstGeom prst="rect">
            <a:avLst/>
          </a:prstGeom>
          <a:ln w="0">
            <a:noFill/>
          </a:ln>
        </p:spPr>
      </p:pic>
      <p:sp>
        <p:nvSpPr>
          <p:cNvPr id="245" name="Retângulo 11"/>
          <p:cNvSpPr/>
          <p:nvPr/>
        </p:nvSpPr>
        <p:spPr>
          <a:xfrm flipH="1">
            <a:off x="7198200" y="1541880"/>
            <a:ext cx="107856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60000" y="360000"/>
            <a:ext cx="9354600" cy="89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3200" b="1" strike="noStrike" spc="-1">
                <a:solidFill>
                  <a:srgbClr val="FFFFFF"/>
                </a:solidFill>
                <a:latin typeface="Latin Modern Sans"/>
                <a:ea typeface="DejaVu Sans"/>
              </a:rPr>
              <a:t>Convolutional Neural Network</a:t>
            </a:r>
            <a:endParaRPr lang="en-US" sz="3200" b="0" strike="noStrike" spc="-1">
              <a:solidFill>
                <a:srgbClr val="000000"/>
              </a:solidFill>
              <a:latin typeface="Arial"/>
            </a:endParaRPr>
          </a:p>
        </p:txBody>
      </p:sp>
      <p:sp>
        <p:nvSpPr>
          <p:cNvPr id="247" name="CustomShape 2"/>
          <p:cNvSpPr/>
          <p:nvPr/>
        </p:nvSpPr>
        <p:spPr>
          <a:xfrm>
            <a:off x="897120" y="6886080"/>
            <a:ext cx="644184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pt-BR" sz="1800" b="0" strike="noStrike" spc="-1">
                <a:solidFill>
                  <a:srgbClr val="000000"/>
                </a:solidFill>
                <a:latin typeface="Arial"/>
                <a:ea typeface="DejaVu Sans"/>
              </a:rPr>
              <a:t>Computer Vision - Prof. André Hochuli</a:t>
            </a:r>
            <a:endParaRPr lang="en-US" sz="1800" b="0" strike="noStrike" spc="-1">
              <a:solidFill>
                <a:srgbClr val="000000"/>
              </a:solidFill>
              <a:latin typeface="Arial"/>
            </a:endParaRPr>
          </a:p>
        </p:txBody>
      </p:sp>
      <p:sp>
        <p:nvSpPr>
          <p:cNvPr id="248" name="CustomShape 3"/>
          <p:cNvSpPr/>
          <p:nvPr/>
        </p:nvSpPr>
        <p:spPr>
          <a:xfrm>
            <a:off x="7608600" y="6886080"/>
            <a:ext cx="2279880" cy="3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Lecture</a:t>
            </a:r>
            <a:r>
              <a:rPr lang="pt-BR" sz="1800" b="0" strike="noStrike" spc="-1">
                <a:solidFill>
                  <a:srgbClr val="000000"/>
                </a:solidFill>
                <a:latin typeface="Arial"/>
                <a:ea typeface="DejaVu Sans"/>
              </a:rPr>
              <a:t> 10</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49" name="CustomShape 4"/>
          <p:cNvSpPr/>
          <p:nvPr/>
        </p:nvSpPr>
        <p:spPr>
          <a:xfrm>
            <a:off x="360000" y="1827720"/>
            <a:ext cx="9174600" cy="467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a:p>
            <a:pPr marL="3600">
              <a:lnSpc>
                <a:spcPct val="100000"/>
              </a:lnSpc>
              <a:spcAft>
                <a:spcPts val="1140"/>
              </a:spcAft>
            </a:pPr>
            <a:endParaRPr lang="en-US" sz="2000" b="0" strike="noStrike" spc="-1">
              <a:solidFill>
                <a:srgbClr val="000000"/>
              </a:solidFill>
              <a:latin typeface="Arial"/>
            </a:endParaRPr>
          </a:p>
        </p:txBody>
      </p:sp>
      <p:sp>
        <p:nvSpPr>
          <p:cNvPr id="250" name="Text Box 3"/>
          <p:cNvSpPr/>
          <p:nvPr/>
        </p:nvSpPr>
        <p:spPr>
          <a:xfrm>
            <a:off x="360000" y="1636560"/>
            <a:ext cx="8316720" cy="4547880"/>
          </a:xfrm>
          <a:prstGeom prst="rect">
            <a:avLst/>
          </a:prstGeom>
          <a:noFill/>
          <a:ln w="0">
            <a:noFill/>
          </a:ln>
        </p:spPr>
        <p:style>
          <a:lnRef idx="0">
            <a:scrgbClr r="0" g="0" b="0"/>
          </a:lnRef>
          <a:fillRef idx="0">
            <a:scrgbClr r="0" g="0" b="0"/>
          </a:fillRef>
          <a:effectRef idx="0">
            <a:scrgbClr r="0" g="0" b="0"/>
          </a:effectRef>
          <a:fontRef idx="minor"/>
        </p:style>
        <p:txBody>
          <a:bodyPr lIns="90000" tIns="58680" rIns="90000" bIns="45000" anchor="t">
            <a:noAutofit/>
          </a:bodyPr>
          <a:lstStyle/>
          <a:p>
            <a:pPr marL="192240" indent="-192240">
              <a:lnSpc>
                <a:spcPct val="100000"/>
              </a:lnSpc>
              <a:buClr>
                <a:srgbClr val="000000"/>
              </a:buClr>
              <a:buSzPct val="45000"/>
              <a:buFont typeface="Wingdings" charset="2"/>
              <a:buChar char=""/>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r>
              <a:rPr lang="en-US" sz="1800" b="0" strike="noStrike" spc="-1">
                <a:solidFill>
                  <a:srgbClr val="000000"/>
                </a:solidFill>
                <a:latin typeface="Arial"/>
                <a:ea typeface="DejaVu Sans"/>
              </a:rPr>
              <a:t>Forward and Back Propagation</a:t>
            </a: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a:p>
            <a:pPr>
              <a:lnSpc>
                <a:spcPct val="100000"/>
              </a:lnSpc>
              <a:tabLst>
                <a:tab pos="192240" algn="l"/>
                <a:tab pos="649440" algn="l"/>
                <a:tab pos="1106640" algn="l"/>
                <a:tab pos="1563840" algn="l"/>
                <a:tab pos="2021040" algn="l"/>
                <a:tab pos="2478240" algn="l"/>
                <a:tab pos="2935440" algn="l"/>
                <a:tab pos="3392640" algn="l"/>
                <a:tab pos="3849840" algn="l"/>
                <a:tab pos="4307040" algn="l"/>
                <a:tab pos="4764240" algn="l"/>
                <a:tab pos="5221440" algn="l"/>
                <a:tab pos="5678640" algn="l"/>
                <a:tab pos="6135840" algn="l"/>
                <a:tab pos="6593040" algn="l"/>
                <a:tab pos="7050240" algn="l"/>
                <a:tab pos="7507440" algn="l"/>
                <a:tab pos="7964640" algn="l"/>
                <a:tab pos="8421840" algn="l"/>
                <a:tab pos="8879040" algn="l"/>
                <a:tab pos="9336240" algn="l"/>
              </a:tabLst>
            </a:pPr>
            <a:endParaRPr lang="en-US" sz="1800" b="0" strike="noStrike" spc="-1">
              <a:solidFill>
                <a:srgbClr val="000000"/>
              </a:solidFill>
              <a:latin typeface="Arial"/>
            </a:endParaRPr>
          </a:p>
        </p:txBody>
      </p:sp>
      <p:pic>
        <p:nvPicPr>
          <p:cNvPr id="251" name="Picture 2" descr="Backward Propagation | Backward Propagation Working in Neural Network"/>
          <p:cNvPicPr/>
          <p:nvPr/>
        </p:nvPicPr>
        <p:blipFill>
          <a:blip r:embed="rId3"/>
          <a:stretch/>
        </p:blipFill>
        <p:spPr>
          <a:xfrm>
            <a:off x="1777320" y="2619000"/>
            <a:ext cx="6970680" cy="4265280"/>
          </a:xfrm>
          <a:prstGeom prst="rect">
            <a:avLst/>
          </a:prstGeom>
          <a:ln w="0">
            <a:noFill/>
          </a:ln>
        </p:spPr>
      </p:pic>
      <p:pic>
        <p:nvPicPr>
          <p:cNvPr id="252" name="Imagem 8"/>
          <p:cNvPicPr/>
          <p:nvPr/>
        </p:nvPicPr>
        <p:blipFill>
          <a:blip r:embed="rId4"/>
          <a:stretch/>
        </p:blipFill>
        <p:spPr>
          <a:xfrm>
            <a:off x="4494240" y="1541880"/>
            <a:ext cx="3834360" cy="1366200"/>
          </a:xfrm>
          <a:prstGeom prst="rect">
            <a:avLst/>
          </a:prstGeom>
          <a:ln w="0">
            <a:noFill/>
          </a:ln>
        </p:spPr>
      </p:pic>
      <p:sp>
        <p:nvSpPr>
          <p:cNvPr id="253" name="Retângulo 9"/>
          <p:cNvSpPr/>
          <p:nvPr/>
        </p:nvSpPr>
        <p:spPr>
          <a:xfrm flipH="1">
            <a:off x="7198200" y="1541880"/>
            <a:ext cx="1078560" cy="1366200"/>
          </a:xfrm>
          <a:prstGeom prst="rect">
            <a:avLst/>
          </a:prstGeom>
          <a:solidFill>
            <a:schemeClr val="accent1">
              <a:alpha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6051</TotalTime>
  <Words>463</Words>
  <Application>Microsoft Macintosh PowerPoint</Application>
  <PresentationFormat>Custom</PresentationFormat>
  <Paragraphs>167</Paragraphs>
  <Slides>17</Slides>
  <Notes>17</Notes>
  <HiddenSlides>0</HiddenSlides>
  <MMClips>0</MMClips>
  <ScaleCrop>false</ScaleCrop>
  <HeadingPairs>
    <vt:vector size="6" baseType="variant">
      <vt:variant>
        <vt:lpstr>Fonts Used</vt:lpstr>
      </vt:variant>
      <vt:variant>
        <vt:i4>6</vt:i4>
      </vt:variant>
      <vt:variant>
        <vt:lpstr>Theme</vt:lpstr>
      </vt:variant>
      <vt:variant>
        <vt:i4>25</vt:i4>
      </vt:variant>
      <vt:variant>
        <vt:lpstr>Slide Titles</vt:lpstr>
      </vt:variant>
      <vt:variant>
        <vt:i4>17</vt:i4>
      </vt:variant>
    </vt:vector>
  </HeadingPairs>
  <TitlesOfParts>
    <vt:vector size="48" baseType="lpstr">
      <vt:lpstr>Arial</vt:lpstr>
      <vt:lpstr>Calibri</vt:lpstr>
      <vt:lpstr>Latin Modern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
  <dc:description/>
  <cp:lastModifiedBy>Andre Gustavo Hochuli</cp:lastModifiedBy>
  <cp:revision>161</cp:revision>
  <dcterms:created xsi:type="dcterms:W3CDTF">2021-04-28T18:38:02Z</dcterms:created>
  <dcterms:modified xsi:type="dcterms:W3CDTF">2025-09-10T20:28:34Z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KSOProductBuildVer">
    <vt:lpwstr>1033-11.1.0.10161</vt:lpwstr>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