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slide29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5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60" Type="http://schemas.openxmlformats.org/officeDocument/2006/relationships/slide" Target="slides/slide30.xml"/><Relationship Id="rId6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11B7934-9D12-4173-84FD-92F7AED7539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CustomShape 4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7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CustomShape 5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8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5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8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9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107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112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CustomShape 7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17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CustomShape 1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2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3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3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4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9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7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6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6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60000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CustomShape 102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7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#3 – Listas Encadeadas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0000" y="468000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4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45"/>
          <p:cNvSpPr/>
          <p:nvPr/>
        </p:nvSpPr>
        <p:spPr>
          <a:xfrm>
            <a:off x="432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14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6680" cy="68544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3640" cy="131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7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75"/>
          <p:cNvSpPr/>
          <p:nvPr/>
        </p:nvSpPr>
        <p:spPr>
          <a:xfrm>
            <a:off x="432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7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7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m 20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6680" cy="68544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4114800" cy="137772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rcRect l="0" t="45770" r="0" b="23665"/>
          <a:stretch/>
        </p:blipFill>
        <p:spPr>
          <a:xfrm>
            <a:off x="1125360" y="5029560"/>
            <a:ext cx="2760480" cy="45648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4048200" y="3200400"/>
            <a:ext cx="5324400" cy="297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4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50"/>
          <p:cNvSpPr/>
          <p:nvPr/>
        </p:nvSpPr>
        <p:spPr>
          <a:xfrm>
            <a:off x="432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5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60480" cy="159948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457200" y="4114800"/>
            <a:ext cx="3200400" cy="22860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7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80"/>
          <p:cNvSpPr/>
          <p:nvPr/>
        </p:nvSpPr>
        <p:spPr>
          <a:xfrm>
            <a:off x="432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8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8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60480" cy="159948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4398480" y="2779200"/>
            <a:ext cx="3830760" cy="123768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457560" y="4114800"/>
            <a:ext cx="3200400" cy="22860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5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5"/>
          <p:cNvSpPr/>
          <p:nvPr/>
        </p:nvSpPr>
        <p:spPr>
          <a:xfrm>
            <a:off x="432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5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5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1974960"/>
            <a:ext cx="2760480" cy="159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8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85"/>
          <p:cNvSpPr/>
          <p:nvPr/>
        </p:nvSpPr>
        <p:spPr>
          <a:xfrm>
            <a:off x="432000" y="1584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Atualizando as referências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8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8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0" y="3429000"/>
            <a:ext cx="6089400" cy="256860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09280" y="2514600"/>
            <a:ext cx="2619720" cy="144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8560" cy="366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8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90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9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9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8560" cy="366192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600200" y="2914920"/>
            <a:ext cx="3495240" cy="97128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1609920" y="4572000"/>
            <a:ext cx="4333680" cy="208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First In – Last Out (FIFO)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Periféricos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8320" cy="23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03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104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dois 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na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105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106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5849640" y="457200"/>
            <a:ext cx="3751560" cy="1952280"/>
          </a:xfrm>
          <a:prstGeom prst="rect">
            <a:avLst/>
          </a:prstGeom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2"/>
          <a:stretch/>
        </p:blipFill>
        <p:spPr>
          <a:xfrm>
            <a:off x="4114800" y="1958760"/>
            <a:ext cx="2589120" cy="2156040"/>
          </a:xfrm>
          <a:prstGeom prst="rect">
            <a:avLst/>
          </a:prstGeom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3"/>
          <a:stretch/>
        </p:blipFill>
        <p:spPr>
          <a:xfrm>
            <a:off x="3886200" y="4343400"/>
            <a:ext cx="3187080" cy="22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Contextualização do Problema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e Análises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08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Outras Arquiteturas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10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Duplamente Encadeada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Circular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11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1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" descr=""/>
          <p:cNvPicPr/>
          <p:nvPr/>
        </p:nvPicPr>
        <p:blipFill>
          <a:blip r:embed="rId1"/>
          <a:stretch/>
        </p:blipFill>
        <p:spPr>
          <a:xfrm>
            <a:off x="4760280" y="1533960"/>
            <a:ext cx="3697920" cy="1666440"/>
          </a:xfrm>
          <a:prstGeom prst="rect">
            <a:avLst/>
          </a:prstGeom>
          <a:ln w="0">
            <a:noFill/>
          </a:ln>
        </p:spPr>
      </p:pic>
      <p:pic>
        <p:nvPicPr>
          <p:cNvPr id="309" name="" descr=""/>
          <p:cNvPicPr/>
          <p:nvPr/>
        </p:nvPicPr>
        <p:blipFill>
          <a:blip r:embed="rId2"/>
          <a:stretch/>
        </p:blipFill>
        <p:spPr>
          <a:xfrm>
            <a:off x="1479240" y="4321080"/>
            <a:ext cx="2406960" cy="1851120"/>
          </a:xfrm>
          <a:prstGeom prst="rect">
            <a:avLst/>
          </a:prstGeom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3"/>
          <a:stretch/>
        </p:blipFill>
        <p:spPr>
          <a:xfrm>
            <a:off x="4800600" y="4905720"/>
            <a:ext cx="4419360" cy="103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5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Hash Table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3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14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15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16"/>
          <p:cNvSpPr/>
          <p:nvPr/>
        </p:nvSpPr>
        <p:spPr>
          <a:xfrm>
            <a:off x="360000" y="1728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 (i.e CPF)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busca é custosa: O(n)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Binária O(log n)?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Recursivos (i.e QuickSort - N Log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Recursivos (i.e Insertion N^2)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Imagem 3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418720" cy="64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9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0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1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hash)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1" descr=""/>
          <p:cNvPicPr/>
          <p:nvPr/>
        </p:nvPicPr>
        <p:blipFill>
          <a:blip r:embed="rId1"/>
          <a:stretch/>
        </p:blipFill>
        <p:spPr>
          <a:xfrm>
            <a:off x="1953000" y="3726000"/>
            <a:ext cx="6274440" cy="131184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7" descr=""/>
          <p:cNvPicPr/>
          <p:nvPr/>
        </p:nvPicPr>
        <p:blipFill>
          <a:blip r:embed="rId2"/>
          <a:stretch/>
        </p:blipFill>
        <p:spPr>
          <a:xfrm>
            <a:off x="1962360" y="5696640"/>
            <a:ext cx="2150280" cy="27360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8" descr=""/>
          <p:cNvPicPr/>
          <p:nvPr/>
        </p:nvPicPr>
        <p:blipFill>
          <a:blip r:embed="rId3"/>
          <a:stretch/>
        </p:blipFill>
        <p:spPr>
          <a:xfrm>
            <a:off x="2011680" y="6062400"/>
            <a:ext cx="921240" cy="27360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9" descr=""/>
          <p:cNvPicPr/>
          <p:nvPr/>
        </p:nvPicPr>
        <p:blipFill>
          <a:blip r:embed="rId4"/>
          <a:stretch/>
        </p:blipFill>
        <p:spPr>
          <a:xfrm>
            <a:off x="1975680" y="5036040"/>
            <a:ext cx="5703120" cy="531000"/>
          </a:xfrm>
          <a:prstGeom prst="rect">
            <a:avLst/>
          </a:prstGeom>
          <a:ln w="0">
            <a:noFill/>
          </a:ln>
        </p:spPr>
      </p:pic>
      <p:sp>
        <p:nvSpPr>
          <p:cNvPr id="333" name="CustomShape 23"/>
          <p:cNvSpPr/>
          <p:nvPr/>
        </p:nvSpPr>
        <p:spPr>
          <a:xfrm>
            <a:off x="6436080" y="4745160"/>
            <a:ext cx="729360" cy="27216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24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5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26"/>
          <p:cNvSpPr/>
          <p:nvPr/>
        </p:nvSpPr>
        <p:spPr>
          <a:xfrm>
            <a:off x="360000" y="192348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 ou Funções de Espalhamento é uma função de mapeamento do dados para outro domínio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Imagem 4" descr=""/>
          <p:cNvPicPr/>
          <p:nvPr/>
        </p:nvPicPr>
        <p:blipFill>
          <a:blip r:embed="rId1"/>
          <a:stretch/>
        </p:blipFill>
        <p:spPr>
          <a:xfrm>
            <a:off x="5833080" y="3340440"/>
            <a:ext cx="3550320" cy="3169440"/>
          </a:xfrm>
          <a:prstGeom prst="rect">
            <a:avLst/>
          </a:prstGeom>
          <a:ln w="0">
            <a:noFill/>
          </a:ln>
        </p:spPr>
      </p:pic>
      <p:pic>
        <p:nvPicPr>
          <p:cNvPr id="338" name="Imagem 10" descr=""/>
          <p:cNvPicPr/>
          <p:nvPr/>
        </p:nvPicPr>
        <p:blipFill>
          <a:blip r:embed="rId2"/>
          <a:stretch/>
        </p:blipFill>
        <p:spPr>
          <a:xfrm>
            <a:off x="546840" y="3780000"/>
            <a:ext cx="4851720" cy="272988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27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29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30"/>
          <p:cNvSpPr/>
          <p:nvPr/>
        </p:nvSpPr>
        <p:spPr>
          <a:xfrm>
            <a:off x="7598520" y="69004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31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Módulo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90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Qualidade da hash determina: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06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 vs Custo computacional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4" name="Imagem 11" descr=""/>
          <p:cNvPicPr/>
          <p:nvPr/>
        </p:nvPicPr>
        <p:blipFill>
          <a:blip r:embed="rId1"/>
          <a:stretch/>
        </p:blipFill>
        <p:spPr>
          <a:xfrm>
            <a:off x="5754240" y="1980000"/>
            <a:ext cx="2196360" cy="852480"/>
          </a:xfrm>
          <a:prstGeom prst="rect">
            <a:avLst/>
          </a:prstGeom>
          <a:ln w="0">
            <a:noFill/>
          </a:ln>
        </p:spPr>
      </p:pic>
      <p:pic>
        <p:nvPicPr>
          <p:cNvPr id="345" name="Imagem 12" descr=""/>
          <p:cNvPicPr/>
          <p:nvPr/>
        </p:nvPicPr>
        <p:blipFill>
          <a:blip r:embed="rId2"/>
          <a:stretch/>
        </p:blipFill>
        <p:spPr>
          <a:xfrm>
            <a:off x="5259960" y="3237840"/>
            <a:ext cx="3950280" cy="27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34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35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CustomShape 36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37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0" name="Imagem 13" descr=""/>
          <p:cNvPicPr/>
          <p:nvPr/>
        </p:nvPicPr>
        <p:blipFill>
          <a:blip r:embed="rId1"/>
          <a:stretch/>
        </p:blipFill>
        <p:spPr>
          <a:xfrm>
            <a:off x="2080080" y="3547080"/>
            <a:ext cx="6424920" cy="257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39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40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41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4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uma tabela hash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hash e seus parâmetros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 de Desempenho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 Número de Colisões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9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95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26/06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9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8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9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1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1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3480" cy="508392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 rot="8716800">
            <a:off x="6567480" y="4603320"/>
            <a:ext cx="799560" cy="337680"/>
          </a:xfrm>
          <a:prstGeom prst="rightArrow">
            <a:avLst>
              <a:gd name="adj1" fmla="val 50000"/>
              <a:gd name="adj2" fmla="val 5915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Embora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linguagem 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seja tradicionalmente utilizada no ensino de Estruturas de Dados por permitir maior controle sobre memória e ponteiros, neste material adotamos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Python e Programação Orientada a Objetos (POO)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com fins didáticos.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objetivo é priorizar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compreensão conceitual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das estruturas e de seus algoritmos, utilizando abstrações que facilitam a aprendizagem. Essa abordagem permite ao estudante focar no raciocínio algorítmico e na arquitetura das estruturas, sem se prender inicialmente a detalhes de implementação de baixo nível.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6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0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Static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7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19" descr=""/>
          <p:cNvPicPr/>
          <p:nvPr/>
        </p:nvPicPr>
        <p:blipFill>
          <a:blip r:embed="rId1"/>
          <a:srcRect l="0" t="0" r="5885" b="10"/>
          <a:stretch/>
        </p:blipFill>
        <p:spPr>
          <a:xfrm>
            <a:off x="5258160" y="1711440"/>
            <a:ext cx="4273560" cy="263160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7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64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65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Dynamic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Arquiteturas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Grafos,….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6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Imagem 16" descr=""/>
          <p:cNvPicPr/>
          <p:nvPr/>
        </p:nvPicPr>
        <p:blipFill>
          <a:blip r:embed="rId1"/>
          <a:stretch/>
        </p:blipFill>
        <p:spPr>
          <a:xfrm>
            <a:off x="5190840" y="3429000"/>
            <a:ext cx="4340880" cy="249300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67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17" descr=""/>
          <p:cNvPicPr/>
          <p:nvPr/>
        </p:nvPicPr>
        <p:blipFill>
          <a:blip r:embed="rId2"/>
          <a:stretch/>
        </p:blipFill>
        <p:spPr>
          <a:xfrm>
            <a:off x="5029200" y="3429000"/>
            <a:ext cx="4340880" cy="249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Ponteiros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60"/>
          <p:cNvSpPr/>
          <p:nvPr/>
        </p:nvSpPr>
        <p:spPr>
          <a:xfrm>
            <a:off x="360000" y="198000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Alocam endereços de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Referenciam outros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Eficiência no acesso e modificação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6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6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18" descr=""/>
          <p:cNvPicPr/>
          <p:nvPr/>
        </p:nvPicPr>
        <p:blipFill>
          <a:blip r:embed="rId1"/>
          <a:stretch/>
        </p:blipFill>
        <p:spPr>
          <a:xfrm>
            <a:off x="2745360" y="3678840"/>
            <a:ext cx="4798080" cy="275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9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100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01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5257440" cy="367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1558</TotalTime>
  <Application>LibreOffice/24.2.7.2$Linux_X86_64 LibreOffice_project/420$Build-2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2025-08-22T11:37:49Z</dcterms:modified>
  <cp:revision>159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