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5.png" ContentType="image/png"/>
  <Override PartName="/ppt/media/image6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slide" Target="slides/slide13.xml"/><Relationship Id="rId56" Type="http://schemas.openxmlformats.org/officeDocument/2006/relationships/slide" Target="slides/slide14.xml"/><Relationship Id="rId57" Type="http://schemas.openxmlformats.org/officeDocument/2006/relationships/slide" Target="slides/slide15.xml"/><Relationship Id="rId58" Type="http://schemas.openxmlformats.org/officeDocument/2006/relationships/slide" Target="slides/slide16.xml"/><Relationship Id="rId59" Type="http://schemas.openxmlformats.org/officeDocument/2006/relationships/slide" Target="slides/slide17.xml"/><Relationship Id="rId60" Type="http://schemas.openxmlformats.org/officeDocument/2006/relationships/slide" Target="slides/slide18.xml"/><Relationship Id="rId61" Type="http://schemas.openxmlformats.org/officeDocument/2006/relationships/slide" Target="slides/slide19.xml"/><Relationship Id="rId62" Type="http://schemas.openxmlformats.org/officeDocument/2006/relationships/slide" Target="slides/slide20.xml"/><Relationship Id="rId63" Type="http://schemas.openxmlformats.org/officeDocument/2006/relationships/slide" Target="slides/slide21.xml"/><Relationship Id="rId64" Type="http://schemas.openxmlformats.org/officeDocument/2006/relationships/slide" Target="slides/slide22.xml"/><Relationship Id="rId65" Type="http://schemas.openxmlformats.org/officeDocument/2006/relationships/slide" Target="slides/slide23.xml"/><Relationship Id="rId66" Type="http://schemas.openxmlformats.org/officeDocument/2006/relationships/slide" Target="slides/slide24.xml"/><Relationship Id="rId67" Type="http://schemas.openxmlformats.org/officeDocument/2006/relationships/slide" Target="slides/slide25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2EBD13B-1112-487A-A61F-7A6652F9DB4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1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9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9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10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10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11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11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12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12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13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14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14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15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1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15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4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8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8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8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cmps-people.ok.ubc.ca/ylucet/DS/AVLtree.html" TargetMode="External"/><Relationship Id="rId2" Type="http://schemas.openxmlformats.org/officeDocument/2006/relationships/hyperlink" Target="https://visualgo.net/en" TargetMode="External"/><Relationship Id="rId3" Type="http://schemas.openxmlformats.org/officeDocument/2006/relationships/hyperlink" Target="https://visualgo.net/en" TargetMode="External"/><Relationship Id="rId4" Type="http://schemas.openxmlformats.org/officeDocument/2006/relationships/slideLayout" Target="../slideLayouts/slideLayout40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drive.google.com/file/d/1iNAsY1hraWFMaJjWwBbhne1AnEuk6lHr/view" TargetMode="External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#4 – Estruturas Não Lineares - Árvores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m 310" descr=""/>
          <p:cNvPicPr/>
          <p:nvPr/>
        </p:nvPicPr>
        <p:blipFill>
          <a:blip r:embed="rId1"/>
          <a:stretch/>
        </p:blipFill>
        <p:spPr>
          <a:xfrm>
            <a:off x="3360240" y="2252880"/>
            <a:ext cx="6537960" cy="3051720"/>
          </a:xfrm>
          <a:prstGeom prst="rect">
            <a:avLst/>
          </a:prstGeom>
          <a:ln w="0"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80000" y="1836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de um tradutor de código morse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Imagem 308" descr=""/>
          <p:cNvPicPr/>
          <p:nvPr/>
        </p:nvPicPr>
        <p:blipFill>
          <a:blip r:embed="rId2"/>
          <a:stretch/>
        </p:blipFill>
        <p:spPr>
          <a:xfrm>
            <a:off x="726840" y="2730600"/>
            <a:ext cx="2793960" cy="2147760"/>
          </a:xfrm>
          <a:prstGeom prst="rect">
            <a:avLst/>
          </a:prstGeom>
          <a:ln w="0">
            <a:noFill/>
          </a:ln>
        </p:spPr>
      </p:pic>
      <p:pic>
        <p:nvPicPr>
          <p:cNvPr id="320" name="Imagem 309" descr=""/>
          <p:cNvPicPr/>
          <p:nvPr/>
        </p:nvPicPr>
        <p:blipFill>
          <a:blip r:embed="rId3"/>
          <a:stretch/>
        </p:blipFill>
        <p:spPr>
          <a:xfrm>
            <a:off x="559800" y="4956840"/>
            <a:ext cx="2598120" cy="4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6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 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AVL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8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88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8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9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84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5240" cy="1005480"/>
          </a:xfrm>
          <a:prstGeom prst="rect">
            <a:avLst/>
          </a:prstGeom>
          <a:ln w="0">
            <a:noFill/>
          </a:ln>
        </p:spPr>
      </p:pic>
      <p:pic>
        <p:nvPicPr>
          <p:cNvPr id="328" name="Imagem 85" descr=""/>
          <p:cNvPicPr/>
          <p:nvPr/>
        </p:nvPicPr>
        <p:blipFill>
          <a:blip r:embed="rId2"/>
          <a:srcRect l="0" t="-1347" r="56056" b="1347"/>
          <a:stretch/>
        </p:blipFill>
        <p:spPr>
          <a:xfrm>
            <a:off x="1920240" y="3684240"/>
            <a:ext cx="2754000" cy="2347560"/>
          </a:xfrm>
          <a:prstGeom prst="rect">
            <a:avLst/>
          </a:prstGeom>
          <a:ln w="0">
            <a:noFill/>
          </a:ln>
        </p:spPr>
      </p:pic>
      <p:sp>
        <p:nvSpPr>
          <p:cNvPr id="329" name="CaixaDeTexto 46"/>
          <p:cNvSpPr/>
          <p:nvPr/>
        </p:nvSpPr>
        <p:spPr>
          <a:xfrm>
            <a:off x="1929600" y="5997600"/>
            <a:ext cx="176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9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9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9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9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Imagem 86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5240" cy="1005480"/>
          </a:xfrm>
          <a:prstGeom prst="rect">
            <a:avLst/>
          </a:prstGeom>
          <a:ln w="0">
            <a:noFill/>
          </a:ln>
        </p:spPr>
      </p:pic>
      <p:pic>
        <p:nvPicPr>
          <p:cNvPr id="335" name="Imagem 87" descr=""/>
          <p:cNvPicPr/>
          <p:nvPr/>
        </p:nvPicPr>
        <p:blipFill>
          <a:blip r:embed="rId2"/>
          <a:stretch/>
        </p:blipFill>
        <p:spPr>
          <a:xfrm>
            <a:off x="1920240" y="3715920"/>
            <a:ext cx="6281640" cy="2347560"/>
          </a:xfrm>
          <a:prstGeom prst="rect">
            <a:avLst/>
          </a:prstGeom>
          <a:ln w="0">
            <a:noFill/>
          </a:ln>
        </p:spPr>
      </p:pic>
      <p:sp>
        <p:nvSpPr>
          <p:cNvPr id="336" name="CaixaDeTexto 47"/>
          <p:cNvSpPr/>
          <p:nvPr/>
        </p:nvSpPr>
        <p:spPr>
          <a:xfrm>
            <a:off x="1929600" y="5997600"/>
            <a:ext cx="176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aixaDeTexto 48"/>
          <p:cNvSpPr/>
          <p:nvPr/>
        </p:nvSpPr>
        <p:spPr>
          <a:xfrm>
            <a:off x="5942520" y="5365800"/>
            <a:ext cx="138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97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0 → he &lt;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9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Imagem 88" descr=""/>
          <p:cNvPicPr/>
          <p:nvPr/>
        </p:nvPicPr>
        <p:blipFill>
          <a:blip r:embed="rId1"/>
          <a:srcRect l="55338" t="0" r="0" b="0"/>
          <a:stretch/>
        </p:blipFill>
        <p:spPr>
          <a:xfrm>
            <a:off x="4191480" y="3435840"/>
            <a:ext cx="2826360" cy="2862000"/>
          </a:xfrm>
          <a:prstGeom prst="rect">
            <a:avLst/>
          </a:prstGeom>
          <a:ln w="0">
            <a:noFill/>
          </a:ln>
        </p:spPr>
      </p:pic>
      <p:sp>
        <p:nvSpPr>
          <p:cNvPr id="341" name="CustomShape 9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10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Imagem 89" descr=""/>
          <p:cNvPicPr/>
          <p:nvPr/>
        </p:nvPicPr>
        <p:blipFill>
          <a:blip r:embed="rId2"/>
          <a:srcRect l="55338" t="0" r="0" b="0"/>
          <a:stretch/>
        </p:blipFill>
        <p:spPr>
          <a:xfrm>
            <a:off x="4191840" y="3435840"/>
            <a:ext cx="2826360" cy="28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02"/>
          <p:cNvSpPr/>
          <p:nvPr/>
        </p:nvSpPr>
        <p:spPr>
          <a:xfrm>
            <a:off x="180000" y="1980000"/>
            <a:ext cx="94694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da árvore esquerda não difere mais de +-1 da árvore esquerda.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→ he &lt;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10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Imagem 90" descr=""/>
          <p:cNvPicPr/>
          <p:nvPr/>
        </p:nvPicPr>
        <p:blipFill>
          <a:blip r:embed="rId1"/>
          <a:srcRect l="55338" t="0" r="0" b="0"/>
          <a:stretch/>
        </p:blipFill>
        <p:spPr>
          <a:xfrm>
            <a:off x="3429000" y="3446640"/>
            <a:ext cx="2826360" cy="2862000"/>
          </a:xfrm>
          <a:prstGeom prst="rect">
            <a:avLst/>
          </a:prstGeom>
          <a:ln w="0">
            <a:noFill/>
          </a:ln>
        </p:spPr>
      </p:pic>
      <p:sp>
        <p:nvSpPr>
          <p:cNvPr id="347" name="CustomShape 10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10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Imagem 91" descr=""/>
          <p:cNvPicPr/>
          <p:nvPr/>
        </p:nvPicPr>
        <p:blipFill>
          <a:blip r:embed="rId2"/>
          <a:srcRect l="0" t="0" r="55338" b="0"/>
          <a:stretch/>
        </p:blipFill>
        <p:spPr>
          <a:xfrm>
            <a:off x="6400800" y="3429000"/>
            <a:ext cx="2826360" cy="28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0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108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10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11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Imagem 92" descr=""/>
          <p:cNvPicPr/>
          <p:nvPr/>
        </p:nvPicPr>
        <p:blipFill>
          <a:blip r:embed="rId1"/>
          <a:srcRect l="0" t="0" r="61956" b="0"/>
          <a:stretch/>
        </p:blipFill>
        <p:spPr>
          <a:xfrm>
            <a:off x="1143000" y="2281320"/>
            <a:ext cx="3199680" cy="2518920"/>
          </a:xfrm>
          <a:prstGeom prst="rect">
            <a:avLst/>
          </a:prstGeom>
          <a:ln w="0">
            <a:noFill/>
          </a:ln>
        </p:spPr>
      </p:pic>
      <p:pic>
        <p:nvPicPr>
          <p:cNvPr id="355" name="Imagem 93" descr=""/>
          <p:cNvPicPr/>
          <p:nvPr/>
        </p:nvPicPr>
        <p:blipFill>
          <a:blip r:embed="rId2"/>
          <a:stretch/>
        </p:blipFill>
        <p:spPr>
          <a:xfrm>
            <a:off x="5357160" y="2971800"/>
            <a:ext cx="3329280" cy="1191960"/>
          </a:xfrm>
          <a:prstGeom prst="rect">
            <a:avLst/>
          </a:prstGeom>
          <a:ln w="0">
            <a:noFill/>
          </a:ln>
        </p:spPr>
      </p:pic>
      <p:sp>
        <p:nvSpPr>
          <p:cNvPr id="356" name=""/>
          <p:cNvSpPr/>
          <p:nvPr/>
        </p:nvSpPr>
        <p:spPr>
          <a:xfrm>
            <a:off x="5257800" y="4020840"/>
            <a:ext cx="4572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1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11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Inclusões: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23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se |FB| &gt;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rotações?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esquerda ou Direita?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Dupla 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11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1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Imagem 94" descr=""/>
          <p:cNvPicPr/>
          <p:nvPr/>
        </p:nvPicPr>
        <p:blipFill>
          <a:blip r:embed="rId1"/>
          <a:stretch/>
        </p:blipFill>
        <p:spPr>
          <a:xfrm>
            <a:off x="1828800" y="3124800"/>
            <a:ext cx="7012440" cy="23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1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118"/>
          <p:cNvSpPr/>
          <p:nvPr/>
        </p:nvSpPr>
        <p:spPr>
          <a:xfrm>
            <a:off x="360000" y="1980000"/>
            <a:ext cx="411588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11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2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Imagem 96" descr=""/>
          <p:cNvPicPr/>
          <p:nvPr/>
        </p:nvPicPr>
        <p:blipFill>
          <a:blip r:embed="rId1"/>
          <a:stretch/>
        </p:blipFill>
        <p:spPr>
          <a:xfrm>
            <a:off x="964080" y="2824200"/>
            <a:ext cx="2890440" cy="2452320"/>
          </a:xfrm>
          <a:prstGeom prst="rect">
            <a:avLst/>
          </a:prstGeom>
          <a:ln w="0">
            <a:noFill/>
          </a:ln>
        </p:spPr>
      </p:pic>
      <p:sp>
        <p:nvSpPr>
          <p:cNvPr id="367" name="CustomShape 121"/>
          <p:cNvSpPr/>
          <p:nvPr/>
        </p:nvSpPr>
        <p:spPr>
          <a:xfrm>
            <a:off x="4754880" y="1999080"/>
            <a:ext cx="420732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Imagem 97" descr=""/>
          <p:cNvPicPr/>
          <p:nvPr/>
        </p:nvPicPr>
        <p:blipFill>
          <a:blip r:embed="rId2"/>
          <a:stretch/>
        </p:blipFill>
        <p:spPr>
          <a:xfrm>
            <a:off x="5703840" y="2962800"/>
            <a:ext cx="2862000" cy="25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2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124"/>
          <p:cNvSpPr/>
          <p:nvPr/>
        </p:nvSpPr>
        <p:spPr>
          <a:xfrm>
            <a:off x="360000" y="1980000"/>
            <a:ext cx="38415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12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12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3" name="Imagem 98" descr=""/>
          <p:cNvPicPr/>
          <p:nvPr/>
        </p:nvPicPr>
        <p:blipFill>
          <a:blip r:embed="rId1"/>
          <a:stretch/>
        </p:blipFill>
        <p:spPr>
          <a:xfrm>
            <a:off x="1022760" y="3054960"/>
            <a:ext cx="3142800" cy="3152880"/>
          </a:xfrm>
          <a:prstGeom prst="rect">
            <a:avLst/>
          </a:prstGeom>
          <a:ln w="0">
            <a:noFill/>
          </a:ln>
        </p:spPr>
      </p:pic>
      <p:pic>
        <p:nvPicPr>
          <p:cNvPr id="374" name="Imagem 99" descr=""/>
          <p:cNvPicPr/>
          <p:nvPr/>
        </p:nvPicPr>
        <p:blipFill>
          <a:blip r:embed="rId2"/>
          <a:stretch/>
        </p:blipFill>
        <p:spPr>
          <a:xfrm>
            <a:off x="6027840" y="2834640"/>
            <a:ext cx="3344400" cy="3431520"/>
          </a:xfrm>
          <a:prstGeom prst="rect">
            <a:avLst/>
          </a:prstGeom>
          <a:ln w="0">
            <a:noFill/>
          </a:ln>
        </p:spPr>
      </p:pic>
      <p:sp>
        <p:nvSpPr>
          <p:cNvPr id="375" name="CustomShape 127"/>
          <p:cNvSpPr/>
          <p:nvPr/>
        </p:nvSpPr>
        <p:spPr>
          <a:xfrm>
            <a:off x="5472000" y="1980000"/>
            <a:ext cx="411588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Estrutura de Dados Não 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Conceito de Árvores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Árvores Binárias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Árvores Binárias Balancedeadas (AVL - Adelson-Velsky and Landis)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3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135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Pseudocódigos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13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13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Imagem 100" descr=""/>
          <p:cNvPicPr/>
          <p:nvPr/>
        </p:nvPicPr>
        <p:blipFill>
          <a:blip r:embed="rId1"/>
          <a:stretch/>
        </p:blipFill>
        <p:spPr>
          <a:xfrm>
            <a:off x="716400" y="3176640"/>
            <a:ext cx="2890440" cy="2452320"/>
          </a:xfrm>
          <a:prstGeom prst="rect">
            <a:avLst/>
          </a:prstGeom>
          <a:ln w="0">
            <a:noFill/>
          </a:ln>
        </p:spPr>
      </p:pic>
      <p:pic>
        <p:nvPicPr>
          <p:cNvPr id="381" name="Imagem 101" descr=""/>
          <p:cNvPicPr/>
          <p:nvPr/>
        </p:nvPicPr>
        <p:blipFill>
          <a:blip r:embed="rId2"/>
          <a:stretch/>
        </p:blipFill>
        <p:spPr>
          <a:xfrm>
            <a:off x="5702040" y="2574000"/>
            <a:ext cx="3528720" cy="3242880"/>
          </a:xfrm>
          <a:prstGeom prst="rect">
            <a:avLst/>
          </a:prstGeom>
          <a:ln w="0">
            <a:noFill/>
          </a:ln>
        </p:spPr>
      </p:pic>
      <p:pic>
        <p:nvPicPr>
          <p:cNvPr id="382" name="Imagem 102" descr=""/>
          <p:cNvPicPr/>
          <p:nvPr/>
        </p:nvPicPr>
        <p:blipFill>
          <a:blip r:embed="rId3"/>
          <a:stretch/>
        </p:blipFill>
        <p:spPr>
          <a:xfrm>
            <a:off x="5647680" y="1899720"/>
            <a:ext cx="287100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3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14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14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14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Imagem 103" descr=""/>
          <p:cNvPicPr/>
          <p:nvPr/>
        </p:nvPicPr>
        <p:blipFill>
          <a:blip r:embed="rId1"/>
          <a:stretch/>
        </p:blipFill>
        <p:spPr>
          <a:xfrm>
            <a:off x="914400" y="2923920"/>
            <a:ext cx="2862000" cy="2518920"/>
          </a:xfrm>
          <a:prstGeom prst="rect">
            <a:avLst/>
          </a:prstGeom>
          <a:ln w="0">
            <a:noFill/>
          </a:ln>
        </p:spPr>
      </p:pic>
      <p:pic>
        <p:nvPicPr>
          <p:cNvPr id="388" name="Imagem 104" descr=""/>
          <p:cNvPicPr/>
          <p:nvPr/>
        </p:nvPicPr>
        <p:blipFill>
          <a:blip r:embed="rId2"/>
          <a:stretch/>
        </p:blipFill>
        <p:spPr>
          <a:xfrm>
            <a:off x="6012360" y="2926080"/>
            <a:ext cx="3309840" cy="3242880"/>
          </a:xfrm>
          <a:prstGeom prst="rect">
            <a:avLst/>
          </a:prstGeom>
          <a:ln w="0">
            <a:noFill/>
          </a:ln>
        </p:spPr>
      </p:pic>
      <p:pic>
        <p:nvPicPr>
          <p:cNvPr id="389" name="Imagem 105" descr=""/>
          <p:cNvPicPr/>
          <p:nvPr/>
        </p:nvPicPr>
        <p:blipFill>
          <a:blip r:embed="rId3"/>
          <a:stretch/>
        </p:blipFill>
        <p:spPr>
          <a:xfrm>
            <a:off x="5999040" y="2286000"/>
            <a:ext cx="301392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4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145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14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14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Imagem 106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38320" cy="2947680"/>
          </a:xfrm>
          <a:prstGeom prst="rect">
            <a:avLst/>
          </a:prstGeom>
          <a:ln w="0">
            <a:noFill/>
          </a:ln>
        </p:spPr>
      </p:pic>
      <p:pic>
        <p:nvPicPr>
          <p:cNvPr id="395" name="Imagem 107" descr=""/>
          <p:cNvPicPr/>
          <p:nvPr/>
        </p:nvPicPr>
        <p:blipFill>
          <a:blip r:embed="rId2"/>
          <a:stretch/>
        </p:blipFill>
        <p:spPr>
          <a:xfrm>
            <a:off x="6049440" y="2194560"/>
            <a:ext cx="3089880" cy="8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4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15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15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15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Imagem 108" descr=""/>
          <p:cNvPicPr/>
          <p:nvPr/>
        </p:nvPicPr>
        <p:blipFill>
          <a:blip r:embed="rId1"/>
          <a:stretch/>
        </p:blipFill>
        <p:spPr>
          <a:xfrm>
            <a:off x="907200" y="2842560"/>
            <a:ext cx="2928600" cy="3004920"/>
          </a:xfrm>
          <a:prstGeom prst="rect">
            <a:avLst/>
          </a:prstGeom>
          <a:ln w="0">
            <a:noFill/>
          </a:ln>
        </p:spPr>
      </p:pic>
      <p:pic>
        <p:nvPicPr>
          <p:cNvPr id="401" name="Imagem 109" descr=""/>
          <p:cNvPicPr/>
          <p:nvPr/>
        </p:nvPicPr>
        <p:blipFill>
          <a:blip r:embed="rId2"/>
          <a:stretch/>
        </p:blipFill>
        <p:spPr>
          <a:xfrm>
            <a:off x="6126480" y="2651760"/>
            <a:ext cx="3157200" cy="9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2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1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1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15"/>
          <p:cNvSpPr/>
          <p:nvPr/>
        </p:nvSpPr>
        <p:spPr>
          <a:xfrm>
            <a:off x="457200" y="1600200"/>
            <a:ext cx="914400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6666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 (Manualmente)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as sequências abaixo, utilizando arvores AVL e não-AVL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 3, 2, 5, 7 e 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A,B,C ….. J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Caminhos em in-ordem em ambas as arvores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buscas necessárias para encontrar o elemento 7 e 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AVL e Não-Balanceada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BigO ? Porque?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Simulador AVL: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-apple-system"/>
                <a:ea typeface="DejaVu Sans"/>
                <a:hlinkClick r:id="rId1"/>
              </a:rPr>
              <a:t>https://cmps-people.ok.ubc.ca/ylucet/DS/AVLtree.html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pt-BR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://visualgo.net/en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5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15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15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rcRect l="0" t="0" r="20675" b="0"/>
          <a:stretch/>
        </p:blipFill>
        <p:spPr>
          <a:xfrm>
            <a:off x="228960" y="3200400"/>
            <a:ext cx="9371880" cy="2640240"/>
          </a:xfrm>
          <a:prstGeom prst="rect">
            <a:avLst/>
          </a:prstGeom>
          <a:ln w="0">
            <a:noFill/>
          </a:ln>
        </p:spPr>
      </p:pic>
      <p:sp>
        <p:nvSpPr>
          <p:cNvPr id="410" name=""/>
          <p:cNvSpPr/>
          <p:nvPr/>
        </p:nvSpPr>
        <p:spPr>
          <a:xfrm>
            <a:off x="2001600" y="2057400"/>
            <a:ext cx="6456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Trabalho 01: Análise Comparativa de Estruturas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44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5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não linear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 Hierárquica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Verificadores de sintaxe (Grammar, Compiladores)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Banco de Dados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Escalonadores de processos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Imagem 257" descr=""/>
          <p:cNvPicPr/>
          <p:nvPr/>
        </p:nvPicPr>
        <p:blipFill>
          <a:blip r:embed="rId1"/>
          <a:stretch/>
        </p:blipFill>
        <p:spPr>
          <a:xfrm>
            <a:off x="5235480" y="4272480"/>
            <a:ext cx="3903480" cy="2300040"/>
          </a:xfrm>
          <a:prstGeom prst="rect">
            <a:avLst/>
          </a:prstGeom>
          <a:ln w="0">
            <a:noFill/>
          </a:ln>
        </p:spPr>
      </p:pic>
      <p:pic>
        <p:nvPicPr>
          <p:cNvPr id="281" name="Imagem 258" descr=""/>
          <p:cNvPicPr/>
          <p:nvPr/>
        </p:nvPicPr>
        <p:blipFill>
          <a:blip r:embed="rId2"/>
          <a:stretch/>
        </p:blipFill>
        <p:spPr>
          <a:xfrm>
            <a:off x="5760720" y="1661040"/>
            <a:ext cx="2793240" cy="208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Conceitos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não contém ciclos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sub-árvores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A=2, C=3, D=0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 Árvore: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 entre o vértice até a raiz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D=2, I=3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da Árvore: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Imagem 263" descr=""/>
          <p:cNvPicPr/>
          <p:nvPr/>
        </p:nvPicPr>
        <p:blipFill>
          <a:blip r:embed="rId1"/>
          <a:stretch/>
        </p:blipFill>
        <p:spPr>
          <a:xfrm>
            <a:off x="5414400" y="1001880"/>
            <a:ext cx="2981880" cy="2212920"/>
          </a:xfrm>
          <a:prstGeom prst="rect">
            <a:avLst/>
          </a:prstGeom>
          <a:ln w="0">
            <a:noFill/>
          </a:ln>
        </p:spPr>
      </p:pic>
      <p:pic>
        <p:nvPicPr>
          <p:cNvPr id="287" name="Imagem 264" descr=""/>
          <p:cNvPicPr/>
          <p:nvPr/>
        </p:nvPicPr>
        <p:blipFill>
          <a:blip r:embed="rId2"/>
          <a:stretch/>
        </p:blipFill>
        <p:spPr>
          <a:xfrm>
            <a:off x="5253840" y="3383640"/>
            <a:ext cx="3738960" cy="278784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940000" y="447192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>
            <a:off x="5040000" y="554400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"/>
          <p:cNvSpPr/>
          <p:nvPr/>
        </p:nvSpPr>
        <p:spPr>
          <a:xfrm flipH="1">
            <a:off x="6840000" y="4860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Binárias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Binárias tem grau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Caminhamento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Pré-Ordem: raiz→esq→dir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Pós-Ordem: esq →dir→raiz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In-Ordem: esq→raiz→dir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Nível*: raizes(N=0)→raizes(N=1)….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Método não recursivo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Árvore deve ser convertido em fila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m 275" descr=""/>
          <p:cNvPicPr/>
          <p:nvPr/>
        </p:nvPicPr>
        <p:blipFill>
          <a:blip r:embed="rId1"/>
          <a:stretch/>
        </p:blipFill>
        <p:spPr>
          <a:xfrm>
            <a:off x="4308480" y="1842480"/>
            <a:ext cx="5081040" cy="1718640"/>
          </a:xfrm>
          <a:prstGeom prst="rect">
            <a:avLst/>
          </a:prstGeom>
          <a:ln w="0">
            <a:noFill/>
          </a:ln>
        </p:spPr>
      </p:pic>
      <p:pic>
        <p:nvPicPr>
          <p:cNvPr id="296" name="Imagem 276" descr=""/>
          <p:cNvPicPr/>
          <p:nvPr/>
        </p:nvPicPr>
        <p:blipFill>
          <a:blip r:embed="rId2"/>
          <a:stretch/>
        </p:blipFill>
        <p:spPr>
          <a:xfrm>
            <a:off x="4206240" y="4297680"/>
            <a:ext cx="4756320" cy="18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Implementação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agem 281" descr=""/>
          <p:cNvPicPr/>
          <p:nvPr/>
        </p:nvPicPr>
        <p:blipFill>
          <a:blip r:embed="rId1"/>
          <a:stretch/>
        </p:blipFill>
        <p:spPr>
          <a:xfrm>
            <a:off x="6108480" y="1645920"/>
            <a:ext cx="2573280" cy="1823760"/>
          </a:xfrm>
          <a:prstGeom prst="rect">
            <a:avLst/>
          </a:prstGeom>
          <a:ln w="0">
            <a:noFill/>
          </a:ln>
        </p:spPr>
      </p:pic>
      <p:pic>
        <p:nvPicPr>
          <p:cNvPr id="302" name="Imagem 2" descr=""/>
          <p:cNvPicPr/>
          <p:nvPr/>
        </p:nvPicPr>
        <p:blipFill>
          <a:blip r:embed="rId2"/>
          <a:stretch/>
        </p:blipFill>
        <p:spPr>
          <a:xfrm>
            <a:off x="313560" y="1533960"/>
            <a:ext cx="4336560" cy="528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3200" cy="2758320"/>
          </a:xfrm>
          <a:prstGeom prst="rect">
            <a:avLst/>
          </a:prstGeom>
          <a:ln w="0">
            <a:noFill/>
          </a:ln>
        </p:spPr>
      </p:pic>
      <p:pic>
        <p:nvPicPr>
          <p:cNvPr id="308" name="Imagem 2" descr=""/>
          <p:cNvPicPr/>
          <p:nvPr/>
        </p:nvPicPr>
        <p:blipFill>
          <a:blip r:embed="rId2"/>
          <a:srcRect l="0" t="0" r="0" b="69055"/>
          <a:stretch/>
        </p:blipFill>
        <p:spPr>
          <a:xfrm>
            <a:off x="226800" y="1601640"/>
            <a:ext cx="3413880" cy="15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18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Post-Order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1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3" name="Imagem 4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3200" cy="275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Application>LibreOffice/24.2.7.2$Linux_X86_64 LibreOffice_project/420$Build-2</Application>
  <AppVersion>15.0000</AppVersion>
  <Words>661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2025-08-29T10:48:36Z</cp:lastPrinted>
  <dcterms:modified xsi:type="dcterms:W3CDTF">2025-08-29T11:32:42Z</dcterms:modified>
  <cp:revision>150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